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4.xml" ContentType="application/vnd.openxmlformats-officedocument.presentationml.notesSlide+xml"/>
  <Override PartName="/ppt/notesSlides/notesSlide1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0" r:id="rId2"/>
    <p:sldId id="256" r:id="rId3"/>
    <p:sldId id="306" r:id="rId4"/>
    <p:sldId id="308" r:id="rId5"/>
    <p:sldId id="309" r:id="rId6"/>
    <p:sldId id="310" r:id="rId7"/>
    <p:sldId id="325" r:id="rId8"/>
    <p:sldId id="307"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00"/>
    <a:srgbClr val="CB6600"/>
    <a:srgbClr val="006696"/>
    <a:srgbClr val="C20000"/>
    <a:srgbClr val="1E8AA1"/>
    <a:srgbClr val="C8000D"/>
    <a:srgbClr val="960608"/>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445" autoAdjust="0"/>
    <p:restoredTop sz="91021" autoAdjust="0"/>
  </p:normalViewPr>
  <p:slideViewPr>
    <p:cSldViewPr snapToGrid="0">
      <p:cViewPr>
        <p:scale>
          <a:sx n="100" d="100"/>
          <a:sy n="100" d="100"/>
        </p:scale>
        <p:origin x="-726" y="6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10" d="100"/>
          <a:sy n="110" d="100"/>
        </p:scale>
        <p:origin x="-232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059"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830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933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035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137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240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342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445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547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649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pPr>
              <a:spcBef>
                <a:spcPct val="0"/>
              </a:spcBef>
            </a:pPr>
            <a:endParaRPr lang="en-US" sz="1800" b="1">
              <a:solidFill>
                <a:srgbClr val="0000CC"/>
              </a:solidFill>
            </a:endParaRPr>
          </a:p>
          <a:p>
            <a:pPr>
              <a:spcBef>
                <a:spcPct val="0"/>
              </a:spcBef>
            </a:pP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752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9939"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854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957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7587"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318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421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523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2163" name="Rectangle 3"/>
          <p:cNvSpPr>
            <a:spLocks noChangeArrowheads="1"/>
          </p:cNvSpPr>
          <p:nvPr>
            <p:ph type="body" idx="1"/>
          </p:nvPr>
        </p:nvSpPr>
        <p:spPr bwMode="auto">
          <a:xfrm>
            <a:off x="685800" y="4343400"/>
            <a:ext cx="54864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625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9728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Wordiness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Text Box 7"/>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Wordiness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slide" Target="slide2.xml"/><Relationship Id="rId4" Type="http://schemas.openxmlformats.org/officeDocument/2006/relationships/slide" Target="slide5.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image" Target="../media/image8.jpeg"/><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slide" Target="slide8.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image" Target="../media/image2.jpeg"/><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image" Target="../media/image8.jpe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slide" Target="slide8.xml"/><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slide" Target="slide8.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slide" Target="slide6.xml"/><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image" Target="../media/image8.jpeg"/><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slide" Target="slide8.xml"/><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slide" Target="slide8.xml"/><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slide" Target="slide8.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slide" Target="slide8.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2.xml"/><Relationship Id="rId5" Type="http://schemas.openxmlformats.org/officeDocument/2006/relationships/image" Target="../media/image4.jpeg"/><Relationship Id="rId4" Type="http://schemas.openxmlformats.org/officeDocument/2006/relationships/slide" Target="slide5.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slide" Target="slide8.xml"/><Relationship Id="rId4" Type="http://schemas.openxmlformats.org/officeDocument/2006/relationships/slide" Target="sl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slide" Target="slide16.xm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slide" Target="slide8.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slide" Target="slide8.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slide" Target="slide4.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slide" Target="slide8.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slide" Target="slide4.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slide" Target="slide5.xml"/></Relationships>
</file>

<file path=ppt/slides/_rels/slide6.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3.jpeg"/><Relationship Id="rId7" Type="http://schemas.openxmlformats.org/officeDocument/2006/relationships/slide" Target="slide8.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2.xml"/><Relationship Id="rId4" Type="http://schemas.openxmlformats.org/officeDocument/2006/relationships/slide" Target="slide5.xml"/><Relationship Id="rId9"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slide" Target="slide8.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slide" Target="slide2.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image" Target="../media/image7.jpeg"/><Relationship Id="rId7" Type="http://schemas.openxmlformats.org/officeDocument/2006/relationships/slide" Target="slide1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9.xml"/><Relationship Id="rId5" Type="http://schemas.openxmlformats.org/officeDocument/2006/relationships/slide" Target="slide8.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image" Target="../media/image2.jpeg"/><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44036" name="Text Box 4"/>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44038" name="Text Box 6">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44039" name="Text Box 7">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grpSp>
        <p:nvGrpSpPr>
          <p:cNvPr id="44066" name="Group 34"/>
          <p:cNvGrpSpPr>
            <a:grpSpLocks/>
          </p:cNvGrpSpPr>
          <p:nvPr/>
        </p:nvGrpSpPr>
        <p:grpSpPr bwMode="auto">
          <a:xfrm>
            <a:off x="6565900" y="6086475"/>
            <a:ext cx="2578100" cy="771525"/>
            <a:chOff x="4136" y="3834"/>
            <a:chExt cx="1624" cy="486"/>
          </a:xfrm>
        </p:grpSpPr>
        <p:pic>
          <p:nvPicPr>
            <p:cNvPr id="44063" name="Picture 31" descr="smallnextbutton">
              <a:hlinkClick r:id="rId5" action="ppaction://hlinksldjump"/>
            </p:cNvPr>
            <p:cNvPicPr>
              <a:picLocks noChangeAspect="1" noChangeArrowheads="1"/>
            </p:cNvPicPr>
            <p:nvPr/>
          </p:nvPicPr>
          <p:blipFill>
            <a:blip r:embed="rId6"/>
            <a:srcRect l="71805" t="88750"/>
            <a:stretch>
              <a:fillRect/>
            </a:stretch>
          </p:blipFill>
          <p:spPr bwMode="auto">
            <a:xfrm>
              <a:off x="4136" y="3834"/>
              <a:ext cx="1624" cy="486"/>
            </a:xfrm>
            <a:prstGeom prst="rect">
              <a:avLst/>
            </a:prstGeom>
            <a:noFill/>
          </p:spPr>
        </p:pic>
        <p:sp>
          <p:nvSpPr>
            <p:cNvPr id="44062" name="Text Box 30">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Continue…</a:t>
              </a:r>
              <a:endParaRPr lang="en-US" sz="1400" b="0">
                <a:solidFill>
                  <a:srgbClr val="1E8AA1"/>
                </a:solidFill>
              </a:endParaRPr>
            </a:p>
          </p:txBody>
        </p:sp>
        <p:sp>
          <p:nvSpPr>
            <p:cNvPr id="44064" name="Text Box 3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b="0"/>
            </a:p>
          </p:txBody>
        </p:sp>
      </p:grpSp>
      <p:sp>
        <p:nvSpPr>
          <p:cNvPr id="44067" name="Text Box 35"/>
          <p:cNvSpPr txBox="1">
            <a:spLocks noChangeArrowheads="1"/>
          </p:cNvSpPr>
          <p:nvPr/>
        </p:nvSpPr>
        <p:spPr bwMode="auto">
          <a:xfrm>
            <a:off x="1323975" y="1508125"/>
            <a:ext cx="6726238" cy="701675"/>
          </a:xfrm>
          <a:prstGeom prst="rect">
            <a:avLst/>
          </a:prstGeom>
          <a:noFill/>
          <a:ln w="9525">
            <a:noFill/>
            <a:miter lim="800000"/>
            <a:headEnd/>
            <a:tailEnd/>
          </a:ln>
          <a:effectLst/>
        </p:spPr>
        <p:txBody>
          <a:bodyPr>
            <a:spAutoFit/>
          </a:bodyPr>
          <a:lstStyle/>
          <a:p>
            <a:pPr>
              <a:spcBef>
                <a:spcPct val="50000"/>
              </a:spcBef>
            </a:pPr>
            <a:r>
              <a:rPr lang="en-US" sz="2000"/>
              <a:t>A </a:t>
            </a:r>
            <a:r>
              <a:rPr lang="en-US" sz="2000">
                <a:solidFill>
                  <a:srgbClr val="CB6600"/>
                </a:solidFill>
              </a:rPr>
              <a:t>thesis statement</a:t>
            </a:r>
            <a:r>
              <a:rPr lang="en-US" sz="2000"/>
              <a:t> contains the main idea or message of a composition. </a:t>
            </a:r>
          </a:p>
        </p:txBody>
      </p:sp>
      <p:sp>
        <p:nvSpPr>
          <p:cNvPr id="44068" name="Rectangle 36">
            <a:hlinkClick r:id="" action="ppaction://hlinkshowjump?jump=nextslide"/>
          </p:cNvPr>
          <p:cNvSpPr>
            <a:spLocks noChangeArrowheads="1"/>
          </p:cNvSpPr>
          <p:nvPr/>
        </p:nvSpPr>
        <p:spPr bwMode="auto">
          <a:xfrm>
            <a:off x="7096125" y="6162675"/>
            <a:ext cx="1895475" cy="523875"/>
          </a:xfrm>
          <a:prstGeom prst="rect">
            <a:avLst/>
          </a:prstGeom>
          <a:noFill/>
          <a:ln w="9525">
            <a:noFill/>
            <a:miter lim="800000"/>
            <a:headEnd/>
            <a:tailEnd/>
          </a:ln>
          <a:effectLst/>
        </p:spPr>
        <p:txBody>
          <a:bodyPr wrap="none" anchor="ctr"/>
          <a:lstStyle/>
          <a:p>
            <a:endParaRPr lang="en-US"/>
          </a:p>
        </p:txBody>
      </p:sp>
      <p:sp>
        <p:nvSpPr>
          <p:cNvPr id="44071" name="Rectangle 39">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44072" name="Rectangle 40">
            <a:hlinkClick r:id="rId7" action="ppaction://hlinksldjump"/>
          </p:cNvPr>
          <p:cNvSpPr>
            <a:spLocks noChangeArrowheads="1"/>
          </p:cNvSpPr>
          <p:nvPr/>
        </p:nvSpPr>
        <p:spPr bwMode="auto">
          <a:xfrm>
            <a:off x="747712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44073" name="Rectangle 41">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44067"/>
                                        </p:tgtEl>
                                        <p:attrNameLst>
                                          <p:attrName>style.visibility</p:attrName>
                                        </p:attrNameLst>
                                      </p:cBhvr>
                                      <p:to>
                                        <p:strVal val="visible"/>
                                      </p:to>
                                    </p:set>
                                    <p:anim calcmode="lin" valueType="num">
                                      <p:cBhvr>
                                        <p:cTn id="7" dur="500" fill="hold"/>
                                        <p:tgtEl>
                                          <p:spTgt spid="44067"/>
                                        </p:tgtEl>
                                        <p:attrNameLst>
                                          <p:attrName>ppt_w</p:attrName>
                                        </p:attrNameLst>
                                      </p:cBhvr>
                                      <p:tavLst>
                                        <p:tav tm="0">
                                          <p:val>
                                            <p:fltVal val="0"/>
                                          </p:val>
                                        </p:tav>
                                        <p:tav tm="100000">
                                          <p:val>
                                            <p:strVal val="#ppt_w"/>
                                          </p:val>
                                        </p:tav>
                                      </p:tavLst>
                                    </p:anim>
                                    <p:anim calcmode="lin" valueType="num">
                                      <p:cBhvr>
                                        <p:cTn id="8" dur="500" fill="hold"/>
                                        <p:tgtEl>
                                          <p:spTgt spid="4406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44066"/>
                                        </p:tgtEl>
                                        <p:attrNameLst>
                                          <p:attrName>style.visibility</p:attrName>
                                        </p:attrNameLst>
                                      </p:cBhvr>
                                      <p:to>
                                        <p:strVal val="visible"/>
                                      </p:to>
                                    </p:set>
                                    <p:animEffect transition="in" filter="wipe(left)">
                                      <p:cBhvr>
                                        <p:cTn id="12" dur="500"/>
                                        <p:tgtEl>
                                          <p:spTgt spid="44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6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801" name="Picture 25"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5779"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5780"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5781"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Simple Statements of Fact</a:t>
            </a:r>
            <a:endParaRPr lang="en-US" sz="3200" b="0">
              <a:solidFill>
                <a:srgbClr val="C20000"/>
              </a:solidFill>
            </a:endParaRPr>
          </a:p>
        </p:txBody>
      </p:sp>
      <p:grpSp>
        <p:nvGrpSpPr>
          <p:cNvPr id="75795" name="Group 19"/>
          <p:cNvGrpSpPr>
            <a:grpSpLocks/>
          </p:cNvGrpSpPr>
          <p:nvPr/>
        </p:nvGrpSpPr>
        <p:grpSpPr bwMode="auto">
          <a:xfrm>
            <a:off x="1330325" y="3074988"/>
            <a:ext cx="6700838" cy="871537"/>
            <a:chOff x="950" y="2120"/>
            <a:chExt cx="4221" cy="549"/>
          </a:xfrm>
        </p:grpSpPr>
        <p:sp>
          <p:nvSpPr>
            <p:cNvPr id="75790" name="Text Box 14"/>
            <p:cNvSpPr txBox="1">
              <a:spLocks noChangeArrowheads="1"/>
            </p:cNvSpPr>
            <p:nvPr/>
          </p:nvSpPr>
          <p:spPr bwMode="auto">
            <a:xfrm>
              <a:off x="950" y="2120"/>
              <a:ext cx="4221" cy="231"/>
            </a:xfrm>
            <a:prstGeom prst="rect">
              <a:avLst/>
            </a:prstGeom>
            <a:noFill/>
            <a:ln w="9525">
              <a:noFill/>
              <a:miter lim="800000"/>
              <a:headEnd/>
              <a:tailEnd/>
            </a:ln>
            <a:effectLst/>
          </p:spPr>
          <p:txBody>
            <a:bodyPr>
              <a:spAutoFit/>
            </a:bodyPr>
            <a:lstStyle/>
            <a:p>
              <a:r>
                <a:rPr lang="en-US">
                  <a:solidFill>
                    <a:srgbClr val="006696"/>
                  </a:solidFill>
                </a:rPr>
                <a:t>How would you change this statement of fact into a thesis? </a:t>
              </a:r>
            </a:p>
          </p:txBody>
        </p:sp>
        <p:sp>
          <p:nvSpPr>
            <p:cNvPr id="75791" name="Text Box 15"/>
            <p:cNvSpPr txBox="1">
              <a:spLocks noChangeArrowheads="1"/>
            </p:cNvSpPr>
            <p:nvPr/>
          </p:nvSpPr>
          <p:spPr bwMode="auto">
            <a:xfrm>
              <a:off x="1151" y="2395"/>
              <a:ext cx="3782" cy="274"/>
            </a:xfrm>
            <a:prstGeom prst="rect">
              <a:avLst/>
            </a:prstGeom>
            <a:noFill/>
            <a:ln w="9525">
              <a:noFill/>
              <a:miter lim="800000"/>
              <a:headEnd/>
              <a:tailEnd/>
            </a:ln>
            <a:effectLst/>
          </p:spPr>
          <p:txBody>
            <a:bodyPr>
              <a:spAutoFit/>
            </a:bodyPr>
            <a:lstStyle/>
            <a:p>
              <a:pPr>
                <a:lnSpc>
                  <a:spcPct val="125000"/>
                </a:lnSpc>
              </a:pPr>
              <a:r>
                <a:rPr lang="en-US" b="0"/>
                <a:t>The pioneers on the Oregon trail faced many hardships.</a:t>
              </a:r>
            </a:p>
          </p:txBody>
        </p:sp>
      </p:grpSp>
      <p:grpSp>
        <p:nvGrpSpPr>
          <p:cNvPr id="75792" name="Group 16"/>
          <p:cNvGrpSpPr>
            <a:grpSpLocks/>
          </p:cNvGrpSpPr>
          <p:nvPr/>
        </p:nvGrpSpPr>
        <p:grpSpPr bwMode="auto">
          <a:xfrm>
            <a:off x="5726113" y="6116638"/>
            <a:ext cx="3417887" cy="741362"/>
            <a:chOff x="3607" y="3853"/>
            <a:chExt cx="2153" cy="467"/>
          </a:xfrm>
        </p:grpSpPr>
        <p:pic>
          <p:nvPicPr>
            <p:cNvPr id="75793" name="Picture 17" descr="mediumnextbutton">
              <a:hlinkClick r:id="" action="ppaction://hlinkshowjump?jump=nextslide"/>
            </p:cNvPr>
            <p:cNvPicPr>
              <a:picLocks noChangeAspect="1" noChangeArrowheads="1"/>
            </p:cNvPicPr>
            <p:nvPr/>
          </p:nvPicPr>
          <p:blipFill>
            <a:blip r:embed="rId5"/>
            <a:srcRect l="62622" t="89189"/>
            <a:stretch>
              <a:fillRect/>
            </a:stretch>
          </p:blipFill>
          <p:spPr bwMode="auto">
            <a:xfrm>
              <a:off x="3607" y="3853"/>
              <a:ext cx="2153" cy="467"/>
            </a:xfrm>
            <a:prstGeom prst="rect">
              <a:avLst/>
            </a:prstGeom>
            <a:noFill/>
          </p:spPr>
        </p:pic>
        <p:sp>
          <p:nvSpPr>
            <p:cNvPr id="75794" name="Text Box 18">
              <a:hlinkClick r:id="" action="ppaction://hlinkshowjump?jump=nextslide"/>
            </p:cNvPr>
            <p:cNvSpPr txBox="1">
              <a:spLocks noChangeArrowheads="1"/>
            </p:cNvSpPr>
            <p:nvPr/>
          </p:nvSpPr>
          <p:spPr bwMode="auto">
            <a:xfrm>
              <a:off x="3917" y="3942"/>
              <a:ext cx="1522"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Click to see a revision</a:t>
              </a:r>
              <a:endParaRPr lang="en-US" sz="1400" b="0">
                <a:solidFill>
                  <a:srgbClr val="1E8AA1"/>
                </a:solidFill>
              </a:endParaRPr>
            </a:p>
          </p:txBody>
        </p:sp>
      </p:grpSp>
      <p:sp>
        <p:nvSpPr>
          <p:cNvPr id="75796" name="Text Box 20"/>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75797" name="Rectangle 21">
            <a:hlinkClick r:id="" action="ppaction://hlinkshowjump?jump=nextslide"/>
          </p:cNvPr>
          <p:cNvSpPr>
            <a:spLocks noChangeArrowheads="1"/>
          </p:cNvSpPr>
          <p:nvPr/>
        </p:nvSpPr>
        <p:spPr bwMode="auto">
          <a:xfrm>
            <a:off x="6257925" y="6188075"/>
            <a:ext cx="2886075" cy="523875"/>
          </a:xfrm>
          <a:prstGeom prst="rect">
            <a:avLst/>
          </a:prstGeom>
          <a:noFill/>
          <a:ln w="9525">
            <a:noFill/>
            <a:miter lim="800000"/>
            <a:headEnd/>
            <a:tailEnd/>
          </a:ln>
          <a:effectLst/>
        </p:spPr>
        <p:txBody>
          <a:bodyPr wrap="none" anchor="ctr"/>
          <a:lstStyle/>
          <a:p>
            <a:endParaRPr lang="en-US"/>
          </a:p>
        </p:txBody>
      </p:sp>
      <p:sp>
        <p:nvSpPr>
          <p:cNvPr id="75798" name="Rectangle 22">
            <a:hlinkClick r:id="rId6"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5799" name="Rectangle 23">
            <a:hlinkClick r:id="rId6"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5800" name="Rectangle 24">
            <a:hlinkClick r:id="rId6" action="ppaction://hlinksldjump"/>
          </p:cNvPr>
          <p:cNvSpPr>
            <a:spLocks noChangeArrowheads="1"/>
          </p:cNvSpPr>
          <p:nvPr/>
        </p:nvSpPr>
        <p:spPr bwMode="auto">
          <a:xfrm>
            <a:off x="747712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5802" name="Text Box 26">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75803" name="Rectangle 27">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5804" name="Text Box 28"/>
          <p:cNvSpPr txBox="1">
            <a:spLocks noChangeArrowheads="1"/>
          </p:cNvSpPr>
          <p:nvPr/>
        </p:nvSpPr>
        <p:spPr bwMode="auto">
          <a:xfrm>
            <a:off x="1330325" y="1931988"/>
            <a:ext cx="6927850" cy="1006475"/>
          </a:xfrm>
          <a:prstGeom prst="rect">
            <a:avLst/>
          </a:prstGeom>
          <a:noFill/>
          <a:ln w="9525">
            <a:noFill/>
            <a:miter lim="800000"/>
            <a:headEnd/>
            <a:tailEnd/>
          </a:ln>
          <a:effectLst/>
        </p:spPr>
        <p:txBody>
          <a:bodyPr>
            <a:spAutoFit/>
          </a:bodyPr>
          <a:lstStyle/>
          <a:p>
            <a:pPr>
              <a:spcBef>
                <a:spcPct val="50000"/>
              </a:spcBef>
            </a:pPr>
            <a:r>
              <a:rPr lang="en-US" sz="2000"/>
              <a:t>Statements of fact cannot be thesis statements because they do not take a position or suggest a direction for the writing. </a:t>
            </a:r>
          </a:p>
        </p:txBody>
      </p:sp>
      <p:sp>
        <p:nvSpPr>
          <p:cNvPr id="75805" name="Rectangle 2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5795"/>
                                        </p:tgtEl>
                                        <p:attrNameLst>
                                          <p:attrName>style.visibility</p:attrName>
                                        </p:attrNameLst>
                                      </p:cBhvr>
                                      <p:to>
                                        <p:strVal val="visible"/>
                                      </p:to>
                                    </p:set>
                                    <p:anim calcmode="lin" valueType="num">
                                      <p:cBhvr>
                                        <p:cTn id="7" dur="500" fill="hold"/>
                                        <p:tgtEl>
                                          <p:spTgt spid="75795"/>
                                        </p:tgtEl>
                                        <p:attrNameLst>
                                          <p:attrName>ppt_w</p:attrName>
                                        </p:attrNameLst>
                                      </p:cBhvr>
                                      <p:tavLst>
                                        <p:tav tm="0">
                                          <p:val>
                                            <p:fltVal val="0"/>
                                          </p:val>
                                        </p:tav>
                                        <p:tav tm="100000">
                                          <p:val>
                                            <p:strVal val="#ppt_w"/>
                                          </p:val>
                                        </p:tav>
                                      </p:tavLst>
                                    </p:anim>
                                    <p:anim calcmode="lin" valueType="num">
                                      <p:cBhvr>
                                        <p:cTn id="8" dur="500" fill="hold"/>
                                        <p:tgtEl>
                                          <p:spTgt spid="7579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75792"/>
                                        </p:tgtEl>
                                        <p:attrNameLst>
                                          <p:attrName>style.visibility</p:attrName>
                                        </p:attrNameLst>
                                      </p:cBhvr>
                                      <p:to>
                                        <p:strVal val="visible"/>
                                      </p:to>
                                    </p:set>
                                    <p:animEffect transition="in" filter="wipe(left)">
                                      <p:cBhvr>
                                        <p:cTn id="12" dur="500"/>
                                        <p:tgtEl>
                                          <p:spTgt spid="757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40" name="Picture 40"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6803"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6804"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6805"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Simple Statements of Fact</a:t>
            </a:r>
            <a:endParaRPr lang="en-US" sz="3200" b="0">
              <a:solidFill>
                <a:srgbClr val="C20000"/>
              </a:solidFill>
            </a:endParaRPr>
          </a:p>
        </p:txBody>
      </p:sp>
      <p:sp>
        <p:nvSpPr>
          <p:cNvPr id="76806" name="Text Box 6"/>
          <p:cNvSpPr txBox="1">
            <a:spLocks noChangeArrowheads="1"/>
          </p:cNvSpPr>
          <p:nvPr/>
        </p:nvSpPr>
        <p:spPr bwMode="auto">
          <a:xfrm>
            <a:off x="1330325" y="2914650"/>
            <a:ext cx="6889750" cy="915988"/>
          </a:xfrm>
          <a:prstGeom prst="rect">
            <a:avLst/>
          </a:prstGeom>
          <a:noFill/>
          <a:ln w="9525">
            <a:noFill/>
            <a:miter lim="800000"/>
            <a:headEnd/>
            <a:tailEnd/>
          </a:ln>
          <a:effectLst/>
        </p:spPr>
        <p:txBody>
          <a:bodyPr>
            <a:spAutoFit/>
          </a:bodyPr>
          <a:lstStyle/>
          <a:p>
            <a:pPr>
              <a:spcBef>
                <a:spcPct val="50000"/>
              </a:spcBef>
            </a:pPr>
            <a:r>
              <a:rPr lang="en-US">
                <a:solidFill>
                  <a:srgbClr val="006696"/>
                </a:solidFill>
              </a:rPr>
              <a:t>The revised thesis expresses an opinion about the topic, rather than just stating a fact. It also previews the main ideas of the essay.</a:t>
            </a:r>
          </a:p>
        </p:txBody>
      </p:sp>
      <p:grpSp>
        <p:nvGrpSpPr>
          <p:cNvPr id="76820" name="Group 20"/>
          <p:cNvGrpSpPr>
            <a:grpSpLocks/>
          </p:cNvGrpSpPr>
          <p:nvPr/>
        </p:nvGrpSpPr>
        <p:grpSpPr bwMode="auto">
          <a:xfrm>
            <a:off x="1649413" y="3851275"/>
            <a:ext cx="6577012" cy="552450"/>
            <a:chOff x="1151" y="1711"/>
            <a:chExt cx="3727" cy="348"/>
          </a:xfrm>
        </p:grpSpPr>
        <p:sp>
          <p:nvSpPr>
            <p:cNvPr id="76821" name="Text Box 21"/>
            <p:cNvSpPr txBox="1">
              <a:spLocks noChangeArrowheads="1"/>
            </p:cNvSpPr>
            <p:nvPr/>
          </p:nvSpPr>
          <p:spPr bwMode="auto">
            <a:xfrm>
              <a:off x="1151" y="1785"/>
              <a:ext cx="3727" cy="274"/>
            </a:xfrm>
            <a:prstGeom prst="rect">
              <a:avLst/>
            </a:prstGeom>
            <a:noFill/>
            <a:ln w="9525">
              <a:noFill/>
              <a:miter lim="800000"/>
              <a:headEnd/>
              <a:tailEnd/>
            </a:ln>
            <a:effectLst/>
          </p:spPr>
          <p:txBody>
            <a:bodyPr>
              <a:spAutoFit/>
            </a:bodyPr>
            <a:lstStyle/>
            <a:p>
              <a:pPr>
                <a:lnSpc>
                  <a:spcPct val="125000"/>
                </a:lnSpc>
              </a:pPr>
              <a:r>
                <a:rPr lang="en-US" b="0"/>
                <a:t>The pioneers on the Oregon Trail faced many hardships. </a:t>
              </a:r>
            </a:p>
          </p:txBody>
        </p:sp>
        <p:sp>
          <p:nvSpPr>
            <p:cNvPr id="76822" name="Text Box 22"/>
            <p:cNvSpPr txBox="1">
              <a:spLocks noChangeArrowheads="1"/>
            </p:cNvSpPr>
            <p:nvPr/>
          </p:nvSpPr>
          <p:spPr bwMode="auto">
            <a:xfrm>
              <a:off x="1151" y="1711"/>
              <a:ext cx="816" cy="164"/>
            </a:xfrm>
            <a:prstGeom prst="rect">
              <a:avLst/>
            </a:prstGeom>
            <a:noFill/>
            <a:ln w="9525">
              <a:noFill/>
              <a:miter lim="800000"/>
              <a:headEnd/>
              <a:tailEnd/>
            </a:ln>
            <a:effectLst/>
          </p:spPr>
          <p:txBody>
            <a:bodyPr>
              <a:spAutoFit/>
            </a:bodyPr>
            <a:lstStyle/>
            <a:p>
              <a:pPr>
                <a:spcBef>
                  <a:spcPct val="50000"/>
                </a:spcBef>
              </a:pPr>
              <a:r>
                <a:rPr lang="en-US" sz="1100">
                  <a:solidFill>
                    <a:srgbClr val="C20000"/>
                  </a:solidFill>
                </a:rPr>
                <a:t>ORIGINAL</a:t>
              </a:r>
            </a:p>
          </p:txBody>
        </p:sp>
      </p:grpSp>
      <p:grpSp>
        <p:nvGrpSpPr>
          <p:cNvPr id="76827" name="Group 27"/>
          <p:cNvGrpSpPr>
            <a:grpSpLocks/>
          </p:cNvGrpSpPr>
          <p:nvPr/>
        </p:nvGrpSpPr>
        <p:grpSpPr bwMode="auto">
          <a:xfrm>
            <a:off x="1649413" y="4765675"/>
            <a:ext cx="6896100" cy="901700"/>
            <a:chOff x="1151" y="2383"/>
            <a:chExt cx="3984" cy="568"/>
          </a:xfrm>
        </p:grpSpPr>
        <p:sp>
          <p:nvSpPr>
            <p:cNvPr id="76824" name="Text Box 24"/>
            <p:cNvSpPr txBox="1">
              <a:spLocks noChangeArrowheads="1"/>
            </p:cNvSpPr>
            <p:nvPr/>
          </p:nvSpPr>
          <p:spPr bwMode="auto">
            <a:xfrm>
              <a:off x="1151" y="2383"/>
              <a:ext cx="816" cy="164"/>
            </a:xfrm>
            <a:prstGeom prst="rect">
              <a:avLst/>
            </a:prstGeom>
            <a:noFill/>
            <a:ln w="9525">
              <a:noFill/>
              <a:miter lim="800000"/>
              <a:headEnd/>
              <a:tailEnd/>
            </a:ln>
            <a:effectLst/>
          </p:spPr>
          <p:txBody>
            <a:bodyPr>
              <a:spAutoFit/>
            </a:bodyPr>
            <a:lstStyle/>
            <a:p>
              <a:pPr>
                <a:spcBef>
                  <a:spcPct val="50000"/>
                </a:spcBef>
              </a:pPr>
              <a:r>
                <a:rPr lang="en-US" sz="1100">
                  <a:solidFill>
                    <a:srgbClr val="C20000"/>
                  </a:solidFill>
                </a:rPr>
                <a:t>REVISED</a:t>
              </a:r>
            </a:p>
          </p:txBody>
        </p:sp>
        <p:sp>
          <p:nvSpPr>
            <p:cNvPr id="76825" name="Text Box 25"/>
            <p:cNvSpPr txBox="1">
              <a:spLocks noChangeArrowheads="1"/>
            </p:cNvSpPr>
            <p:nvPr/>
          </p:nvSpPr>
          <p:spPr bwMode="auto">
            <a:xfrm>
              <a:off x="1151" y="2461"/>
              <a:ext cx="3984" cy="490"/>
            </a:xfrm>
            <a:prstGeom prst="rect">
              <a:avLst/>
            </a:prstGeom>
            <a:noFill/>
            <a:ln w="9525">
              <a:noFill/>
              <a:miter lim="800000"/>
              <a:headEnd/>
              <a:tailEnd/>
            </a:ln>
            <a:effectLst/>
          </p:spPr>
          <p:txBody>
            <a:bodyPr>
              <a:spAutoFit/>
            </a:bodyPr>
            <a:lstStyle/>
            <a:p>
              <a:pPr>
                <a:lnSpc>
                  <a:spcPct val="125000"/>
                </a:lnSpc>
                <a:spcBef>
                  <a:spcPct val="50000"/>
                </a:spcBef>
              </a:pPr>
              <a:r>
                <a:rPr lang="en-US" b="0"/>
                <a:t>The pioneers on the Oregon Trail bravely faced many hardships, including disease, terrible weather, accidents, hunger, and thirst. </a:t>
              </a:r>
              <a:endParaRPr lang="en-US"/>
            </a:p>
          </p:txBody>
        </p:sp>
      </p:grpSp>
      <p:sp>
        <p:nvSpPr>
          <p:cNvPr id="76830" name="Rectangle 30">
            <a:hlinkClick r:id="rId4" action="ppaction://hlinksldjump"/>
          </p:cNvPr>
          <p:cNvSpPr>
            <a:spLocks noChangeArrowheads="1"/>
          </p:cNvSpPr>
          <p:nvPr/>
        </p:nvSpPr>
        <p:spPr bwMode="auto">
          <a:xfrm>
            <a:off x="7281863" y="6132513"/>
            <a:ext cx="1862137" cy="581025"/>
          </a:xfrm>
          <a:prstGeom prst="rect">
            <a:avLst/>
          </a:prstGeom>
          <a:noFill/>
          <a:ln w="9525">
            <a:noFill/>
            <a:miter lim="800000"/>
            <a:headEnd/>
            <a:tailEnd/>
          </a:ln>
          <a:effectLst/>
        </p:spPr>
        <p:txBody>
          <a:bodyPr wrap="none" anchor="ctr"/>
          <a:lstStyle/>
          <a:p>
            <a:endParaRPr lang="en-US"/>
          </a:p>
        </p:txBody>
      </p:sp>
      <p:grpSp>
        <p:nvGrpSpPr>
          <p:cNvPr id="76831" name="Group 31"/>
          <p:cNvGrpSpPr>
            <a:grpSpLocks/>
          </p:cNvGrpSpPr>
          <p:nvPr/>
        </p:nvGrpSpPr>
        <p:grpSpPr bwMode="auto">
          <a:xfrm>
            <a:off x="6491288" y="6145213"/>
            <a:ext cx="2652712" cy="712787"/>
            <a:chOff x="4089" y="3871"/>
            <a:chExt cx="1671" cy="449"/>
          </a:xfrm>
        </p:grpSpPr>
        <p:pic>
          <p:nvPicPr>
            <p:cNvPr id="76832" name="Picture 32"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76833" name="Rectangle 33">
              <a:hlinkClick r:id="rId5" action="ppaction://hlinksldjump"/>
            </p:cNvPr>
            <p:cNvSpPr>
              <a:spLocks noChangeArrowheads="1"/>
            </p:cNvSpPr>
            <p:nvPr/>
          </p:nvSpPr>
          <p:spPr bwMode="auto">
            <a:xfrm>
              <a:off x="5012" y="3956"/>
              <a:ext cx="407" cy="192"/>
            </a:xfrm>
            <a:prstGeom prst="rect">
              <a:avLst/>
            </a:prstGeom>
            <a:noFill/>
            <a:ln w="9525">
              <a:noFill/>
              <a:miter lim="800000"/>
              <a:headEnd/>
              <a:tailEnd/>
            </a:ln>
            <a:effectLst/>
          </p:spPr>
          <p:txBody>
            <a:bodyPr wrap="none">
              <a:spAutoFit/>
            </a:bodyPr>
            <a:lstStyle/>
            <a:p>
              <a:pPr>
                <a:spcBef>
                  <a:spcPct val="50000"/>
                </a:spcBef>
              </a:pPr>
              <a:r>
                <a:rPr lang="en-US" sz="1400">
                  <a:solidFill>
                    <a:srgbClr val="1E8AA1"/>
                  </a:solidFill>
                </a:rPr>
                <a:t>Menu</a:t>
              </a:r>
              <a:endParaRPr lang="en-US">
                <a:solidFill>
                  <a:srgbClr val="1E8AA1"/>
                </a:solidFill>
              </a:endParaRPr>
            </a:p>
          </p:txBody>
        </p:sp>
      </p:grpSp>
      <p:sp>
        <p:nvSpPr>
          <p:cNvPr id="76834" name="Text Box 34"/>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76835" name="Rectangle 35">
            <a:hlinkClick r:id="rId5" action="ppaction://hlinksldjump"/>
          </p:cNvPr>
          <p:cNvSpPr>
            <a:spLocks noChangeArrowheads="1"/>
          </p:cNvSpPr>
          <p:nvPr/>
        </p:nvSpPr>
        <p:spPr bwMode="auto">
          <a:xfrm>
            <a:off x="7372350" y="6143625"/>
            <a:ext cx="1657350" cy="533400"/>
          </a:xfrm>
          <a:prstGeom prst="rect">
            <a:avLst/>
          </a:prstGeom>
          <a:noFill/>
          <a:ln w="9525">
            <a:noFill/>
            <a:miter lim="800000"/>
            <a:headEnd/>
            <a:tailEnd/>
          </a:ln>
          <a:effectLst/>
        </p:spPr>
        <p:txBody>
          <a:bodyPr wrap="none" anchor="ctr"/>
          <a:lstStyle/>
          <a:p>
            <a:endParaRPr lang="en-US"/>
          </a:p>
        </p:txBody>
      </p:sp>
      <p:sp>
        <p:nvSpPr>
          <p:cNvPr id="76836" name="Rectangle 36">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6837" name="Rectangle 37">
            <a:hlinkClick r:id="rId5" action="ppaction://hlinksldjump"/>
          </p:cNvPr>
          <p:cNvSpPr>
            <a:spLocks noChangeArrowheads="1"/>
          </p:cNvSpPr>
          <p:nvPr/>
        </p:nvSpPr>
        <p:spPr bwMode="auto">
          <a:xfrm>
            <a:off x="7724775" y="209550"/>
            <a:ext cx="666750" cy="342900"/>
          </a:xfrm>
          <a:prstGeom prst="rect">
            <a:avLst/>
          </a:prstGeom>
          <a:noFill/>
          <a:ln w="9525">
            <a:noFill/>
            <a:miter lim="800000"/>
            <a:headEnd/>
            <a:tailEnd/>
          </a:ln>
          <a:effectLst/>
        </p:spPr>
        <p:txBody>
          <a:bodyPr wrap="none" anchor="ctr"/>
          <a:lstStyle/>
          <a:p>
            <a:endParaRPr lang="en-US"/>
          </a:p>
        </p:txBody>
      </p:sp>
      <p:sp>
        <p:nvSpPr>
          <p:cNvPr id="76838" name="Rectangle 38">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6839" name="Rectangle 39">
            <a:hlinkClick r:id="rId5" action="ppaction://hlinksldjump"/>
          </p:cNvPr>
          <p:cNvSpPr>
            <a:spLocks noChangeArrowheads="1"/>
          </p:cNvSpPr>
          <p:nvPr/>
        </p:nvSpPr>
        <p:spPr bwMode="auto">
          <a:xfrm>
            <a:off x="745807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6841" name="Text Box 41">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76842" name="Rectangle 42">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6845" name="Rectangle 45">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6846" name="Rectangle 46">
            <a:hlinkClick r:id="rId5" action="ppaction://hlinksldjump"/>
          </p:cNvPr>
          <p:cNvSpPr>
            <a:spLocks noChangeArrowheads="1"/>
          </p:cNvSpPr>
          <p:nvPr/>
        </p:nvSpPr>
        <p:spPr bwMode="auto">
          <a:xfrm>
            <a:off x="6977063" y="6078538"/>
            <a:ext cx="2166937" cy="779462"/>
          </a:xfrm>
          <a:prstGeom prst="rect">
            <a:avLst/>
          </a:prstGeom>
          <a:noFill/>
          <a:ln w="9525">
            <a:noFill/>
            <a:miter lim="800000"/>
            <a:headEnd/>
            <a:tailEnd/>
          </a:ln>
          <a:effectLst/>
        </p:spPr>
        <p:txBody>
          <a:bodyPr wrap="none" anchor="ctr"/>
          <a:lstStyle/>
          <a:p>
            <a:endParaRPr lang="en-US"/>
          </a:p>
        </p:txBody>
      </p:sp>
      <p:sp>
        <p:nvSpPr>
          <p:cNvPr id="76847" name="Text Box 47"/>
          <p:cNvSpPr txBox="1">
            <a:spLocks noChangeArrowheads="1"/>
          </p:cNvSpPr>
          <p:nvPr/>
        </p:nvSpPr>
        <p:spPr bwMode="auto">
          <a:xfrm>
            <a:off x="1330325" y="1931988"/>
            <a:ext cx="6927850" cy="1006475"/>
          </a:xfrm>
          <a:prstGeom prst="rect">
            <a:avLst/>
          </a:prstGeom>
          <a:noFill/>
          <a:ln w="9525">
            <a:noFill/>
            <a:miter lim="800000"/>
            <a:headEnd/>
            <a:tailEnd/>
          </a:ln>
          <a:effectLst/>
        </p:spPr>
        <p:txBody>
          <a:bodyPr>
            <a:spAutoFit/>
          </a:bodyPr>
          <a:lstStyle/>
          <a:p>
            <a:pPr>
              <a:spcBef>
                <a:spcPct val="50000"/>
              </a:spcBef>
            </a:pPr>
            <a:r>
              <a:rPr lang="en-US" sz="2000"/>
              <a:t>Statements of fact cannot be thesis statements because they do not take a position or suggest a direction for the writing.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6806"/>
                                        </p:tgtEl>
                                        <p:attrNameLst>
                                          <p:attrName>style.visibility</p:attrName>
                                        </p:attrNameLst>
                                      </p:cBhvr>
                                      <p:to>
                                        <p:strVal val="visible"/>
                                      </p:to>
                                    </p:set>
                                    <p:anim calcmode="lin" valueType="num">
                                      <p:cBhvr>
                                        <p:cTn id="7" dur="500" fill="hold"/>
                                        <p:tgtEl>
                                          <p:spTgt spid="76806"/>
                                        </p:tgtEl>
                                        <p:attrNameLst>
                                          <p:attrName>ppt_w</p:attrName>
                                        </p:attrNameLst>
                                      </p:cBhvr>
                                      <p:tavLst>
                                        <p:tav tm="0">
                                          <p:val>
                                            <p:fltVal val="0"/>
                                          </p:val>
                                        </p:tav>
                                        <p:tav tm="100000">
                                          <p:val>
                                            <p:strVal val="#ppt_w"/>
                                          </p:val>
                                        </p:tav>
                                      </p:tavLst>
                                    </p:anim>
                                    <p:anim calcmode="lin" valueType="num">
                                      <p:cBhvr>
                                        <p:cTn id="8" dur="500" fill="hold"/>
                                        <p:tgtEl>
                                          <p:spTgt spid="7680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76820"/>
                                        </p:tgtEl>
                                        <p:attrNameLst>
                                          <p:attrName>style.visibility</p:attrName>
                                        </p:attrNameLst>
                                      </p:cBhvr>
                                      <p:to>
                                        <p:strVal val="visible"/>
                                      </p:to>
                                    </p:set>
                                    <p:animEffect transition="in" filter="wipe(up)">
                                      <p:cBhvr>
                                        <p:cTn id="12" dur="500"/>
                                        <p:tgtEl>
                                          <p:spTgt spid="76820"/>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76827"/>
                                        </p:tgtEl>
                                        <p:attrNameLst>
                                          <p:attrName>style.visibility</p:attrName>
                                        </p:attrNameLst>
                                      </p:cBhvr>
                                      <p:to>
                                        <p:strVal val="visible"/>
                                      </p:to>
                                    </p:set>
                                    <p:animEffect transition="in" filter="wipe(up)">
                                      <p:cBhvr>
                                        <p:cTn id="16" dur="500"/>
                                        <p:tgtEl>
                                          <p:spTgt spid="76827"/>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76831"/>
                                        </p:tgtEl>
                                        <p:attrNameLst>
                                          <p:attrName>style.visibility</p:attrName>
                                        </p:attrNameLst>
                                      </p:cBhvr>
                                      <p:to>
                                        <p:strVal val="visible"/>
                                      </p:to>
                                    </p:set>
                                    <p:animEffect transition="in" filter="wipe(left)">
                                      <p:cBhvr>
                                        <p:cTn id="20" dur="500"/>
                                        <p:tgtEl>
                                          <p:spTgt spid="76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46" name="Picture 2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7827"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7828"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7829"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Simple Announcements</a:t>
            </a:r>
            <a:endParaRPr lang="en-US" sz="3200" b="0">
              <a:solidFill>
                <a:srgbClr val="C20000"/>
              </a:solidFill>
            </a:endParaRPr>
          </a:p>
        </p:txBody>
      </p:sp>
      <p:sp>
        <p:nvSpPr>
          <p:cNvPr id="77830" name="Text Box 6"/>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A simple announcement doesn’t express a point of view or preview the main ideas of the composition. </a:t>
            </a:r>
          </a:p>
        </p:txBody>
      </p:sp>
      <p:sp>
        <p:nvSpPr>
          <p:cNvPr id="77832"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77833" name="Group 9"/>
          <p:cNvGrpSpPr>
            <a:grpSpLocks/>
          </p:cNvGrpSpPr>
          <p:nvPr/>
        </p:nvGrpSpPr>
        <p:grpSpPr bwMode="auto">
          <a:xfrm>
            <a:off x="6565900" y="6086475"/>
            <a:ext cx="2578100" cy="771525"/>
            <a:chOff x="4136" y="3834"/>
            <a:chExt cx="1624" cy="486"/>
          </a:xfrm>
        </p:grpSpPr>
        <p:pic>
          <p:nvPicPr>
            <p:cNvPr id="77834"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77835"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Continue…</a:t>
              </a:r>
              <a:endParaRPr lang="en-US" sz="1400" b="0">
                <a:solidFill>
                  <a:srgbClr val="1E8AA1"/>
                </a:solidFill>
              </a:endParaRPr>
            </a:p>
          </p:txBody>
        </p:sp>
        <p:sp>
          <p:nvSpPr>
            <p:cNvPr id="77836"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b="0"/>
            </a:p>
          </p:txBody>
        </p:sp>
      </p:grpSp>
      <p:sp>
        <p:nvSpPr>
          <p:cNvPr id="77838" name="Rectangle 14">
            <a:hlinkClick r:id="" action="ppaction://hlinkshowjump?jump=nextslide"/>
          </p:cNvPr>
          <p:cNvSpPr>
            <a:spLocks noChangeArrowheads="1"/>
          </p:cNvSpPr>
          <p:nvPr/>
        </p:nvSpPr>
        <p:spPr bwMode="auto">
          <a:xfrm>
            <a:off x="7070725" y="6162675"/>
            <a:ext cx="1895475" cy="523875"/>
          </a:xfrm>
          <a:prstGeom prst="rect">
            <a:avLst/>
          </a:prstGeom>
          <a:noFill/>
          <a:ln w="9525">
            <a:noFill/>
            <a:miter lim="800000"/>
            <a:headEnd/>
            <a:tailEnd/>
          </a:ln>
          <a:effectLst/>
        </p:spPr>
        <p:txBody>
          <a:bodyPr wrap="none" anchor="ctr"/>
          <a:lstStyle/>
          <a:p>
            <a:endParaRPr lang="en-US"/>
          </a:p>
        </p:txBody>
      </p:sp>
      <p:sp>
        <p:nvSpPr>
          <p:cNvPr id="77839" name="Rectangle 15">
            <a:hlinkClick r:id="rId6"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7840" name="Rectangle 16">
            <a:hlinkClick r:id="rId6"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7841" name="Rectangle 17">
            <a:hlinkClick r:id="rId6" action="ppaction://hlinksldjump"/>
          </p:cNvPr>
          <p:cNvSpPr>
            <a:spLocks noChangeArrowheads="1"/>
          </p:cNvSpPr>
          <p:nvPr/>
        </p:nvSpPr>
        <p:spPr bwMode="auto">
          <a:xfrm>
            <a:off x="7477125" y="1905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7845" name="Rectangle 21">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77829"/>
                                        </p:tgtEl>
                                        <p:attrNameLst>
                                          <p:attrName>style.visibility</p:attrName>
                                        </p:attrNameLst>
                                      </p:cBhvr>
                                      <p:to>
                                        <p:strVal val="visible"/>
                                      </p:to>
                                    </p:set>
                                    <p:anim calcmode="lin" valueType="num">
                                      <p:cBhvr>
                                        <p:cTn id="7" dur="500" fill="hold"/>
                                        <p:tgtEl>
                                          <p:spTgt spid="77829"/>
                                        </p:tgtEl>
                                        <p:attrNameLst>
                                          <p:attrName>ppt_x</p:attrName>
                                        </p:attrNameLst>
                                      </p:cBhvr>
                                      <p:tavLst>
                                        <p:tav tm="0">
                                          <p:val>
                                            <p:strVal val="#ppt_x-#ppt_w/2"/>
                                          </p:val>
                                        </p:tav>
                                        <p:tav tm="100000">
                                          <p:val>
                                            <p:strVal val="#ppt_x"/>
                                          </p:val>
                                        </p:tav>
                                      </p:tavLst>
                                    </p:anim>
                                    <p:anim calcmode="lin" valueType="num">
                                      <p:cBhvr>
                                        <p:cTn id="8" dur="500" fill="hold"/>
                                        <p:tgtEl>
                                          <p:spTgt spid="77829"/>
                                        </p:tgtEl>
                                        <p:attrNameLst>
                                          <p:attrName>ppt_y</p:attrName>
                                        </p:attrNameLst>
                                      </p:cBhvr>
                                      <p:tavLst>
                                        <p:tav tm="0">
                                          <p:val>
                                            <p:strVal val="#ppt_y"/>
                                          </p:val>
                                        </p:tav>
                                        <p:tav tm="100000">
                                          <p:val>
                                            <p:strVal val="#ppt_y"/>
                                          </p:val>
                                        </p:tav>
                                      </p:tavLst>
                                    </p:anim>
                                    <p:anim calcmode="lin" valueType="num">
                                      <p:cBhvr>
                                        <p:cTn id="9" dur="500" fill="hold"/>
                                        <p:tgtEl>
                                          <p:spTgt spid="77829"/>
                                        </p:tgtEl>
                                        <p:attrNameLst>
                                          <p:attrName>ppt_w</p:attrName>
                                        </p:attrNameLst>
                                      </p:cBhvr>
                                      <p:tavLst>
                                        <p:tav tm="0">
                                          <p:val>
                                            <p:fltVal val="0"/>
                                          </p:val>
                                        </p:tav>
                                        <p:tav tm="100000">
                                          <p:val>
                                            <p:strVal val="#ppt_w"/>
                                          </p:val>
                                        </p:tav>
                                      </p:tavLst>
                                    </p:anim>
                                    <p:anim calcmode="lin" valueType="num">
                                      <p:cBhvr>
                                        <p:cTn id="10" dur="500" fill="hold"/>
                                        <p:tgtEl>
                                          <p:spTgt spid="77829"/>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77830"/>
                                        </p:tgtEl>
                                        <p:attrNameLst>
                                          <p:attrName>style.visibility</p:attrName>
                                        </p:attrNameLst>
                                      </p:cBhvr>
                                      <p:to>
                                        <p:strVal val="visible"/>
                                      </p:to>
                                    </p:set>
                                    <p:anim calcmode="lin" valueType="num">
                                      <p:cBhvr>
                                        <p:cTn id="14" dur="500" fill="hold"/>
                                        <p:tgtEl>
                                          <p:spTgt spid="77830"/>
                                        </p:tgtEl>
                                        <p:attrNameLst>
                                          <p:attrName>ppt_w</p:attrName>
                                        </p:attrNameLst>
                                      </p:cBhvr>
                                      <p:tavLst>
                                        <p:tav tm="0">
                                          <p:val>
                                            <p:fltVal val="0"/>
                                          </p:val>
                                        </p:tav>
                                        <p:tav tm="100000">
                                          <p:val>
                                            <p:strVal val="#ppt_w"/>
                                          </p:val>
                                        </p:tav>
                                      </p:tavLst>
                                    </p:anim>
                                    <p:anim calcmode="lin" valueType="num">
                                      <p:cBhvr>
                                        <p:cTn id="15" dur="500" fill="hold"/>
                                        <p:tgtEl>
                                          <p:spTgt spid="77830"/>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77833"/>
                                        </p:tgtEl>
                                        <p:attrNameLst>
                                          <p:attrName>style.visibility</p:attrName>
                                        </p:attrNameLst>
                                      </p:cBhvr>
                                      <p:to>
                                        <p:strVal val="visible"/>
                                      </p:to>
                                    </p:set>
                                    <p:animEffect transition="in" filter="wipe(left)">
                                      <p:cBhvr>
                                        <p:cTn id="19" dur="500"/>
                                        <p:tgtEl>
                                          <p:spTgt spid="778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autoUpdateAnimBg="0"/>
      <p:bldP spid="7783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68" name="Picture 20"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8851"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8852"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8853"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Simple Announcements</a:t>
            </a:r>
            <a:endParaRPr lang="en-US" sz="3200" b="0">
              <a:solidFill>
                <a:srgbClr val="C20000"/>
              </a:solidFill>
            </a:endParaRPr>
          </a:p>
        </p:txBody>
      </p:sp>
      <p:grpSp>
        <p:nvGrpSpPr>
          <p:cNvPr id="78863" name="Group 15"/>
          <p:cNvGrpSpPr>
            <a:grpSpLocks/>
          </p:cNvGrpSpPr>
          <p:nvPr/>
        </p:nvGrpSpPr>
        <p:grpSpPr bwMode="auto">
          <a:xfrm>
            <a:off x="1330325" y="2832100"/>
            <a:ext cx="6980238" cy="1531938"/>
            <a:chOff x="950" y="2120"/>
            <a:chExt cx="4221" cy="965"/>
          </a:xfrm>
        </p:grpSpPr>
        <p:sp>
          <p:nvSpPr>
            <p:cNvPr id="78857" name="Text Box 9"/>
            <p:cNvSpPr txBox="1">
              <a:spLocks noChangeArrowheads="1"/>
            </p:cNvSpPr>
            <p:nvPr/>
          </p:nvSpPr>
          <p:spPr bwMode="auto">
            <a:xfrm>
              <a:off x="950" y="2120"/>
              <a:ext cx="4221" cy="404"/>
            </a:xfrm>
            <a:prstGeom prst="rect">
              <a:avLst/>
            </a:prstGeom>
            <a:noFill/>
            <a:ln w="9525">
              <a:noFill/>
              <a:miter lim="800000"/>
              <a:headEnd/>
              <a:tailEnd/>
            </a:ln>
            <a:effectLst/>
          </p:spPr>
          <p:txBody>
            <a:bodyPr>
              <a:spAutoFit/>
            </a:bodyPr>
            <a:lstStyle/>
            <a:p>
              <a:r>
                <a:rPr lang="en-US">
                  <a:solidFill>
                    <a:srgbClr val="006696"/>
                  </a:solidFill>
                </a:rPr>
                <a:t>How would you rewrite this statement to make it an effective thesis? </a:t>
              </a:r>
            </a:p>
          </p:txBody>
        </p:sp>
        <p:sp>
          <p:nvSpPr>
            <p:cNvPr id="78858" name="Text Box 10"/>
            <p:cNvSpPr txBox="1">
              <a:spLocks noChangeArrowheads="1"/>
            </p:cNvSpPr>
            <p:nvPr/>
          </p:nvSpPr>
          <p:spPr bwMode="auto">
            <a:xfrm>
              <a:off x="1151" y="2595"/>
              <a:ext cx="3782" cy="490"/>
            </a:xfrm>
            <a:prstGeom prst="rect">
              <a:avLst/>
            </a:prstGeom>
            <a:noFill/>
            <a:ln w="9525">
              <a:noFill/>
              <a:miter lim="800000"/>
              <a:headEnd/>
              <a:tailEnd/>
            </a:ln>
            <a:effectLst/>
          </p:spPr>
          <p:txBody>
            <a:bodyPr>
              <a:spAutoFit/>
            </a:bodyPr>
            <a:lstStyle/>
            <a:p>
              <a:pPr>
                <a:lnSpc>
                  <a:spcPct val="125000"/>
                </a:lnSpc>
              </a:pPr>
              <a:r>
                <a:rPr lang="en-US" b="0"/>
                <a:t>In the following paper, I am going to write about impressionist painting.</a:t>
              </a:r>
              <a:r>
                <a:rPr lang="en-US"/>
                <a:t> </a:t>
              </a:r>
            </a:p>
          </p:txBody>
        </p:sp>
      </p:grpSp>
      <p:grpSp>
        <p:nvGrpSpPr>
          <p:cNvPr id="78859" name="Group 11"/>
          <p:cNvGrpSpPr>
            <a:grpSpLocks/>
          </p:cNvGrpSpPr>
          <p:nvPr/>
        </p:nvGrpSpPr>
        <p:grpSpPr bwMode="auto">
          <a:xfrm>
            <a:off x="5726113" y="6116638"/>
            <a:ext cx="3417887" cy="741362"/>
            <a:chOff x="3607" y="3853"/>
            <a:chExt cx="2153" cy="467"/>
          </a:xfrm>
        </p:grpSpPr>
        <p:pic>
          <p:nvPicPr>
            <p:cNvPr id="78860" name="Picture 12" descr="mediumnextbutton">
              <a:hlinkClick r:id="" action="ppaction://hlinkshowjump?jump=nextslide"/>
            </p:cNvPr>
            <p:cNvPicPr>
              <a:picLocks noChangeAspect="1" noChangeArrowheads="1"/>
            </p:cNvPicPr>
            <p:nvPr/>
          </p:nvPicPr>
          <p:blipFill>
            <a:blip r:embed="rId5"/>
            <a:srcRect l="62622" t="89189"/>
            <a:stretch>
              <a:fillRect/>
            </a:stretch>
          </p:blipFill>
          <p:spPr bwMode="auto">
            <a:xfrm>
              <a:off x="3607" y="3853"/>
              <a:ext cx="2153" cy="467"/>
            </a:xfrm>
            <a:prstGeom prst="rect">
              <a:avLst/>
            </a:prstGeom>
            <a:noFill/>
          </p:spPr>
        </p:pic>
        <p:sp>
          <p:nvSpPr>
            <p:cNvPr id="78861" name="Text Box 13">
              <a:hlinkClick r:id="" action="ppaction://hlinkshowjump?jump=nextslide"/>
            </p:cNvPr>
            <p:cNvSpPr txBox="1">
              <a:spLocks noChangeArrowheads="1"/>
            </p:cNvSpPr>
            <p:nvPr/>
          </p:nvSpPr>
          <p:spPr bwMode="auto">
            <a:xfrm>
              <a:off x="3917" y="3942"/>
              <a:ext cx="1522"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Click to see a revision</a:t>
              </a:r>
              <a:endParaRPr lang="en-US" sz="1400" b="0">
                <a:solidFill>
                  <a:srgbClr val="1E8AA1"/>
                </a:solidFill>
              </a:endParaRPr>
            </a:p>
          </p:txBody>
        </p:sp>
      </p:grpSp>
      <p:sp>
        <p:nvSpPr>
          <p:cNvPr id="78862" name="Text Box 14"/>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78864" name="Rectangle 16">
            <a:hlinkClick r:id="" action="ppaction://hlinkshowjump?jump=nextslide"/>
          </p:cNvPr>
          <p:cNvSpPr>
            <a:spLocks noChangeArrowheads="1"/>
          </p:cNvSpPr>
          <p:nvPr/>
        </p:nvSpPr>
        <p:spPr bwMode="auto">
          <a:xfrm>
            <a:off x="6286500" y="6111875"/>
            <a:ext cx="2857500" cy="523875"/>
          </a:xfrm>
          <a:prstGeom prst="rect">
            <a:avLst/>
          </a:prstGeom>
          <a:noFill/>
          <a:ln w="9525">
            <a:noFill/>
            <a:miter lim="800000"/>
            <a:headEnd/>
            <a:tailEnd/>
          </a:ln>
          <a:effectLst/>
        </p:spPr>
        <p:txBody>
          <a:bodyPr wrap="none" anchor="ctr"/>
          <a:lstStyle/>
          <a:p>
            <a:endParaRPr lang="en-US"/>
          </a:p>
        </p:txBody>
      </p:sp>
      <p:sp>
        <p:nvSpPr>
          <p:cNvPr id="78865" name="Rectangle 17">
            <a:hlinkClick r:id="rId6"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8866" name="Rectangle 18">
            <a:hlinkClick r:id="rId6"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8867" name="Rectangle 19">
            <a:hlinkClick r:id="rId6" action="ppaction://hlinksldjump"/>
          </p:cNvPr>
          <p:cNvSpPr>
            <a:spLocks noChangeArrowheads="1"/>
          </p:cNvSpPr>
          <p:nvPr/>
        </p:nvSpPr>
        <p:spPr bwMode="auto">
          <a:xfrm>
            <a:off x="7496175" y="4762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8869" name="Text Box 21">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78870" name="Rectangle 22">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8871" name="Text Box 23"/>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A simple announcement doesn’t express a point of view or preview the main ideas of the composition. </a:t>
            </a:r>
          </a:p>
        </p:txBody>
      </p:sp>
      <p:sp>
        <p:nvSpPr>
          <p:cNvPr id="78872" name="Rectangle 24">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8863"/>
                                        </p:tgtEl>
                                        <p:attrNameLst>
                                          <p:attrName>style.visibility</p:attrName>
                                        </p:attrNameLst>
                                      </p:cBhvr>
                                      <p:to>
                                        <p:strVal val="visible"/>
                                      </p:to>
                                    </p:set>
                                    <p:anim calcmode="lin" valueType="num">
                                      <p:cBhvr>
                                        <p:cTn id="7" dur="500" fill="hold"/>
                                        <p:tgtEl>
                                          <p:spTgt spid="78863"/>
                                        </p:tgtEl>
                                        <p:attrNameLst>
                                          <p:attrName>ppt_w</p:attrName>
                                        </p:attrNameLst>
                                      </p:cBhvr>
                                      <p:tavLst>
                                        <p:tav tm="0">
                                          <p:val>
                                            <p:fltVal val="0"/>
                                          </p:val>
                                        </p:tav>
                                        <p:tav tm="100000">
                                          <p:val>
                                            <p:strVal val="#ppt_w"/>
                                          </p:val>
                                        </p:tav>
                                      </p:tavLst>
                                    </p:anim>
                                    <p:anim calcmode="lin" valueType="num">
                                      <p:cBhvr>
                                        <p:cTn id="8" dur="500" fill="hold"/>
                                        <p:tgtEl>
                                          <p:spTgt spid="7886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78859"/>
                                        </p:tgtEl>
                                        <p:attrNameLst>
                                          <p:attrName>style.visibility</p:attrName>
                                        </p:attrNameLst>
                                      </p:cBhvr>
                                      <p:to>
                                        <p:strVal val="visible"/>
                                      </p:to>
                                    </p:set>
                                    <p:animEffect transition="in" filter="wipe(left)">
                                      <p:cBhvr>
                                        <p:cTn id="12" dur="500"/>
                                        <p:tgtEl>
                                          <p:spTgt spid="78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95" name="Picture 23"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9875"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987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9877"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Simple Announcements</a:t>
            </a:r>
            <a:endParaRPr lang="en-US" sz="3200" b="0">
              <a:solidFill>
                <a:srgbClr val="C20000"/>
              </a:solidFill>
            </a:endParaRPr>
          </a:p>
        </p:txBody>
      </p:sp>
      <p:grpSp>
        <p:nvGrpSpPr>
          <p:cNvPr id="79901" name="Group 29"/>
          <p:cNvGrpSpPr>
            <a:grpSpLocks/>
          </p:cNvGrpSpPr>
          <p:nvPr/>
        </p:nvGrpSpPr>
        <p:grpSpPr bwMode="auto">
          <a:xfrm>
            <a:off x="1330325" y="2819400"/>
            <a:ext cx="6881813" cy="1824038"/>
            <a:chOff x="838" y="1776"/>
            <a:chExt cx="4335" cy="1149"/>
          </a:xfrm>
        </p:grpSpPr>
        <p:sp>
          <p:nvSpPr>
            <p:cNvPr id="79881" name="Text Box 9"/>
            <p:cNvSpPr txBox="1">
              <a:spLocks noChangeArrowheads="1"/>
            </p:cNvSpPr>
            <p:nvPr/>
          </p:nvSpPr>
          <p:spPr bwMode="auto">
            <a:xfrm>
              <a:off x="838" y="1776"/>
              <a:ext cx="4221" cy="577"/>
            </a:xfrm>
            <a:prstGeom prst="rect">
              <a:avLst/>
            </a:prstGeom>
            <a:noFill/>
            <a:ln w="9525">
              <a:noFill/>
              <a:miter lim="800000"/>
              <a:headEnd/>
              <a:tailEnd/>
            </a:ln>
            <a:effectLst/>
          </p:spPr>
          <p:txBody>
            <a:bodyPr>
              <a:spAutoFit/>
            </a:bodyPr>
            <a:lstStyle/>
            <a:p>
              <a:r>
                <a:rPr lang="en-US">
                  <a:solidFill>
                    <a:srgbClr val="006696"/>
                  </a:solidFill>
                </a:rPr>
                <a:t>This revised thesis expresses a point of view and previews the main ideas. It does not mention the paper and avoids the first person reference.</a:t>
              </a:r>
            </a:p>
          </p:txBody>
        </p:sp>
        <p:sp>
          <p:nvSpPr>
            <p:cNvPr id="79882" name="Text Box 10"/>
            <p:cNvSpPr txBox="1">
              <a:spLocks noChangeArrowheads="1"/>
            </p:cNvSpPr>
            <p:nvPr/>
          </p:nvSpPr>
          <p:spPr bwMode="auto">
            <a:xfrm>
              <a:off x="1039" y="2435"/>
              <a:ext cx="4134" cy="490"/>
            </a:xfrm>
            <a:prstGeom prst="rect">
              <a:avLst/>
            </a:prstGeom>
            <a:noFill/>
            <a:ln w="9525">
              <a:noFill/>
              <a:miter lim="800000"/>
              <a:headEnd/>
              <a:tailEnd/>
            </a:ln>
            <a:effectLst/>
          </p:spPr>
          <p:txBody>
            <a:bodyPr>
              <a:spAutoFit/>
            </a:bodyPr>
            <a:lstStyle/>
            <a:p>
              <a:pPr>
                <a:lnSpc>
                  <a:spcPct val="125000"/>
                </a:lnSpc>
              </a:pPr>
              <a:r>
                <a:rPr lang="en-US" b="0"/>
                <a:t>Two of the greatest techniques developed by impressionist painters were loose brushwork and the use of brilliant color. </a:t>
              </a:r>
            </a:p>
          </p:txBody>
        </p:sp>
      </p:grpSp>
      <p:sp>
        <p:nvSpPr>
          <p:cNvPr id="79886" name="Text Box 14"/>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79888" name="Group 16"/>
          <p:cNvGrpSpPr>
            <a:grpSpLocks/>
          </p:cNvGrpSpPr>
          <p:nvPr/>
        </p:nvGrpSpPr>
        <p:grpSpPr bwMode="auto">
          <a:xfrm>
            <a:off x="6491288" y="6145213"/>
            <a:ext cx="2652712" cy="712787"/>
            <a:chOff x="4089" y="3871"/>
            <a:chExt cx="1671" cy="449"/>
          </a:xfrm>
        </p:grpSpPr>
        <p:pic>
          <p:nvPicPr>
            <p:cNvPr id="79889" name="Picture 17"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79890" name="Rectangle 18">
              <a:hlinkClick r:id="rId5" action="ppaction://hlinksldjump"/>
            </p:cNvPr>
            <p:cNvSpPr>
              <a:spLocks noChangeArrowheads="1"/>
            </p:cNvSpPr>
            <p:nvPr/>
          </p:nvSpPr>
          <p:spPr bwMode="auto">
            <a:xfrm>
              <a:off x="5012" y="3956"/>
              <a:ext cx="407" cy="192"/>
            </a:xfrm>
            <a:prstGeom prst="rect">
              <a:avLst/>
            </a:prstGeom>
            <a:noFill/>
            <a:ln w="9525">
              <a:noFill/>
              <a:miter lim="800000"/>
              <a:headEnd/>
              <a:tailEnd/>
            </a:ln>
            <a:effectLst/>
          </p:spPr>
          <p:txBody>
            <a:bodyPr wrap="none">
              <a:spAutoFit/>
            </a:bodyPr>
            <a:lstStyle/>
            <a:p>
              <a:pPr>
                <a:spcBef>
                  <a:spcPct val="50000"/>
                </a:spcBef>
              </a:pPr>
              <a:r>
                <a:rPr lang="en-US" sz="1400">
                  <a:solidFill>
                    <a:srgbClr val="1E8AA1"/>
                  </a:solidFill>
                </a:rPr>
                <a:t>Menu</a:t>
              </a:r>
              <a:endParaRPr lang="en-US">
                <a:solidFill>
                  <a:srgbClr val="1E8AA1"/>
                </a:solidFill>
              </a:endParaRPr>
            </a:p>
          </p:txBody>
        </p:sp>
      </p:grpSp>
      <p:sp>
        <p:nvSpPr>
          <p:cNvPr id="79891" name="Rectangle 19">
            <a:hlinkClick r:id="rId5" action="ppaction://hlinksldjump"/>
          </p:cNvPr>
          <p:cNvSpPr>
            <a:spLocks noChangeArrowheads="1"/>
          </p:cNvSpPr>
          <p:nvPr/>
        </p:nvSpPr>
        <p:spPr bwMode="auto">
          <a:xfrm>
            <a:off x="7372350" y="6143625"/>
            <a:ext cx="1657350" cy="533400"/>
          </a:xfrm>
          <a:prstGeom prst="rect">
            <a:avLst/>
          </a:prstGeom>
          <a:noFill/>
          <a:ln w="9525">
            <a:noFill/>
            <a:miter lim="800000"/>
            <a:headEnd/>
            <a:tailEnd/>
          </a:ln>
          <a:effectLst/>
        </p:spPr>
        <p:txBody>
          <a:bodyPr wrap="none" anchor="ctr"/>
          <a:lstStyle/>
          <a:p>
            <a:endParaRPr lang="en-US"/>
          </a:p>
        </p:txBody>
      </p:sp>
      <p:sp>
        <p:nvSpPr>
          <p:cNvPr id="79892" name="Rectangle 20">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9893" name="Rectangle 21">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9894" name="Rectangle 22">
            <a:hlinkClick r:id="rId5" action="ppaction://hlinksldjump"/>
          </p:cNvPr>
          <p:cNvSpPr>
            <a:spLocks noChangeArrowheads="1"/>
          </p:cNvSpPr>
          <p:nvPr/>
        </p:nvSpPr>
        <p:spPr bwMode="auto">
          <a:xfrm>
            <a:off x="7448550"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9896" name="Text Box 24">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79897" name="Rectangle 25">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9898" name="Text Box 26"/>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A simple announcement doesn’t express a point of view or preview the main ideas of the composition. </a:t>
            </a:r>
          </a:p>
        </p:txBody>
      </p:sp>
      <p:sp>
        <p:nvSpPr>
          <p:cNvPr id="79899" name="Rectangle 27">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9900" name="Rectangle 28">
            <a:hlinkClick r:id="rId5" action="ppaction://hlinksldjump"/>
          </p:cNvPr>
          <p:cNvSpPr>
            <a:spLocks noChangeArrowheads="1"/>
          </p:cNvSpPr>
          <p:nvPr/>
        </p:nvSpPr>
        <p:spPr bwMode="auto">
          <a:xfrm>
            <a:off x="6807200" y="5969000"/>
            <a:ext cx="2336800" cy="7620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9901"/>
                                        </p:tgtEl>
                                        <p:attrNameLst>
                                          <p:attrName>style.visibility</p:attrName>
                                        </p:attrNameLst>
                                      </p:cBhvr>
                                      <p:to>
                                        <p:strVal val="visible"/>
                                      </p:to>
                                    </p:set>
                                    <p:anim calcmode="lin" valueType="num">
                                      <p:cBhvr>
                                        <p:cTn id="7" dur="500" fill="hold"/>
                                        <p:tgtEl>
                                          <p:spTgt spid="79901"/>
                                        </p:tgtEl>
                                        <p:attrNameLst>
                                          <p:attrName>ppt_w</p:attrName>
                                        </p:attrNameLst>
                                      </p:cBhvr>
                                      <p:tavLst>
                                        <p:tav tm="0">
                                          <p:val>
                                            <p:fltVal val="0"/>
                                          </p:val>
                                        </p:tav>
                                        <p:tav tm="100000">
                                          <p:val>
                                            <p:strVal val="#ppt_w"/>
                                          </p:val>
                                        </p:tav>
                                      </p:tavLst>
                                    </p:anim>
                                    <p:anim calcmode="lin" valueType="num">
                                      <p:cBhvr>
                                        <p:cTn id="8" dur="500" fill="hold"/>
                                        <p:tgtEl>
                                          <p:spTgt spid="7990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79888"/>
                                        </p:tgtEl>
                                        <p:attrNameLst>
                                          <p:attrName>style.visibility</p:attrName>
                                        </p:attrNameLst>
                                      </p:cBhvr>
                                      <p:to>
                                        <p:strVal val="visible"/>
                                      </p:to>
                                    </p:set>
                                    <p:animEffect transition="in" filter="wipe(left)">
                                      <p:cBhvr>
                                        <p:cTn id="12" dur="500"/>
                                        <p:tgtEl>
                                          <p:spTgt spid="79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0899"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0900"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0901"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sp>
        <p:nvSpPr>
          <p:cNvPr id="80902" name="Text Box 6"/>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0903" name="Text Box 7">
            <a:hlinkClick r:id="rId5" action="ppaction://hlinksldjump"/>
          </p:cNvPr>
          <p:cNvSpPr txBox="1">
            <a:spLocks noChangeArrowheads="1"/>
          </p:cNvSpPr>
          <p:nvPr/>
        </p:nvSpPr>
        <p:spPr bwMode="auto">
          <a:xfrm>
            <a:off x="8583613" y="660400"/>
            <a:ext cx="452437" cy="304800"/>
          </a:xfrm>
          <a:prstGeom prst="rect">
            <a:avLst/>
          </a:prstGeom>
          <a:noFill/>
          <a:ln w="9525">
            <a:noFill/>
            <a:miter lim="800000"/>
            <a:headEnd/>
            <a:tailEnd/>
          </a:ln>
          <a:effectLst/>
        </p:spPr>
        <p:txBody>
          <a:bodyPr>
            <a:spAutoFit/>
          </a:bodyPr>
          <a:lstStyle/>
          <a:p>
            <a:pPr algn="r">
              <a:spcBef>
                <a:spcPct val="50000"/>
              </a:spcBef>
            </a:pPr>
            <a:endParaRPr lang="en-US" sz="1400" b="0">
              <a:solidFill>
                <a:schemeClr val="bg1"/>
              </a:solidFill>
            </a:endParaRPr>
          </a:p>
        </p:txBody>
      </p:sp>
      <p:sp>
        <p:nvSpPr>
          <p:cNvPr id="80904"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80905" name="Group 9"/>
          <p:cNvGrpSpPr>
            <a:grpSpLocks/>
          </p:cNvGrpSpPr>
          <p:nvPr/>
        </p:nvGrpSpPr>
        <p:grpSpPr bwMode="auto">
          <a:xfrm>
            <a:off x="6565900" y="6086475"/>
            <a:ext cx="2578100" cy="771525"/>
            <a:chOff x="4136" y="3834"/>
            <a:chExt cx="1624" cy="486"/>
          </a:xfrm>
        </p:grpSpPr>
        <p:pic>
          <p:nvPicPr>
            <p:cNvPr id="80906" name="Picture 10" descr="smallnextbutton">
              <a:hlinkClick r:id="" action="ppaction://hlinkshowjump?jump=nextslide"/>
            </p:cNvPr>
            <p:cNvPicPr>
              <a:picLocks noChangeAspect="1" noChangeArrowheads="1"/>
            </p:cNvPicPr>
            <p:nvPr/>
          </p:nvPicPr>
          <p:blipFill>
            <a:blip r:embed="rId6"/>
            <a:srcRect l="71805" t="88750"/>
            <a:stretch>
              <a:fillRect/>
            </a:stretch>
          </p:blipFill>
          <p:spPr bwMode="auto">
            <a:xfrm>
              <a:off x="4136" y="3834"/>
              <a:ext cx="1624" cy="486"/>
            </a:xfrm>
            <a:prstGeom prst="rect">
              <a:avLst/>
            </a:prstGeom>
            <a:noFill/>
          </p:spPr>
        </p:pic>
        <p:sp>
          <p:nvSpPr>
            <p:cNvPr id="80907"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Continue…</a:t>
              </a:r>
              <a:endParaRPr lang="en-US" sz="1400" b="0">
                <a:solidFill>
                  <a:srgbClr val="1E8AA1"/>
                </a:solidFill>
              </a:endParaRPr>
            </a:p>
          </p:txBody>
        </p:sp>
        <p:sp>
          <p:nvSpPr>
            <p:cNvPr id="80908"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b="0"/>
            </a:p>
          </p:txBody>
        </p:sp>
      </p:grpSp>
      <p:sp>
        <p:nvSpPr>
          <p:cNvPr id="80910" name="Rectangle 14">
            <a:hlinkClick r:id="" action="ppaction://hlinkshowjump?jump=nextslide"/>
          </p:cNvPr>
          <p:cNvSpPr>
            <a:spLocks noChangeArrowheads="1"/>
          </p:cNvSpPr>
          <p:nvPr/>
        </p:nvSpPr>
        <p:spPr bwMode="auto">
          <a:xfrm>
            <a:off x="7096125" y="6137275"/>
            <a:ext cx="1895475" cy="523875"/>
          </a:xfrm>
          <a:prstGeom prst="rect">
            <a:avLst/>
          </a:prstGeom>
          <a:noFill/>
          <a:ln w="9525">
            <a:noFill/>
            <a:miter lim="800000"/>
            <a:headEnd/>
            <a:tailEnd/>
          </a:ln>
          <a:effectLst/>
        </p:spPr>
        <p:txBody>
          <a:bodyPr wrap="none" anchor="ctr"/>
          <a:lstStyle/>
          <a:p>
            <a:endParaRPr lang="en-US"/>
          </a:p>
        </p:txBody>
      </p:sp>
      <p:sp>
        <p:nvSpPr>
          <p:cNvPr id="80911" name="Rectangle 15">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0912" name="Rectangle 16">
            <a:hlinkClick r:id="rId7"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0913" name="Rectangle 17">
            <a:hlinkClick r:id="rId7" action="ppaction://hlinksldjump"/>
          </p:cNvPr>
          <p:cNvSpPr>
            <a:spLocks noChangeArrowheads="1"/>
          </p:cNvSpPr>
          <p:nvPr/>
        </p:nvSpPr>
        <p:spPr bwMode="auto">
          <a:xfrm>
            <a:off x="7467600"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0915" name="Rectangle 1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80901"/>
                                        </p:tgtEl>
                                        <p:attrNameLst>
                                          <p:attrName>style.visibility</p:attrName>
                                        </p:attrNameLst>
                                      </p:cBhvr>
                                      <p:to>
                                        <p:strVal val="visible"/>
                                      </p:to>
                                    </p:set>
                                    <p:anim calcmode="lin" valueType="num">
                                      <p:cBhvr>
                                        <p:cTn id="7" dur="500" fill="hold"/>
                                        <p:tgtEl>
                                          <p:spTgt spid="80901"/>
                                        </p:tgtEl>
                                        <p:attrNameLst>
                                          <p:attrName>ppt_x</p:attrName>
                                        </p:attrNameLst>
                                      </p:cBhvr>
                                      <p:tavLst>
                                        <p:tav tm="0">
                                          <p:val>
                                            <p:strVal val="#ppt_x-#ppt_w/2"/>
                                          </p:val>
                                        </p:tav>
                                        <p:tav tm="100000">
                                          <p:val>
                                            <p:strVal val="#ppt_x"/>
                                          </p:val>
                                        </p:tav>
                                      </p:tavLst>
                                    </p:anim>
                                    <p:anim calcmode="lin" valueType="num">
                                      <p:cBhvr>
                                        <p:cTn id="8" dur="500" fill="hold"/>
                                        <p:tgtEl>
                                          <p:spTgt spid="80901"/>
                                        </p:tgtEl>
                                        <p:attrNameLst>
                                          <p:attrName>ppt_y</p:attrName>
                                        </p:attrNameLst>
                                      </p:cBhvr>
                                      <p:tavLst>
                                        <p:tav tm="0">
                                          <p:val>
                                            <p:strVal val="#ppt_y"/>
                                          </p:val>
                                        </p:tav>
                                        <p:tav tm="100000">
                                          <p:val>
                                            <p:strVal val="#ppt_y"/>
                                          </p:val>
                                        </p:tav>
                                      </p:tavLst>
                                    </p:anim>
                                    <p:anim calcmode="lin" valueType="num">
                                      <p:cBhvr>
                                        <p:cTn id="9" dur="500" fill="hold"/>
                                        <p:tgtEl>
                                          <p:spTgt spid="80901"/>
                                        </p:tgtEl>
                                        <p:attrNameLst>
                                          <p:attrName>ppt_w</p:attrName>
                                        </p:attrNameLst>
                                      </p:cBhvr>
                                      <p:tavLst>
                                        <p:tav tm="0">
                                          <p:val>
                                            <p:fltVal val="0"/>
                                          </p:val>
                                        </p:tav>
                                        <p:tav tm="100000">
                                          <p:val>
                                            <p:strVal val="#ppt_w"/>
                                          </p:val>
                                        </p:tav>
                                      </p:tavLst>
                                    </p:anim>
                                    <p:anim calcmode="lin" valueType="num">
                                      <p:cBhvr>
                                        <p:cTn id="10" dur="500" fill="hold"/>
                                        <p:tgtEl>
                                          <p:spTgt spid="80901"/>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80902"/>
                                        </p:tgtEl>
                                        <p:attrNameLst>
                                          <p:attrName>style.visibility</p:attrName>
                                        </p:attrNameLst>
                                      </p:cBhvr>
                                      <p:to>
                                        <p:strVal val="visible"/>
                                      </p:to>
                                    </p:set>
                                    <p:anim calcmode="lin" valueType="num">
                                      <p:cBhvr>
                                        <p:cTn id="14" dur="500" fill="hold"/>
                                        <p:tgtEl>
                                          <p:spTgt spid="80902"/>
                                        </p:tgtEl>
                                        <p:attrNameLst>
                                          <p:attrName>ppt_w</p:attrName>
                                        </p:attrNameLst>
                                      </p:cBhvr>
                                      <p:tavLst>
                                        <p:tav tm="0">
                                          <p:val>
                                            <p:fltVal val="0"/>
                                          </p:val>
                                        </p:tav>
                                        <p:tav tm="100000">
                                          <p:val>
                                            <p:strVal val="#ppt_w"/>
                                          </p:val>
                                        </p:tav>
                                      </p:tavLst>
                                    </p:anim>
                                    <p:anim calcmode="lin" valueType="num">
                                      <p:cBhvr>
                                        <p:cTn id="15" dur="500" fill="hold"/>
                                        <p:tgtEl>
                                          <p:spTgt spid="80902"/>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80905"/>
                                        </p:tgtEl>
                                        <p:attrNameLst>
                                          <p:attrName>style.visibility</p:attrName>
                                        </p:attrNameLst>
                                      </p:cBhvr>
                                      <p:to>
                                        <p:strVal val="visible"/>
                                      </p:to>
                                    </p:set>
                                    <p:animEffect transition="in" filter="wipe(left)">
                                      <p:cBhvr>
                                        <p:cTn id="19" dur="500"/>
                                        <p:tgtEl>
                                          <p:spTgt spid="809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autoUpdateAnimBg="0"/>
      <p:bldP spid="80902"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7" name="Picture 27"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1923"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1924"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1928"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81937" name="Group 17"/>
          <p:cNvGrpSpPr>
            <a:grpSpLocks/>
          </p:cNvGrpSpPr>
          <p:nvPr/>
        </p:nvGrpSpPr>
        <p:grpSpPr bwMode="auto">
          <a:xfrm>
            <a:off x="1330325" y="2963863"/>
            <a:ext cx="6807200" cy="1255712"/>
            <a:chOff x="950" y="1944"/>
            <a:chExt cx="4288" cy="791"/>
          </a:xfrm>
        </p:grpSpPr>
        <p:sp>
          <p:nvSpPr>
            <p:cNvPr id="81934" name="Text Box 14"/>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r>
                <a:rPr lang="en-US">
                  <a:solidFill>
                    <a:srgbClr val="006696"/>
                  </a:solidFill>
                </a:rPr>
                <a:t>How would you revise this broad statement? </a:t>
              </a:r>
            </a:p>
          </p:txBody>
        </p:sp>
        <p:sp>
          <p:nvSpPr>
            <p:cNvPr id="81935" name="Text Box 15"/>
            <p:cNvSpPr txBox="1">
              <a:spLocks noChangeArrowheads="1"/>
            </p:cNvSpPr>
            <p:nvPr/>
          </p:nvSpPr>
          <p:spPr bwMode="auto">
            <a:xfrm>
              <a:off x="1169" y="2245"/>
              <a:ext cx="3789" cy="490"/>
            </a:xfrm>
            <a:prstGeom prst="rect">
              <a:avLst/>
            </a:prstGeom>
            <a:noFill/>
            <a:ln w="9525">
              <a:noFill/>
              <a:miter lim="800000"/>
              <a:headEnd/>
              <a:tailEnd/>
            </a:ln>
            <a:effectLst/>
          </p:spPr>
          <p:txBody>
            <a:bodyPr>
              <a:spAutoFit/>
            </a:bodyPr>
            <a:lstStyle/>
            <a:p>
              <a:pPr>
                <a:lnSpc>
                  <a:spcPct val="125000"/>
                </a:lnSpc>
              </a:pPr>
              <a:r>
                <a:rPr lang="en-US" b="0"/>
                <a:t>The melting of the Artic ice cap is an environmental disaster. </a:t>
              </a:r>
              <a:endParaRPr lang="en-US"/>
            </a:p>
          </p:txBody>
        </p:sp>
      </p:grpSp>
      <p:sp>
        <p:nvSpPr>
          <p:cNvPr id="81938" name="Text Box 18"/>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grpSp>
        <p:nvGrpSpPr>
          <p:cNvPr id="81939" name="Group 19"/>
          <p:cNvGrpSpPr>
            <a:grpSpLocks/>
          </p:cNvGrpSpPr>
          <p:nvPr/>
        </p:nvGrpSpPr>
        <p:grpSpPr bwMode="auto">
          <a:xfrm>
            <a:off x="5726113" y="6116638"/>
            <a:ext cx="3417887" cy="741362"/>
            <a:chOff x="3607" y="3853"/>
            <a:chExt cx="2153" cy="467"/>
          </a:xfrm>
        </p:grpSpPr>
        <p:pic>
          <p:nvPicPr>
            <p:cNvPr id="81940" name="Picture 20" descr="mediumnextbutton">
              <a:hlinkClick r:id="" action="ppaction://hlinkshowjump?jump=nextslide"/>
            </p:cNvPr>
            <p:cNvPicPr>
              <a:picLocks noChangeAspect="1" noChangeArrowheads="1"/>
            </p:cNvPicPr>
            <p:nvPr/>
          </p:nvPicPr>
          <p:blipFill>
            <a:blip r:embed="rId5"/>
            <a:srcRect l="62622" t="89189"/>
            <a:stretch>
              <a:fillRect/>
            </a:stretch>
          </p:blipFill>
          <p:spPr bwMode="auto">
            <a:xfrm>
              <a:off x="3607" y="3853"/>
              <a:ext cx="2153" cy="467"/>
            </a:xfrm>
            <a:prstGeom prst="rect">
              <a:avLst/>
            </a:prstGeom>
            <a:noFill/>
          </p:spPr>
        </p:pic>
        <p:sp>
          <p:nvSpPr>
            <p:cNvPr id="81941" name="Text Box 21">
              <a:hlinkClick r:id="" action="ppaction://hlinkshowjump?jump=nextslide"/>
            </p:cNvPr>
            <p:cNvSpPr txBox="1">
              <a:spLocks noChangeArrowheads="1"/>
            </p:cNvSpPr>
            <p:nvPr/>
          </p:nvSpPr>
          <p:spPr bwMode="auto">
            <a:xfrm>
              <a:off x="3917" y="3942"/>
              <a:ext cx="1522"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Click to see a revision</a:t>
              </a:r>
              <a:endParaRPr lang="en-US" sz="1400" b="0">
                <a:solidFill>
                  <a:srgbClr val="1E8AA1"/>
                </a:solidFill>
              </a:endParaRPr>
            </a:p>
          </p:txBody>
        </p:sp>
      </p:grpSp>
      <p:sp>
        <p:nvSpPr>
          <p:cNvPr id="81942" name="Rectangle 22">
            <a:hlinkClick r:id="" action="ppaction://hlinkshowjump?jump=nextslide"/>
          </p:cNvPr>
          <p:cNvSpPr>
            <a:spLocks noChangeArrowheads="1"/>
          </p:cNvSpPr>
          <p:nvPr/>
        </p:nvSpPr>
        <p:spPr bwMode="auto">
          <a:xfrm>
            <a:off x="6184900" y="6137275"/>
            <a:ext cx="2857500" cy="523875"/>
          </a:xfrm>
          <a:prstGeom prst="rect">
            <a:avLst/>
          </a:prstGeom>
          <a:noFill/>
          <a:ln w="9525">
            <a:noFill/>
            <a:miter lim="800000"/>
            <a:headEnd/>
            <a:tailEnd/>
          </a:ln>
          <a:effectLst/>
        </p:spPr>
        <p:txBody>
          <a:bodyPr wrap="none" anchor="ctr"/>
          <a:lstStyle/>
          <a:p>
            <a:endParaRPr lang="en-US"/>
          </a:p>
        </p:txBody>
      </p:sp>
      <p:sp>
        <p:nvSpPr>
          <p:cNvPr id="81943" name="Rectangle 23">
            <a:hlinkClick r:id="rId6"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1944" name="Rectangle 24">
            <a:hlinkClick r:id="rId6"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1945" name="Rectangle 25">
            <a:hlinkClick r:id="rId6" action="ppaction://hlinksldjump"/>
          </p:cNvPr>
          <p:cNvSpPr>
            <a:spLocks noChangeArrowheads="1"/>
          </p:cNvSpPr>
          <p:nvPr/>
        </p:nvSpPr>
        <p:spPr bwMode="auto">
          <a:xfrm>
            <a:off x="7486650" y="2857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1946" name="Text Box 26">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81948" name="Rectangle 28">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1949" name="Text Box 29"/>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1950" name="Rectangle 30">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1937"/>
                                        </p:tgtEl>
                                        <p:attrNameLst>
                                          <p:attrName>style.visibility</p:attrName>
                                        </p:attrNameLst>
                                      </p:cBhvr>
                                      <p:to>
                                        <p:strVal val="visible"/>
                                      </p:to>
                                    </p:set>
                                    <p:anim calcmode="lin" valueType="num">
                                      <p:cBhvr>
                                        <p:cTn id="7" dur="500" fill="hold"/>
                                        <p:tgtEl>
                                          <p:spTgt spid="81937"/>
                                        </p:tgtEl>
                                        <p:attrNameLst>
                                          <p:attrName>ppt_w</p:attrName>
                                        </p:attrNameLst>
                                      </p:cBhvr>
                                      <p:tavLst>
                                        <p:tav tm="0">
                                          <p:val>
                                            <p:fltVal val="0"/>
                                          </p:val>
                                        </p:tav>
                                        <p:tav tm="100000">
                                          <p:val>
                                            <p:strVal val="#ppt_w"/>
                                          </p:val>
                                        </p:tav>
                                      </p:tavLst>
                                    </p:anim>
                                    <p:anim calcmode="lin" valueType="num">
                                      <p:cBhvr>
                                        <p:cTn id="8" dur="500" fill="hold"/>
                                        <p:tgtEl>
                                          <p:spTgt spid="8193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81939"/>
                                        </p:tgtEl>
                                        <p:attrNameLst>
                                          <p:attrName>style.visibility</p:attrName>
                                        </p:attrNameLst>
                                      </p:cBhvr>
                                      <p:to>
                                        <p:strVal val="visible"/>
                                      </p:to>
                                    </p:set>
                                    <p:animEffect transition="in" filter="wipe(left)">
                                      <p:cBhvr>
                                        <p:cTn id="12" dur="500"/>
                                        <p:tgtEl>
                                          <p:spTgt spid="81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68" name="Picture 24"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2947"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2948"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2949"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sp>
        <p:nvSpPr>
          <p:cNvPr id="82952"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82958" name="Text Box 14"/>
          <p:cNvSpPr txBox="1">
            <a:spLocks noChangeArrowheads="1"/>
          </p:cNvSpPr>
          <p:nvPr/>
        </p:nvSpPr>
        <p:spPr bwMode="auto">
          <a:xfrm>
            <a:off x="1330325" y="2962275"/>
            <a:ext cx="6807200" cy="366713"/>
          </a:xfrm>
          <a:prstGeom prst="rect">
            <a:avLst/>
          </a:prstGeom>
          <a:noFill/>
          <a:ln w="9525">
            <a:noFill/>
            <a:miter lim="800000"/>
            <a:headEnd/>
            <a:tailEnd/>
          </a:ln>
          <a:effectLst/>
        </p:spPr>
        <p:txBody>
          <a:bodyPr>
            <a:spAutoFit/>
          </a:bodyPr>
          <a:lstStyle/>
          <a:p>
            <a:r>
              <a:rPr lang="en-US">
                <a:solidFill>
                  <a:srgbClr val="006696"/>
                </a:solidFill>
              </a:rPr>
              <a:t>How would you revise this broad statement? </a:t>
            </a:r>
          </a:p>
        </p:txBody>
      </p:sp>
      <p:sp>
        <p:nvSpPr>
          <p:cNvPr id="82959" name="Text Box 15"/>
          <p:cNvSpPr txBox="1">
            <a:spLocks noChangeArrowheads="1"/>
          </p:cNvSpPr>
          <p:nvPr/>
        </p:nvSpPr>
        <p:spPr bwMode="auto">
          <a:xfrm>
            <a:off x="1677988" y="3440113"/>
            <a:ext cx="6015037" cy="777875"/>
          </a:xfrm>
          <a:prstGeom prst="rect">
            <a:avLst/>
          </a:prstGeom>
          <a:noFill/>
          <a:ln w="9525">
            <a:noFill/>
            <a:miter lim="800000"/>
            <a:headEnd/>
            <a:tailEnd/>
          </a:ln>
          <a:effectLst/>
        </p:spPr>
        <p:txBody>
          <a:bodyPr>
            <a:spAutoFit/>
          </a:bodyPr>
          <a:lstStyle/>
          <a:p>
            <a:pPr>
              <a:lnSpc>
                <a:spcPct val="125000"/>
              </a:lnSpc>
            </a:pPr>
            <a:r>
              <a:rPr lang="en-US" b="0"/>
              <a:t>The melting of the Artic ice cap is an environmental disaster. </a:t>
            </a:r>
          </a:p>
        </p:txBody>
      </p:sp>
      <p:sp>
        <p:nvSpPr>
          <p:cNvPr id="82960" name="Rectangle 16">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2961" name="Rectangle 17">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2962" name="Rectangle 18">
            <a:hlinkClick r:id="rId5" action="ppaction://hlinksldjump"/>
          </p:cNvPr>
          <p:cNvSpPr>
            <a:spLocks noChangeArrowheads="1"/>
          </p:cNvSpPr>
          <p:nvPr/>
        </p:nvSpPr>
        <p:spPr bwMode="auto">
          <a:xfrm>
            <a:off x="7486650"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2965" name="Text Box 21"/>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2966" name="Rectangle 22">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advTm="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88" name="Picture 20"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3976"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83971"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3972"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3973"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grpSp>
        <p:nvGrpSpPr>
          <p:cNvPr id="83977" name="Group 9"/>
          <p:cNvGrpSpPr>
            <a:grpSpLocks/>
          </p:cNvGrpSpPr>
          <p:nvPr/>
        </p:nvGrpSpPr>
        <p:grpSpPr bwMode="auto">
          <a:xfrm>
            <a:off x="1330325" y="2962275"/>
            <a:ext cx="6807200" cy="1255713"/>
            <a:chOff x="950" y="1944"/>
            <a:chExt cx="4288" cy="791"/>
          </a:xfrm>
        </p:grpSpPr>
        <p:sp>
          <p:nvSpPr>
            <p:cNvPr id="83978" name="Text Box 10"/>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3979" name="Text Box 11"/>
            <p:cNvSpPr txBox="1">
              <a:spLocks noChangeArrowheads="1"/>
            </p:cNvSpPr>
            <p:nvPr/>
          </p:nvSpPr>
          <p:spPr bwMode="auto">
            <a:xfrm>
              <a:off x="1169" y="2245"/>
              <a:ext cx="3789" cy="490"/>
            </a:xfrm>
            <a:prstGeom prst="rect">
              <a:avLst/>
            </a:prstGeom>
            <a:noFill/>
            <a:ln w="9525">
              <a:noFill/>
              <a:miter lim="800000"/>
              <a:headEnd/>
              <a:tailEnd/>
            </a:ln>
            <a:effectLst/>
          </p:spPr>
          <p:txBody>
            <a:bodyPr>
              <a:spAutoFit/>
            </a:bodyPr>
            <a:lstStyle/>
            <a:p>
              <a:pPr>
                <a:lnSpc>
                  <a:spcPct val="125000"/>
                </a:lnSpc>
              </a:pPr>
              <a:r>
                <a:rPr lang="en-US" b="0"/>
                <a:t>The melting of the Artic ice cap is an environmental disaster. </a:t>
              </a:r>
            </a:p>
          </p:txBody>
        </p:sp>
      </p:grpSp>
      <p:sp>
        <p:nvSpPr>
          <p:cNvPr id="83980" name="Rectangle 12"/>
          <p:cNvSpPr>
            <a:spLocks noChangeArrowheads="1"/>
          </p:cNvSpPr>
          <p:nvPr/>
        </p:nvSpPr>
        <p:spPr bwMode="auto">
          <a:xfrm>
            <a:off x="6054725" y="3495675"/>
            <a:ext cx="247650" cy="366713"/>
          </a:xfrm>
          <a:prstGeom prst="rect">
            <a:avLst/>
          </a:prstGeom>
          <a:noFill/>
          <a:ln w="9525">
            <a:noFill/>
            <a:miter lim="800000"/>
            <a:headEnd/>
            <a:tailEnd/>
          </a:ln>
          <a:effectLst/>
        </p:spPr>
        <p:txBody>
          <a:bodyPr wrap="none">
            <a:spAutoFit/>
          </a:bodyPr>
          <a:lstStyle/>
          <a:p>
            <a:r>
              <a:rPr lang="en-US" b="0">
                <a:solidFill>
                  <a:schemeClr val="bg1"/>
                </a:solidFill>
              </a:rPr>
              <a:t>.</a:t>
            </a:r>
          </a:p>
        </p:txBody>
      </p:sp>
      <p:sp>
        <p:nvSpPr>
          <p:cNvPr id="83981" name="Rectangle 13">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3982" name="Rectangle 14">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3983" name="Rectangle 15">
            <a:hlinkClick r:id="rId5" action="ppaction://hlinksldjump"/>
          </p:cNvPr>
          <p:cNvSpPr>
            <a:spLocks noChangeArrowheads="1"/>
          </p:cNvSpPr>
          <p:nvPr/>
        </p:nvSpPr>
        <p:spPr bwMode="auto">
          <a:xfrm>
            <a:off x="745807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3986" name="Text Box 18"/>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3987" name="Rectangle 1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grpSp>
        <p:nvGrpSpPr>
          <p:cNvPr id="83990" name="Group 22"/>
          <p:cNvGrpSpPr>
            <a:grpSpLocks/>
          </p:cNvGrpSpPr>
          <p:nvPr/>
        </p:nvGrpSpPr>
        <p:grpSpPr bwMode="auto">
          <a:xfrm>
            <a:off x="1330325" y="2962275"/>
            <a:ext cx="6807200" cy="1255713"/>
            <a:chOff x="950" y="1944"/>
            <a:chExt cx="4288" cy="791"/>
          </a:xfrm>
        </p:grpSpPr>
        <p:sp>
          <p:nvSpPr>
            <p:cNvPr id="83991" name="Text Box 23"/>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3992" name="Text Box 24"/>
            <p:cNvSpPr txBox="1">
              <a:spLocks noChangeArrowheads="1"/>
            </p:cNvSpPr>
            <p:nvPr/>
          </p:nvSpPr>
          <p:spPr bwMode="auto">
            <a:xfrm>
              <a:off x="1169" y="2245"/>
              <a:ext cx="3789" cy="490"/>
            </a:xfrm>
            <a:prstGeom prst="rect">
              <a:avLst/>
            </a:prstGeom>
            <a:noFill/>
            <a:ln w="9525">
              <a:noFill/>
              <a:miter lim="800000"/>
              <a:headEnd/>
              <a:tailEnd/>
            </a:ln>
            <a:effectLst/>
          </p:spPr>
          <p:txBody>
            <a:bodyPr>
              <a:spAutoFit/>
            </a:bodyPr>
            <a:lstStyle/>
            <a:p>
              <a:pPr>
                <a:lnSpc>
                  <a:spcPct val="125000"/>
                </a:lnSpc>
              </a:pPr>
              <a:r>
                <a:rPr lang="en-US" b="0"/>
                <a:t>The melting of the Artic ice cap </a:t>
              </a:r>
              <a:r>
                <a:rPr lang="en-US" b="0">
                  <a:solidFill>
                    <a:schemeClr val="bg1"/>
                  </a:solidFill>
                </a:rPr>
                <a:t>is an environmental disaster. </a:t>
              </a:r>
            </a:p>
          </p:txBody>
        </p:sp>
      </p:grpSp>
    </p:spTree>
  </p:cSld>
  <p:clrMapOvr>
    <a:masterClrMapping/>
  </p:clrMapOvr>
  <p:transition advClick="0" advTm="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80"/>
                                        </p:tgtEl>
                                        <p:attrNameLst>
                                          <p:attrName>style.visibility</p:attrName>
                                        </p:attrNameLst>
                                      </p:cBhvr>
                                      <p:to>
                                        <p:strVal val="visible"/>
                                      </p:to>
                                    </p:set>
                                    <p:animEffect transition="in" filter="dissolve">
                                      <p:cBhvr>
                                        <p:cTn id="7" dur="500"/>
                                        <p:tgtEl>
                                          <p:spTgt spid="83980"/>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3990"/>
                                        </p:tgtEl>
                                        <p:attrNameLst>
                                          <p:attrName>style.visibility</p:attrName>
                                        </p:attrNameLst>
                                      </p:cBhvr>
                                      <p:to>
                                        <p:strVal val="visible"/>
                                      </p:to>
                                    </p:set>
                                    <p:animEffect transition="in" filter="dissolve">
                                      <p:cBhvr>
                                        <p:cTn id="11" dur="500"/>
                                        <p:tgtEl>
                                          <p:spTgt spid="83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8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012" name="Picture 20"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4995"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499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4997"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sp>
        <p:nvSpPr>
          <p:cNvPr id="85000"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85001" name="Group 9"/>
          <p:cNvGrpSpPr>
            <a:grpSpLocks/>
          </p:cNvGrpSpPr>
          <p:nvPr/>
        </p:nvGrpSpPr>
        <p:grpSpPr bwMode="auto">
          <a:xfrm>
            <a:off x="1330325" y="2962275"/>
            <a:ext cx="6807200" cy="912813"/>
            <a:chOff x="950" y="1944"/>
            <a:chExt cx="4288" cy="575"/>
          </a:xfrm>
        </p:grpSpPr>
        <p:sp>
          <p:nvSpPr>
            <p:cNvPr id="85002" name="Text Box 10"/>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5003" name="Text Box 11"/>
            <p:cNvSpPr txBox="1">
              <a:spLocks noChangeArrowheads="1"/>
            </p:cNvSpPr>
            <p:nvPr/>
          </p:nvSpPr>
          <p:spPr bwMode="auto">
            <a:xfrm>
              <a:off x="1169" y="2245"/>
              <a:ext cx="3789" cy="274"/>
            </a:xfrm>
            <a:prstGeom prst="rect">
              <a:avLst/>
            </a:prstGeom>
            <a:noFill/>
            <a:ln w="9525">
              <a:noFill/>
              <a:miter lim="800000"/>
              <a:headEnd/>
              <a:tailEnd/>
            </a:ln>
            <a:effectLst/>
          </p:spPr>
          <p:txBody>
            <a:bodyPr>
              <a:spAutoFit/>
            </a:bodyPr>
            <a:lstStyle/>
            <a:p>
              <a:pPr>
                <a:lnSpc>
                  <a:spcPct val="125000"/>
                </a:lnSpc>
              </a:pPr>
              <a:r>
                <a:rPr lang="en-US" b="0"/>
                <a:t>The melting of the Artic ice cap</a:t>
              </a:r>
            </a:p>
          </p:txBody>
        </p:sp>
      </p:grpSp>
      <p:sp>
        <p:nvSpPr>
          <p:cNvPr id="85005" name="Rectangle 13">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5006" name="Rectangle 14">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5007" name="Rectangle 15">
            <a:hlinkClick r:id="rId5" action="ppaction://hlinksldjump"/>
          </p:cNvPr>
          <p:cNvSpPr>
            <a:spLocks noChangeArrowheads="1"/>
          </p:cNvSpPr>
          <p:nvPr/>
        </p:nvSpPr>
        <p:spPr bwMode="auto">
          <a:xfrm>
            <a:off x="7448550"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5010" name="Text Box 18"/>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5011" name="Rectangle 1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8" name="Picture 30"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054" name="Text Box 6">
            <a:hlinkClick r:id="rId4" action="ppaction://hlinksldjump"/>
          </p:cNvPr>
          <p:cNvSpPr txBox="1">
            <a:spLocks noChangeArrowheads="1"/>
          </p:cNvSpPr>
          <p:nvPr/>
        </p:nvSpPr>
        <p:spPr bwMode="auto">
          <a:xfrm>
            <a:off x="7577138"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2055" name="Text Box 7">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grpSp>
        <p:nvGrpSpPr>
          <p:cNvPr id="2096" name="Group 48"/>
          <p:cNvGrpSpPr>
            <a:grpSpLocks/>
          </p:cNvGrpSpPr>
          <p:nvPr/>
        </p:nvGrpSpPr>
        <p:grpSpPr bwMode="auto">
          <a:xfrm>
            <a:off x="1323975" y="2311400"/>
            <a:ext cx="6756400" cy="2805113"/>
            <a:chOff x="834" y="942"/>
            <a:chExt cx="4208" cy="1767"/>
          </a:xfrm>
        </p:grpSpPr>
        <p:sp>
          <p:nvSpPr>
            <p:cNvPr id="2057" name="Text Box 9"/>
            <p:cNvSpPr txBox="1">
              <a:spLocks noChangeArrowheads="1"/>
            </p:cNvSpPr>
            <p:nvPr/>
          </p:nvSpPr>
          <p:spPr bwMode="auto">
            <a:xfrm>
              <a:off x="834" y="942"/>
              <a:ext cx="4208" cy="577"/>
            </a:xfrm>
            <a:prstGeom prst="rect">
              <a:avLst/>
            </a:prstGeom>
            <a:noFill/>
            <a:ln w="9525">
              <a:noFill/>
              <a:miter lim="800000"/>
              <a:headEnd/>
              <a:tailEnd/>
            </a:ln>
            <a:effectLst/>
          </p:spPr>
          <p:txBody>
            <a:bodyPr>
              <a:spAutoFit/>
            </a:bodyPr>
            <a:lstStyle/>
            <a:p>
              <a:r>
                <a:rPr lang="en-US">
                  <a:solidFill>
                    <a:srgbClr val="006696"/>
                  </a:solidFill>
                </a:rPr>
                <a:t>To find the thesis, look for the sentence that best explains what the essay will be about. Which sentence in this paragraph provides that information?</a:t>
              </a:r>
              <a:r>
                <a:rPr lang="en-US"/>
                <a:t> </a:t>
              </a:r>
            </a:p>
          </p:txBody>
        </p:sp>
        <p:sp>
          <p:nvSpPr>
            <p:cNvPr id="2058" name="Text Box 10"/>
            <p:cNvSpPr txBox="1">
              <a:spLocks noChangeArrowheads="1"/>
            </p:cNvSpPr>
            <p:nvPr/>
          </p:nvSpPr>
          <p:spPr bwMode="auto">
            <a:xfrm>
              <a:off x="1057" y="1571"/>
              <a:ext cx="3718" cy="1138"/>
            </a:xfrm>
            <a:prstGeom prst="rect">
              <a:avLst/>
            </a:prstGeom>
            <a:noFill/>
            <a:ln w="9525">
              <a:noFill/>
              <a:miter lim="800000"/>
              <a:headEnd/>
              <a:tailEnd/>
            </a:ln>
            <a:effectLst/>
          </p:spPr>
          <p:txBody>
            <a:bodyPr>
              <a:spAutoFit/>
            </a:bodyPr>
            <a:lstStyle/>
            <a:p>
              <a:pPr>
                <a:lnSpc>
                  <a:spcPct val="125000"/>
                </a:lnSpc>
              </a:pPr>
              <a:r>
                <a:rPr lang="en-US" b="0"/>
                <a:t>The eruption of the volcano Vesuvius in A.D. 79 resulted in a perfectly preserved moment in history. Tragically, about 2,000 inhabitants died when the volcano erupted. Their homes were buried under volcanic ash, which preserved the artifacts and details of their daily lives.</a:t>
              </a:r>
              <a:r>
                <a:rPr lang="en-US"/>
                <a:t> </a:t>
              </a:r>
            </a:p>
          </p:txBody>
        </p:sp>
      </p:grpSp>
      <p:sp>
        <p:nvSpPr>
          <p:cNvPr id="2079" name="Text Box 31">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grpSp>
        <p:nvGrpSpPr>
          <p:cNvPr id="2089" name="Group 41"/>
          <p:cNvGrpSpPr>
            <a:grpSpLocks/>
          </p:cNvGrpSpPr>
          <p:nvPr/>
        </p:nvGrpSpPr>
        <p:grpSpPr bwMode="auto">
          <a:xfrm>
            <a:off x="4824413" y="6086475"/>
            <a:ext cx="4319587" cy="771525"/>
            <a:chOff x="3039" y="3834"/>
            <a:chExt cx="2721" cy="486"/>
          </a:xfrm>
        </p:grpSpPr>
        <p:pic>
          <p:nvPicPr>
            <p:cNvPr id="2090" name="Picture 42" descr="midsizedmediumnextbutton"/>
            <p:cNvPicPr>
              <a:picLocks noChangeAspect="1" noChangeArrowheads="1"/>
            </p:cNvPicPr>
            <p:nvPr/>
          </p:nvPicPr>
          <p:blipFill>
            <a:blip r:embed="rId5"/>
            <a:srcRect l="53108" t="88750"/>
            <a:stretch>
              <a:fillRect/>
            </a:stretch>
          </p:blipFill>
          <p:spPr bwMode="auto">
            <a:xfrm>
              <a:off x="3059" y="3834"/>
              <a:ext cx="2701" cy="486"/>
            </a:xfrm>
            <a:prstGeom prst="rect">
              <a:avLst/>
            </a:prstGeom>
            <a:noFill/>
          </p:spPr>
        </p:pic>
        <p:sp>
          <p:nvSpPr>
            <p:cNvPr id="2091" name="Text Box 43">
              <a:hlinkClick r:id="" action="ppaction://hlinkshowjump?jump=nextslide"/>
            </p:cNvPr>
            <p:cNvSpPr txBox="1">
              <a:spLocks noChangeArrowheads="1"/>
            </p:cNvSpPr>
            <p:nvPr/>
          </p:nvSpPr>
          <p:spPr bwMode="auto">
            <a:xfrm>
              <a:off x="3039" y="3942"/>
              <a:ext cx="2400"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Click to see the essay topic</a:t>
              </a:r>
              <a:endParaRPr lang="en-US" sz="1400" b="0">
                <a:solidFill>
                  <a:srgbClr val="1E8AA1"/>
                </a:solidFill>
              </a:endParaRPr>
            </a:p>
          </p:txBody>
        </p:sp>
        <p:sp>
          <p:nvSpPr>
            <p:cNvPr id="2092" name="Text Box 44">
              <a:hlinkClick r:id="rId6" action="ppaction://hlinksldjump"/>
            </p:cNvPr>
            <p:cNvSpPr txBox="1">
              <a:spLocks noChangeArrowheads="1"/>
            </p:cNvSpPr>
            <p:nvPr/>
          </p:nvSpPr>
          <p:spPr bwMode="auto">
            <a:xfrm>
              <a:off x="5433" y="3948"/>
              <a:ext cx="246" cy="192"/>
            </a:xfrm>
            <a:prstGeom prst="rect">
              <a:avLst/>
            </a:prstGeom>
            <a:noFill/>
            <a:ln w="9525">
              <a:noFill/>
              <a:miter lim="800000"/>
              <a:headEnd/>
              <a:tailEnd/>
            </a:ln>
            <a:effectLst/>
          </p:spPr>
          <p:txBody>
            <a:bodyPr>
              <a:spAutoFit/>
            </a:bodyPr>
            <a:lstStyle/>
            <a:p>
              <a:pPr algn="r">
                <a:spcBef>
                  <a:spcPct val="50000"/>
                </a:spcBef>
              </a:pPr>
              <a:endParaRPr lang="en-US" sz="1400" b="0"/>
            </a:p>
          </p:txBody>
        </p:sp>
      </p:grpSp>
      <p:sp>
        <p:nvSpPr>
          <p:cNvPr id="2093" name="Text Box 45"/>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2097" name="Rectangle 49">
            <a:hlinkClick r:id="" action="ppaction://hlinkshowjump?jump=nextslide"/>
          </p:cNvPr>
          <p:cNvSpPr>
            <a:spLocks noChangeArrowheads="1"/>
          </p:cNvSpPr>
          <p:nvPr/>
        </p:nvSpPr>
        <p:spPr bwMode="auto">
          <a:xfrm>
            <a:off x="5486400" y="6124575"/>
            <a:ext cx="3505200" cy="523875"/>
          </a:xfrm>
          <a:prstGeom prst="rect">
            <a:avLst/>
          </a:prstGeom>
          <a:noFill/>
          <a:ln w="9525">
            <a:noFill/>
            <a:miter lim="800000"/>
            <a:headEnd/>
            <a:tailEnd/>
          </a:ln>
          <a:effectLst/>
        </p:spPr>
        <p:txBody>
          <a:bodyPr wrap="none" anchor="ctr"/>
          <a:lstStyle/>
          <a:p>
            <a:endParaRPr lang="en-US"/>
          </a:p>
        </p:txBody>
      </p:sp>
      <p:sp>
        <p:nvSpPr>
          <p:cNvPr id="2098" name="Rectangle 50">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2100" name="Rectangle 52">
            <a:hlinkClick r:id="rId7"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2104" name="Rectangle 56">
            <a:hlinkClick r:id="rId7" action="ppaction://hlinksldjump"/>
          </p:cNvPr>
          <p:cNvSpPr>
            <a:spLocks noChangeArrowheads="1"/>
          </p:cNvSpPr>
          <p:nvPr/>
        </p:nvSpPr>
        <p:spPr bwMode="auto">
          <a:xfrm>
            <a:off x="7458075" y="2857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2105" name="Rectangle 57">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2106" name="Text Box 58"/>
          <p:cNvSpPr txBox="1">
            <a:spLocks noChangeArrowheads="1"/>
          </p:cNvSpPr>
          <p:nvPr/>
        </p:nvSpPr>
        <p:spPr bwMode="auto">
          <a:xfrm>
            <a:off x="1323975" y="1508125"/>
            <a:ext cx="6726238" cy="701675"/>
          </a:xfrm>
          <a:prstGeom prst="rect">
            <a:avLst/>
          </a:prstGeom>
          <a:noFill/>
          <a:ln w="9525">
            <a:noFill/>
            <a:miter lim="800000"/>
            <a:headEnd/>
            <a:tailEnd/>
          </a:ln>
          <a:effectLst/>
        </p:spPr>
        <p:txBody>
          <a:bodyPr>
            <a:spAutoFit/>
          </a:bodyPr>
          <a:lstStyle/>
          <a:p>
            <a:pPr>
              <a:spcBef>
                <a:spcPct val="50000"/>
              </a:spcBef>
            </a:pPr>
            <a:r>
              <a:rPr lang="en-US" sz="2000"/>
              <a:t>A </a:t>
            </a:r>
            <a:r>
              <a:rPr lang="en-US" sz="2000">
                <a:solidFill>
                  <a:srgbClr val="CB6600"/>
                </a:solidFill>
              </a:rPr>
              <a:t>thesis statement</a:t>
            </a:r>
            <a:r>
              <a:rPr lang="en-US" sz="2000"/>
              <a:t> contains the main idea or message of a composition. </a:t>
            </a:r>
          </a:p>
        </p:txBody>
      </p:sp>
      <p:sp>
        <p:nvSpPr>
          <p:cNvPr id="2107" name="Rectangle 5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096"/>
                                        </p:tgtEl>
                                        <p:attrNameLst>
                                          <p:attrName>style.visibility</p:attrName>
                                        </p:attrNameLst>
                                      </p:cBhvr>
                                      <p:to>
                                        <p:strVal val="visible"/>
                                      </p:to>
                                    </p:set>
                                    <p:anim calcmode="lin" valueType="num">
                                      <p:cBhvr>
                                        <p:cTn id="7" dur="500" fill="hold"/>
                                        <p:tgtEl>
                                          <p:spTgt spid="2096"/>
                                        </p:tgtEl>
                                        <p:attrNameLst>
                                          <p:attrName>ppt_w</p:attrName>
                                        </p:attrNameLst>
                                      </p:cBhvr>
                                      <p:tavLst>
                                        <p:tav tm="0">
                                          <p:val>
                                            <p:fltVal val="0"/>
                                          </p:val>
                                        </p:tav>
                                        <p:tav tm="100000">
                                          <p:val>
                                            <p:strVal val="#ppt_w"/>
                                          </p:val>
                                        </p:tav>
                                      </p:tavLst>
                                    </p:anim>
                                    <p:anim calcmode="lin" valueType="num">
                                      <p:cBhvr>
                                        <p:cTn id="8" dur="500" fill="hold"/>
                                        <p:tgtEl>
                                          <p:spTgt spid="209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089"/>
                                        </p:tgtEl>
                                        <p:attrNameLst>
                                          <p:attrName>style.visibility</p:attrName>
                                        </p:attrNameLst>
                                      </p:cBhvr>
                                      <p:to>
                                        <p:strVal val="visible"/>
                                      </p:to>
                                    </p:set>
                                    <p:animEffect transition="in" filter="wipe(left)">
                                      <p:cBhvr>
                                        <p:cTn id="12" dur="500"/>
                                        <p:tgtEl>
                                          <p:spTgt spid="2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42" name="Picture 26"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6019"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6020"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6021"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sp>
        <p:nvSpPr>
          <p:cNvPr id="86024"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86025" name="Group 9"/>
          <p:cNvGrpSpPr>
            <a:grpSpLocks/>
          </p:cNvGrpSpPr>
          <p:nvPr/>
        </p:nvGrpSpPr>
        <p:grpSpPr bwMode="auto">
          <a:xfrm>
            <a:off x="1330325" y="2962275"/>
            <a:ext cx="6807200" cy="912813"/>
            <a:chOff x="950" y="1944"/>
            <a:chExt cx="4288" cy="575"/>
          </a:xfrm>
        </p:grpSpPr>
        <p:sp>
          <p:nvSpPr>
            <p:cNvPr id="86026" name="Text Box 10"/>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6027" name="Text Box 11"/>
            <p:cNvSpPr txBox="1">
              <a:spLocks noChangeArrowheads="1"/>
            </p:cNvSpPr>
            <p:nvPr/>
          </p:nvSpPr>
          <p:spPr bwMode="auto">
            <a:xfrm>
              <a:off x="1169" y="2245"/>
              <a:ext cx="3789" cy="274"/>
            </a:xfrm>
            <a:prstGeom prst="rect">
              <a:avLst/>
            </a:prstGeom>
            <a:noFill/>
            <a:ln w="9525">
              <a:noFill/>
              <a:miter lim="800000"/>
              <a:headEnd/>
              <a:tailEnd/>
            </a:ln>
            <a:effectLst/>
          </p:spPr>
          <p:txBody>
            <a:bodyPr>
              <a:spAutoFit/>
            </a:bodyPr>
            <a:lstStyle/>
            <a:p>
              <a:pPr>
                <a:lnSpc>
                  <a:spcPct val="125000"/>
                </a:lnSpc>
              </a:pPr>
              <a:endParaRPr lang="en-US" b="0"/>
            </a:p>
          </p:txBody>
        </p:sp>
      </p:grpSp>
      <p:grpSp>
        <p:nvGrpSpPr>
          <p:cNvPr id="86043" name="Group 27"/>
          <p:cNvGrpSpPr>
            <a:grpSpLocks/>
          </p:cNvGrpSpPr>
          <p:nvPr/>
        </p:nvGrpSpPr>
        <p:grpSpPr bwMode="auto">
          <a:xfrm>
            <a:off x="1368425" y="3454400"/>
            <a:ext cx="6807200" cy="912813"/>
            <a:chOff x="838" y="2088"/>
            <a:chExt cx="4288" cy="575"/>
          </a:xfrm>
        </p:grpSpPr>
        <p:grpSp>
          <p:nvGrpSpPr>
            <p:cNvPr id="86029" name="Group 13"/>
            <p:cNvGrpSpPr>
              <a:grpSpLocks/>
            </p:cNvGrpSpPr>
            <p:nvPr/>
          </p:nvGrpSpPr>
          <p:grpSpPr bwMode="auto">
            <a:xfrm>
              <a:off x="838" y="2088"/>
              <a:ext cx="4288" cy="575"/>
              <a:chOff x="950" y="1944"/>
              <a:chExt cx="4288" cy="575"/>
            </a:xfrm>
          </p:grpSpPr>
          <p:sp>
            <p:nvSpPr>
              <p:cNvPr id="86030" name="Text Box 14"/>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6031" name="Text Box 15"/>
              <p:cNvSpPr txBox="1">
                <a:spLocks noChangeArrowheads="1"/>
              </p:cNvSpPr>
              <p:nvPr/>
            </p:nvSpPr>
            <p:spPr bwMode="auto">
              <a:xfrm>
                <a:off x="1169" y="2245"/>
                <a:ext cx="3789" cy="274"/>
              </a:xfrm>
              <a:prstGeom prst="rect">
                <a:avLst/>
              </a:prstGeom>
              <a:noFill/>
              <a:ln w="9525">
                <a:noFill/>
                <a:miter lim="800000"/>
                <a:headEnd/>
                <a:tailEnd/>
              </a:ln>
              <a:effectLst/>
            </p:spPr>
            <p:txBody>
              <a:bodyPr>
                <a:spAutoFit/>
              </a:bodyPr>
              <a:lstStyle/>
              <a:p>
                <a:pPr>
                  <a:lnSpc>
                    <a:spcPct val="125000"/>
                  </a:lnSpc>
                </a:pPr>
                <a:endParaRPr lang="en-US">
                  <a:solidFill>
                    <a:srgbClr val="0000CC"/>
                  </a:solidFill>
                </a:endParaRPr>
              </a:p>
            </p:txBody>
          </p:sp>
        </p:grpSp>
        <p:sp>
          <p:nvSpPr>
            <p:cNvPr id="86032" name="Rectangle 16"/>
            <p:cNvSpPr>
              <a:spLocks noChangeArrowheads="1"/>
            </p:cNvSpPr>
            <p:nvPr/>
          </p:nvSpPr>
          <p:spPr bwMode="auto">
            <a:xfrm>
              <a:off x="3846" y="2167"/>
              <a:ext cx="116" cy="274"/>
            </a:xfrm>
            <a:prstGeom prst="rect">
              <a:avLst/>
            </a:prstGeom>
            <a:noFill/>
            <a:ln w="9525">
              <a:noFill/>
              <a:miter lim="800000"/>
              <a:headEnd/>
              <a:tailEnd/>
            </a:ln>
            <a:effectLst/>
          </p:spPr>
          <p:txBody>
            <a:bodyPr wrap="none">
              <a:spAutoFit/>
            </a:bodyPr>
            <a:lstStyle/>
            <a:p>
              <a:pPr>
                <a:lnSpc>
                  <a:spcPct val="125000"/>
                </a:lnSpc>
              </a:pPr>
              <a:endParaRPr lang="en-US">
                <a:solidFill>
                  <a:srgbClr val="0000CC"/>
                </a:solidFill>
              </a:endParaRPr>
            </a:p>
          </p:txBody>
        </p:sp>
      </p:grpSp>
      <p:sp>
        <p:nvSpPr>
          <p:cNvPr id="86035" name="Rectangle 19">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6036" name="Rectangle 20">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6037" name="Rectangle 21">
            <a:hlinkClick r:id="rId5" action="ppaction://hlinksldjump"/>
          </p:cNvPr>
          <p:cNvSpPr>
            <a:spLocks noChangeArrowheads="1"/>
          </p:cNvSpPr>
          <p:nvPr/>
        </p:nvSpPr>
        <p:spPr bwMode="auto">
          <a:xfrm>
            <a:off x="747712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6040" name="Text Box 24"/>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6041" name="Rectangle 25">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6045" name="Text Box 29"/>
          <p:cNvSpPr txBox="1">
            <a:spLocks noChangeArrowheads="1"/>
          </p:cNvSpPr>
          <p:nvPr/>
        </p:nvSpPr>
        <p:spPr bwMode="auto">
          <a:xfrm>
            <a:off x="1682750" y="3494088"/>
            <a:ext cx="6711950" cy="915987"/>
          </a:xfrm>
          <a:prstGeom prst="rect">
            <a:avLst/>
          </a:prstGeom>
          <a:noFill/>
          <a:ln w="9525">
            <a:noFill/>
            <a:miter lim="800000"/>
            <a:headEnd/>
            <a:tailEnd/>
          </a:ln>
          <a:effectLst/>
        </p:spPr>
        <p:txBody>
          <a:bodyPr wrap="none">
            <a:spAutoFit/>
          </a:bodyPr>
          <a:lstStyle/>
          <a:p>
            <a:r>
              <a:rPr lang="en-US" b="0"/>
              <a:t>                                                  </a:t>
            </a:r>
            <a:r>
              <a:rPr lang="en-US">
                <a:solidFill>
                  <a:srgbClr val="0000CC"/>
                </a:solidFill>
              </a:rPr>
              <a:t>will affect not only the animals</a:t>
            </a:r>
          </a:p>
          <a:p>
            <a:r>
              <a:rPr lang="en-US">
                <a:solidFill>
                  <a:srgbClr val="0000CC"/>
                </a:solidFill>
              </a:rPr>
              <a:t>and people in the Artic region but also weather patterns and</a:t>
            </a:r>
          </a:p>
          <a:p>
            <a:r>
              <a:rPr lang="en-US">
                <a:solidFill>
                  <a:srgbClr val="0000CC"/>
                </a:solidFill>
              </a:rPr>
              <a:t>coastlines worldwide.</a:t>
            </a:r>
          </a:p>
        </p:txBody>
      </p:sp>
      <p:sp>
        <p:nvSpPr>
          <p:cNvPr id="86046" name="Rectangle 30"/>
          <p:cNvSpPr>
            <a:spLocks noChangeArrowheads="1"/>
          </p:cNvSpPr>
          <p:nvPr/>
        </p:nvSpPr>
        <p:spPr bwMode="auto">
          <a:xfrm>
            <a:off x="1681163" y="3495675"/>
            <a:ext cx="3321050" cy="366713"/>
          </a:xfrm>
          <a:prstGeom prst="rect">
            <a:avLst/>
          </a:prstGeom>
          <a:noFill/>
          <a:ln w="9525">
            <a:noFill/>
            <a:miter lim="800000"/>
            <a:headEnd/>
            <a:tailEnd/>
          </a:ln>
          <a:effectLst/>
        </p:spPr>
        <p:txBody>
          <a:bodyPr wrap="none">
            <a:spAutoFit/>
          </a:bodyPr>
          <a:lstStyle/>
          <a:p>
            <a:r>
              <a:rPr lang="en-US" b="0"/>
              <a:t>The melting of the Artic ice cap</a:t>
            </a:r>
          </a:p>
        </p:txBody>
      </p:sp>
    </p:spTree>
  </p:cSld>
  <p:clrMapOvr>
    <a:masterClrMapping/>
  </p:clrMapOvr>
  <p:transition advClick="0" advTm="1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6043"/>
                                        </p:tgtEl>
                                        <p:attrNameLst>
                                          <p:attrName>style.visibility</p:attrName>
                                        </p:attrNameLst>
                                      </p:cBhvr>
                                      <p:to>
                                        <p:strVal val="visible"/>
                                      </p:to>
                                    </p:set>
                                    <p:animEffect transition="in" filter="dissolve">
                                      <p:cBhvr>
                                        <p:cTn id="7" dur="500"/>
                                        <p:tgtEl>
                                          <p:spTgt spid="8604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6045"/>
                                        </p:tgtEl>
                                        <p:attrNameLst>
                                          <p:attrName>style.visibility</p:attrName>
                                        </p:attrNameLst>
                                      </p:cBhvr>
                                      <p:to>
                                        <p:strVal val="visible"/>
                                      </p:to>
                                    </p:set>
                                    <p:animEffect transition="in" filter="dissolve">
                                      <p:cBhvr>
                                        <p:cTn id="11" dur="500"/>
                                        <p:tgtEl>
                                          <p:spTgt spid="86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4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84" name="Picture 44"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87043"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87044"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87045"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Broad, General Opinions</a:t>
            </a:r>
            <a:endParaRPr lang="en-US" sz="3200" b="0">
              <a:solidFill>
                <a:srgbClr val="C20000"/>
              </a:solidFill>
            </a:endParaRPr>
          </a:p>
        </p:txBody>
      </p:sp>
      <p:sp>
        <p:nvSpPr>
          <p:cNvPr id="87046" name="Text Box 6"/>
          <p:cNvSpPr txBox="1">
            <a:spLocks noChangeArrowheads="1"/>
          </p:cNvSpPr>
          <p:nvPr/>
        </p:nvSpPr>
        <p:spPr bwMode="auto">
          <a:xfrm>
            <a:off x="1330325" y="2681288"/>
            <a:ext cx="6572250" cy="641350"/>
          </a:xfrm>
          <a:prstGeom prst="rect">
            <a:avLst/>
          </a:prstGeom>
          <a:noFill/>
          <a:ln w="9525">
            <a:noFill/>
            <a:miter lim="800000"/>
            <a:headEnd/>
            <a:tailEnd/>
          </a:ln>
          <a:effectLst/>
        </p:spPr>
        <p:txBody>
          <a:bodyPr>
            <a:spAutoFit/>
          </a:bodyPr>
          <a:lstStyle/>
          <a:p>
            <a:pPr>
              <a:spcBef>
                <a:spcPct val="50000"/>
              </a:spcBef>
            </a:pPr>
            <a:r>
              <a:rPr lang="en-US">
                <a:solidFill>
                  <a:srgbClr val="006696"/>
                </a:solidFill>
              </a:rPr>
              <a:t>This thesis statement gives specific reasons that can be supported with evidence. </a:t>
            </a:r>
          </a:p>
        </p:txBody>
      </p:sp>
      <p:sp>
        <p:nvSpPr>
          <p:cNvPr id="87048"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87060" name="Group 20"/>
          <p:cNvGrpSpPr>
            <a:grpSpLocks/>
          </p:cNvGrpSpPr>
          <p:nvPr/>
        </p:nvGrpSpPr>
        <p:grpSpPr bwMode="auto">
          <a:xfrm>
            <a:off x="6491288" y="6145213"/>
            <a:ext cx="2652712" cy="712787"/>
            <a:chOff x="4089" y="3871"/>
            <a:chExt cx="1671" cy="449"/>
          </a:xfrm>
        </p:grpSpPr>
        <p:pic>
          <p:nvPicPr>
            <p:cNvPr id="87061" name="Picture 21" descr="verysmallnextbutton">
              <a:hlinkClick r:id="rId5" action="ppaction://hlinksldjump"/>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87062" name="Rectangle 22">
              <a:hlinkClick r:id="rId5" action="ppaction://hlinksldjump"/>
            </p:cNvPr>
            <p:cNvSpPr>
              <a:spLocks noChangeArrowheads="1"/>
            </p:cNvSpPr>
            <p:nvPr/>
          </p:nvSpPr>
          <p:spPr bwMode="auto">
            <a:xfrm>
              <a:off x="5012" y="3956"/>
              <a:ext cx="407" cy="192"/>
            </a:xfrm>
            <a:prstGeom prst="rect">
              <a:avLst/>
            </a:prstGeom>
            <a:noFill/>
            <a:ln w="9525">
              <a:noFill/>
              <a:miter lim="800000"/>
              <a:headEnd/>
              <a:tailEnd/>
            </a:ln>
            <a:effectLst/>
          </p:spPr>
          <p:txBody>
            <a:bodyPr wrap="none">
              <a:spAutoFit/>
            </a:bodyPr>
            <a:lstStyle/>
            <a:p>
              <a:pPr>
                <a:spcBef>
                  <a:spcPct val="50000"/>
                </a:spcBef>
              </a:pPr>
              <a:r>
                <a:rPr lang="en-US" sz="1400">
                  <a:solidFill>
                    <a:srgbClr val="1E8AA1"/>
                  </a:solidFill>
                </a:rPr>
                <a:t>Menu</a:t>
              </a:r>
              <a:endParaRPr lang="en-US">
                <a:solidFill>
                  <a:srgbClr val="1E8AA1"/>
                </a:solidFill>
              </a:endParaRPr>
            </a:p>
          </p:txBody>
        </p:sp>
      </p:grpSp>
      <p:sp>
        <p:nvSpPr>
          <p:cNvPr id="87079" name="Rectangle 39">
            <a:hlinkClick r:id="rId5" action="ppaction://hlinksldjump"/>
          </p:cNvPr>
          <p:cNvSpPr>
            <a:spLocks noChangeArrowheads="1"/>
          </p:cNvSpPr>
          <p:nvPr/>
        </p:nvSpPr>
        <p:spPr bwMode="auto">
          <a:xfrm>
            <a:off x="7372350" y="6143625"/>
            <a:ext cx="1657350" cy="533400"/>
          </a:xfrm>
          <a:prstGeom prst="rect">
            <a:avLst/>
          </a:prstGeom>
          <a:noFill/>
          <a:ln w="9525">
            <a:noFill/>
            <a:miter lim="800000"/>
            <a:headEnd/>
            <a:tailEnd/>
          </a:ln>
          <a:effectLst/>
        </p:spPr>
        <p:txBody>
          <a:bodyPr wrap="none" anchor="ctr"/>
          <a:lstStyle/>
          <a:p>
            <a:endParaRPr lang="en-US"/>
          </a:p>
        </p:txBody>
      </p:sp>
      <p:sp>
        <p:nvSpPr>
          <p:cNvPr id="87080" name="Rectangle 40">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87081" name="Rectangle 41">
            <a:hlinkClick r:id="rId5"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87082" name="Rectangle 42">
            <a:hlinkClick r:id="rId5" action="ppaction://hlinksldjump"/>
          </p:cNvPr>
          <p:cNvSpPr>
            <a:spLocks noChangeArrowheads="1"/>
          </p:cNvSpPr>
          <p:nvPr/>
        </p:nvSpPr>
        <p:spPr bwMode="auto">
          <a:xfrm>
            <a:off x="7439025" y="4762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7085" name="Text Box 45">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87086" name="Rectangle 46">
            <a:hlinkClick r:id="rId7" action="ppaction://hlinksldjump"/>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87087" name="Text Box 47"/>
          <p:cNvSpPr txBox="1">
            <a:spLocks noChangeArrowheads="1"/>
          </p:cNvSpPr>
          <p:nvPr/>
        </p:nvSpPr>
        <p:spPr bwMode="auto">
          <a:xfrm>
            <a:off x="1330325" y="1931988"/>
            <a:ext cx="6572250" cy="701675"/>
          </a:xfrm>
          <a:prstGeom prst="rect">
            <a:avLst/>
          </a:prstGeom>
          <a:noFill/>
          <a:ln w="9525">
            <a:noFill/>
            <a:miter lim="800000"/>
            <a:headEnd/>
            <a:tailEnd/>
          </a:ln>
          <a:effectLst/>
        </p:spPr>
        <p:txBody>
          <a:bodyPr>
            <a:spAutoFit/>
          </a:bodyPr>
          <a:lstStyle/>
          <a:p>
            <a:pPr>
              <a:spcBef>
                <a:spcPct val="50000"/>
              </a:spcBef>
            </a:pPr>
            <a:r>
              <a:rPr lang="en-US" sz="2000"/>
              <a:t>The statement of an opinion should be specific and narrow enough to be fully supported. </a:t>
            </a:r>
          </a:p>
        </p:txBody>
      </p:sp>
      <p:sp>
        <p:nvSpPr>
          <p:cNvPr id="87088" name="Rectangle 48">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grpSp>
        <p:nvGrpSpPr>
          <p:cNvPr id="87089" name="Group 49"/>
          <p:cNvGrpSpPr>
            <a:grpSpLocks/>
          </p:cNvGrpSpPr>
          <p:nvPr/>
        </p:nvGrpSpPr>
        <p:grpSpPr bwMode="auto">
          <a:xfrm>
            <a:off x="1330325" y="2962275"/>
            <a:ext cx="6807200" cy="912813"/>
            <a:chOff x="950" y="1944"/>
            <a:chExt cx="4288" cy="575"/>
          </a:xfrm>
        </p:grpSpPr>
        <p:sp>
          <p:nvSpPr>
            <p:cNvPr id="87090" name="Text Box 50"/>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7091" name="Text Box 51"/>
            <p:cNvSpPr txBox="1">
              <a:spLocks noChangeArrowheads="1"/>
            </p:cNvSpPr>
            <p:nvPr/>
          </p:nvSpPr>
          <p:spPr bwMode="auto">
            <a:xfrm>
              <a:off x="1169" y="2245"/>
              <a:ext cx="3789" cy="274"/>
            </a:xfrm>
            <a:prstGeom prst="rect">
              <a:avLst/>
            </a:prstGeom>
            <a:noFill/>
            <a:ln w="9525">
              <a:noFill/>
              <a:miter lim="800000"/>
              <a:headEnd/>
              <a:tailEnd/>
            </a:ln>
            <a:effectLst/>
          </p:spPr>
          <p:txBody>
            <a:bodyPr>
              <a:spAutoFit/>
            </a:bodyPr>
            <a:lstStyle/>
            <a:p>
              <a:pPr>
                <a:lnSpc>
                  <a:spcPct val="125000"/>
                </a:lnSpc>
              </a:pPr>
              <a:endParaRPr lang="en-US" b="0"/>
            </a:p>
          </p:txBody>
        </p:sp>
      </p:grpSp>
      <p:grpSp>
        <p:nvGrpSpPr>
          <p:cNvPr id="87092" name="Group 52"/>
          <p:cNvGrpSpPr>
            <a:grpSpLocks/>
          </p:cNvGrpSpPr>
          <p:nvPr/>
        </p:nvGrpSpPr>
        <p:grpSpPr bwMode="auto">
          <a:xfrm>
            <a:off x="1330325" y="3314700"/>
            <a:ext cx="6807200" cy="912813"/>
            <a:chOff x="838" y="2088"/>
            <a:chExt cx="4288" cy="575"/>
          </a:xfrm>
        </p:grpSpPr>
        <p:grpSp>
          <p:nvGrpSpPr>
            <p:cNvPr id="87093" name="Group 53"/>
            <p:cNvGrpSpPr>
              <a:grpSpLocks/>
            </p:cNvGrpSpPr>
            <p:nvPr/>
          </p:nvGrpSpPr>
          <p:grpSpPr bwMode="auto">
            <a:xfrm>
              <a:off x="838" y="2088"/>
              <a:ext cx="4288" cy="575"/>
              <a:chOff x="950" y="1944"/>
              <a:chExt cx="4288" cy="575"/>
            </a:xfrm>
          </p:grpSpPr>
          <p:sp>
            <p:nvSpPr>
              <p:cNvPr id="87094" name="Text Box 54"/>
              <p:cNvSpPr txBox="1">
                <a:spLocks noChangeArrowheads="1"/>
              </p:cNvSpPr>
              <p:nvPr/>
            </p:nvSpPr>
            <p:spPr bwMode="auto">
              <a:xfrm>
                <a:off x="950" y="1944"/>
                <a:ext cx="4288" cy="231"/>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87095" name="Text Box 55"/>
              <p:cNvSpPr txBox="1">
                <a:spLocks noChangeArrowheads="1"/>
              </p:cNvSpPr>
              <p:nvPr/>
            </p:nvSpPr>
            <p:spPr bwMode="auto">
              <a:xfrm>
                <a:off x="1169" y="2245"/>
                <a:ext cx="3789" cy="274"/>
              </a:xfrm>
              <a:prstGeom prst="rect">
                <a:avLst/>
              </a:prstGeom>
              <a:noFill/>
              <a:ln w="9525">
                <a:noFill/>
                <a:miter lim="800000"/>
                <a:headEnd/>
                <a:tailEnd/>
              </a:ln>
              <a:effectLst/>
            </p:spPr>
            <p:txBody>
              <a:bodyPr>
                <a:spAutoFit/>
              </a:bodyPr>
              <a:lstStyle/>
              <a:p>
                <a:pPr>
                  <a:lnSpc>
                    <a:spcPct val="125000"/>
                  </a:lnSpc>
                </a:pPr>
                <a:endParaRPr lang="en-US">
                  <a:solidFill>
                    <a:srgbClr val="0000CC"/>
                  </a:solidFill>
                </a:endParaRPr>
              </a:p>
            </p:txBody>
          </p:sp>
        </p:grpSp>
        <p:sp>
          <p:nvSpPr>
            <p:cNvPr id="87096" name="Rectangle 56"/>
            <p:cNvSpPr>
              <a:spLocks noChangeArrowheads="1"/>
            </p:cNvSpPr>
            <p:nvPr/>
          </p:nvSpPr>
          <p:spPr bwMode="auto">
            <a:xfrm>
              <a:off x="3846" y="2167"/>
              <a:ext cx="116" cy="274"/>
            </a:xfrm>
            <a:prstGeom prst="rect">
              <a:avLst/>
            </a:prstGeom>
            <a:noFill/>
            <a:ln w="9525">
              <a:noFill/>
              <a:miter lim="800000"/>
              <a:headEnd/>
              <a:tailEnd/>
            </a:ln>
            <a:effectLst/>
          </p:spPr>
          <p:txBody>
            <a:bodyPr wrap="none">
              <a:spAutoFit/>
            </a:bodyPr>
            <a:lstStyle/>
            <a:p>
              <a:pPr>
                <a:lnSpc>
                  <a:spcPct val="125000"/>
                </a:lnSpc>
              </a:pPr>
              <a:endParaRPr lang="en-US">
                <a:solidFill>
                  <a:srgbClr val="0000CC"/>
                </a:solidFill>
              </a:endParaRPr>
            </a:p>
          </p:txBody>
        </p:sp>
      </p:grpSp>
      <p:sp>
        <p:nvSpPr>
          <p:cNvPr id="87101" name="Text Box 61"/>
          <p:cNvSpPr txBox="1">
            <a:spLocks noChangeArrowheads="1"/>
          </p:cNvSpPr>
          <p:nvPr/>
        </p:nvSpPr>
        <p:spPr bwMode="auto">
          <a:xfrm>
            <a:off x="1682750" y="3494088"/>
            <a:ext cx="6711950" cy="915987"/>
          </a:xfrm>
          <a:prstGeom prst="rect">
            <a:avLst/>
          </a:prstGeom>
          <a:noFill/>
          <a:ln w="9525">
            <a:noFill/>
            <a:miter lim="800000"/>
            <a:headEnd/>
            <a:tailEnd/>
          </a:ln>
          <a:effectLst/>
        </p:spPr>
        <p:txBody>
          <a:bodyPr wrap="none">
            <a:spAutoFit/>
          </a:bodyPr>
          <a:lstStyle/>
          <a:p>
            <a:r>
              <a:rPr lang="en-US" b="0"/>
              <a:t>                                                  </a:t>
            </a:r>
            <a:r>
              <a:rPr lang="en-US">
                <a:solidFill>
                  <a:srgbClr val="0000CC"/>
                </a:solidFill>
              </a:rPr>
              <a:t>will affect not only the animals</a:t>
            </a:r>
          </a:p>
          <a:p>
            <a:r>
              <a:rPr lang="en-US">
                <a:solidFill>
                  <a:srgbClr val="0000CC"/>
                </a:solidFill>
              </a:rPr>
              <a:t>and people in the Artic region but also weather patterns and</a:t>
            </a:r>
          </a:p>
          <a:p>
            <a:r>
              <a:rPr lang="en-US">
                <a:solidFill>
                  <a:srgbClr val="0000CC"/>
                </a:solidFill>
              </a:rPr>
              <a:t>coastlines worldwide.</a:t>
            </a:r>
          </a:p>
        </p:txBody>
      </p:sp>
      <p:sp>
        <p:nvSpPr>
          <p:cNvPr id="87102" name="Rectangle 62"/>
          <p:cNvSpPr>
            <a:spLocks noChangeArrowheads="1"/>
          </p:cNvSpPr>
          <p:nvPr/>
        </p:nvSpPr>
        <p:spPr bwMode="auto">
          <a:xfrm>
            <a:off x="1681163" y="3495675"/>
            <a:ext cx="3321050" cy="366713"/>
          </a:xfrm>
          <a:prstGeom prst="rect">
            <a:avLst/>
          </a:prstGeom>
          <a:noFill/>
          <a:ln w="9525">
            <a:noFill/>
            <a:miter lim="800000"/>
            <a:headEnd/>
            <a:tailEnd/>
          </a:ln>
          <a:effectLst/>
        </p:spPr>
        <p:txBody>
          <a:bodyPr wrap="none">
            <a:spAutoFit/>
          </a:bodyPr>
          <a:lstStyle/>
          <a:p>
            <a:r>
              <a:rPr lang="en-US" b="0"/>
              <a:t>The melting of the Artic ice cap</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87046"/>
                                        </p:tgtEl>
                                        <p:attrNameLst>
                                          <p:attrName>style.visibility</p:attrName>
                                        </p:attrNameLst>
                                      </p:cBhvr>
                                      <p:to>
                                        <p:strVal val="visible"/>
                                      </p:to>
                                    </p:set>
                                    <p:anim calcmode="lin" valueType="num">
                                      <p:cBhvr>
                                        <p:cTn id="7" dur="500" fill="hold"/>
                                        <p:tgtEl>
                                          <p:spTgt spid="87046"/>
                                        </p:tgtEl>
                                        <p:attrNameLst>
                                          <p:attrName>ppt_w</p:attrName>
                                        </p:attrNameLst>
                                      </p:cBhvr>
                                      <p:tavLst>
                                        <p:tav tm="0">
                                          <p:val>
                                            <p:fltVal val="0"/>
                                          </p:val>
                                        </p:tav>
                                        <p:tav tm="100000">
                                          <p:val>
                                            <p:strVal val="#ppt_w"/>
                                          </p:val>
                                        </p:tav>
                                      </p:tavLst>
                                    </p:anim>
                                    <p:anim calcmode="lin" valueType="num">
                                      <p:cBhvr>
                                        <p:cTn id="8" dur="500" fill="hold"/>
                                        <p:tgtEl>
                                          <p:spTgt spid="8704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87060"/>
                                        </p:tgtEl>
                                        <p:attrNameLst>
                                          <p:attrName>style.visibility</p:attrName>
                                        </p:attrNameLst>
                                      </p:cBhvr>
                                      <p:to>
                                        <p:strVal val="visible"/>
                                      </p:to>
                                    </p:set>
                                    <p:animEffect transition="in" filter="wipe(left)">
                                      <p:cBhvr>
                                        <p:cTn id="12" dur="500"/>
                                        <p:tgtEl>
                                          <p:spTgt spid="87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6564" name="Text Box 4">
            <a:hlinkClick r:id="rId4" action="ppaction://hlinksldjump"/>
          </p:cNvPr>
          <p:cNvSpPr txBox="1">
            <a:spLocks noChangeArrowheads="1"/>
          </p:cNvSpPr>
          <p:nvPr/>
        </p:nvSpPr>
        <p:spPr bwMode="auto">
          <a:xfrm>
            <a:off x="7577138"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66565" name="Text Box 5">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66567" name="Text Box 7"/>
          <p:cNvSpPr txBox="1">
            <a:spLocks noChangeArrowheads="1"/>
          </p:cNvSpPr>
          <p:nvPr/>
        </p:nvSpPr>
        <p:spPr bwMode="auto">
          <a:xfrm>
            <a:off x="1330325" y="2314575"/>
            <a:ext cx="6807200" cy="641350"/>
          </a:xfrm>
          <a:prstGeom prst="rect">
            <a:avLst/>
          </a:prstGeom>
          <a:noFill/>
          <a:ln w="9525">
            <a:noFill/>
            <a:miter lim="800000"/>
            <a:headEnd/>
            <a:tailEnd/>
          </a:ln>
          <a:effectLst/>
        </p:spPr>
        <p:txBody>
          <a:bodyPr>
            <a:spAutoFit/>
          </a:bodyPr>
          <a:lstStyle/>
          <a:p>
            <a:r>
              <a:rPr lang="en-US">
                <a:solidFill>
                  <a:srgbClr val="006696"/>
                </a:solidFill>
              </a:rPr>
              <a:t>This is the thesis sentence. It indicates the topic of the essay and the writer’s opinion about that topic. </a:t>
            </a:r>
          </a:p>
        </p:txBody>
      </p:sp>
      <p:sp>
        <p:nvSpPr>
          <p:cNvPr id="66568" name="Text Box 8"/>
          <p:cNvSpPr txBox="1">
            <a:spLocks noChangeArrowheads="1"/>
          </p:cNvSpPr>
          <p:nvPr/>
        </p:nvSpPr>
        <p:spPr bwMode="auto">
          <a:xfrm>
            <a:off x="1681163" y="3300413"/>
            <a:ext cx="6370637" cy="1806575"/>
          </a:xfrm>
          <a:prstGeom prst="rect">
            <a:avLst/>
          </a:prstGeom>
          <a:noFill/>
          <a:ln w="9525">
            <a:noFill/>
            <a:miter lim="800000"/>
            <a:headEnd/>
            <a:tailEnd/>
          </a:ln>
          <a:effectLst/>
        </p:spPr>
        <p:txBody>
          <a:bodyPr>
            <a:spAutoFit/>
          </a:bodyPr>
          <a:lstStyle/>
          <a:p>
            <a:pPr>
              <a:lnSpc>
                <a:spcPct val="125000"/>
              </a:lnSpc>
            </a:pPr>
            <a:r>
              <a:rPr lang="en-US">
                <a:solidFill>
                  <a:srgbClr val="CB6600"/>
                </a:solidFill>
              </a:rPr>
              <a:t>The eruption of the volcano Vesuvius in A.D. 79 resulted in a perfectly preserved moment in history.</a:t>
            </a:r>
            <a:r>
              <a:rPr lang="en-US" b="0"/>
              <a:t> Tragically, about 2,000 inhabitants died when the volcano erupted. Their homes were buried under volcanic ash, which preserved the artifacts and details of their daily lives.</a:t>
            </a:r>
            <a:r>
              <a:rPr lang="en-US"/>
              <a:t> </a:t>
            </a:r>
          </a:p>
        </p:txBody>
      </p:sp>
      <p:sp>
        <p:nvSpPr>
          <p:cNvPr id="66569" name="Text Box 9">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grpSp>
        <p:nvGrpSpPr>
          <p:cNvPr id="66573" name="Group 13"/>
          <p:cNvGrpSpPr>
            <a:grpSpLocks/>
          </p:cNvGrpSpPr>
          <p:nvPr/>
        </p:nvGrpSpPr>
        <p:grpSpPr bwMode="auto">
          <a:xfrm>
            <a:off x="6491288" y="6145213"/>
            <a:ext cx="2652712" cy="712787"/>
            <a:chOff x="4089" y="3871"/>
            <a:chExt cx="1671" cy="449"/>
          </a:xfrm>
        </p:grpSpPr>
        <p:sp>
          <p:nvSpPr>
            <p:cNvPr id="66574" name="Text Box 14">
              <a:hlinkClick r:id="rId5"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b="0">
                <a:solidFill>
                  <a:schemeClr val="bg1"/>
                </a:solidFill>
              </a:endParaRPr>
            </a:p>
          </p:txBody>
        </p:sp>
        <p:pic>
          <p:nvPicPr>
            <p:cNvPr id="66575" name="Picture 15" descr="verysmallnextbutton">
              <a:hlinkClick r:id="" action="ppaction://hlinkshowjump?jump=nextslide"/>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66576" name="Rectangle 16">
              <a:hlinkClick r:id="" action="ppaction://hlinkshowjump?jump=nextslide"/>
            </p:cNvPr>
            <p:cNvSpPr>
              <a:spLocks noChangeArrowheads="1"/>
            </p:cNvSpPr>
            <p:nvPr/>
          </p:nvSpPr>
          <p:spPr bwMode="auto">
            <a:xfrm>
              <a:off x="5048" y="3956"/>
              <a:ext cx="358" cy="192"/>
            </a:xfrm>
            <a:prstGeom prst="rect">
              <a:avLst/>
            </a:prstGeom>
            <a:noFill/>
            <a:ln w="9525">
              <a:noFill/>
              <a:miter lim="800000"/>
              <a:headEnd/>
              <a:tailEnd/>
            </a:ln>
            <a:effectLst/>
          </p:spPr>
          <p:txBody>
            <a:bodyPr wrap="none">
              <a:spAutoFit/>
            </a:bodyPr>
            <a:lstStyle/>
            <a:p>
              <a:pPr>
                <a:spcBef>
                  <a:spcPct val="50000"/>
                </a:spcBef>
              </a:pPr>
              <a:r>
                <a:rPr lang="en-US" sz="1400">
                  <a:solidFill>
                    <a:srgbClr val="1E8AA1"/>
                  </a:solidFill>
                </a:rPr>
                <a:t>Next</a:t>
              </a:r>
              <a:endParaRPr lang="en-US">
                <a:solidFill>
                  <a:srgbClr val="1E8AA1"/>
                </a:solidFill>
              </a:endParaRPr>
            </a:p>
          </p:txBody>
        </p:sp>
      </p:grpSp>
      <p:sp>
        <p:nvSpPr>
          <p:cNvPr id="66577" name="Text Box 17"/>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66581" name="Rectangle 21">
            <a:hlinkClick r:id="" action="ppaction://hlinkshowjump?jump=nextslide"/>
          </p:cNvPr>
          <p:cNvSpPr>
            <a:spLocks noChangeArrowheads="1"/>
          </p:cNvSpPr>
          <p:nvPr/>
        </p:nvSpPr>
        <p:spPr bwMode="auto">
          <a:xfrm>
            <a:off x="7372350" y="6162675"/>
            <a:ext cx="1619250" cy="523875"/>
          </a:xfrm>
          <a:prstGeom prst="rect">
            <a:avLst/>
          </a:prstGeom>
          <a:noFill/>
          <a:ln w="9525">
            <a:noFill/>
            <a:miter lim="800000"/>
            <a:headEnd/>
            <a:tailEnd/>
          </a:ln>
          <a:effectLst/>
        </p:spPr>
        <p:txBody>
          <a:bodyPr wrap="none" anchor="ctr"/>
          <a:lstStyle/>
          <a:p>
            <a:endParaRPr lang="en-US"/>
          </a:p>
        </p:txBody>
      </p:sp>
      <p:sp>
        <p:nvSpPr>
          <p:cNvPr id="66582" name="Rectangle 22">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66583" name="Rectangle 23">
            <a:hlinkClick r:id="rId7"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66584" name="Rectangle 24">
            <a:hlinkClick r:id="rId7" action="ppaction://hlinksldjump"/>
          </p:cNvPr>
          <p:cNvSpPr>
            <a:spLocks noChangeArrowheads="1"/>
          </p:cNvSpPr>
          <p:nvPr/>
        </p:nvSpPr>
        <p:spPr bwMode="auto">
          <a:xfrm>
            <a:off x="7477125" y="4762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66585" name="Rectangle 25">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66586" name="Text Box 26"/>
          <p:cNvSpPr txBox="1">
            <a:spLocks noChangeArrowheads="1"/>
          </p:cNvSpPr>
          <p:nvPr/>
        </p:nvSpPr>
        <p:spPr bwMode="auto">
          <a:xfrm>
            <a:off x="1323975" y="1508125"/>
            <a:ext cx="6726238" cy="701675"/>
          </a:xfrm>
          <a:prstGeom prst="rect">
            <a:avLst/>
          </a:prstGeom>
          <a:noFill/>
          <a:ln w="9525">
            <a:noFill/>
            <a:miter lim="800000"/>
            <a:headEnd/>
            <a:tailEnd/>
          </a:ln>
          <a:effectLst/>
        </p:spPr>
        <p:txBody>
          <a:bodyPr>
            <a:spAutoFit/>
          </a:bodyPr>
          <a:lstStyle/>
          <a:p>
            <a:pPr>
              <a:spcBef>
                <a:spcPct val="50000"/>
              </a:spcBef>
            </a:pPr>
            <a:r>
              <a:rPr lang="en-US" sz="2000"/>
              <a:t>A </a:t>
            </a:r>
            <a:r>
              <a:rPr lang="en-US" sz="2000">
                <a:solidFill>
                  <a:srgbClr val="CB6600"/>
                </a:solidFill>
              </a:rPr>
              <a:t>thesis statement</a:t>
            </a:r>
            <a:r>
              <a:rPr lang="en-US" sz="2000"/>
              <a:t> contains the main idea or message of a composition. </a:t>
            </a:r>
          </a:p>
        </p:txBody>
      </p:sp>
      <p:sp>
        <p:nvSpPr>
          <p:cNvPr id="66587" name="Rectangle 27">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66567">
                                            <p:txEl>
                                              <p:pRg st="0" end="0"/>
                                            </p:txEl>
                                          </p:spTgt>
                                        </p:tgtEl>
                                        <p:attrNameLst>
                                          <p:attrName>style.visibility</p:attrName>
                                        </p:attrNameLst>
                                      </p:cBhvr>
                                      <p:to>
                                        <p:strVal val="visible"/>
                                      </p:to>
                                    </p:set>
                                    <p:anim calcmode="lin" valueType="num">
                                      <p:cBhvr>
                                        <p:cTn id="7" dur="500" fill="hold"/>
                                        <p:tgtEl>
                                          <p:spTgt spid="665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6567">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66573"/>
                                        </p:tgtEl>
                                        <p:attrNameLst>
                                          <p:attrName>style.visibility</p:attrName>
                                        </p:attrNameLst>
                                      </p:cBhvr>
                                      <p:to>
                                        <p:strVal val="visible"/>
                                      </p:to>
                                    </p:set>
                                    <p:animEffect transition="in" filter="wipe(left)">
                                      <p:cBhvr>
                                        <p:cTn id="12" dur="500"/>
                                        <p:tgtEl>
                                          <p:spTgt spid="66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9643" name="Text Box 11"/>
          <p:cNvSpPr txBox="1">
            <a:spLocks noChangeArrowheads="1"/>
          </p:cNvSpPr>
          <p:nvPr/>
        </p:nvSpPr>
        <p:spPr bwMode="auto">
          <a:xfrm>
            <a:off x="1292225" y="1474788"/>
            <a:ext cx="6572250" cy="396875"/>
          </a:xfrm>
          <a:prstGeom prst="rect">
            <a:avLst/>
          </a:prstGeom>
          <a:noFill/>
          <a:ln w="9525">
            <a:noFill/>
            <a:miter lim="800000"/>
            <a:headEnd/>
            <a:tailEnd/>
          </a:ln>
          <a:effectLst/>
        </p:spPr>
        <p:txBody>
          <a:bodyPr>
            <a:spAutoFit/>
          </a:bodyPr>
          <a:lstStyle/>
          <a:p>
            <a:pPr>
              <a:spcBef>
                <a:spcPct val="50000"/>
              </a:spcBef>
            </a:pPr>
            <a:r>
              <a:rPr lang="en-US" sz="2000">
                <a:solidFill>
                  <a:srgbClr val="006696"/>
                </a:solidFill>
              </a:rPr>
              <a:t>A successful thesis statement</a:t>
            </a:r>
            <a:r>
              <a:rPr lang="en-US" sz="2000"/>
              <a:t> </a:t>
            </a:r>
          </a:p>
        </p:txBody>
      </p:sp>
      <p:sp>
        <p:nvSpPr>
          <p:cNvPr id="69635" name="Text Box 3">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69636" name="Text Box 4">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69637" name="Text Box 5">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grpSp>
        <p:nvGrpSpPr>
          <p:cNvPr id="69638" name="Group 6"/>
          <p:cNvGrpSpPr>
            <a:grpSpLocks/>
          </p:cNvGrpSpPr>
          <p:nvPr/>
        </p:nvGrpSpPr>
        <p:grpSpPr bwMode="auto">
          <a:xfrm>
            <a:off x="6491288" y="6145213"/>
            <a:ext cx="2652712" cy="712787"/>
            <a:chOff x="4089" y="3871"/>
            <a:chExt cx="1671" cy="449"/>
          </a:xfrm>
        </p:grpSpPr>
        <p:sp>
          <p:nvSpPr>
            <p:cNvPr id="69639" name="Text Box 7">
              <a:hlinkClick r:id="rId5"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b="0">
                <a:solidFill>
                  <a:schemeClr val="bg1"/>
                </a:solidFill>
              </a:endParaRPr>
            </a:p>
          </p:txBody>
        </p:sp>
        <p:pic>
          <p:nvPicPr>
            <p:cNvPr id="69640" name="Picture 8" descr="verysmallnextbutton">
              <a:hlinkClick r:id="" action="ppaction://hlinkshowjump?jump=nextslide"/>
            </p:cNvPr>
            <p:cNvPicPr>
              <a:picLocks noChangeAspect="1" noChangeArrowheads="1"/>
            </p:cNvPicPr>
            <p:nvPr/>
          </p:nvPicPr>
          <p:blipFill>
            <a:blip r:embed="rId6"/>
            <a:srcRect l="70990" t="89607"/>
            <a:stretch>
              <a:fillRect/>
            </a:stretch>
          </p:blipFill>
          <p:spPr bwMode="auto">
            <a:xfrm>
              <a:off x="4089" y="3871"/>
              <a:ext cx="1671" cy="449"/>
            </a:xfrm>
            <a:prstGeom prst="rect">
              <a:avLst/>
            </a:prstGeom>
            <a:noFill/>
          </p:spPr>
        </p:pic>
        <p:sp>
          <p:nvSpPr>
            <p:cNvPr id="69641" name="Rectangle 9">
              <a:hlinkClick r:id="" action="ppaction://hlinkshowjump?jump=nextslide"/>
            </p:cNvPr>
            <p:cNvSpPr>
              <a:spLocks noChangeArrowheads="1"/>
            </p:cNvSpPr>
            <p:nvPr/>
          </p:nvSpPr>
          <p:spPr bwMode="auto">
            <a:xfrm>
              <a:off x="5048" y="3956"/>
              <a:ext cx="358" cy="192"/>
            </a:xfrm>
            <a:prstGeom prst="rect">
              <a:avLst/>
            </a:prstGeom>
            <a:noFill/>
            <a:ln w="9525">
              <a:noFill/>
              <a:miter lim="800000"/>
              <a:headEnd/>
              <a:tailEnd/>
            </a:ln>
            <a:effectLst/>
          </p:spPr>
          <p:txBody>
            <a:bodyPr wrap="none">
              <a:spAutoFit/>
            </a:bodyPr>
            <a:lstStyle/>
            <a:p>
              <a:pPr>
                <a:spcBef>
                  <a:spcPct val="50000"/>
                </a:spcBef>
              </a:pPr>
              <a:r>
                <a:rPr lang="en-US" sz="1400">
                  <a:solidFill>
                    <a:srgbClr val="1E8AA1"/>
                  </a:solidFill>
                </a:rPr>
                <a:t>Next</a:t>
              </a:r>
              <a:endParaRPr lang="en-US">
                <a:solidFill>
                  <a:srgbClr val="1E8AA1"/>
                </a:solidFill>
              </a:endParaRPr>
            </a:p>
          </p:txBody>
        </p:sp>
      </p:grpSp>
      <p:sp>
        <p:nvSpPr>
          <p:cNvPr id="69644" name="Text Box 12"/>
          <p:cNvSpPr txBox="1">
            <a:spLocks noChangeArrowheads="1"/>
          </p:cNvSpPr>
          <p:nvPr/>
        </p:nvSpPr>
        <p:spPr bwMode="auto">
          <a:xfrm>
            <a:off x="1611313" y="1985963"/>
            <a:ext cx="6613525" cy="1687512"/>
          </a:xfrm>
          <a:prstGeom prst="rect">
            <a:avLst/>
          </a:prstGeom>
          <a:noFill/>
          <a:ln w="9525">
            <a:noFill/>
            <a:miter lim="800000"/>
            <a:headEnd/>
            <a:tailEnd/>
          </a:ln>
          <a:effectLst/>
        </p:spPr>
        <p:txBody>
          <a:bodyPr>
            <a:spAutoFit/>
          </a:bodyPr>
          <a:lstStyle/>
          <a:p>
            <a:pPr indent="173038">
              <a:spcBef>
                <a:spcPct val="20000"/>
              </a:spcBef>
              <a:buFontTx/>
              <a:buChar char="•"/>
            </a:pPr>
            <a:r>
              <a:rPr lang="en-US" b="0"/>
              <a:t>is usually one sentence</a:t>
            </a:r>
          </a:p>
          <a:p>
            <a:pPr indent="173038">
              <a:spcBef>
                <a:spcPct val="20000"/>
              </a:spcBef>
              <a:buFontTx/>
              <a:buChar char="•"/>
            </a:pPr>
            <a:r>
              <a:rPr lang="en-US" b="0"/>
              <a:t>is a statement, not a question</a:t>
            </a:r>
          </a:p>
          <a:p>
            <a:pPr indent="173038">
              <a:spcBef>
                <a:spcPct val="20000"/>
              </a:spcBef>
              <a:buFontTx/>
              <a:buChar char="•"/>
            </a:pPr>
            <a:r>
              <a:rPr lang="en-US" b="0"/>
              <a:t>identifies the subject of the essay or composition</a:t>
            </a:r>
          </a:p>
          <a:p>
            <a:pPr indent="173038">
              <a:spcBef>
                <a:spcPct val="20000"/>
              </a:spcBef>
              <a:buFontTx/>
              <a:buChar char="•"/>
            </a:pPr>
            <a:r>
              <a:rPr lang="en-US" b="0"/>
              <a:t>takes a stand rather than simply announcing a subject</a:t>
            </a:r>
          </a:p>
          <a:p>
            <a:pPr indent="173038">
              <a:spcBef>
                <a:spcPct val="20000"/>
              </a:spcBef>
              <a:buFontTx/>
              <a:buChar char="•"/>
            </a:pPr>
            <a:r>
              <a:rPr lang="en-US" b="0"/>
              <a:t>is narrow and specific enough to be fully supported</a:t>
            </a:r>
          </a:p>
        </p:txBody>
      </p:sp>
      <p:sp>
        <p:nvSpPr>
          <p:cNvPr id="69647" name="Rectangle 15"/>
          <p:cNvSpPr>
            <a:spLocks noChangeArrowheads="1"/>
          </p:cNvSpPr>
          <p:nvPr/>
        </p:nvSpPr>
        <p:spPr bwMode="auto">
          <a:xfrm>
            <a:off x="1289050" y="3836988"/>
            <a:ext cx="6915150" cy="641350"/>
          </a:xfrm>
          <a:prstGeom prst="rect">
            <a:avLst/>
          </a:prstGeom>
          <a:noFill/>
          <a:ln w="9525">
            <a:noFill/>
            <a:miter lim="800000"/>
            <a:headEnd/>
            <a:tailEnd/>
          </a:ln>
          <a:effectLst/>
        </p:spPr>
        <p:txBody>
          <a:bodyPr>
            <a:spAutoFit/>
          </a:bodyPr>
          <a:lstStyle/>
          <a:p>
            <a:pPr>
              <a:spcBef>
                <a:spcPct val="50000"/>
              </a:spcBef>
            </a:pPr>
            <a:r>
              <a:rPr lang="en-US"/>
              <a:t>A thesis statement may also preview the main ideas of the essay and set the tone. </a:t>
            </a:r>
          </a:p>
        </p:txBody>
      </p:sp>
      <p:sp>
        <p:nvSpPr>
          <p:cNvPr id="69648" name="Text Box 16"/>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69650" name="Rectangle 18">
            <a:hlinkClick r:id="" action="ppaction://hlinkshowjump?jump=nextslide"/>
          </p:cNvPr>
          <p:cNvSpPr>
            <a:spLocks noChangeArrowheads="1"/>
          </p:cNvSpPr>
          <p:nvPr/>
        </p:nvSpPr>
        <p:spPr bwMode="auto">
          <a:xfrm>
            <a:off x="7381875" y="6162675"/>
            <a:ext cx="1609725" cy="523875"/>
          </a:xfrm>
          <a:prstGeom prst="rect">
            <a:avLst/>
          </a:prstGeom>
          <a:noFill/>
          <a:ln w="9525">
            <a:noFill/>
            <a:miter lim="800000"/>
            <a:headEnd/>
            <a:tailEnd/>
          </a:ln>
          <a:effectLst/>
        </p:spPr>
        <p:txBody>
          <a:bodyPr wrap="none" anchor="ctr"/>
          <a:lstStyle/>
          <a:p>
            <a:endParaRPr lang="en-US"/>
          </a:p>
        </p:txBody>
      </p:sp>
      <p:sp>
        <p:nvSpPr>
          <p:cNvPr id="69651" name="Rectangle 19">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69652" name="Rectangle 20">
            <a:hlinkClick r:id="rId7"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69653" name="Rectangle 21">
            <a:hlinkClick r:id="rId7" action="ppaction://hlinksldjump"/>
          </p:cNvPr>
          <p:cNvSpPr>
            <a:spLocks noChangeArrowheads="1"/>
          </p:cNvSpPr>
          <p:nvPr/>
        </p:nvSpPr>
        <p:spPr bwMode="auto">
          <a:xfrm>
            <a:off x="7486650" y="4762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69654" name="Rectangle 22">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69656" name="Rectangle 24">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9643"/>
                                        </p:tgtEl>
                                        <p:attrNameLst>
                                          <p:attrName>style.visibility</p:attrName>
                                        </p:attrNameLst>
                                      </p:cBhvr>
                                      <p:to>
                                        <p:strVal val="visible"/>
                                      </p:to>
                                    </p:set>
                                    <p:anim calcmode="lin" valueType="num">
                                      <p:cBhvr>
                                        <p:cTn id="7" dur="500" fill="hold"/>
                                        <p:tgtEl>
                                          <p:spTgt spid="69643"/>
                                        </p:tgtEl>
                                        <p:attrNameLst>
                                          <p:attrName>ppt_w</p:attrName>
                                        </p:attrNameLst>
                                      </p:cBhvr>
                                      <p:tavLst>
                                        <p:tav tm="0">
                                          <p:val>
                                            <p:fltVal val="0"/>
                                          </p:val>
                                        </p:tav>
                                        <p:tav tm="100000">
                                          <p:val>
                                            <p:strVal val="#ppt_w"/>
                                          </p:val>
                                        </p:tav>
                                      </p:tavLst>
                                    </p:anim>
                                    <p:anim calcmode="lin" valueType="num">
                                      <p:cBhvr>
                                        <p:cTn id="8" dur="500" fill="hold"/>
                                        <p:tgtEl>
                                          <p:spTgt spid="6964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9644">
                                            <p:txEl>
                                              <p:pRg st="0" end="0"/>
                                            </p:txEl>
                                          </p:spTgt>
                                        </p:tgtEl>
                                        <p:attrNameLst>
                                          <p:attrName>style.visibility</p:attrName>
                                        </p:attrNameLst>
                                      </p:cBhvr>
                                      <p:to>
                                        <p:strVal val="visible"/>
                                      </p:to>
                                    </p:set>
                                    <p:anim calcmode="lin" valueType="num">
                                      <p:cBhvr additive="base">
                                        <p:cTn id="12" dur="1000" fill="hold"/>
                                        <p:tgtEl>
                                          <p:spTgt spid="69644">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69644">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grpId="0" nodeType="afterEffect">
                                  <p:stCondLst>
                                    <p:cond delay="0"/>
                                  </p:stCondLst>
                                  <p:childTnLst>
                                    <p:set>
                                      <p:cBhvr>
                                        <p:cTn id="16" dur="1" fill="hold">
                                          <p:stCondLst>
                                            <p:cond delay="0"/>
                                          </p:stCondLst>
                                        </p:cTn>
                                        <p:tgtEl>
                                          <p:spTgt spid="69644">
                                            <p:txEl>
                                              <p:pRg st="1" end="1"/>
                                            </p:txEl>
                                          </p:spTgt>
                                        </p:tgtEl>
                                        <p:attrNameLst>
                                          <p:attrName>style.visibility</p:attrName>
                                        </p:attrNameLst>
                                      </p:cBhvr>
                                      <p:to>
                                        <p:strVal val="visible"/>
                                      </p:to>
                                    </p:set>
                                    <p:anim calcmode="lin" valueType="num">
                                      <p:cBhvr additive="base">
                                        <p:cTn id="17" dur="1000" fill="hold"/>
                                        <p:tgtEl>
                                          <p:spTgt spid="69644">
                                            <p:txEl>
                                              <p:pRg st="1" end="1"/>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69644">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8" fill="hold" grpId="0" nodeType="afterEffect">
                                  <p:stCondLst>
                                    <p:cond delay="0"/>
                                  </p:stCondLst>
                                  <p:childTnLst>
                                    <p:set>
                                      <p:cBhvr>
                                        <p:cTn id="21" dur="1" fill="hold">
                                          <p:stCondLst>
                                            <p:cond delay="0"/>
                                          </p:stCondLst>
                                        </p:cTn>
                                        <p:tgtEl>
                                          <p:spTgt spid="69644">
                                            <p:txEl>
                                              <p:pRg st="2" end="2"/>
                                            </p:txEl>
                                          </p:spTgt>
                                        </p:tgtEl>
                                        <p:attrNameLst>
                                          <p:attrName>style.visibility</p:attrName>
                                        </p:attrNameLst>
                                      </p:cBhvr>
                                      <p:to>
                                        <p:strVal val="visible"/>
                                      </p:to>
                                    </p:set>
                                    <p:anim calcmode="lin" valueType="num">
                                      <p:cBhvr additive="base">
                                        <p:cTn id="22" dur="1000" fill="hold"/>
                                        <p:tgtEl>
                                          <p:spTgt spid="69644">
                                            <p:txEl>
                                              <p:pRg st="2" end="2"/>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69644">
                                            <p:txEl>
                                              <p:pRg st="2" end="2"/>
                                            </p:txEl>
                                          </p:spTgt>
                                        </p:tgtEl>
                                        <p:attrNameLst>
                                          <p:attrName>ppt_y</p:attrName>
                                        </p:attrNameLst>
                                      </p:cBhvr>
                                      <p:tavLst>
                                        <p:tav tm="0">
                                          <p:val>
                                            <p:strVal val="#ppt_y"/>
                                          </p:val>
                                        </p:tav>
                                        <p:tav tm="100000">
                                          <p:val>
                                            <p:strVal val="#ppt_y"/>
                                          </p:val>
                                        </p:tav>
                                      </p:tavLst>
                                    </p:anim>
                                  </p:childTnLst>
                                </p:cTn>
                              </p:par>
                            </p:childTnLst>
                          </p:cTn>
                        </p:par>
                        <p:par>
                          <p:cTn id="24" fill="hold">
                            <p:stCondLst>
                              <p:cond delay="3500"/>
                            </p:stCondLst>
                            <p:childTnLst>
                              <p:par>
                                <p:cTn id="25" presetID="2" presetClass="entr" presetSubtype="8" fill="hold" grpId="0" nodeType="afterEffect">
                                  <p:stCondLst>
                                    <p:cond delay="0"/>
                                  </p:stCondLst>
                                  <p:childTnLst>
                                    <p:set>
                                      <p:cBhvr>
                                        <p:cTn id="26" dur="1" fill="hold">
                                          <p:stCondLst>
                                            <p:cond delay="0"/>
                                          </p:stCondLst>
                                        </p:cTn>
                                        <p:tgtEl>
                                          <p:spTgt spid="69644">
                                            <p:txEl>
                                              <p:pRg st="3" end="3"/>
                                            </p:txEl>
                                          </p:spTgt>
                                        </p:tgtEl>
                                        <p:attrNameLst>
                                          <p:attrName>style.visibility</p:attrName>
                                        </p:attrNameLst>
                                      </p:cBhvr>
                                      <p:to>
                                        <p:strVal val="visible"/>
                                      </p:to>
                                    </p:set>
                                    <p:anim calcmode="lin" valueType="num">
                                      <p:cBhvr additive="base">
                                        <p:cTn id="27" dur="1000" fill="hold"/>
                                        <p:tgtEl>
                                          <p:spTgt spid="69644">
                                            <p:txEl>
                                              <p:pRg st="3" end="3"/>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69644">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4500"/>
                            </p:stCondLst>
                            <p:childTnLst>
                              <p:par>
                                <p:cTn id="30" presetID="2" presetClass="entr" presetSubtype="8" fill="hold" grpId="0" nodeType="afterEffect">
                                  <p:stCondLst>
                                    <p:cond delay="0"/>
                                  </p:stCondLst>
                                  <p:childTnLst>
                                    <p:set>
                                      <p:cBhvr>
                                        <p:cTn id="31" dur="1" fill="hold">
                                          <p:stCondLst>
                                            <p:cond delay="0"/>
                                          </p:stCondLst>
                                        </p:cTn>
                                        <p:tgtEl>
                                          <p:spTgt spid="69644">
                                            <p:txEl>
                                              <p:pRg st="4" end="4"/>
                                            </p:txEl>
                                          </p:spTgt>
                                        </p:tgtEl>
                                        <p:attrNameLst>
                                          <p:attrName>style.visibility</p:attrName>
                                        </p:attrNameLst>
                                      </p:cBhvr>
                                      <p:to>
                                        <p:strVal val="visible"/>
                                      </p:to>
                                    </p:set>
                                    <p:anim calcmode="lin" valueType="num">
                                      <p:cBhvr additive="base">
                                        <p:cTn id="32" dur="1000" fill="hold"/>
                                        <p:tgtEl>
                                          <p:spTgt spid="69644">
                                            <p:txEl>
                                              <p:pRg st="4" end="4"/>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69644">
                                            <p:txEl>
                                              <p:pRg st="4" end="4"/>
                                            </p:txEl>
                                          </p:spTgt>
                                        </p:tgtEl>
                                        <p:attrNameLst>
                                          <p:attrName>ppt_y</p:attrName>
                                        </p:attrNameLst>
                                      </p:cBhvr>
                                      <p:tavLst>
                                        <p:tav tm="0">
                                          <p:val>
                                            <p:strVal val="#ppt_y"/>
                                          </p:val>
                                        </p:tav>
                                        <p:tav tm="100000">
                                          <p:val>
                                            <p:strVal val="#ppt_y"/>
                                          </p:val>
                                        </p:tav>
                                      </p:tavLst>
                                    </p:anim>
                                  </p:childTnLst>
                                </p:cTn>
                              </p:par>
                            </p:childTnLst>
                          </p:cTn>
                        </p:par>
                        <p:par>
                          <p:cTn id="34" fill="hold">
                            <p:stCondLst>
                              <p:cond delay="5500"/>
                            </p:stCondLst>
                            <p:childTnLst>
                              <p:par>
                                <p:cTn id="35" presetID="23" presetClass="entr" presetSubtype="16" fill="hold" grpId="0" nodeType="afterEffect">
                                  <p:stCondLst>
                                    <p:cond delay="0"/>
                                  </p:stCondLst>
                                  <p:childTnLst>
                                    <p:set>
                                      <p:cBhvr>
                                        <p:cTn id="36" dur="1" fill="hold">
                                          <p:stCondLst>
                                            <p:cond delay="0"/>
                                          </p:stCondLst>
                                        </p:cTn>
                                        <p:tgtEl>
                                          <p:spTgt spid="69647"/>
                                        </p:tgtEl>
                                        <p:attrNameLst>
                                          <p:attrName>style.visibility</p:attrName>
                                        </p:attrNameLst>
                                      </p:cBhvr>
                                      <p:to>
                                        <p:strVal val="visible"/>
                                      </p:to>
                                    </p:set>
                                    <p:anim calcmode="lin" valueType="num">
                                      <p:cBhvr>
                                        <p:cTn id="37" dur="500" fill="hold"/>
                                        <p:tgtEl>
                                          <p:spTgt spid="69647"/>
                                        </p:tgtEl>
                                        <p:attrNameLst>
                                          <p:attrName>ppt_w</p:attrName>
                                        </p:attrNameLst>
                                      </p:cBhvr>
                                      <p:tavLst>
                                        <p:tav tm="0">
                                          <p:val>
                                            <p:fltVal val="0"/>
                                          </p:val>
                                        </p:tav>
                                        <p:tav tm="100000">
                                          <p:val>
                                            <p:strVal val="#ppt_w"/>
                                          </p:val>
                                        </p:tav>
                                      </p:tavLst>
                                    </p:anim>
                                    <p:anim calcmode="lin" valueType="num">
                                      <p:cBhvr>
                                        <p:cTn id="38" dur="500" fill="hold"/>
                                        <p:tgtEl>
                                          <p:spTgt spid="69647"/>
                                        </p:tgtEl>
                                        <p:attrNameLst>
                                          <p:attrName>ppt_h</p:attrName>
                                        </p:attrNameLst>
                                      </p:cBhvr>
                                      <p:tavLst>
                                        <p:tav tm="0">
                                          <p:val>
                                            <p:fltVal val="0"/>
                                          </p:val>
                                        </p:tav>
                                        <p:tav tm="100000">
                                          <p:val>
                                            <p:strVal val="#ppt_h"/>
                                          </p:val>
                                        </p:tav>
                                      </p:tavLst>
                                    </p:anim>
                                  </p:childTnLst>
                                </p:cTn>
                              </p:par>
                            </p:childTnLst>
                          </p:cTn>
                        </p:par>
                        <p:par>
                          <p:cTn id="39" fill="hold">
                            <p:stCondLst>
                              <p:cond delay="6000"/>
                            </p:stCondLst>
                            <p:childTnLst>
                              <p:par>
                                <p:cTn id="40" presetID="22" presetClass="entr" presetSubtype="8" fill="hold" nodeType="afterEffect">
                                  <p:stCondLst>
                                    <p:cond delay="0"/>
                                  </p:stCondLst>
                                  <p:childTnLst>
                                    <p:set>
                                      <p:cBhvr>
                                        <p:cTn id="41" dur="1" fill="hold">
                                          <p:stCondLst>
                                            <p:cond delay="0"/>
                                          </p:stCondLst>
                                        </p:cTn>
                                        <p:tgtEl>
                                          <p:spTgt spid="69638"/>
                                        </p:tgtEl>
                                        <p:attrNameLst>
                                          <p:attrName>style.visibility</p:attrName>
                                        </p:attrNameLst>
                                      </p:cBhvr>
                                      <p:to>
                                        <p:strVal val="visible"/>
                                      </p:to>
                                    </p:set>
                                    <p:animEffect transition="in" filter="wipe(left)">
                                      <p:cBhvr>
                                        <p:cTn id="42" dur="500"/>
                                        <p:tgtEl>
                                          <p:spTgt spid="696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3" grpId="0" autoUpdateAnimBg="0"/>
      <p:bldP spid="69644" grpId="0" build="p" autoUpdateAnimBg="0" advAuto="1000"/>
      <p:bldP spid="6964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grpSp>
        <p:nvGrpSpPr>
          <p:cNvPr id="70703" name="Group 47"/>
          <p:cNvGrpSpPr>
            <a:grpSpLocks/>
          </p:cNvGrpSpPr>
          <p:nvPr/>
        </p:nvGrpSpPr>
        <p:grpSpPr bwMode="auto">
          <a:xfrm>
            <a:off x="1304925" y="1498600"/>
            <a:ext cx="7424738" cy="3835400"/>
            <a:chOff x="822" y="944"/>
            <a:chExt cx="4677" cy="2416"/>
          </a:xfrm>
        </p:grpSpPr>
        <p:sp>
          <p:nvSpPr>
            <p:cNvPr id="70667" name="Text Box 11"/>
            <p:cNvSpPr txBox="1">
              <a:spLocks noChangeArrowheads="1"/>
            </p:cNvSpPr>
            <p:nvPr/>
          </p:nvSpPr>
          <p:spPr bwMode="auto">
            <a:xfrm>
              <a:off x="822" y="944"/>
              <a:ext cx="4677" cy="231"/>
            </a:xfrm>
            <a:prstGeom prst="rect">
              <a:avLst/>
            </a:prstGeom>
            <a:noFill/>
            <a:ln w="9525">
              <a:noFill/>
              <a:miter lim="800000"/>
              <a:headEnd/>
              <a:tailEnd/>
            </a:ln>
            <a:effectLst/>
          </p:spPr>
          <p:txBody>
            <a:bodyPr>
              <a:spAutoFit/>
            </a:bodyPr>
            <a:lstStyle/>
            <a:p>
              <a:r>
                <a:rPr lang="en-US">
                  <a:solidFill>
                    <a:srgbClr val="006696"/>
                  </a:solidFill>
                </a:rPr>
                <a:t>Which of these sentences are successful thesis statements? </a:t>
              </a:r>
            </a:p>
          </p:txBody>
        </p:sp>
        <p:sp>
          <p:nvSpPr>
            <p:cNvPr id="70668" name="Text Box 12"/>
            <p:cNvSpPr txBox="1">
              <a:spLocks noChangeArrowheads="1"/>
            </p:cNvSpPr>
            <p:nvPr/>
          </p:nvSpPr>
          <p:spPr bwMode="auto">
            <a:xfrm>
              <a:off x="1051" y="1572"/>
              <a:ext cx="4223" cy="1788"/>
            </a:xfrm>
            <a:prstGeom prst="rect">
              <a:avLst/>
            </a:prstGeom>
            <a:noFill/>
            <a:ln w="9525">
              <a:noFill/>
              <a:miter lim="800000"/>
              <a:headEnd/>
              <a:tailEnd/>
            </a:ln>
            <a:effectLst/>
          </p:spPr>
          <p:txBody>
            <a:bodyPr>
              <a:spAutoFit/>
            </a:bodyPr>
            <a:lstStyle/>
            <a:p>
              <a:r>
                <a:rPr lang="en-US" b="0"/>
                <a:t>Wolves have an impressive variety of communication abilities, including visual signals with ears and tails and howling and other vocalizations.</a:t>
              </a:r>
            </a:p>
            <a:p>
              <a:endParaRPr lang="en-US" b="0"/>
            </a:p>
            <a:p>
              <a:r>
                <a:rPr lang="en-US" b="0"/>
                <a:t>Each wolf pack is led by two individuals.</a:t>
              </a:r>
            </a:p>
            <a:p>
              <a:endParaRPr lang="en-US" b="0"/>
            </a:p>
            <a:p>
              <a:r>
                <a:rPr lang="en-US" b="0"/>
                <a:t>Today, because of habitat destruction and excessive hunting, wolves live in only a portion of their former range.</a:t>
              </a:r>
            </a:p>
            <a:p>
              <a:endParaRPr lang="en-US" b="0"/>
            </a:p>
            <a:p>
              <a:r>
                <a:rPr lang="en-US" b="0"/>
                <a:t>Wolves have an interesting history.</a:t>
              </a:r>
            </a:p>
          </p:txBody>
        </p:sp>
      </p:grpSp>
      <p:sp>
        <p:nvSpPr>
          <p:cNvPr id="70659" name="Text Box 3">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70663" name="Text Box 7">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0664" name="Text Box 8">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0665" name="Text Box 9">
            <a:hlinkClick r:id="rId5" action="ppaction://hlinksldjump"/>
          </p:cNvPr>
          <p:cNvSpPr txBox="1">
            <a:spLocks noChangeArrowheads="1"/>
          </p:cNvSpPr>
          <p:nvPr/>
        </p:nvSpPr>
        <p:spPr bwMode="auto">
          <a:xfrm>
            <a:off x="8624888" y="6267450"/>
            <a:ext cx="390525" cy="304800"/>
          </a:xfrm>
          <a:prstGeom prst="rect">
            <a:avLst/>
          </a:prstGeom>
          <a:noFill/>
          <a:ln w="9525">
            <a:noFill/>
            <a:miter lim="800000"/>
            <a:headEnd/>
            <a:tailEnd/>
          </a:ln>
          <a:effectLst/>
        </p:spPr>
        <p:txBody>
          <a:bodyPr>
            <a:spAutoFit/>
          </a:bodyPr>
          <a:lstStyle/>
          <a:p>
            <a:pPr algn="r">
              <a:spcBef>
                <a:spcPct val="50000"/>
              </a:spcBef>
            </a:pPr>
            <a:endParaRPr lang="en-US" sz="1400" b="0"/>
          </a:p>
        </p:txBody>
      </p:sp>
      <p:sp>
        <p:nvSpPr>
          <p:cNvPr id="70669" name="Text Box 13">
            <a:hlinkClick r:id="rId6" action="ppaction://hlinksldjump"/>
          </p:cNvPr>
          <p:cNvSpPr txBox="1">
            <a:spLocks noChangeArrowheads="1"/>
          </p:cNvSpPr>
          <p:nvPr/>
        </p:nvSpPr>
        <p:spPr bwMode="auto">
          <a:xfrm>
            <a:off x="8640763" y="6259513"/>
            <a:ext cx="417512" cy="304800"/>
          </a:xfrm>
          <a:prstGeom prst="rect">
            <a:avLst/>
          </a:prstGeom>
          <a:noFill/>
          <a:ln w="9525">
            <a:noFill/>
            <a:miter lim="800000"/>
            <a:headEnd/>
            <a:tailEnd/>
          </a:ln>
          <a:effectLst/>
        </p:spPr>
        <p:txBody>
          <a:bodyPr>
            <a:spAutoFit/>
          </a:bodyPr>
          <a:lstStyle/>
          <a:p>
            <a:pPr algn="r">
              <a:spcBef>
                <a:spcPct val="50000"/>
              </a:spcBef>
            </a:pPr>
            <a:endParaRPr lang="en-US" sz="1400" b="0"/>
          </a:p>
        </p:txBody>
      </p:sp>
      <p:sp>
        <p:nvSpPr>
          <p:cNvPr id="70674" name="Text Box 18">
            <a:hlinkClick r:id="rId5" action="ppaction://hlinksldjump"/>
          </p:cNvPr>
          <p:cNvSpPr txBox="1">
            <a:spLocks noChangeArrowheads="1"/>
          </p:cNvSpPr>
          <p:nvPr/>
        </p:nvSpPr>
        <p:spPr bwMode="auto">
          <a:xfrm>
            <a:off x="8624888" y="6267450"/>
            <a:ext cx="390525" cy="304800"/>
          </a:xfrm>
          <a:prstGeom prst="rect">
            <a:avLst/>
          </a:prstGeom>
          <a:noFill/>
          <a:ln w="9525">
            <a:noFill/>
            <a:miter lim="800000"/>
            <a:headEnd/>
            <a:tailEnd/>
          </a:ln>
          <a:effectLst/>
        </p:spPr>
        <p:txBody>
          <a:bodyPr>
            <a:spAutoFit/>
          </a:bodyPr>
          <a:lstStyle/>
          <a:p>
            <a:pPr algn="r">
              <a:spcBef>
                <a:spcPct val="50000"/>
              </a:spcBef>
            </a:pPr>
            <a:endParaRPr lang="en-US" sz="1400" b="0"/>
          </a:p>
        </p:txBody>
      </p:sp>
      <p:sp>
        <p:nvSpPr>
          <p:cNvPr id="70680" name="Text Box 24"/>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70691" name="Group 35"/>
          <p:cNvGrpSpPr>
            <a:grpSpLocks/>
          </p:cNvGrpSpPr>
          <p:nvPr/>
        </p:nvGrpSpPr>
        <p:grpSpPr bwMode="auto">
          <a:xfrm>
            <a:off x="4022725" y="6035675"/>
            <a:ext cx="5121275" cy="822325"/>
            <a:chOff x="2534" y="3802"/>
            <a:chExt cx="3226" cy="518"/>
          </a:xfrm>
        </p:grpSpPr>
        <p:pic>
          <p:nvPicPr>
            <p:cNvPr id="70692" name="Picture 36" descr="verylargenextbutton"/>
            <p:cNvPicPr>
              <a:picLocks noChangeAspect="1" noChangeArrowheads="1"/>
            </p:cNvPicPr>
            <p:nvPr/>
          </p:nvPicPr>
          <p:blipFill>
            <a:blip r:embed="rId7"/>
            <a:srcRect l="44000" t="88000"/>
            <a:stretch>
              <a:fillRect/>
            </a:stretch>
          </p:blipFill>
          <p:spPr bwMode="auto">
            <a:xfrm>
              <a:off x="2534" y="3802"/>
              <a:ext cx="3226" cy="518"/>
            </a:xfrm>
            <a:prstGeom prst="rect">
              <a:avLst/>
            </a:prstGeom>
            <a:noFill/>
          </p:spPr>
        </p:pic>
        <p:sp>
          <p:nvSpPr>
            <p:cNvPr id="70693" name="Text Box 37">
              <a:hlinkClick r:id="" action="ppaction://hlinkshowjump?jump=nextslide"/>
            </p:cNvPr>
            <p:cNvSpPr txBox="1">
              <a:spLocks noChangeArrowheads="1"/>
            </p:cNvSpPr>
            <p:nvPr/>
          </p:nvSpPr>
          <p:spPr bwMode="auto">
            <a:xfrm>
              <a:off x="2736" y="3936"/>
              <a:ext cx="3024" cy="192"/>
            </a:xfrm>
            <a:prstGeom prst="rect">
              <a:avLst/>
            </a:prstGeom>
            <a:noFill/>
            <a:ln w="9525">
              <a:noFill/>
              <a:miter lim="800000"/>
              <a:headEnd/>
              <a:tailEnd/>
            </a:ln>
            <a:effectLst/>
          </p:spPr>
          <p:txBody>
            <a:bodyPr>
              <a:spAutoFit/>
            </a:bodyPr>
            <a:lstStyle/>
            <a:p>
              <a:pPr algn="ctr">
                <a:spcBef>
                  <a:spcPct val="50000"/>
                </a:spcBef>
              </a:pPr>
              <a:r>
                <a:rPr lang="en-US" sz="1400">
                  <a:solidFill>
                    <a:srgbClr val="1E8AA1"/>
                  </a:solidFill>
                </a:rPr>
                <a:t>Click to see successful thesis statements</a:t>
              </a:r>
            </a:p>
          </p:txBody>
        </p:sp>
      </p:grpSp>
      <p:sp>
        <p:nvSpPr>
          <p:cNvPr id="70695" name="Rectangle 39">
            <a:hlinkClick r:id="" action="ppaction://hlinkshowjump?jump=nextslide"/>
          </p:cNvPr>
          <p:cNvSpPr>
            <a:spLocks noChangeArrowheads="1"/>
          </p:cNvSpPr>
          <p:nvPr/>
        </p:nvSpPr>
        <p:spPr bwMode="auto">
          <a:xfrm>
            <a:off x="4152900" y="6162675"/>
            <a:ext cx="4838700" cy="523875"/>
          </a:xfrm>
          <a:prstGeom prst="rect">
            <a:avLst/>
          </a:prstGeom>
          <a:noFill/>
          <a:ln w="9525">
            <a:noFill/>
            <a:miter lim="800000"/>
            <a:headEnd/>
            <a:tailEnd/>
          </a:ln>
          <a:effectLst/>
        </p:spPr>
        <p:txBody>
          <a:bodyPr wrap="none" anchor="ctr"/>
          <a:lstStyle/>
          <a:p>
            <a:endParaRPr lang="en-US"/>
          </a:p>
        </p:txBody>
      </p:sp>
      <p:sp>
        <p:nvSpPr>
          <p:cNvPr id="70696" name="Rectangle 40">
            <a:hlinkClick r:id="rId8"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0697" name="Rectangle 41">
            <a:hlinkClick r:id="rId8"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0698" name="Rectangle 42">
            <a:hlinkClick r:id="rId8" action="ppaction://hlinksldjump"/>
          </p:cNvPr>
          <p:cNvSpPr>
            <a:spLocks noChangeArrowheads="1"/>
          </p:cNvSpPr>
          <p:nvPr/>
        </p:nvSpPr>
        <p:spPr bwMode="auto">
          <a:xfrm>
            <a:off x="7477125" y="28575"/>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0699" name="Rectangle 43">
            <a:hlinkClick r:id="" action="ppaction://hlinkshowjump?jump=previousslide"/>
          </p:cNvPr>
          <p:cNvSpPr>
            <a:spLocks noChangeArrowheads="1"/>
          </p:cNvSpPr>
          <p:nvPr/>
        </p:nvSpPr>
        <p:spPr bwMode="auto">
          <a:xfrm>
            <a:off x="61436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0702" name="Rectangle 46">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0703"/>
                                        </p:tgtEl>
                                        <p:attrNameLst>
                                          <p:attrName>style.visibility</p:attrName>
                                        </p:attrNameLst>
                                      </p:cBhvr>
                                      <p:to>
                                        <p:strVal val="visible"/>
                                      </p:to>
                                    </p:set>
                                    <p:anim calcmode="lin" valueType="num">
                                      <p:cBhvr>
                                        <p:cTn id="7" dur="500" fill="hold"/>
                                        <p:tgtEl>
                                          <p:spTgt spid="70703"/>
                                        </p:tgtEl>
                                        <p:attrNameLst>
                                          <p:attrName>ppt_w</p:attrName>
                                        </p:attrNameLst>
                                      </p:cBhvr>
                                      <p:tavLst>
                                        <p:tav tm="0">
                                          <p:val>
                                            <p:fltVal val="0"/>
                                          </p:val>
                                        </p:tav>
                                        <p:tav tm="100000">
                                          <p:val>
                                            <p:strVal val="#ppt_w"/>
                                          </p:val>
                                        </p:tav>
                                      </p:tavLst>
                                    </p:anim>
                                    <p:anim calcmode="lin" valueType="num">
                                      <p:cBhvr>
                                        <p:cTn id="8" dur="500" fill="hold"/>
                                        <p:tgtEl>
                                          <p:spTgt spid="7070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70691"/>
                                        </p:tgtEl>
                                        <p:attrNameLst>
                                          <p:attrName>style.visibility</p:attrName>
                                        </p:attrNameLst>
                                      </p:cBhvr>
                                      <p:to>
                                        <p:strVal val="visible"/>
                                      </p:to>
                                    </p:set>
                                    <p:animEffect transition="in" filter="wipe(left)">
                                      <p:cBhvr>
                                        <p:cTn id="12" dur="500"/>
                                        <p:tgtEl>
                                          <p:spTgt spid="70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1684" name="Text Box 4"/>
          <p:cNvSpPr txBox="1">
            <a:spLocks noChangeArrowheads="1"/>
          </p:cNvSpPr>
          <p:nvPr/>
        </p:nvSpPr>
        <p:spPr bwMode="auto">
          <a:xfrm>
            <a:off x="1508125" y="1676400"/>
            <a:ext cx="6891338" cy="366713"/>
          </a:xfrm>
          <a:prstGeom prst="rect">
            <a:avLst/>
          </a:prstGeom>
          <a:noFill/>
          <a:ln w="9525">
            <a:noFill/>
            <a:miter lim="800000"/>
            <a:headEnd/>
            <a:tailEnd/>
          </a:ln>
          <a:effectLst/>
        </p:spPr>
        <p:txBody>
          <a:bodyPr>
            <a:spAutoFit/>
          </a:bodyPr>
          <a:lstStyle/>
          <a:p>
            <a:endParaRPr lang="en-US">
              <a:solidFill>
                <a:srgbClr val="006696"/>
              </a:solidFill>
            </a:endParaRPr>
          </a:p>
        </p:txBody>
      </p:sp>
      <p:sp>
        <p:nvSpPr>
          <p:cNvPr id="71686" name="Text Box 6">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71687" name="Text Box 7">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1688" name="Text Box 8">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1689" name="Text Box 9">
            <a:hlinkClick r:id="rId5" action="ppaction://hlinksldjump"/>
          </p:cNvPr>
          <p:cNvSpPr txBox="1">
            <a:spLocks noChangeArrowheads="1"/>
          </p:cNvSpPr>
          <p:nvPr/>
        </p:nvSpPr>
        <p:spPr bwMode="auto">
          <a:xfrm>
            <a:off x="8624888" y="6267450"/>
            <a:ext cx="390525" cy="304800"/>
          </a:xfrm>
          <a:prstGeom prst="rect">
            <a:avLst/>
          </a:prstGeom>
          <a:noFill/>
          <a:ln w="9525">
            <a:noFill/>
            <a:miter lim="800000"/>
            <a:headEnd/>
            <a:tailEnd/>
          </a:ln>
          <a:effectLst/>
        </p:spPr>
        <p:txBody>
          <a:bodyPr>
            <a:spAutoFit/>
          </a:bodyPr>
          <a:lstStyle/>
          <a:p>
            <a:pPr algn="r">
              <a:spcBef>
                <a:spcPct val="50000"/>
              </a:spcBef>
            </a:pPr>
            <a:endParaRPr lang="en-US" sz="1400" b="0"/>
          </a:p>
        </p:txBody>
      </p:sp>
      <p:sp>
        <p:nvSpPr>
          <p:cNvPr id="71690" name="Text Box 10">
            <a:hlinkClick r:id="rId6" action="ppaction://hlinksldjump"/>
          </p:cNvPr>
          <p:cNvSpPr txBox="1">
            <a:spLocks noChangeArrowheads="1"/>
          </p:cNvSpPr>
          <p:nvPr/>
        </p:nvSpPr>
        <p:spPr bwMode="auto">
          <a:xfrm>
            <a:off x="8640763" y="6259513"/>
            <a:ext cx="417512" cy="304800"/>
          </a:xfrm>
          <a:prstGeom prst="rect">
            <a:avLst/>
          </a:prstGeom>
          <a:noFill/>
          <a:ln w="9525">
            <a:noFill/>
            <a:miter lim="800000"/>
            <a:headEnd/>
            <a:tailEnd/>
          </a:ln>
          <a:effectLst/>
        </p:spPr>
        <p:txBody>
          <a:bodyPr>
            <a:spAutoFit/>
          </a:bodyPr>
          <a:lstStyle/>
          <a:p>
            <a:pPr algn="r">
              <a:spcBef>
                <a:spcPct val="50000"/>
              </a:spcBef>
            </a:pPr>
            <a:endParaRPr lang="en-US" sz="1400" b="0"/>
          </a:p>
        </p:txBody>
      </p:sp>
      <p:sp>
        <p:nvSpPr>
          <p:cNvPr id="71691" name="Text Box 11">
            <a:hlinkClick r:id="rId5" action="ppaction://hlinksldjump"/>
          </p:cNvPr>
          <p:cNvSpPr txBox="1">
            <a:spLocks noChangeArrowheads="1"/>
          </p:cNvSpPr>
          <p:nvPr/>
        </p:nvSpPr>
        <p:spPr bwMode="auto">
          <a:xfrm>
            <a:off x="8624888" y="6267450"/>
            <a:ext cx="390525" cy="304800"/>
          </a:xfrm>
          <a:prstGeom prst="rect">
            <a:avLst/>
          </a:prstGeom>
          <a:noFill/>
          <a:ln w="9525">
            <a:noFill/>
            <a:miter lim="800000"/>
            <a:headEnd/>
            <a:tailEnd/>
          </a:ln>
          <a:effectLst/>
        </p:spPr>
        <p:txBody>
          <a:bodyPr>
            <a:spAutoFit/>
          </a:bodyPr>
          <a:lstStyle/>
          <a:p>
            <a:pPr algn="r">
              <a:spcBef>
                <a:spcPct val="50000"/>
              </a:spcBef>
            </a:pPr>
            <a:endParaRPr lang="en-US" sz="1400" b="0"/>
          </a:p>
        </p:txBody>
      </p:sp>
      <p:sp>
        <p:nvSpPr>
          <p:cNvPr id="71696" name="Text Box 16"/>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71699" name="Text Box 19"/>
          <p:cNvSpPr txBox="1">
            <a:spLocks noChangeArrowheads="1"/>
          </p:cNvSpPr>
          <p:nvPr/>
        </p:nvSpPr>
        <p:spPr bwMode="auto">
          <a:xfrm>
            <a:off x="1998663" y="2320925"/>
            <a:ext cx="6221412" cy="407988"/>
          </a:xfrm>
          <a:prstGeom prst="rect">
            <a:avLst/>
          </a:prstGeom>
          <a:noFill/>
          <a:ln w="9525">
            <a:noFill/>
            <a:miter lim="800000"/>
            <a:headEnd/>
            <a:tailEnd/>
          </a:ln>
          <a:effectLst/>
        </p:spPr>
        <p:txBody>
          <a:bodyPr>
            <a:spAutoFit/>
          </a:bodyPr>
          <a:lstStyle/>
          <a:p>
            <a:pPr>
              <a:lnSpc>
                <a:spcPct val="115000"/>
              </a:lnSpc>
            </a:pPr>
            <a:endParaRPr lang="en-US"/>
          </a:p>
        </p:txBody>
      </p:sp>
      <p:sp>
        <p:nvSpPr>
          <p:cNvPr id="71712" name="Text Box 32">
            <a:hlinkClick r:id="" action="ppaction://noaction"/>
            <a:hlinkHover r:id="" action="ppaction://noaction"/>
          </p:cNvPr>
          <p:cNvSpPr txBox="1">
            <a:spLocks noChangeArrowheads="1"/>
          </p:cNvSpPr>
          <p:nvPr/>
        </p:nvSpPr>
        <p:spPr bwMode="auto">
          <a:xfrm>
            <a:off x="5816600" y="5537200"/>
            <a:ext cx="236538" cy="320675"/>
          </a:xfrm>
          <a:prstGeom prst="rect">
            <a:avLst/>
          </a:prstGeom>
          <a:noFill/>
          <a:ln w="9525">
            <a:noFill/>
            <a:miter lim="800000"/>
            <a:headEnd/>
            <a:tailEnd/>
          </a:ln>
          <a:effectLst/>
        </p:spPr>
        <p:txBody>
          <a:bodyPr wrap="none">
            <a:spAutoFit/>
          </a:bodyPr>
          <a:lstStyle/>
          <a:p>
            <a:r>
              <a:rPr lang="en-US" sz="1500">
                <a:solidFill>
                  <a:schemeClr val="bg1"/>
                </a:solidFill>
                <a:latin typeface="Times"/>
              </a:rPr>
              <a:t>i</a:t>
            </a:r>
            <a:endParaRPr lang="en-US" sz="1500">
              <a:latin typeface="Times"/>
            </a:endParaRPr>
          </a:p>
        </p:txBody>
      </p:sp>
      <p:sp>
        <p:nvSpPr>
          <p:cNvPr id="71717" name="Text Box 37">
            <a:hlinkClick r:id="" action="ppaction://noaction"/>
            <a:hlinkHover r:id="" action="ppaction://noaction"/>
          </p:cNvPr>
          <p:cNvSpPr txBox="1">
            <a:spLocks noChangeArrowheads="1"/>
          </p:cNvSpPr>
          <p:nvPr/>
        </p:nvSpPr>
        <p:spPr bwMode="auto">
          <a:xfrm>
            <a:off x="7391400" y="2933700"/>
            <a:ext cx="236538" cy="320675"/>
          </a:xfrm>
          <a:prstGeom prst="rect">
            <a:avLst/>
          </a:prstGeom>
          <a:noFill/>
          <a:ln w="9525">
            <a:noFill/>
            <a:miter lim="800000"/>
            <a:headEnd/>
            <a:tailEnd/>
          </a:ln>
          <a:effectLst/>
        </p:spPr>
        <p:txBody>
          <a:bodyPr wrap="none">
            <a:spAutoFit/>
          </a:bodyPr>
          <a:lstStyle/>
          <a:p>
            <a:r>
              <a:rPr lang="en-US" sz="1500">
                <a:solidFill>
                  <a:schemeClr val="bg1"/>
                </a:solidFill>
                <a:latin typeface="Times"/>
              </a:rPr>
              <a:t>i</a:t>
            </a:r>
            <a:endParaRPr lang="en-US" sz="1500">
              <a:latin typeface="Times"/>
            </a:endParaRPr>
          </a:p>
        </p:txBody>
      </p:sp>
      <p:sp>
        <p:nvSpPr>
          <p:cNvPr id="71685" name="Text Box 5"/>
          <p:cNvSpPr txBox="1">
            <a:spLocks noChangeArrowheads="1"/>
          </p:cNvSpPr>
          <p:nvPr/>
        </p:nvSpPr>
        <p:spPr bwMode="auto">
          <a:xfrm>
            <a:off x="1668463" y="2495550"/>
            <a:ext cx="6716712" cy="2838450"/>
          </a:xfrm>
          <a:prstGeom prst="rect">
            <a:avLst/>
          </a:prstGeom>
          <a:noFill/>
          <a:ln w="9525">
            <a:noFill/>
            <a:miter lim="800000"/>
            <a:headEnd/>
            <a:tailEnd/>
          </a:ln>
          <a:effectLst/>
        </p:spPr>
        <p:txBody>
          <a:bodyPr>
            <a:spAutoFit/>
          </a:bodyPr>
          <a:lstStyle/>
          <a:p>
            <a:r>
              <a:rPr lang="en-US">
                <a:solidFill>
                  <a:srgbClr val="CB6600"/>
                </a:solidFill>
              </a:rPr>
              <a:t>Wolves have an impressive variety of communication abilities, including visual signals with ears and tails and howling and other vocalizations.</a:t>
            </a:r>
          </a:p>
          <a:p>
            <a:endParaRPr lang="en-US">
              <a:solidFill>
                <a:srgbClr val="CB6600"/>
              </a:solidFill>
            </a:endParaRPr>
          </a:p>
          <a:p>
            <a:r>
              <a:rPr lang="en-US" b="0"/>
              <a:t>Each wolf pack is led by two individuals.</a:t>
            </a:r>
          </a:p>
          <a:p>
            <a:endParaRPr lang="en-US" b="0"/>
          </a:p>
          <a:p>
            <a:r>
              <a:rPr lang="en-US">
                <a:solidFill>
                  <a:srgbClr val="0000CC"/>
                </a:solidFill>
              </a:rPr>
              <a:t>Today, because of habitat destruction and excessive hunting, wolves live in only a portion of their former range.</a:t>
            </a:r>
          </a:p>
          <a:p>
            <a:endParaRPr lang="en-US">
              <a:solidFill>
                <a:srgbClr val="0000CC"/>
              </a:solidFill>
            </a:endParaRPr>
          </a:p>
          <a:p>
            <a:r>
              <a:rPr lang="en-US" b="0"/>
              <a:t>Wolves have an interesting history.</a:t>
            </a:r>
          </a:p>
        </p:txBody>
      </p:sp>
      <p:grpSp>
        <p:nvGrpSpPr>
          <p:cNvPr id="71721" name="Group 41"/>
          <p:cNvGrpSpPr>
            <a:grpSpLocks/>
          </p:cNvGrpSpPr>
          <p:nvPr/>
        </p:nvGrpSpPr>
        <p:grpSpPr bwMode="auto">
          <a:xfrm>
            <a:off x="1304925" y="1498600"/>
            <a:ext cx="7132638" cy="1230313"/>
            <a:chOff x="822" y="944"/>
            <a:chExt cx="4677" cy="775"/>
          </a:xfrm>
        </p:grpSpPr>
        <p:sp>
          <p:nvSpPr>
            <p:cNvPr id="71722" name="Text Box 42"/>
            <p:cNvSpPr txBox="1">
              <a:spLocks noChangeArrowheads="1"/>
            </p:cNvSpPr>
            <p:nvPr/>
          </p:nvSpPr>
          <p:spPr bwMode="auto">
            <a:xfrm>
              <a:off x="822" y="944"/>
              <a:ext cx="4677" cy="577"/>
            </a:xfrm>
            <a:prstGeom prst="rect">
              <a:avLst/>
            </a:prstGeom>
            <a:noFill/>
            <a:ln w="9525">
              <a:noFill/>
              <a:miter lim="800000"/>
              <a:headEnd/>
              <a:tailEnd/>
            </a:ln>
            <a:effectLst/>
          </p:spPr>
          <p:txBody>
            <a:bodyPr>
              <a:spAutoFit/>
            </a:bodyPr>
            <a:lstStyle/>
            <a:p>
              <a:r>
                <a:rPr lang="en-US">
                  <a:solidFill>
                    <a:srgbClr val="006696"/>
                  </a:solidFill>
                </a:rPr>
                <a:t>These two thesis statements are successful because they express specific ideas and suggest the direction the essay will take.</a:t>
              </a:r>
            </a:p>
          </p:txBody>
        </p:sp>
        <p:sp>
          <p:nvSpPr>
            <p:cNvPr id="71723" name="Text Box 43"/>
            <p:cNvSpPr txBox="1">
              <a:spLocks noChangeArrowheads="1"/>
            </p:cNvSpPr>
            <p:nvPr/>
          </p:nvSpPr>
          <p:spPr bwMode="auto">
            <a:xfrm>
              <a:off x="1051" y="1462"/>
              <a:ext cx="4223" cy="257"/>
            </a:xfrm>
            <a:prstGeom prst="rect">
              <a:avLst/>
            </a:prstGeom>
            <a:noFill/>
            <a:ln w="9525">
              <a:noFill/>
              <a:miter lim="800000"/>
              <a:headEnd/>
              <a:tailEnd/>
            </a:ln>
            <a:effectLst/>
          </p:spPr>
          <p:txBody>
            <a:bodyPr>
              <a:spAutoFit/>
            </a:bodyPr>
            <a:lstStyle/>
            <a:p>
              <a:pPr>
                <a:lnSpc>
                  <a:spcPct val="115000"/>
                </a:lnSpc>
              </a:pPr>
              <a:endParaRPr lang="en-US"/>
            </a:p>
          </p:txBody>
        </p:sp>
      </p:grpSp>
      <p:sp>
        <p:nvSpPr>
          <p:cNvPr id="71728" name="Rectangle 48">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1729" name="Rectangle 49">
            <a:hlinkClick r:id="rId7"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1730" name="Rectangle 50">
            <a:hlinkClick r:id="rId7" action="ppaction://hlinksldjump"/>
          </p:cNvPr>
          <p:cNvSpPr>
            <a:spLocks noChangeArrowheads="1"/>
          </p:cNvSpPr>
          <p:nvPr/>
        </p:nvSpPr>
        <p:spPr bwMode="auto">
          <a:xfrm>
            <a:off x="745807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1731" name="Rectangle 51">
            <a:hlinkClick r:id="" action="ppaction://hlinkshowjump?jump=previousslide"/>
          </p:cNvPr>
          <p:cNvSpPr>
            <a:spLocks noChangeArrowheads="1"/>
          </p:cNvSpPr>
          <p:nvPr/>
        </p:nvSpPr>
        <p:spPr bwMode="auto">
          <a:xfrm>
            <a:off x="61817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grpSp>
        <p:nvGrpSpPr>
          <p:cNvPr id="71733" name="Group 53"/>
          <p:cNvGrpSpPr>
            <a:grpSpLocks/>
          </p:cNvGrpSpPr>
          <p:nvPr/>
        </p:nvGrpSpPr>
        <p:grpSpPr bwMode="auto">
          <a:xfrm>
            <a:off x="6491288" y="6145213"/>
            <a:ext cx="2652712" cy="712787"/>
            <a:chOff x="4089" y="3871"/>
            <a:chExt cx="1671" cy="449"/>
          </a:xfrm>
        </p:grpSpPr>
        <p:sp>
          <p:nvSpPr>
            <p:cNvPr id="71734" name="Text Box 54">
              <a:hlinkClick r:id="rId8" action="ppaction://hlinksldjump"/>
            </p:cNvPr>
            <p:cNvSpPr txBox="1">
              <a:spLocks noChangeArrowheads="1"/>
            </p:cNvSpPr>
            <p:nvPr/>
          </p:nvSpPr>
          <p:spPr bwMode="auto">
            <a:xfrm>
              <a:off x="5480" y="3935"/>
              <a:ext cx="280" cy="192"/>
            </a:xfrm>
            <a:prstGeom prst="rect">
              <a:avLst/>
            </a:prstGeom>
            <a:noFill/>
            <a:ln w="9525">
              <a:noFill/>
              <a:miter lim="800000"/>
              <a:headEnd/>
              <a:tailEnd/>
            </a:ln>
            <a:effectLst/>
          </p:spPr>
          <p:txBody>
            <a:bodyPr>
              <a:spAutoFit/>
            </a:bodyPr>
            <a:lstStyle/>
            <a:p>
              <a:pPr algn="r">
                <a:spcBef>
                  <a:spcPct val="50000"/>
                </a:spcBef>
              </a:pPr>
              <a:endParaRPr lang="en-US" sz="1400" b="0">
                <a:solidFill>
                  <a:schemeClr val="bg1"/>
                </a:solidFill>
              </a:endParaRPr>
            </a:p>
          </p:txBody>
        </p:sp>
        <p:pic>
          <p:nvPicPr>
            <p:cNvPr id="71735" name="Picture 55" descr="verysmallnextbutton">
              <a:hlinkClick r:id="" action="ppaction://hlinkshowjump?jump=nextslide"/>
            </p:cNvPr>
            <p:cNvPicPr>
              <a:picLocks noChangeAspect="1" noChangeArrowheads="1"/>
            </p:cNvPicPr>
            <p:nvPr/>
          </p:nvPicPr>
          <p:blipFill>
            <a:blip r:embed="rId9"/>
            <a:srcRect l="70990" t="89607"/>
            <a:stretch>
              <a:fillRect/>
            </a:stretch>
          </p:blipFill>
          <p:spPr bwMode="auto">
            <a:xfrm>
              <a:off x="4089" y="3871"/>
              <a:ext cx="1671" cy="449"/>
            </a:xfrm>
            <a:prstGeom prst="rect">
              <a:avLst/>
            </a:prstGeom>
            <a:noFill/>
          </p:spPr>
        </p:pic>
        <p:sp>
          <p:nvSpPr>
            <p:cNvPr id="71736" name="Rectangle 56">
              <a:hlinkClick r:id="" action="ppaction://hlinkshowjump?jump=nextslide"/>
            </p:cNvPr>
            <p:cNvSpPr>
              <a:spLocks noChangeArrowheads="1"/>
            </p:cNvSpPr>
            <p:nvPr/>
          </p:nvSpPr>
          <p:spPr bwMode="auto">
            <a:xfrm>
              <a:off x="5048" y="3956"/>
              <a:ext cx="358" cy="192"/>
            </a:xfrm>
            <a:prstGeom prst="rect">
              <a:avLst/>
            </a:prstGeom>
            <a:noFill/>
            <a:ln w="9525">
              <a:noFill/>
              <a:miter lim="800000"/>
              <a:headEnd/>
              <a:tailEnd/>
            </a:ln>
            <a:effectLst/>
          </p:spPr>
          <p:txBody>
            <a:bodyPr wrap="none">
              <a:spAutoFit/>
            </a:bodyPr>
            <a:lstStyle/>
            <a:p>
              <a:pPr>
                <a:spcBef>
                  <a:spcPct val="50000"/>
                </a:spcBef>
              </a:pPr>
              <a:r>
                <a:rPr lang="en-US" sz="1400">
                  <a:solidFill>
                    <a:srgbClr val="1E8AA1"/>
                  </a:solidFill>
                </a:rPr>
                <a:t>Next</a:t>
              </a:r>
              <a:endParaRPr lang="en-US">
                <a:solidFill>
                  <a:srgbClr val="1E8AA1"/>
                </a:solidFill>
              </a:endParaRPr>
            </a:p>
          </p:txBody>
        </p:sp>
      </p:grpSp>
      <p:sp>
        <p:nvSpPr>
          <p:cNvPr id="71738" name="Rectangle 58">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1740" name="Rectangle 60">
            <a:hlinkClick r:id="" action="ppaction://hlinkshowjump?jump=nextslide"/>
          </p:cNvPr>
          <p:cNvSpPr>
            <a:spLocks noChangeArrowheads="1"/>
          </p:cNvSpPr>
          <p:nvPr/>
        </p:nvSpPr>
        <p:spPr bwMode="auto">
          <a:xfrm>
            <a:off x="6738938" y="6197600"/>
            <a:ext cx="2405062" cy="660400"/>
          </a:xfrm>
          <a:prstGeom prst="rect">
            <a:avLst/>
          </a:prstGeom>
          <a:no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1721"/>
                                        </p:tgtEl>
                                        <p:attrNameLst>
                                          <p:attrName>style.visibility</p:attrName>
                                        </p:attrNameLst>
                                      </p:cBhvr>
                                      <p:to>
                                        <p:strVal val="visible"/>
                                      </p:to>
                                    </p:set>
                                    <p:anim calcmode="lin" valueType="num">
                                      <p:cBhvr>
                                        <p:cTn id="7" dur="500" fill="hold"/>
                                        <p:tgtEl>
                                          <p:spTgt spid="71721"/>
                                        </p:tgtEl>
                                        <p:attrNameLst>
                                          <p:attrName>ppt_w</p:attrName>
                                        </p:attrNameLst>
                                      </p:cBhvr>
                                      <p:tavLst>
                                        <p:tav tm="0">
                                          <p:val>
                                            <p:fltVal val="0"/>
                                          </p:val>
                                        </p:tav>
                                        <p:tav tm="100000">
                                          <p:val>
                                            <p:strVal val="#ppt_w"/>
                                          </p:val>
                                        </p:tav>
                                      </p:tavLst>
                                    </p:anim>
                                    <p:anim calcmode="lin" valueType="num">
                                      <p:cBhvr>
                                        <p:cTn id="8" dur="500" fill="hold"/>
                                        <p:tgtEl>
                                          <p:spTgt spid="7172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71733"/>
                                        </p:tgtEl>
                                        <p:attrNameLst>
                                          <p:attrName>style.visibility</p:attrName>
                                        </p:attrNameLst>
                                      </p:cBhvr>
                                      <p:to>
                                        <p:strVal val="visible"/>
                                      </p:to>
                                    </p:set>
                                    <p:animEffect transition="in" filter="wipe(left)">
                                      <p:cBhvr>
                                        <p:cTn id="12" dur="500"/>
                                        <p:tgtEl>
                                          <p:spTgt spid="71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50" name="Picture 14" descr="standardactivityscreenwithprevious"/>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91139" name="Text Box 3"/>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91140" name="Text Box 4">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91141" name="Text Box 5">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grpSp>
        <p:nvGrpSpPr>
          <p:cNvPr id="91142" name="Group 6"/>
          <p:cNvGrpSpPr>
            <a:grpSpLocks/>
          </p:cNvGrpSpPr>
          <p:nvPr/>
        </p:nvGrpSpPr>
        <p:grpSpPr bwMode="auto">
          <a:xfrm>
            <a:off x="6565900" y="6086475"/>
            <a:ext cx="2578100" cy="771525"/>
            <a:chOff x="4136" y="3834"/>
            <a:chExt cx="1624" cy="486"/>
          </a:xfrm>
        </p:grpSpPr>
        <p:pic>
          <p:nvPicPr>
            <p:cNvPr id="91143" name="Picture 7" descr="smallnextbutton">
              <a:hlinkClick r:id="rId5" action="ppaction://hlinksldjump"/>
            </p:cNvPr>
            <p:cNvPicPr>
              <a:picLocks noChangeAspect="1" noChangeArrowheads="1"/>
            </p:cNvPicPr>
            <p:nvPr/>
          </p:nvPicPr>
          <p:blipFill>
            <a:blip r:embed="rId6"/>
            <a:srcRect l="71805" t="88750"/>
            <a:stretch>
              <a:fillRect/>
            </a:stretch>
          </p:blipFill>
          <p:spPr bwMode="auto">
            <a:xfrm>
              <a:off x="4136" y="3834"/>
              <a:ext cx="1624" cy="486"/>
            </a:xfrm>
            <a:prstGeom prst="rect">
              <a:avLst/>
            </a:prstGeom>
            <a:noFill/>
          </p:spPr>
        </p:pic>
        <p:sp>
          <p:nvSpPr>
            <p:cNvPr id="91144" name="Text Box 8">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Continue…</a:t>
              </a:r>
              <a:endParaRPr lang="en-US" sz="1400" b="0">
                <a:solidFill>
                  <a:srgbClr val="1E8AA1"/>
                </a:solidFill>
              </a:endParaRPr>
            </a:p>
          </p:txBody>
        </p:sp>
        <p:sp>
          <p:nvSpPr>
            <p:cNvPr id="91145" name="Text Box 9"/>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b="0"/>
            </a:p>
          </p:txBody>
        </p:sp>
      </p:grpSp>
      <p:sp>
        <p:nvSpPr>
          <p:cNvPr id="91146" name="Text Box 10"/>
          <p:cNvSpPr txBox="1">
            <a:spLocks noChangeArrowheads="1"/>
          </p:cNvSpPr>
          <p:nvPr/>
        </p:nvSpPr>
        <p:spPr bwMode="auto">
          <a:xfrm>
            <a:off x="1323975" y="1508125"/>
            <a:ext cx="6726238" cy="701675"/>
          </a:xfrm>
          <a:prstGeom prst="rect">
            <a:avLst/>
          </a:prstGeom>
          <a:noFill/>
          <a:ln w="9525">
            <a:noFill/>
            <a:miter lim="800000"/>
            <a:headEnd/>
            <a:tailEnd/>
          </a:ln>
          <a:effectLst/>
        </p:spPr>
        <p:txBody>
          <a:bodyPr>
            <a:spAutoFit/>
          </a:bodyPr>
          <a:lstStyle/>
          <a:p>
            <a:pPr>
              <a:spcBef>
                <a:spcPct val="50000"/>
              </a:spcBef>
            </a:pPr>
            <a:r>
              <a:rPr lang="en-US" sz="2000"/>
              <a:t>When you revise your writing, be sure your thesis statement is as strong as it should be.</a:t>
            </a:r>
          </a:p>
        </p:txBody>
      </p:sp>
      <p:sp>
        <p:nvSpPr>
          <p:cNvPr id="91147" name="Rectangle 11">
            <a:hlinkClick r:id="" action="ppaction://hlinkshowjump?jump=nextslide"/>
          </p:cNvPr>
          <p:cNvSpPr>
            <a:spLocks noChangeArrowheads="1"/>
          </p:cNvSpPr>
          <p:nvPr/>
        </p:nvSpPr>
        <p:spPr bwMode="auto">
          <a:xfrm>
            <a:off x="7096125" y="6162675"/>
            <a:ext cx="1895475" cy="523875"/>
          </a:xfrm>
          <a:prstGeom prst="rect">
            <a:avLst/>
          </a:prstGeom>
          <a:noFill/>
          <a:ln w="9525">
            <a:noFill/>
            <a:miter lim="800000"/>
            <a:headEnd/>
            <a:tailEnd/>
          </a:ln>
          <a:effectLst/>
        </p:spPr>
        <p:txBody>
          <a:bodyPr wrap="none" anchor="ctr"/>
          <a:lstStyle/>
          <a:p>
            <a:endParaRPr lang="en-US"/>
          </a:p>
        </p:txBody>
      </p:sp>
      <p:sp>
        <p:nvSpPr>
          <p:cNvPr id="91148" name="Rectangle 12">
            <a:hlinkClick r:id="rId7"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91149" name="Rectangle 13">
            <a:hlinkClick r:id="rId7" action="ppaction://hlinksldjump"/>
          </p:cNvPr>
          <p:cNvSpPr>
            <a:spLocks noChangeArrowheads="1"/>
          </p:cNvSpPr>
          <p:nvPr/>
        </p:nvSpPr>
        <p:spPr bwMode="auto">
          <a:xfrm>
            <a:off x="747712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91151" name="Rectangle 15">
            <a:hlinkClick r:id="" action="ppaction://hlinkshowjump?jump=previousslide"/>
          </p:cNvPr>
          <p:cNvSpPr>
            <a:spLocks noChangeArrowheads="1"/>
          </p:cNvSpPr>
          <p:nvPr/>
        </p:nvSpPr>
        <p:spPr bwMode="auto">
          <a:xfrm>
            <a:off x="62198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91152" name="Text Box 16">
            <a:hlinkClick r:id="" action="ppaction://hlinkshowjump?jump=previousslide"/>
          </p:cNvPr>
          <p:cNvSpPr txBox="1">
            <a:spLocks noChangeArrowheads="1"/>
          </p:cNvSpPr>
          <p:nvPr/>
        </p:nvSpPr>
        <p:spPr bwMode="auto">
          <a:xfrm>
            <a:off x="6357938" y="36513"/>
            <a:ext cx="1035050" cy="290512"/>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PREVIOUS</a:t>
            </a:r>
            <a:endParaRPr lang="en-US" b="0" baseline="-25000">
              <a:ea typeface="ＭＳ Ｐゴシック" pitchFamily="-125" charset="-128"/>
            </a:endParaRPr>
          </a:p>
        </p:txBody>
      </p:sp>
      <p:sp>
        <p:nvSpPr>
          <p:cNvPr id="91153" name="Rectangle 17">
            <a:hlinkClick r:id="" action="ppaction://hlinkshowjump?jump=nextslide"/>
          </p:cNvPr>
          <p:cNvSpPr>
            <a:spLocks noChangeArrowheads="1"/>
          </p:cNvSpPr>
          <p:nvPr/>
        </p:nvSpPr>
        <p:spPr bwMode="auto">
          <a:xfrm>
            <a:off x="7067550" y="6153150"/>
            <a:ext cx="1895475" cy="523875"/>
          </a:xfrm>
          <a:prstGeom prst="rect">
            <a:avLst/>
          </a:prstGeom>
          <a:noFill/>
          <a:ln w="9525">
            <a:noFill/>
            <a:miter lim="800000"/>
            <a:headEnd/>
            <a:tailEnd/>
          </a:ln>
          <a:effectLst/>
        </p:spPr>
        <p:txBody>
          <a:bodyPr wrap="none" anchor="ctr"/>
          <a:lstStyle/>
          <a:p>
            <a:endParaRPr lang="en-US"/>
          </a:p>
        </p:txBody>
      </p:sp>
      <p:sp>
        <p:nvSpPr>
          <p:cNvPr id="91154" name="Rectangle 18">
            <a:hlinkClick r:id="" action="ppaction://hlinkshowjump?jump=previousslide"/>
          </p:cNvPr>
          <p:cNvSpPr>
            <a:spLocks noChangeArrowheads="1"/>
          </p:cNvSpPr>
          <p:nvPr/>
        </p:nvSpPr>
        <p:spPr bwMode="auto">
          <a:xfrm>
            <a:off x="6181725" y="0"/>
            <a:ext cx="1304925"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91155" name="Rectangle 1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1146"/>
                                        </p:tgtEl>
                                        <p:attrNameLst>
                                          <p:attrName>style.visibility</p:attrName>
                                        </p:attrNameLst>
                                      </p:cBhvr>
                                      <p:to>
                                        <p:strVal val="visible"/>
                                      </p:to>
                                    </p:set>
                                    <p:anim calcmode="lin" valueType="num">
                                      <p:cBhvr>
                                        <p:cTn id="7" dur="500" fill="hold"/>
                                        <p:tgtEl>
                                          <p:spTgt spid="91146"/>
                                        </p:tgtEl>
                                        <p:attrNameLst>
                                          <p:attrName>ppt_w</p:attrName>
                                        </p:attrNameLst>
                                      </p:cBhvr>
                                      <p:tavLst>
                                        <p:tav tm="0">
                                          <p:val>
                                            <p:fltVal val="0"/>
                                          </p:val>
                                        </p:tav>
                                        <p:tav tm="100000">
                                          <p:val>
                                            <p:strVal val="#ppt_w"/>
                                          </p:val>
                                        </p:tav>
                                      </p:tavLst>
                                    </p:anim>
                                    <p:anim calcmode="lin" valueType="num">
                                      <p:cBhvr>
                                        <p:cTn id="8" dur="500" fill="hold"/>
                                        <p:tgtEl>
                                          <p:spTgt spid="9114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91142"/>
                                        </p:tgtEl>
                                        <p:attrNameLst>
                                          <p:attrName>style.visibility</p:attrName>
                                        </p:attrNameLst>
                                      </p:cBhvr>
                                      <p:to>
                                        <p:strVal val="visible"/>
                                      </p:to>
                                    </p:set>
                                    <p:animEffect transition="in" filter="wipe(left)">
                                      <p:cBhvr>
                                        <p:cTn id="12" dur="500"/>
                                        <p:tgtEl>
                                          <p:spTgt spid="91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standardinstruction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68611" name="Text Box 3"/>
          <p:cNvSpPr txBox="1">
            <a:spLocks noChangeArrowheads="1"/>
          </p:cNvSpPr>
          <p:nvPr/>
        </p:nvSpPr>
        <p:spPr bwMode="auto">
          <a:xfrm>
            <a:off x="1330325" y="2492375"/>
            <a:ext cx="7002463" cy="1006475"/>
          </a:xfrm>
          <a:prstGeom prst="rect">
            <a:avLst/>
          </a:prstGeom>
          <a:noFill/>
          <a:ln w="9525">
            <a:noFill/>
            <a:miter lim="800000"/>
            <a:headEnd/>
            <a:tailEnd/>
          </a:ln>
          <a:effectLst/>
        </p:spPr>
        <p:txBody>
          <a:bodyPr>
            <a:spAutoFit/>
          </a:bodyPr>
          <a:lstStyle/>
          <a:p>
            <a:r>
              <a:rPr lang="en-US" sz="2000"/>
              <a:t>When you write thesis sentences, you should avoid the following common errors. Click on the error you want to explore. </a:t>
            </a:r>
          </a:p>
        </p:txBody>
      </p:sp>
      <p:sp>
        <p:nvSpPr>
          <p:cNvPr id="68613" name="Text Box 5">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68614" name="Text Box 6">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68615" name="Text Box 7">
            <a:hlinkClick r:id="rId5" action="ppaction://hlinksldjump"/>
          </p:cNvPr>
          <p:cNvSpPr txBox="1">
            <a:spLocks noChangeArrowheads="1"/>
          </p:cNvSpPr>
          <p:nvPr/>
        </p:nvSpPr>
        <p:spPr bwMode="auto">
          <a:xfrm>
            <a:off x="1836738" y="3681413"/>
            <a:ext cx="636587" cy="260350"/>
          </a:xfrm>
          <a:prstGeom prst="rect">
            <a:avLst/>
          </a:prstGeom>
          <a:noFill/>
          <a:ln w="9525">
            <a:noFill/>
            <a:miter lim="800000"/>
            <a:headEnd/>
            <a:tailEnd/>
          </a:ln>
          <a:effectLst/>
        </p:spPr>
        <p:txBody>
          <a:bodyPr>
            <a:spAutoFit/>
          </a:bodyPr>
          <a:lstStyle/>
          <a:p>
            <a:pPr>
              <a:spcBef>
                <a:spcPct val="50000"/>
              </a:spcBef>
            </a:pPr>
            <a:r>
              <a:rPr lang="en-US" sz="1100">
                <a:solidFill>
                  <a:srgbClr val="1E8AA1"/>
                </a:solidFill>
              </a:rPr>
              <a:t>MENU</a:t>
            </a:r>
          </a:p>
        </p:txBody>
      </p:sp>
      <p:sp>
        <p:nvSpPr>
          <p:cNvPr id="68616" name="Rectangle 8">
            <a:hlinkClick r:id="rId6" action="ppaction://hlinksldjump"/>
          </p:cNvPr>
          <p:cNvSpPr>
            <a:spLocks noChangeArrowheads="1"/>
          </p:cNvSpPr>
          <p:nvPr/>
        </p:nvSpPr>
        <p:spPr bwMode="auto">
          <a:xfrm>
            <a:off x="1666875" y="3865563"/>
            <a:ext cx="4365625" cy="355600"/>
          </a:xfrm>
          <a:prstGeom prst="rect">
            <a:avLst/>
          </a:prstGeom>
          <a:noFill/>
          <a:ln w="12700">
            <a:noFill/>
            <a:miter lim="800000"/>
            <a:headEnd/>
            <a:tailEnd/>
          </a:ln>
          <a:effectLst/>
        </p:spPr>
        <p:txBody>
          <a:bodyPr wrap="none" anchor="ctr"/>
          <a:lstStyle/>
          <a:p>
            <a:endParaRPr lang="en-US"/>
          </a:p>
        </p:txBody>
      </p:sp>
      <p:sp>
        <p:nvSpPr>
          <p:cNvPr id="68617" name="Rectangle 9">
            <a:hlinkClick r:id="rId7" action="ppaction://hlinksldjump"/>
          </p:cNvPr>
          <p:cNvSpPr>
            <a:spLocks noChangeArrowheads="1"/>
          </p:cNvSpPr>
          <p:nvPr/>
        </p:nvSpPr>
        <p:spPr bwMode="auto">
          <a:xfrm>
            <a:off x="1666875" y="4321175"/>
            <a:ext cx="4365625" cy="355600"/>
          </a:xfrm>
          <a:prstGeom prst="rect">
            <a:avLst/>
          </a:prstGeom>
          <a:noFill/>
          <a:ln w="12700">
            <a:noFill/>
            <a:miter lim="800000"/>
            <a:headEnd/>
            <a:tailEnd/>
          </a:ln>
          <a:effectLst/>
        </p:spPr>
        <p:txBody>
          <a:bodyPr wrap="none" anchor="ctr"/>
          <a:lstStyle/>
          <a:p>
            <a:endParaRPr lang="en-US"/>
          </a:p>
        </p:txBody>
      </p:sp>
      <p:sp>
        <p:nvSpPr>
          <p:cNvPr id="68618" name="Rectangle 10">
            <a:hlinkClick r:id="rId8" action="ppaction://hlinksldjump"/>
          </p:cNvPr>
          <p:cNvSpPr>
            <a:spLocks noChangeArrowheads="1"/>
          </p:cNvSpPr>
          <p:nvPr/>
        </p:nvSpPr>
        <p:spPr bwMode="auto">
          <a:xfrm>
            <a:off x="1666875" y="4738688"/>
            <a:ext cx="4365625" cy="355600"/>
          </a:xfrm>
          <a:prstGeom prst="rect">
            <a:avLst/>
          </a:prstGeom>
          <a:noFill/>
          <a:ln w="12700">
            <a:noFill/>
            <a:miter lim="800000"/>
            <a:headEnd/>
            <a:tailEnd/>
          </a:ln>
          <a:effectLst/>
        </p:spPr>
        <p:txBody>
          <a:bodyPr wrap="none" anchor="ctr"/>
          <a:lstStyle/>
          <a:p>
            <a:endParaRPr lang="en-US"/>
          </a:p>
        </p:txBody>
      </p:sp>
      <p:sp>
        <p:nvSpPr>
          <p:cNvPr id="68621" name="Text Box 13"/>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sp>
        <p:nvSpPr>
          <p:cNvPr id="68634" name="Rectangle 26">
            <a:hlinkClick r:id="rId5"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68635" name="Rectangle 27">
            <a:hlinkClick r:id="rId5" action="ppaction://hlinksldjump"/>
          </p:cNvPr>
          <p:cNvSpPr>
            <a:spLocks noChangeArrowheads="1"/>
          </p:cNvSpPr>
          <p:nvPr/>
        </p:nvSpPr>
        <p:spPr bwMode="auto">
          <a:xfrm>
            <a:off x="7477125" y="57150"/>
            <a:ext cx="847725" cy="381000"/>
          </a:xfrm>
          <a:prstGeom prst="rect">
            <a:avLst/>
          </a:prstGeom>
          <a:noFill/>
          <a:ln w="9525">
            <a:noFill/>
            <a:miter lim="800000"/>
            <a:headEnd/>
            <a:tailEnd/>
          </a:ln>
          <a:effectLst/>
        </p:spPr>
        <p:txBody>
          <a:bodyPr wrap="none" anchor="ctr"/>
          <a:lstStyle/>
          <a:p>
            <a:endParaRPr lang="en-US"/>
          </a:p>
        </p:txBody>
      </p:sp>
      <p:sp>
        <p:nvSpPr>
          <p:cNvPr id="68636" name="Rectangle 28">
            <a:hlinkClick r:id="rId5" action="ppaction://hlinksldjump"/>
          </p:cNvPr>
          <p:cNvSpPr>
            <a:spLocks noChangeArrowheads="1"/>
          </p:cNvSpPr>
          <p:nvPr/>
        </p:nvSpPr>
        <p:spPr bwMode="auto">
          <a:xfrm>
            <a:off x="7477125"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68637" name="Rectangle 29">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68638" name="Text Box 30"/>
          <p:cNvSpPr txBox="1">
            <a:spLocks noChangeArrowheads="1"/>
          </p:cNvSpPr>
          <p:nvPr/>
        </p:nvSpPr>
        <p:spPr bwMode="auto">
          <a:xfrm>
            <a:off x="1323975" y="1508125"/>
            <a:ext cx="6726238" cy="701675"/>
          </a:xfrm>
          <a:prstGeom prst="rect">
            <a:avLst/>
          </a:prstGeom>
          <a:noFill/>
          <a:ln w="9525">
            <a:noFill/>
            <a:miter lim="800000"/>
            <a:headEnd/>
            <a:tailEnd/>
          </a:ln>
          <a:effectLst/>
        </p:spPr>
        <p:txBody>
          <a:bodyPr>
            <a:spAutoFit/>
          </a:bodyPr>
          <a:lstStyle/>
          <a:p>
            <a:pPr>
              <a:spcBef>
                <a:spcPct val="50000"/>
              </a:spcBef>
            </a:pPr>
            <a:r>
              <a:rPr lang="en-US" sz="2000"/>
              <a:t>When you revise your writing, be sure your thesis statement is as strong as it should be.</a:t>
            </a:r>
          </a:p>
        </p:txBody>
      </p:sp>
      <p:sp>
        <p:nvSpPr>
          <p:cNvPr id="68640" name="Text Box 32">
            <a:hlinkClick r:id="rId6" action="ppaction://hlinksldjump"/>
          </p:cNvPr>
          <p:cNvSpPr txBox="1">
            <a:spLocks noChangeArrowheads="1"/>
          </p:cNvSpPr>
          <p:nvPr/>
        </p:nvSpPr>
        <p:spPr bwMode="auto">
          <a:xfrm>
            <a:off x="1628775" y="3886200"/>
            <a:ext cx="36449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a:t>Simple statements of fact</a:t>
            </a:r>
          </a:p>
        </p:txBody>
      </p:sp>
      <p:sp>
        <p:nvSpPr>
          <p:cNvPr id="68641" name="Text Box 33">
            <a:hlinkClick r:id="rId7" action="ppaction://hlinksldjump"/>
          </p:cNvPr>
          <p:cNvSpPr txBox="1">
            <a:spLocks noChangeArrowheads="1"/>
          </p:cNvSpPr>
          <p:nvPr/>
        </p:nvSpPr>
        <p:spPr bwMode="auto">
          <a:xfrm>
            <a:off x="1628775" y="4330700"/>
            <a:ext cx="36449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a:t>Simple announcements</a:t>
            </a:r>
          </a:p>
        </p:txBody>
      </p:sp>
      <p:sp>
        <p:nvSpPr>
          <p:cNvPr id="68642" name="Text Box 34">
            <a:hlinkClick r:id="rId8" action="ppaction://hlinksldjump"/>
          </p:cNvPr>
          <p:cNvSpPr txBox="1">
            <a:spLocks noChangeArrowheads="1"/>
          </p:cNvSpPr>
          <p:nvPr/>
        </p:nvSpPr>
        <p:spPr bwMode="auto">
          <a:xfrm>
            <a:off x="1628775" y="4775200"/>
            <a:ext cx="3644900" cy="396875"/>
          </a:xfrm>
          <a:prstGeom prst="rect">
            <a:avLst/>
          </a:prstGeom>
          <a:noFill/>
          <a:ln w="9525">
            <a:noFill/>
            <a:miter lim="800000"/>
            <a:headEnd/>
            <a:tailEnd/>
          </a:ln>
          <a:effectLst/>
        </p:spPr>
        <p:txBody>
          <a:bodyPr>
            <a:spAutoFit/>
          </a:bodyPr>
          <a:lstStyle/>
          <a:p>
            <a:pPr indent="177800">
              <a:spcBef>
                <a:spcPct val="50000"/>
              </a:spcBef>
              <a:buClr>
                <a:srgbClr val="006696"/>
              </a:buClr>
              <a:buFontTx/>
              <a:buChar char="•"/>
            </a:pPr>
            <a:r>
              <a:rPr lang="en-US" sz="2000"/>
              <a:t>Broad, general opinions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8611"/>
                                        </p:tgtEl>
                                        <p:attrNameLst>
                                          <p:attrName>style.visibility</p:attrName>
                                        </p:attrNameLst>
                                      </p:cBhvr>
                                      <p:to>
                                        <p:strVal val="visible"/>
                                      </p:to>
                                    </p:set>
                                    <p:anim calcmode="lin" valueType="num">
                                      <p:cBhvr>
                                        <p:cTn id="7" dur="500" fill="hold"/>
                                        <p:tgtEl>
                                          <p:spTgt spid="68611"/>
                                        </p:tgtEl>
                                        <p:attrNameLst>
                                          <p:attrName>ppt_w</p:attrName>
                                        </p:attrNameLst>
                                      </p:cBhvr>
                                      <p:tavLst>
                                        <p:tav tm="0">
                                          <p:val>
                                            <p:fltVal val="0"/>
                                          </p:val>
                                        </p:tav>
                                        <p:tav tm="100000">
                                          <p:val>
                                            <p:strVal val="#ppt_w"/>
                                          </p:val>
                                        </p:tav>
                                      </p:tavLst>
                                    </p:anim>
                                    <p:anim calcmode="lin" valueType="num">
                                      <p:cBhvr>
                                        <p:cTn id="8" dur="500" fill="hold"/>
                                        <p:tgtEl>
                                          <p:spTgt spid="686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68615"/>
                                        </p:tgtEl>
                                        <p:attrNameLst>
                                          <p:attrName>style.visibility</p:attrName>
                                        </p:attrNameLst>
                                      </p:cBhvr>
                                      <p:to>
                                        <p:strVal val="visible"/>
                                      </p:to>
                                    </p:set>
                                    <p:animEffect transition="in" filter="wipe(up)">
                                      <p:cBhvr>
                                        <p:cTn id="12" dur="500"/>
                                        <p:tgtEl>
                                          <p:spTgt spid="68615"/>
                                        </p:tgtEl>
                                      </p:cBhvr>
                                    </p:animEffect>
                                  </p:childTnLst>
                                </p:cTn>
                              </p:par>
                            </p:childTnLst>
                          </p:cTn>
                        </p:par>
                        <p:par>
                          <p:cTn id="13" fill="hold">
                            <p:stCondLst>
                              <p:cond delay="1000"/>
                            </p:stCondLst>
                            <p:childTnLst>
                              <p:par>
                                <p:cTn id="14" presetID="2" presetClass="entr" presetSubtype="8" fill="hold" grpId="0" nodeType="afterEffect">
                                  <p:stCondLst>
                                    <p:cond delay="1000"/>
                                  </p:stCondLst>
                                  <p:childTnLst>
                                    <p:set>
                                      <p:cBhvr>
                                        <p:cTn id="15" dur="1" fill="hold">
                                          <p:stCondLst>
                                            <p:cond delay="0"/>
                                          </p:stCondLst>
                                        </p:cTn>
                                        <p:tgtEl>
                                          <p:spTgt spid="68640"/>
                                        </p:tgtEl>
                                        <p:attrNameLst>
                                          <p:attrName>style.visibility</p:attrName>
                                        </p:attrNameLst>
                                      </p:cBhvr>
                                      <p:to>
                                        <p:strVal val="visible"/>
                                      </p:to>
                                    </p:set>
                                    <p:anim calcmode="lin" valueType="num">
                                      <p:cBhvr additive="base">
                                        <p:cTn id="16" dur="500" fill="hold"/>
                                        <p:tgtEl>
                                          <p:spTgt spid="68640"/>
                                        </p:tgtEl>
                                        <p:attrNameLst>
                                          <p:attrName>ppt_x</p:attrName>
                                        </p:attrNameLst>
                                      </p:cBhvr>
                                      <p:tavLst>
                                        <p:tav tm="0">
                                          <p:val>
                                            <p:strVal val="0-#ppt_w/2"/>
                                          </p:val>
                                        </p:tav>
                                        <p:tav tm="100000">
                                          <p:val>
                                            <p:strVal val="#ppt_x"/>
                                          </p:val>
                                        </p:tav>
                                      </p:tavLst>
                                    </p:anim>
                                    <p:anim calcmode="lin" valueType="num">
                                      <p:cBhvr additive="base">
                                        <p:cTn id="17" dur="500" fill="hold"/>
                                        <p:tgtEl>
                                          <p:spTgt spid="68640"/>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2" presetClass="entr" presetSubtype="8" fill="hold" grpId="0" nodeType="afterEffect">
                                  <p:stCondLst>
                                    <p:cond delay="1000"/>
                                  </p:stCondLst>
                                  <p:childTnLst>
                                    <p:set>
                                      <p:cBhvr>
                                        <p:cTn id="20" dur="1" fill="hold">
                                          <p:stCondLst>
                                            <p:cond delay="0"/>
                                          </p:stCondLst>
                                        </p:cTn>
                                        <p:tgtEl>
                                          <p:spTgt spid="68641"/>
                                        </p:tgtEl>
                                        <p:attrNameLst>
                                          <p:attrName>style.visibility</p:attrName>
                                        </p:attrNameLst>
                                      </p:cBhvr>
                                      <p:to>
                                        <p:strVal val="visible"/>
                                      </p:to>
                                    </p:set>
                                    <p:anim calcmode="lin" valueType="num">
                                      <p:cBhvr additive="base">
                                        <p:cTn id="21" dur="500" fill="hold"/>
                                        <p:tgtEl>
                                          <p:spTgt spid="68641"/>
                                        </p:tgtEl>
                                        <p:attrNameLst>
                                          <p:attrName>ppt_x</p:attrName>
                                        </p:attrNameLst>
                                      </p:cBhvr>
                                      <p:tavLst>
                                        <p:tav tm="0">
                                          <p:val>
                                            <p:strVal val="0-#ppt_w/2"/>
                                          </p:val>
                                        </p:tav>
                                        <p:tav tm="100000">
                                          <p:val>
                                            <p:strVal val="#ppt_x"/>
                                          </p:val>
                                        </p:tav>
                                      </p:tavLst>
                                    </p:anim>
                                    <p:anim calcmode="lin" valueType="num">
                                      <p:cBhvr additive="base">
                                        <p:cTn id="22" dur="500" fill="hold"/>
                                        <p:tgtEl>
                                          <p:spTgt spid="68641"/>
                                        </p:tgtEl>
                                        <p:attrNameLst>
                                          <p:attrName>ppt_y</p:attrName>
                                        </p:attrNameLst>
                                      </p:cBhvr>
                                      <p:tavLst>
                                        <p:tav tm="0">
                                          <p:val>
                                            <p:strVal val="#ppt_y"/>
                                          </p:val>
                                        </p:tav>
                                        <p:tav tm="100000">
                                          <p:val>
                                            <p:strVal val="#ppt_y"/>
                                          </p:val>
                                        </p:tav>
                                      </p:tavLst>
                                    </p:anim>
                                  </p:childTnLst>
                                </p:cTn>
                              </p:par>
                            </p:childTnLst>
                          </p:cTn>
                        </p:par>
                        <p:par>
                          <p:cTn id="23" fill="hold">
                            <p:stCondLst>
                              <p:cond delay="4000"/>
                            </p:stCondLst>
                            <p:childTnLst>
                              <p:par>
                                <p:cTn id="24" presetID="2" presetClass="entr" presetSubtype="8" fill="hold" grpId="0" nodeType="afterEffect">
                                  <p:stCondLst>
                                    <p:cond delay="1000"/>
                                  </p:stCondLst>
                                  <p:childTnLst>
                                    <p:set>
                                      <p:cBhvr>
                                        <p:cTn id="25" dur="1" fill="hold">
                                          <p:stCondLst>
                                            <p:cond delay="0"/>
                                          </p:stCondLst>
                                        </p:cTn>
                                        <p:tgtEl>
                                          <p:spTgt spid="68642"/>
                                        </p:tgtEl>
                                        <p:attrNameLst>
                                          <p:attrName>style.visibility</p:attrName>
                                        </p:attrNameLst>
                                      </p:cBhvr>
                                      <p:to>
                                        <p:strVal val="visible"/>
                                      </p:to>
                                    </p:set>
                                    <p:anim calcmode="lin" valueType="num">
                                      <p:cBhvr additive="base">
                                        <p:cTn id="26" dur="500" fill="hold"/>
                                        <p:tgtEl>
                                          <p:spTgt spid="68642"/>
                                        </p:tgtEl>
                                        <p:attrNameLst>
                                          <p:attrName>ppt_x</p:attrName>
                                        </p:attrNameLst>
                                      </p:cBhvr>
                                      <p:tavLst>
                                        <p:tav tm="0">
                                          <p:val>
                                            <p:strVal val="0-#ppt_w/2"/>
                                          </p:val>
                                        </p:tav>
                                        <p:tav tm="100000">
                                          <p:val>
                                            <p:strVal val="#ppt_x"/>
                                          </p:val>
                                        </p:tav>
                                      </p:tavLst>
                                    </p:anim>
                                    <p:anim calcmode="lin" valueType="num">
                                      <p:cBhvr additive="base">
                                        <p:cTn id="27" dur="500" fill="hold"/>
                                        <p:tgtEl>
                                          <p:spTgt spid="686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autoUpdateAnimBg="0"/>
      <p:bldP spid="68615" grpId="0" autoUpdateAnimBg="0"/>
      <p:bldP spid="68640" grpId="0"/>
      <p:bldP spid="68641" grpId="0"/>
      <p:bldP spid="686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standardactivityscreen"/>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74755" name="Text Box 3">
            <a:hlinkClick r:id="rId4" action="ppaction://hlinksldjump"/>
          </p:cNvPr>
          <p:cNvSpPr txBox="1">
            <a:spLocks noChangeArrowheads="1"/>
          </p:cNvSpPr>
          <p:nvPr/>
        </p:nvSpPr>
        <p:spPr bwMode="auto">
          <a:xfrm>
            <a:off x="7572375" y="41275"/>
            <a:ext cx="669925"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MENU</a:t>
            </a:r>
            <a:endParaRPr lang="en-US" b="0" baseline="-25000">
              <a:ea typeface="ＭＳ Ｐゴシック" pitchFamily="-125" charset="-128"/>
            </a:endParaRPr>
          </a:p>
        </p:txBody>
      </p:sp>
      <p:sp>
        <p:nvSpPr>
          <p:cNvPr id="74756" name="Text Box 4">
            <a:hlinkClick r:id="" action="ppaction://hlinkshowjump?jump=endshow"/>
          </p:cNvPr>
          <p:cNvSpPr txBox="1">
            <a:spLocks noChangeArrowheads="1"/>
          </p:cNvSpPr>
          <p:nvPr/>
        </p:nvSpPr>
        <p:spPr bwMode="auto">
          <a:xfrm>
            <a:off x="8416925" y="41275"/>
            <a:ext cx="550863" cy="290513"/>
          </a:xfrm>
          <a:prstGeom prst="rect">
            <a:avLst/>
          </a:prstGeom>
          <a:noFill/>
          <a:ln w="9525">
            <a:noFill/>
            <a:miter lim="800000"/>
            <a:headEnd/>
            <a:tailEnd/>
          </a:ln>
          <a:effectLst/>
        </p:spPr>
        <p:txBody>
          <a:bodyPr wrap="none">
            <a:spAutoFit/>
          </a:bodyPr>
          <a:lstStyle/>
          <a:p>
            <a:r>
              <a:rPr lang="en-US" sz="2000" baseline="-25000">
                <a:solidFill>
                  <a:srgbClr val="006696"/>
                </a:solidFill>
                <a:ea typeface="ＭＳ Ｐゴシック" pitchFamily="-125" charset="-128"/>
              </a:rPr>
              <a:t>EXIT</a:t>
            </a:r>
            <a:endParaRPr lang="en-US" b="0" baseline="-25000">
              <a:ea typeface="ＭＳ Ｐゴシック" pitchFamily="-125" charset="-128"/>
            </a:endParaRPr>
          </a:p>
        </p:txBody>
      </p:sp>
      <p:sp>
        <p:nvSpPr>
          <p:cNvPr id="74757" name="Text Box 5"/>
          <p:cNvSpPr txBox="1">
            <a:spLocks noChangeArrowheads="1"/>
          </p:cNvSpPr>
          <p:nvPr/>
        </p:nvSpPr>
        <p:spPr bwMode="auto">
          <a:xfrm>
            <a:off x="1330325" y="1320800"/>
            <a:ext cx="7102475" cy="579438"/>
          </a:xfrm>
          <a:prstGeom prst="rect">
            <a:avLst/>
          </a:prstGeom>
          <a:noFill/>
          <a:ln w="9525">
            <a:noFill/>
            <a:miter lim="800000"/>
            <a:headEnd/>
            <a:tailEnd/>
          </a:ln>
          <a:effectLst/>
        </p:spPr>
        <p:txBody>
          <a:bodyPr>
            <a:spAutoFit/>
          </a:bodyPr>
          <a:lstStyle/>
          <a:p>
            <a:pPr>
              <a:spcBef>
                <a:spcPct val="50000"/>
              </a:spcBef>
            </a:pPr>
            <a:r>
              <a:rPr lang="en-US" sz="3200">
                <a:solidFill>
                  <a:srgbClr val="C20000"/>
                </a:solidFill>
              </a:rPr>
              <a:t>Simple Statements of Fact</a:t>
            </a:r>
            <a:endParaRPr lang="en-US" sz="3200" b="0">
              <a:solidFill>
                <a:srgbClr val="C20000"/>
              </a:solidFill>
            </a:endParaRPr>
          </a:p>
        </p:txBody>
      </p:sp>
      <p:sp>
        <p:nvSpPr>
          <p:cNvPr id="74758" name="Text Box 6"/>
          <p:cNvSpPr txBox="1">
            <a:spLocks noChangeArrowheads="1"/>
          </p:cNvSpPr>
          <p:nvPr/>
        </p:nvSpPr>
        <p:spPr bwMode="auto">
          <a:xfrm>
            <a:off x="1330325" y="1931988"/>
            <a:ext cx="6927850" cy="1006475"/>
          </a:xfrm>
          <a:prstGeom prst="rect">
            <a:avLst/>
          </a:prstGeom>
          <a:noFill/>
          <a:ln w="9525">
            <a:noFill/>
            <a:miter lim="800000"/>
            <a:headEnd/>
            <a:tailEnd/>
          </a:ln>
          <a:effectLst/>
        </p:spPr>
        <p:txBody>
          <a:bodyPr>
            <a:spAutoFit/>
          </a:bodyPr>
          <a:lstStyle/>
          <a:p>
            <a:pPr>
              <a:spcBef>
                <a:spcPct val="50000"/>
              </a:spcBef>
            </a:pPr>
            <a:r>
              <a:rPr lang="en-US" sz="2000"/>
              <a:t>Statements of fact cannot be thesis statements because they do not take a position or suggest a direction for the writing. </a:t>
            </a:r>
          </a:p>
        </p:txBody>
      </p:sp>
      <p:sp>
        <p:nvSpPr>
          <p:cNvPr id="74760" name="Text Box 8"/>
          <p:cNvSpPr txBox="1">
            <a:spLocks noChangeArrowheads="1"/>
          </p:cNvSpPr>
          <p:nvPr/>
        </p:nvSpPr>
        <p:spPr bwMode="auto">
          <a:xfrm>
            <a:off x="942975" y="804863"/>
            <a:ext cx="3733800" cy="457200"/>
          </a:xfrm>
          <a:prstGeom prst="rect">
            <a:avLst/>
          </a:prstGeom>
          <a:noFill/>
          <a:ln w="9525">
            <a:noFill/>
            <a:miter lim="800000"/>
            <a:headEnd/>
            <a:tailEnd/>
          </a:ln>
          <a:effectLst/>
        </p:spPr>
        <p:txBody>
          <a:bodyPr>
            <a:spAutoFit/>
          </a:bodyPr>
          <a:lstStyle/>
          <a:p>
            <a:pPr>
              <a:spcBef>
                <a:spcPct val="50000"/>
              </a:spcBef>
            </a:pPr>
            <a:r>
              <a:rPr lang="en-US" sz="2400">
                <a:solidFill>
                  <a:srgbClr val="000066"/>
                </a:solidFill>
              </a:rPr>
              <a:t>Thesis Statements</a:t>
            </a:r>
          </a:p>
        </p:txBody>
      </p:sp>
      <p:grpSp>
        <p:nvGrpSpPr>
          <p:cNvPr id="74761" name="Group 9"/>
          <p:cNvGrpSpPr>
            <a:grpSpLocks/>
          </p:cNvGrpSpPr>
          <p:nvPr/>
        </p:nvGrpSpPr>
        <p:grpSpPr bwMode="auto">
          <a:xfrm>
            <a:off x="6565900" y="6086475"/>
            <a:ext cx="2578100" cy="771525"/>
            <a:chOff x="4136" y="3834"/>
            <a:chExt cx="1624" cy="486"/>
          </a:xfrm>
        </p:grpSpPr>
        <p:pic>
          <p:nvPicPr>
            <p:cNvPr id="74762" name="Picture 10" descr="smallnextbutton">
              <a:hlinkClick r:id="" action="ppaction://hlinkshowjump?jump=nextslide"/>
            </p:cNvPr>
            <p:cNvPicPr>
              <a:picLocks noChangeAspect="1" noChangeArrowheads="1"/>
            </p:cNvPicPr>
            <p:nvPr/>
          </p:nvPicPr>
          <p:blipFill>
            <a:blip r:embed="rId5"/>
            <a:srcRect l="71805" t="88750"/>
            <a:stretch>
              <a:fillRect/>
            </a:stretch>
          </p:blipFill>
          <p:spPr bwMode="auto">
            <a:xfrm>
              <a:off x="4136" y="3834"/>
              <a:ext cx="1624" cy="486"/>
            </a:xfrm>
            <a:prstGeom prst="rect">
              <a:avLst/>
            </a:prstGeom>
            <a:noFill/>
          </p:spPr>
        </p:pic>
        <p:sp>
          <p:nvSpPr>
            <p:cNvPr id="74763" name="Text Box 11">
              <a:hlinkClick r:id="" action="ppaction://hlinkshowjump?jump=nextslide"/>
            </p:cNvPr>
            <p:cNvSpPr txBox="1">
              <a:spLocks noChangeArrowheads="1"/>
            </p:cNvSpPr>
            <p:nvPr/>
          </p:nvSpPr>
          <p:spPr bwMode="auto">
            <a:xfrm>
              <a:off x="4666" y="3948"/>
              <a:ext cx="776" cy="192"/>
            </a:xfrm>
            <a:prstGeom prst="rect">
              <a:avLst/>
            </a:prstGeom>
            <a:noFill/>
            <a:ln w="9525">
              <a:noFill/>
              <a:miter lim="800000"/>
              <a:headEnd/>
              <a:tailEnd/>
            </a:ln>
            <a:effectLst/>
          </p:spPr>
          <p:txBody>
            <a:bodyPr>
              <a:spAutoFit/>
            </a:bodyPr>
            <a:lstStyle/>
            <a:p>
              <a:pPr algn="r">
                <a:spcBef>
                  <a:spcPct val="50000"/>
                </a:spcBef>
              </a:pPr>
              <a:r>
                <a:rPr lang="en-US" sz="1400">
                  <a:solidFill>
                    <a:srgbClr val="1E8AA1"/>
                  </a:solidFill>
                </a:rPr>
                <a:t>Continue…</a:t>
              </a:r>
              <a:endParaRPr lang="en-US" sz="1400" b="0">
                <a:solidFill>
                  <a:srgbClr val="1E8AA1"/>
                </a:solidFill>
              </a:endParaRPr>
            </a:p>
          </p:txBody>
        </p:sp>
        <p:sp>
          <p:nvSpPr>
            <p:cNvPr id="74764" name="Text Box 12"/>
            <p:cNvSpPr txBox="1">
              <a:spLocks noChangeArrowheads="1"/>
            </p:cNvSpPr>
            <p:nvPr/>
          </p:nvSpPr>
          <p:spPr bwMode="auto">
            <a:xfrm>
              <a:off x="5316" y="3919"/>
              <a:ext cx="331" cy="231"/>
            </a:xfrm>
            <a:prstGeom prst="rect">
              <a:avLst/>
            </a:prstGeom>
            <a:noFill/>
            <a:ln w="9525">
              <a:noFill/>
              <a:miter lim="800000"/>
              <a:headEnd/>
              <a:tailEnd/>
            </a:ln>
            <a:effectLst/>
          </p:spPr>
          <p:txBody>
            <a:bodyPr>
              <a:spAutoFit/>
            </a:bodyPr>
            <a:lstStyle/>
            <a:p>
              <a:pPr>
                <a:spcBef>
                  <a:spcPct val="50000"/>
                </a:spcBef>
              </a:pPr>
              <a:endParaRPr lang="en-US" b="0"/>
            </a:p>
          </p:txBody>
        </p:sp>
      </p:grpSp>
      <p:sp>
        <p:nvSpPr>
          <p:cNvPr id="74766" name="Rectangle 14">
            <a:hlinkClick r:id="" action="ppaction://hlinkshowjump?jump=nextslide"/>
          </p:cNvPr>
          <p:cNvSpPr>
            <a:spLocks noChangeArrowheads="1"/>
          </p:cNvSpPr>
          <p:nvPr/>
        </p:nvSpPr>
        <p:spPr bwMode="auto">
          <a:xfrm>
            <a:off x="7223125" y="6124575"/>
            <a:ext cx="1895475" cy="523875"/>
          </a:xfrm>
          <a:prstGeom prst="rect">
            <a:avLst/>
          </a:prstGeom>
          <a:noFill/>
          <a:ln w="9525">
            <a:noFill/>
            <a:miter lim="800000"/>
            <a:headEnd/>
            <a:tailEnd/>
          </a:ln>
          <a:effectLst/>
        </p:spPr>
        <p:txBody>
          <a:bodyPr wrap="none" anchor="ctr"/>
          <a:lstStyle/>
          <a:p>
            <a:endParaRPr lang="en-US"/>
          </a:p>
        </p:txBody>
      </p:sp>
      <p:sp>
        <p:nvSpPr>
          <p:cNvPr id="74767" name="Rectangle 15">
            <a:hlinkClick r:id="rId6" action="ppaction://hlinksldjump"/>
          </p:cNvPr>
          <p:cNvSpPr>
            <a:spLocks noChangeArrowheads="1"/>
          </p:cNvSpPr>
          <p:nvPr/>
        </p:nvSpPr>
        <p:spPr bwMode="auto">
          <a:xfrm>
            <a:off x="7572375" y="57150"/>
            <a:ext cx="666750" cy="342900"/>
          </a:xfrm>
          <a:prstGeom prst="rect">
            <a:avLst/>
          </a:prstGeom>
          <a:noFill/>
          <a:ln w="9525">
            <a:noFill/>
            <a:miter lim="800000"/>
            <a:headEnd/>
            <a:tailEnd/>
          </a:ln>
          <a:effectLst/>
        </p:spPr>
        <p:txBody>
          <a:bodyPr wrap="none" anchor="ctr"/>
          <a:lstStyle/>
          <a:p>
            <a:endParaRPr lang="en-US"/>
          </a:p>
        </p:txBody>
      </p:sp>
      <p:sp>
        <p:nvSpPr>
          <p:cNvPr id="74768" name="Rectangle 16">
            <a:hlinkClick r:id="rId6" action="ppaction://hlinksldjump"/>
          </p:cNvPr>
          <p:cNvSpPr>
            <a:spLocks noChangeArrowheads="1"/>
          </p:cNvSpPr>
          <p:nvPr/>
        </p:nvSpPr>
        <p:spPr bwMode="auto">
          <a:xfrm>
            <a:off x="7477125" y="38100"/>
            <a:ext cx="847725" cy="381000"/>
          </a:xfrm>
          <a:prstGeom prst="rect">
            <a:avLst/>
          </a:prstGeom>
          <a:noFill/>
          <a:ln w="9525">
            <a:noFill/>
            <a:miter lim="800000"/>
            <a:headEnd/>
            <a:tailEnd/>
          </a:ln>
          <a:effectLst/>
        </p:spPr>
        <p:txBody>
          <a:bodyPr wrap="none" anchor="ctr"/>
          <a:lstStyle/>
          <a:p>
            <a:endParaRPr lang="en-US"/>
          </a:p>
        </p:txBody>
      </p:sp>
      <p:sp>
        <p:nvSpPr>
          <p:cNvPr id="74769" name="Rectangle 17">
            <a:hlinkClick r:id="rId6" action="ppaction://hlinksldjump"/>
          </p:cNvPr>
          <p:cNvSpPr>
            <a:spLocks noChangeArrowheads="1"/>
          </p:cNvSpPr>
          <p:nvPr/>
        </p:nvSpPr>
        <p:spPr bwMode="auto">
          <a:xfrm>
            <a:off x="7486650" y="38100"/>
            <a:ext cx="847725" cy="381000"/>
          </a:xfrm>
          <a:prstGeom prst="rect">
            <a:avLst/>
          </a:prstGeom>
          <a:solidFill>
            <a:schemeClr val="accent1">
              <a:alpha val="0"/>
            </a:schemeClr>
          </a:solidFill>
          <a:ln w="9525">
            <a:noFill/>
            <a:miter lim="800000"/>
            <a:headEnd/>
            <a:tailEnd/>
          </a:ln>
          <a:effectLst/>
        </p:spPr>
        <p:txBody>
          <a:bodyPr wrap="none" anchor="ctr"/>
          <a:lstStyle/>
          <a:p>
            <a:endParaRPr lang="en-US"/>
          </a:p>
        </p:txBody>
      </p:sp>
      <p:sp>
        <p:nvSpPr>
          <p:cNvPr id="74770" name="Rectangle 18">
            <a:hlinkClick r:id="" action="ppaction://hlinkshowjump?jump=endshow"/>
          </p:cNvPr>
          <p:cNvSpPr>
            <a:spLocks noChangeArrowheads="1"/>
          </p:cNvSpPr>
          <p:nvPr/>
        </p:nvSpPr>
        <p:spPr bwMode="auto">
          <a:xfrm>
            <a:off x="8305800" y="0"/>
            <a:ext cx="838200" cy="457200"/>
          </a:xfrm>
          <a:prstGeom prst="rect">
            <a:avLst/>
          </a:prstGeom>
          <a:solidFill>
            <a:schemeClr val="accent1">
              <a:alpha val="0"/>
            </a:schemeClr>
          </a:solidFill>
          <a:ln w="9525">
            <a:noFill/>
            <a:miter lim="800000"/>
            <a:headEnd/>
            <a:tailEnd/>
          </a:ln>
          <a:effectLst/>
        </p:spPr>
        <p:txBody>
          <a:bodyPr wrap="none" anchor="ctr"/>
          <a:lstStyle/>
          <a:p>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p:cTn id="7" dur="500" fill="hold"/>
                                        <p:tgtEl>
                                          <p:spTgt spid="74757"/>
                                        </p:tgtEl>
                                        <p:attrNameLst>
                                          <p:attrName>ppt_x</p:attrName>
                                        </p:attrNameLst>
                                      </p:cBhvr>
                                      <p:tavLst>
                                        <p:tav tm="0">
                                          <p:val>
                                            <p:strVal val="#ppt_x-#ppt_w/2"/>
                                          </p:val>
                                        </p:tav>
                                        <p:tav tm="100000">
                                          <p:val>
                                            <p:strVal val="#ppt_x"/>
                                          </p:val>
                                        </p:tav>
                                      </p:tavLst>
                                    </p:anim>
                                    <p:anim calcmode="lin" valueType="num">
                                      <p:cBhvr>
                                        <p:cTn id="8" dur="500" fill="hold"/>
                                        <p:tgtEl>
                                          <p:spTgt spid="74757"/>
                                        </p:tgtEl>
                                        <p:attrNameLst>
                                          <p:attrName>ppt_y</p:attrName>
                                        </p:attrNameLst>
                                      </p:cBhvr>
                                      <p:tavLst>
                                        <p:tav tm="0">
                                          <p:val>
                                            <p:strVal val="#ppt_y"/>
                                          </p:val>
                                        </p:tav>
                                        <p:tav tm="100000">
                                          <p:val>
                                            <p:strVal val="#ppt_y"/>
                                          </p:val>
                                        </p:tav>
                                      </p:tavLst>
                                    </p:anim>
                                    <p:anim calcmode="lin" valueType="num">
                                      <p:cBhvr>
                                        <p:cTn id="9" dur="500" fill="hold"/>
                                        <p:tgtEl>
                                          <p:spTgt spid="74757"/>
                                        </p:tgtEl>
                                        <p:attrNameLst>
                                          <p:attrName>ppt_w</p:attrName>
                                        </p:attrNameLst>
                                      </p:cBhvr>
                                      <p:tavLst>
                                        <p:tav tm="0">
                                          <p:val>
                                            <p:fltVal val="0"/>
                                          </p:val>
                                        </p:tav>
                                        <p:tav tm="100000">
                                          <p:val>
                                            <p:strVal val="#ppt_w"/>
                                          </p:val>
                                        </p:tav>
                                      </p:tavLst>
                                    </p:anim>
                                    <p:anim calcmode="lin" valueType="num">
                                      <p:cBhvr>
                                        <p:cTn id="10" dur="500" fill="hold"/>
                                        <p:tgtEl>
                                          <p:spTgt spid="74757"/>
                                        </p:tgtEl>
                                        <p:attrNameLst>
                                          <p:attrName>ppt_h</p:attrName>
                                        </p:attrNameLst>
                                      </p:cBhvr>
                                      <p:tavLst>
                                        <p:tav tm="0">
                                          <p:val>
                                            <p:strVal val="#ppt_h"/>
                                          </p:val>
                                        </p:tav>
                                        <p:tav tm="100000">
                                          <p:val>
                                            <p:strVal val="#ppt_h"/>
                                          </p:val>
                                        </p:tav>
                                      </p:tavLst>
                                    </p:anim>
                                  </p:childTnLst>
                                </p:cTn>
                              </p:par>
                            </p:childTnLst>
                          </p:cTn>
                        </p:par>
                        <p:par>
                          <p:cTn id="11" fill="hold">
                            <p:stCondLst>
                              <p:cond delay="500"/>
                            </p:stCondLst>
                            <p:childTnLst>
                              <p:par>
                                <p:cTn id="12" presetID="23" presetClass="entr" presetSubtype="16" fill="hold" grpId="0" nodeType="afterEffect">
                                  <p:stCondLst>
                                    <p:cond delay="0"/>
                                  </p:stCondLst>
                                  <p:childTnLst>
                                    <p:set>
                                      <p:cBhvr>
                                        <p:cTn id="13" dur="1" fill="hold">
                                          <p:stCondLst>
                                            <p:cond delay="0"/>
                                          </p:stCondLst>
                                        </p:cTn>
                                        <p:tgtEl>
                                          <p:spTgt spid="74758"/>
                                        </p:tgtEl>
                                        <p:attrNameLst>
                                          <p:attrName>style.visibility</p:attrName>
                                        </p:attrNameLst>
                                      </p:cBhvr>
                                      <p:to>
                                        <p:strVal val="visible"/>
                                      </p:to>
                                    </p:set>
                                    <p:anim calcmode="lin" valueType="num">
                                      <p:cBhvr>
                                        <p:cTn id="14" dur="500" fill="hold"/>
                                        <p:tgtEl>
                                          <p:spTgt spid="74758"/>
                                        </p:tgtEl>
                                        <p:attrNameLst>
                                          <p:attrName>ppt_w</p:attrName>
                                        </p:attrNameLst>
                                      </p:cBhvr>
                                      <p:tavLst>
                                        <p:tav tm="0">
                                          <p:val>
                                            <p:fltVal val="0"/>
                                          </p:val>
                                        </p:tav>
                                        <p:tav tm="100000">
                                          <p:val>
                                            <p:strVal val="#ppt_w"/>
                                          </p:val>
                                        </p:tav>
                                      </p:tavLst>
                                    </p:anim>
                                    <p:anim calcmode="lin" valueType="num">
                                      <p:cBhvr>
                                        <p:cTn id="15" dur="500" fill="hold"/>
                                        <p:tgtEl>
                                          <p:spTgt spid="74758"/>
                                        </p:tgtEl>
                                        <p:attrNameLst>
                                          <p:attrName>ppt_h</p:attrName>
                                        </p:attrNameLst>
                                      </p:cBhvr>
                                      <p:tavLst>
                                        <p:tav tm="0">
                                          <p:val>
                                            <p:fltVal val="0"/>
                                          </p:val>
                                        </p:tav>
                                        <p:tav tm="100000">
                                          <p:val>
                                            <p:strVal val="#ppt_h"/>
                                          </p:val>
                                        </p:tav>
                                      </p:tavLst>
                                    </p:anim>
                                  </p:childTnLst>
                                </p:cTn>
                              </p:par>
                            </p:childTnLst>
                          </p:cTn>
                        </p:par>
                        <p:par>
                          <p:cTn id="16" fill="hold">
                            <p:stCondLst>
                              <p:cond delay="1000"/>
                            </p:stCondLst>
                            <p:childTnLst>
                              <p:par>
                                <p:cTn id="17" presetID="22" presetClass="entr" presetSubtype="8" fill="hold" nodeType="afterEffect">
                                  <p:stCondLst>
                                    <p:cond delay="0"/>
                                  </p:stCondLst>
                                  <p:childTnLst>
                                    <p:set>
                                      <p:cBhvr>
                                        <p:cTn id="18" dur="1" fill="hold">
                                          <p:stCondLst>
                                            <p:cond delay="0"/>
                                          </p:stCondLst>
                                        </p:cTn>
                                        <p:tgtEl>
                                          <p:spTgt spid="74761"/>
                                        </p:tgtEl>
                                        <p:attrNameLst>
                                          <p:attrName>style.visibility</p:attrName>
                                        </p:attrNameLst>
                                      </p:cBhvr>
                                      <p:to>
                                        <p:strVal val="visible"/>
                                      </p:to>
                                    </p:set>
                                    <p:animEffect transition="in" filter="wipe(left)">
                                      <p:cBhvr>
                                        <p:cTn id="19" dur="500"/>
                                        <p:tgtEl>
                                          <p:spTgt spid="74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7" grpId="0" autoUpdateAnimBg="0"/>
      <p:bldP spid="74758" grpId="0" autoUpdateAnimBg="0"/>
    </p:bldLst>
  </p:timing>
</p:sld>
</file>

<file path=ppt/theme/theme1.xml><?xml version="1.0" encoding="utf-8"?>
<a:theme xmlns:a="http://schemas.openxmlformats.org/drawingml/2006/main" name="IRL_g9_Thesis">
  <a:themeElements>
    <a:clrScheme name="IRL_g8_10_Thesi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RL_g8_10_Thes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IRL_g8_10_Thesi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RL_g8_10_Thesi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RL_g8_10_Thesi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RL_g8_10_Thesi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RL_g8_10_Thesi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RL_g8_10_Thesi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RL_g8_10_Thesi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RL_g8_10_Thesi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RL_g8_10_Thesi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RL_g8_10_Thesi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RL_g8_10_Thesi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RL_g8_10_Thesi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B606D6AC8D230479D8F32D60BB5F7B1" ma:contentTypeVersion="13" ma:contentTypeDescription="Vytvoří nový dokument" ma:contentTypeScope="" ma:versionID="250c5c54f3393949e85764b290128eaa">
  <xsd:schema xmlns:xsd="http://www.w3.org/2001/XMLSchema" xmlns:xs="http://www.w3.org/2001/XMLSchema" xmlns:p="http://schemas.microsoft.com/office/2006/metadata/properties" xmlns:ns2="a2bec70c-4335-4332-91ed-836b708e14e5" xmlns:ns3="2ab1d26c-927a-416f-83ed-5dc0cc6dd226" targetNamespace="http://schemas.microsoft.com/office/2006/metadata/properties" ma:root="true" ma:fieldsID="fed5f49d487ba8f75f3e48e03e7fb77a" ns2:_="" ns3:_="">
    <xsd:import namespace="a2bec70c-4335-4332-91ed-836b708e14e5"/>
    <xsd:import namespace="2ab1d26c-927a-416f-83ed-5dc0cc6dd22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bec70c-4335-4332-91ed-836b708e14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ab1d26c-927a-416f-83ed-5dc0cc6dd226"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ate xmlns="a2bec70c-4335-4332-91ed-836b708e14e5" xsi:nil="true"/>
  </documentManagement>
</p:properties>
</file>

<file path=customXml/itemProps1.xml><?xml version="1.0" encoding="utf-8"?>
<ds:datastoreItem xmlns:ds="http://schemas.openxmlformats.org/officeDocument/2006/customXml" ds:itemID="{BA86D903-A70A-4282-B274-956371F5CFFF}"/>
</file>

<file path=customXml/itemProps2.xml><?xml version="1.0" encoding="utf-8"?>
<ds:datastoreItem xmlns:ds="http://schemas.openxmlformats.org/officeDocument/2006/customXml" ds:itemID="{9A6BBAD2-0705-4964-82E8-4E9E958BD8A3}"/>
</file>

<file path=customXml/itemProps3.xml><?xml version="1.0" encoding="utf-8"?>
<ds:datastoreItem xmlns:ds="http://schemas.openxmlformats.org/officeDocument/2006/customXml" ds:itemID="{E7100DB4-B72E-4C96-B6DD-5CAC5C1774FF}"/>
</file>

<file path=docProps/app.xml><?xml version="1.0" encoding="utf-8"?>
<Properties xmlns="http://schemas.openxmlformats.org/officeDocument/2006/extended-properties" xmlns:vt="http://schemas.openxmlformats.org/officeDocument/2006/docPropsVTypes">
  <Template>IRL_g9_Thesis</Template>
  <TotalTime>0</TotalTime>
  <Words>1179</Words>
  <Application>Microsoft Office PowerPoint</Application>
  <PresentationFormat>On-screen Show (4:3)</PresentationFormat>
  <Paragraphs>184</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ＭＳ Ｐゴシック</vt:lpstr>
      <vt:lpstr>Times</vt:lpstr>
      <vt:lpstr>IRL_g9_Thesis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1</cp:revision>
  <cp:lastPrinted>2006-09-26T21:16:49Z</cp:lastPrinted>
  <dcterms:created xsi:type="dcterms:W3CDTF">2016-03-08T18:53:12Z</dcterms:created>
  <dcterms:modified xsi:type="dcterms:W3CDTF">2016-03-08T18:53:54Z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0x0101001B606D6AC8D230479D8F32D60BB5F7B1</vt:lpwstr>
  </property>
</Properties>
</file>