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112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79" y="182879"/>
            <a:ext cx="8778240" cy="649224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rgbClr val="FFFFFF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07C913B-EAC9-4868-8E3A-59535F6B4C2C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9DA0EAB-AE4A-4F59-9C24-EEB7A03F66FC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8558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C913B-EAC9-4868-8E3A-59535F6B4C2C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A0EAB-AE4A-4F59-9C24-EEB7A03F66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1582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C913B-EAC9-4868-8E3A-59535F6B4C2C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A0EAB-AE4A-4F59-9C24-EEB7A03F66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8715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C913B-EAC9-4868-8E3A-59535F6B4C2C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A0EAB-AE4A-4F59-9C24-EEB7A03F66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1149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6000" b="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C913B-EAC9-4868-8E3A-59535F6B4C2C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A0EAB-AE4A-4F59-9C24-EEB7A03F66FC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2364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C913B-EAC9-4868-8E3A-59535F6B4C2C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A0EAB-AE4A-4F59-9C24-EEB7A03F66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1974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C913B-EAC9-4868-8E3A-59535F6B4C2C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A0EAB-AE4A-4F59-9C24-EEB7A03F66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7286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C913B-EAC9-4868-8E3A-59535F6B4C2C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A0EAB-AE4A-4F59-9C24-EEB7A03F66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5360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C913B-EAC9-4868-8E3A-59535F6B4C2C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A0EAB-AE4A-4F59-9C24-EEB7A03F66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4758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C913B-EAC9-4868-8E3A-59535F6B4C2C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A0EAB-AE4A-4F59-9C24-EEB7A03F66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1167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C913B-EAC9-4868-8E3A-59535F6B4C2C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A0EAB-AE4A-4F59-9C24-EEB7A03F66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7401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" y="182880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fld id="{707C913B-EAC9-4868-8E3A-59535F6B4C2C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D9DA0EAB-AE4A-4F59-9C24-EEB7A03F66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0333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5259" y="882376"/>
            <a:ext cx="8106936" cy="2926080"/>
          </a:xfrm>
        </p:spPr>
        <p:txBody>
          <a:bodyPr>
            <a:normAutofit/>
          </a:bodyPr>
          <a:lstStyle/>
          <a:p>
            <a:r>
              <a:rPr lang="cs-CZ" sz="4800" smtClean="0"/>
              <a:t>Předložky času </a:t>
            </a:r>
            <a:r>
              <a:rPr lang="cs-CZ" sz="4800" smtClean="0"/>
              <a:t>a </a:t>
            </a:r>
            <a:r>
              <a:rPr lang="cs-CZ" sz="4800" smtClean="0"/>
              <a:t>místa</a:t>
            </a:r>
            <a:endParaRPr lang="cs-CZ" sz="480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smtClean="0"/>
          </a:p>
          <a:p>
            <a:r>
              <a:rPr lang="cs-CZ" sz="2400" smtClean="0"/>
              <a:t>Les prépositions de temps et de lieu</a:t>
            </a:r>
            <a:endParaRPr lang="cs-CZ" sz="2400"/>
          </a:p>
        </p:txBody>
      </p:sp>
    </p:spTree>
    <p:extLst>
      <p:ext uri="{BB962C8B-B14F-4D97-AF65-F5344CB8AC3E}">
        <p14:creationId xmlns:p14="http://schemas.microsoft.com/office/powerpoint/2010/main" val="1071931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5264" y="567320"/>
            <a:ext cx="7406640" cy="811251"/>
          </a:xfrm>
        </p:spPr>
        <p:txBody>
          <a:bodyPr/>
          <a:lstStyle/>
          <a:p>
            <a:r>
              <a:rPr lang="cs-CZ" smtClean="0"/>
              <a:t>Předložky času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51" y="1378571"/>
            <a:ext cx="7404653" cy="51114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b="1">
                <a:solidFill>
                  <a:srgbClr val="C00000"/>
                </a:solidFill>
              </a:rPr>
              <a:t>il y </a:t>
            </a:r>
            <a:r>
              <a:rPr lang="cs-CZ" sz="1800" b="1">
                <a:solidFill>
                  <a:srgbClr val="C00000"/>
                </a:solidFill>
              </a:rPr>
              <a:t>a (…</a:t>
            </a:r>
            <a:r>
              <a:rPr lang="cs-CZ" sz="1800" b="1">
                <a:solidFill>
                  <a:srgbClr val="C00000"/>
                </a:solidFill>
              </a:rPr>
              <a:t>que) – před, už</a:t>
            </a:r>
          </a:p>
          <a:p>
            <a:pPr marL="0" indent="0">
              <a:buNone/>
            </a:pPr>
            <a:r>
              <a:rPr lang="cs-CZ" sz="1800" b="1" smtClean="0"/>
              <a:t>(pro situování děje v minulosti)</a:t>
            </a:r>
            <a:endParaRPr lang="cs-CZ" sz="1800" b="1"/>
          </a:p>
          <a:p>
            <a:pPr marL="0" indent="0">
              <a:buNone/>
            </a:pPr>
            <a:r>
              <a:rPr lang="cs-CZ" sz="1800">
                <a:solidFill>
                  <a:srgbClr val="FF0000"/>
                </a:solidFill>
              </a:rPr>
              <a:t>Il y a </a:t>
            </a:r>
            <a:r>
              <a:rPr lang="cs-CZ" sz="1800">
                <a:solidFill>
                  <a:schemeClr val="tx1"/>
                </a:solidFill>
              </a:rPr>
              <a:t>deux ans </a:t>
            </a:r>
            <a:r>
              <a:rPr lang="cs-CZ" sz="1800">
                <a:solidFill>
                  <a:srgbClr val="FF0000"/>
                </a:solidFill>
              </a:rPr>
              <a:t>qu´</a:t>
            </a:r>
            <a:r>
              <a:rPr lang="cs-CZ" sz="1800">
                <a:solidFill>
                  <a:schemeClr val="tx1"/>
                </a:solidFill>
              </a:rPr>
              <a:t>il a déménagé en Suisse.</a:t>
            </a:r>
          </a:p>
          <a:p>
            <a:pPr marL="0" indent="0">
              <a:buNone/>
            </a:pPr>
            <a:r>
              <a:rPr lang="cs-CZ" sz="1800">
                <a:solidFill>
                  <a:schemeClr val="tx1"/>
                </a:solidFill>
              </a:rPr>
              <a:t>Il a déménagé en Suisse </a:t>
            </a:r>
            <a:r>
              <a:rPr lang="cs-CZ" sz="1800">
                <a:solidFill>
                  <a:srgbClr val="FF0000"/>
                </a:solidFill>
              </a:rPr>
              <a:t>il y a </a:t>
            </a:r>
            <a:r>
              <a:rPr lang="cs-CZ" sz="1800">
                <a:solidFill>
                  <a:schemeClr val="tx1"/>
                </a:solidFill>
              </a:rPr>
              <a:t>deux ans.</a:t>
            </a:r>
          </a:p>
          <a:p>
            <a:pPr marL="0" indent="0">
              <a:buNone/>
            </a:pPr>
            <a:endParaRPr lang="cs-CZ" sz="1800"/>
          </a:p>
          <a:p>
            <a:pPr marL="0" indent="0">
              <a:buNone/>
            </a:pPr>
            <a:r>
              <a:rPr lang="cs-CZ" sz="1800" b="1"/>
              <a:t>ça </a:t>
            </a:r>
            <a:r>
              <a:rPr lang="cs-CZ" sz="1800" b="1"/>
              <a:t>fait (…que) </a:t>
            </a:r>
            <a:r>
              <a:rPr lang="cs-CZ" sz="1800" b="1"/>
              <a:t>– před, už</a:t>
            </a:r>
          </a:p>
          <a:p>
            <a:pPr marL="0" indent="0">
              <a:buNone/>
            </a:pPr>
            <a:r>
              <a:rPr lang="cs-CZ" sz="1800" b="1" smtClean="0"/>
              <a:t>(</a:t>
            </a:r>
            <a:r>
              <a:rPr lang="cs-CZ" sz="1800" b="1"/>
              <a:t>pro situování děje v minulosti</a:t>
            </a:r>
            <a:r>
              <a:rPr lang="cs-CZ" sz="1800" b="1" smtClean="0"/>
              <a:t>)</a:t>
            </a:r>
            <a:endParaRPr lang="cs-CZ" sz="1800" b="1"/>
          </a:p>
          <a:p>
            <a:pPr marL="0" indent="0">
              <a:buNone/>
            </a:pPr>
            <a:r>
              <a:rPr lang="cs-CZ" sz="1800">
                <a:solidFill>
                  <a:srgbClr val="FF0000"/>
                </a:solidFill>
              </a:rPr>
              <a:t>Ça fait </a:t>
            </a:r>
            <a:r>
              <a:rPr lang="cs-CZ" sz="1800">
                <a:solidFill>
                  <a:schemeClr val="tx1"/>
                </a:solidFill>
              </a:rPr>
              <a:t>huit jours </a:t>
            </a:r>
            <a:r>
              <a:rPr lang="cs-CZ" sz="1800">
                <a:solidFill>
                  <a:srgbClr val="FF0000"/>
                </a:solidFill>
              </a:rPr>
              <a:t>qu´</a:t>
            </a:r>
            <a:r>
              <a:rPr lang="cs-CZ" sz="1800">
                <a:solidFill>
                  <a:schemeClr val="tx1"/>
                </a:solidFill>
              </a:rPr>
              <a:t>elle est malade.</a:t>
            </a:r>
          </a:p>
          <a:p>
            <a:pPr marL="0" indent="0">
              <a:buNone/>
            </a:pPr>
            <a:endParaRPr lang="cs-CZ" sz="180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sz="1800" b="1">
                <a:solidFill>
                  <a:srgbClr val="C00000"/>
                </a:solidFill>
              </a:rPr>
              <a:t>depuis – </a:t>
            </a:r>
            <a:r>
              <a:rPr lang="cs-CZ" sz="1800" b="1">
                <a:solidFill>
                  <a:srgbClr val="C00000"/>
                </a:solidFill>
              </a:rPr>
              <a:t>už (od)</a:t>
            </a:r>
            <a:endParaRPr lang="cs-CZ" sz="1800" b="1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sz="1800" b="1" smtClean="0"/>
              <a:t>(pro označení začátku aktuální situace, která pokračuje)</a:t>
            </a:r>
            <a:endParaRPr lang="cs-CZ" sz="1800" b="1"/>
          </a:p>
          <a:p>
            <a:pPr marL="0" indent="0">
              <a:buNone/>
            </a:pPr>
            <a:r>
              <a:rPr lang="cs-CZ" sz="1800">
                <a:solidFill>
                  <a:schemeClr val="tx1"/>
                </a:solidFill>
              </a:rPr>
              <a:t>Ils sont en voyage d´affaires </a:t>
            </a:r>
            <a:r>
              <a:rPr lang="cs-CZ" sz="1800">
                <a:solidFill>
                  <a:srgbClr val="FF0000"/>
                </a:solidFill>
              </a:rPr>
              <a:t>depuis</a:t>
            </a:r>
            <a:r>
              <a:rPr lang="cs-CZ" sz="1800">
                <a:solidFill>
                  <a:schemeClr val="tx1"/>
                </a:solidFill>
              </a:rPr>
              <a:t> un mois</a:t>
            </a:r>
            <a:r>
              <a:rPr lang="cs-CZ" sz="180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cs-CZ" sz="1800">
                <a:solidFill>
                  <a:schemeClr val="tx1"/>
                </a:solidFill>
              </a:rPr>
              <a:t>Il est au poste de chef de service </a:t>
            </a:r>
            <a:r>
              <a:rPr lang="cs-CZ" sz="1800">
                <a:solidFill>
                  <a:srgbClr val="FF0000"/>
                </a:solidFill>
              </a:rPr>
              <a:t>depuis</a:t>
            </a:r>
            <a:r>
              <a:rPr lang="cs-CZ" sz="1800">
                <a:solidFill>
                  <a:schemeClr val="tx1"/>
                </a:solidFill>
              </a:rPr>
              <a:t> le 10 février.</a:t>
            </a:r>
            <a:endParaRPr lang="cs-CZ" sz="1800">
              <a:solidFill>
                <a:schemeClr val="tx1"/>
              </a:solidFill>
            </a:endParaRPr>
          </a:p>
          <a:p>
            <a:pPr marL="3429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3228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7251" y="388899"/>
            <a:ext cx="7406640" cy="354051"/>
          </a:xfrm>
        </p:spPr>
        <p:txBody>
          <a:bodyPr>
            <a:normAutofit fontScale="90000"/>
          </a:bodyPr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51" y="825191"/>
            <a:ext cx="7404653" cy="56425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b="1">
                <a:solidFill>
                  <a:srgbClr val="C00000"/>
                </a:solidFill>
              </a:rPr>
              <a:t>pour – na (dobu)</a:t>
            </a:r>
            <a:endParaRPr lang="cs-CZ" sz="1800" b="1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sz="1800" b="1" smtClean="0"/>
              <a:t>(pro označení ohraničené a plánované délky času)</a:t>
            </a:r>
            <a:endParaRPr lang="cs-CZ" sz="1800" b="1"/>
          </a:p>
          <a:p>
            <a:pPr marL="0" indent="0">
              <a:buNone/>
            </a:pPr>
            <a:r>
              <a:rPr lang="cs-CZ" sz="1800">
                <a:solidFill>
                  <a:schemeClr val="tx1"/>
                </a:solidFill>
              </a:rPr>
              <a:t>Nous partons en Belgique </a:t>
            </a:r>
            <a:r>
              <a:rPr lang="cs-CZ" sz="1800">
                <a:solidFill>
                  <a:srgbClr val="FF0000"/>
                </a:solidFill>
              </a:rPr>
              <a:t>pour</a:t>
            </a:r>
            <a:r>
              <a:rPr lang="cs-CZ" sz="1800">
                <a:solidFill>
                  <a:schemeClr val="tx1"/>
                </a:solidFill>
              </a:rPr>
              <a:t> quinze jours.</a:t>
            </a:r>
          </a:p>
          <a:p>
            <a:pPr marL="0" indent="0">
              <a:buNone/>
            </a:pPr>
            <a:endParaRPr lang="cs-CZ" sz="1800" b="1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sz="1800" b="1">
                <a:solidFill>
                  <a:srgbClr val="C00000"/>
                </a:solidFill>
              </a:rPr>
              <a:t>dans - za</a:t>
            </a:r>
            <a:endParaRPr lang="cs-CZ" sz="1800" b="1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sz="1800" b="1" smtClean="0"/>
              <a:t>(pro situování děje v budoucnosti)</a:t>
            </a:r>
            <a:endParaRPr lang="cs-CZ" sz="1800" b="1"/>
          </a:p>
          <a:p>
            <a:pPr marL="0" indent="0">
              <a:buNone/>
            </a:pPr>
            <a:r>
              <a:rPr lang="cs-CZ" sz="1800">
                <a:solidFill>
                  <a:schemeClr val="tx1"/>
                </a:solidFill>
              </a:rPr>
              <a:t>M. Laroche remplacera monsieur Dupuis </a:t>
            </a:r>
            <a:r>
              <a:rPr lang="cs-CZ" sz="1800">
                <a:solidFill>
                  <a:srgbClr val="FF0000"/>
                </a:solidFill>
              </a:rPr>
              <a:t>dans</a:t>
            </a:r>
            <a:r>
              <a:rPr lang="cs-CZ" sz="1800">
                <a:solidFill>
                  <a:schemeClr val="tx1"/>
                </a:solidFill>
              </a:rPr>
              <a:t> trois jours.</a:t>
            </a:r>
          </a:p>
          <a:p>
            <a:pPr marL="0" indent="0">
              <a:buNone/>
            </a:pPr>
            <a:endParaRPr lang="cs-CZ" sz="1800"/>
          </a:p>
          <a:p>
            <a:pPr marL="0" indent="0">
              <a:buNone/>
            </a:pPr>
            <a:r>
              <a:rPr lang="cs-CZ" sz="1800" b="1"/>
              <a:t>en - za</a:t>
            </a:r>
            <a:endParaRPr lang="cs-CZ" sz="1800" b="1"/>
          </a:p>
          <a:p>
            <a:pPr marL="0" indent="0">
              <a:buNone/>
            </a:pPr>
            <a:r>
              <a:rPr lang="cs-CZ" sz="1800" b="1" smtClean="0"/>
              <a:t>(pro označení nezbytně dlouhé doby k realizaci děje)</a:t>
            </a:r>
            <a:endParaRPr lang="cs-CZ" sz="1800" b="1"/>
          </a:p>
          <a:p>
            <a:pPr marL="0" indent="0">
              <a:buNone/>
            </a:pPr>
            <a:r>
              <a:rPr lang="cs-CZ" sz="1800">
                <a:solidFill>
                  <a:schemeClr val="tx1"/>
                </a:solidFill>
              </a:rPr>
              <a:t>Nous avons fini tout le travail </a:t>
            </a:r>
            <a:r>
              <a:rPr lang="cs-CZ" sz="1800">
                <a:solidFill>
                  <a:srgbClr val="FF0000"/>
                </a:solidFill>
              </a:rPr>
              <a:t>en</a:t>
            </a:r>
            <a:r>
              <a:rPr lang="cs-CZ" sz="1800">
                <a:solidFill>
                  <a:schemeClr val="tx1"/>
                </a:solidFill>
              </a:rPr>
              <a:t> une heure et demie.</a:t>
            </a:r>
          </a:p>
          <a:p>
            <a:pPr marL="0" indent="0">
              <a:buNone/>
            </a:pPr>
            <a:endParaRPr lang="cs-CZ" sz="1800"/>
          </a:p>
          <a:p>
            <a:pPr marL="0" indent="0">
              <a:buNone/>
            </a:pPr>
            <a:r>
              <a:rPr lang="cs-CZ" sz="1800" b="1"/>
              <a:t>pendant – během, po dobu</a:t>
            </a:r>
            <a:endParaRPr lang="cs-CZ" sz="1800" b="1"/>
          </a:p>
          <a:p>
            <a:pPr marL="0" indent="0">
              <a:buNone/>
            </a:pPr>
            <a:r>
              <a:rPr lang="cs-CZ" sz="1800" b="1" smtClean="0"/>
              <a:t>(pro označení délky děje, průběhu děje)</a:t>
            </a:r>
            <a:endParaRPr lang="cs-CZ" sz="1800" b="1"/>
          </a:p>
          <a:p>
            <a:pPr marL="0" indent="0">
              <a:buNone/>
            </a:pPr>
            <a:r>
              <a:rPr lang="cs-CZ" sz="1800">
                <a:solidFill>
                  <a:schemeClr val="tx1"/>
                </a:solidFill>
              </a:rPr>
              <a:t>J´ai travaillé </a:t>
            </a:r>
            <a:r>
              <a:rPr lang="cs-CZ" sz="1800">
                <a:solidFill>
                  <a:srgbClr val="FF0000"/>
                </a:solidFill>
              </a:rPr>
              <a:t>pendant</a:t>
            </a:r>
            <a:r>
              <a:rPr lang="cs-CZ" sz="1800">
                <a:solidFill>
                  <a:schemeClr val="tx1"/>
                </a:solidFill>
              </a:rPr>
              <a:t> tout l´apr</a:t>
            </a:r>
            <a:r>
              <a:rPr lang="fr-FR" sz="1800">
                <a:solidFill>
                  <a:schemeClr val="tx1"/>
                </a:solidFill>
              </a:rPr>
              <a:t>è</a:t>
            </a:r>
            <a:r>
              <a:rPr lang="cs-CZ" sz="1800">
                <a:solidFill>
                  <a:schemeClr val="tx1"/>
                </a:solidFill>
              </a:rPr>
              <a:t>s-midi.</a:t>
            </a:r>
          </a:p>
          <a:p>
            <a:pPr marL="3429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0211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5264" y="422353"/>
            <a:ext cx="7406640" cy="312234"/>
          </a:xfrm>
        </p:spPr>
        <p:txBody>
          <a:bodyPr>
            <a:normAutofit fontScale="90000"/>
          </a:bodyPr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51" y="1226634"/>
            <a:ext cx="7404653" cy="52856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1800" b="1">
                <a:solidFill>
                  <a:srgbClr val="C00000"/>
                </a:solidFill>
              </a:rPr>
              <a:t>à partir de </a:t>
            </a:r>
            <a:r>
              <a:rPr lang="cs-CZ" sz="1800" b="1">
                <a:solidFill>
                  <a:srgbClr val="C00000"/>
                </a:solidFill>
              </a:rPr>
              <a:t>- od</a:t>
            </a:r>
          </a:p>
          <a:p>
            <a:pPr marL="0" indent="0">
              <a:buNone/>
            </a:pPr>
            <a:r>
              <a:rPr lang="cs-CZ" sz="1800" b="1" smtClean="0"/>
              <a:t>(pro vyjádření začátku děje)</a:t>
            </a:r>
            <a:endParaRPr lang="cs-CZ" sz="1800" b="1"/>
          </a:p>
          <a:p>
            <a:pPr marL="0" indent="0">
              <a:buNone/>
            </a:pPr>
            <a:r>
              <a:rPr lang="cs-CZ" sz="1800">
                <a:solidFill>
                  <a:schemeClr val="tx1"/>
                </a:solidFill>
              </a:rPr>
              <a:t>Il va habiter </a:t>
            </a:r>
            <a:r>
              <a:rPr lang="fr-FR" sz="1800">
                <a:solidFill>
                  <a:schemeClr val="tx1"/>
                </a:solidFill>
              </a:rPr>
              <a:t>à</a:t>
            </a:r>
            <a:r>
              <a:rPr lang="cs-CZ" sz="1800">
                <a:solidFill>
                  <a:schemeClr val="tx1"/>
                </a:solidFill>
              </a:rPr>
              <a:t> Nice </a:t>
            </a:r>
            <a:r>
              <a:rPr lang="fr-FR" sz="1800">
                <a:solidFill>
                  <a:srgbClr val="FF0000"/>
                </a:solidFill>
              </a:rPr>
              <a:t>à</a:t>
            </a:r>
            <a:r>
              <a:rPr lang="cs-CZ" sz="1800">
                <a:solidFill>
                  <a:srgbClr val="FF0000"/>
                </a:solidFill>
              </a:rPr>
              <a:t> partir du </a:t>
            </a:r>
            <a:r>
              <a:rPr lang="cs-CZ" sz="1800">
                <a:solidFill>
                  <a:schemeClr val="tx1"/>
                </a:solidFill>
              </a:rPr>
              <a:t>mois prochain.</a:t>
            </a:r>
            <a:endParaRPr lang="fr-FR" sz="180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fr-FR" sz="1800" b="1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fr-FR" sz="1800" b="1">
                <a:solidFill>
                  <a:srgbClr val="C00000"/>
                </a:solidFill>
              </a:rPr>
              <a:t>jusqu’à</a:t>
            </a:r>
            <a:r>
              <a:rPr lang="cs-CZ" sz="1800" b="1">
                <a:solidFill>
                  <a:srgbClr val="C00000"/>
                </a:solidFill>
              </a:rPr>
              <a:t> – až do</a:t>
            </a:r>
            <a:endParaRPr lang="fr-FR" sz="1800" b="1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sz="1800" b="1" smtClean="0"/>
              <a:t>(pro vyjádření konce děje)</a:t>
            </a:r>
            <a:endParaRPr lang="cs-CZ" sz="1800" b="1"/>
          </a:p>
          <a:p>
            <a:pPr marL="0" indent="0">
              <a:buNone/>
            </a:pPr>
            <a:r>
              <a:rPr lang="cs-CZ" sz="1800">
                <a:solidFill>
                  <a:schemeClr val="tx1"/>
                </a:solidFill>
              </a:rPr>
              <a:t>J´ai travaillé </a:t>
            </a:r>
            <a:r>
              <a:rPr lang="cs-CZ" sz="1800">
                <a:solidFill>
                  <a:srgbClr val="FF0000"/>
                </a:solidFill>
              </a:rPr>
              <a:t>jusqu´</a:t>
            </a:r>
            <a:r>
              <a:rPr lang="fr-FR" sz="1800">
                <a:solidFill>
                  <a:srgbClr val="FF0000"/>
                </a:solidFill>
              </a:rPr>
              <a:t>à</a:t>
            </a:r>
            <a:r>
              <a:rPr lang="cs-CZ" sz="1800">
                <a:solidFill>
                  <a:srgbClr val="FF0000"/>
                </a:solidFill>
              </a:rPr>
              <a:t> </a:t>
            </a:r>
            <a:r>
              <a:rPr lang="cs-CZ" sz="1800">
                <a:solidFill>
                  <a:schemeClr val="tx1"/>
                </a:solidFill>
              </a:rPr>
              <a:t>19 heures.</a:t>
            </a:r>
          </a:p>
          <a:p>
            <a:pPr marL="0" indent="0">
              <a:buNone/>
            </a:pPr>
            <a:endParaRPr lang="cs-CZ" sz="180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sz="1800" b="1">
                <a:solidFill>
                  <a:srgbClr val="C00000"/>
                </a:solidFill>
              </a:rPr>
              <a:t>avant + nom, avant de + inf. - před</a:t>
            </a:r>
          </a:p>
          <a:p>
            <a:pPr marL="0" indent="0">
              <a:buNone/>
            </a:pPr>
            <a:r>
              <a:rPr lang="cs-CZ" sz="1800" b="1" smtClean="0"/>
              <a:t>(pro vyjádření předčasnosti – děj se odehrál před jiným dějem)</a:t>
            </a:r>
            <a:endParaRPr lang="cs-CZ" sz="1800"/>
          </a:p>
          <a:p>
            <a:pPr marL="0" indent="0">
              <a:buNone/>
            </a:pPr>
            <a:r>
              <a:rPr lang="cs-CZ" sz="1800">
                <a:solidFill>
                  <a:schemeClr val="tx1"/>
                </a:solidFill>
              </a:rPr>
              <a:t>Il faut tout terminer </a:t>
            </a:r>
            <a:r>
              <a:rPr lang="cs-CZ" sz="1800">
                <a:solidFill>
                  <a:srgbClr val="FF0000"/>
                </a:solidFill>
              </a:rPr>
              <a:t>avant</a:t>
            </a:r>
            <a:r>
              <a:rPr lang="cs-CZ" sz="1800">
                <a:solidFill>
                  <a:schemeClr val="tx1"/>
                </a:solidFill>
              </a:rPr>
              <a:t> le déjeuner.</a:t>
            </a:r>
          </a:p>
          <a:p>
            <a:pPr marL="0" indent="0">
              <a:buNone/>
            </a:pPr>
            <a:r>
              <a:rPr lang="cs-CZ" sz="1800">
                <a:solidFill>
                  <a:srgbClr val="FF0000"/>
                </a:solidFill>
              </a:rPr>
              <a:t>Avant de </a:t>
            </a:r>
            <a:r>
              <a:rPr lang="cs-CZ" sz="1800">
                <a:solidFill>
                  <a:schemeClr val="tx1"/>
                </a:solidFill>
              </a:rPr>
              <a:t>téléphoner aux clients, vérifiez toutes les données.</a:t>
            </a:r>
            <a:endParaRPr lang="cs-CZ" sz="1800">
              <a:solidFill>
                <a:srgbClr val="00B050"/>
              </a:solidFill>
            </a:endParaRPr>
          </a:p>
          <a:p>
            <a:pPr marL="3429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4081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mtClean="0"/>
              <a:t>Zapamatujte si: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51" y="2057400"/>
            <a:ext cx="7404653" cy="4454912"/>
          </a:xfrm>
        </p:spPr>
        <p:txBody>
          <a:bodyPr>
            <a:normAutofit/>
          </a:bodyPr>
          <a:lstStyle/>
          <a:p>
            <a:pPr marL="34290" indent="0" algn="ctr">
              <a:buNone/>
            </a:pPr>
            <a:r>
              <a:rPr lang="cs-CZ" sz="2800" smtClean="0"/>
              <a:t>dans   </a:t>
            </a:r>
            <a:r>
              <a:rPr lang="cs-CZ" sz="2800" smtClean="0">
                <a:solidFill>
                  <a:srgbClr val="FF0000"/>
                </a:solidFill>
              </a:rPr>
              <a:t>X</a:t>
            </a:r>
            <a:r>
              <a:rPr lang="cs-CZ" sz="2800" smtClean="0"/>
              <a:t>   en</a:t>
            </a:r>
          </a:p>
          <a:p>
            <a:pPr marL="34290" indent="0" algn="ctr">
              <a:buNone/>
            </a:pPr>
            <a:r>
              <a:rPr lang="cs-CZ" sz="2800" smtClean="0">
                <a:solidFill>
                  <a:schemeClr val="tx1"/>
                </a:solidFill>
              </a:rPr>
              <a:t>Cette usine fermera ses portes </a:t>
            </a:r>
            <a:r>
              <a:rPr lang="cs-CZ" sz="2800" smtClean="0">
                <a:solidFill>
                  <a:srgbClr val="FF0000"/>
                </a:solidFill>
              </a:rPr>
              <a:t>dans</a:t>
            </a:r>
            <a:r>
              <a:rPr lang="cs-CZ" sz="2800" smtClean="0">
                <a:solidFill>
                  <a:schemeClr val="tx1"/>
                </a:solidFill>
              </a:rPr>
              <a:t> un mois.</a:t>
            </a:r>
          </a:p>
          <a:p>
            <a:pPr marL="34290" indent="0" algn="ctr">
              <a:buNone/>
            </a:pPr>
            <a:r>
              <a:rPr lang="cs-CZ" sz="2800" smtClean="0">
                <a:solidFill>
                  <a:schemeClr val="tx1"/>
                </a:solidFill>
              </a:rPr>
              <a:t>Nous avons réalisé le projet </a:t>
            </a:r>
            <a:r>
              <a:rPr lang="cs-CZ" sz="2800" smtClean="0">
                <a:solidFill>
                  <a:srgbClr val="FF0000"/>
                </a:solidFill>
              </a:rPr>
              <a:t>en</a:t>
            </a:r>
            <a:r>
              <a:rPr lang="cs-CZ" sz="2800" smtClean="0">
                <a:solidFill>
                  <a:schemeClr val="tx1"/>
                </a:solidFill>
              </a:rPr>
              <a:t> deux ans.</a:t>
            </a:r>
          </a:p>
          <a:p>
            <a:pPr marL="34290" indent="0" algn="ctr">
              <a:buNone/>
            </a:pPr>
            <a:endParaRPr lang="cs-CZ" sz="2800">
              <a:solidFill>
                <a:schemeClr val="tx1"/>
              </a:solidFill>
            </a:endParaRPr>
          </a:p>
          <a:p>
            <a:pPr marL="34290" indent="0" algn="ctr">
              <a:buNone/>
            </a:pPr>
            <a:r>
              <a:rPr lang="cs-CZ" sz="2800"/>
              <a:t>pour   </a:t>
            </a:r>
            <a:r>
              <a:rPr lang="cs-CZ" sz="2800">
                <a:solidFill>
                  <a:srgbClr val="FF0000"/>
                </a:solidFill>
              </a:rPr>
              <a:t>X</a:t>
            </a:r>
            <a:r>
              <a:rPr lang="cs-CZ" sz="2800"/>
              <a:t>   </a:t>
            </a:r>
            <a:r>
              <a:rPr lang="cs-CZ" sz="2800" smtClean="0"/>
              <a:t>pendant</a:t>
            </a:r>
          </a:p>
          <a:p>
            <a:pPr marL="34290" indent="0" algn="ctr">
              <a:buNone/>
            </a:pPr>
            <a:r>
              <a:rPr lang="cs-CZ" sz="2800" smtClean="0">
                <a:solidFill>
                  <a:schemeClr val="tx1"/>
                </a:solidFill>
              </a:rPr>
              <a:t>Il a loué l´équipement nécessaire </a:t>
            </a:r>
            <a:r>
              <a:rPr lang="cs-CZ" sz="2800" smtClean="0">
                <a:solidFill>
                  <a:srgbClr val="FF0000"/>
                </a:solidFill>
              </a:rPr>
              <a:t>pour</a:t>
            </a:r>
            <a:r>
              <a:rPr lang="cs-CZ" sz="2800" smtClean="0">
                <a:solidFill>
                  <a:schemeClr val="tx1"/>
                </a:solidFill>
              </a:rPr>
              <a:t> trois semaines.</a:t>
            </a:r>
          </a:p>
          <a:p>
            <a:pPr marL="34290" indent="0" algn="ctr">
              <a:buNone/>
            </a:pPr>
            <a:r>
              <a:rPr lang="cs-CZ" sz="2800" smtClean="0">
                <a:solidFill>
                  <a:schemeClr val="tx1"/>
                </a:solidFill>
              </a:rPr>
              <a:t>Elle a travaillé pour cette entreprise </a:t>
            </a:r>
            <a:r>
              <a:rPr lang="cs-CZ" sz="2800" smtClean="0">
                <a:solidFill>
                  <a:srgbClr val="FF0000"/>
                </a:solidFill>
              </a:rPr>
              <a:t>pendant</a:t>
            </a:r>
            <a:r>
              <a:rPr lang="cs-CZ" sz="2800" smtClean="0">
                <a:solidFill>
                  <a:schemeClr val="tx1"/>
                </a:solidFill>
              </a:rPr>
              <a:t> 5 ans.</a:t>
            </a:r>
          </a:p>
          <a:p>
            <a:pPr marL="34290" indent="0" algn="ctr">
              <a:buNone/>
            </a:pPr>
            <a:endParaRPr lang="cs-CZ" smtClean="0">
              <a:solidFill>
                <a:schemeClr val="tx1"/>
              </a:solidFill>
            </a:endParaRPr>
          </a:p>
          <a:p>
            <a:pPr marL="34290" indent="0" algn="ctr">
              <a:buNone/>
            </a:pPr>
            <a:endParaRPr lang="cs-CZ"/>
          </a:p>
          <a:p>
            <a:pPr marL="34290" indent="0" algn="ctr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3504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spcBef>
                <a:spcPts val="1050"/>
              </a:spcBef>
              <a:buClr>
                <a:schemeClr val="accent1"/>
              </a:buClr>
              <a:buSzPct val="80000"/>
            </a:pPr>
            <a:r>
              <a:rPr lang="cs-CZ" smtClean="0"/>
              <a:t>Předložky místa </a:t>
            </a:r>
            <a:br>
              <a:rPr lang="cs-CZ" smtClean="0"/>
            </a:br>
            <a:r>
              <a:rPr lang="fr-FR" sz="1800" b="1">
                <a:latin typeface="+mn-lt"/>
                <a:ea typeface="+mn-ea"/>
                <a:cs typeface="+mn-cs"/>
              </a:rPr>
              <a:t>à</a:t>
            </a:r>
            <a:r>
              <a:rPr lang="cs-CZ" sz="1800" b="1">
                <a:latin typeface="+mn-lt"/>
                <a:ea typeface="+mn-ea"/>
                <a:cs typeface="+mn-cs"/>
              </a:rPr>
              <a:t>, en, dans, sur, sous, contre, entre, parmi, </a:t>
            </a:r>
            <a:r>
              <a:rPr lang="fr-FR" sz="1800" b="1">
                <a:latin typeface="+mn-lt"/>
                <a:ea typeface="+mn-ea"/>
                <a:cs typeface="+mn-cs"/>
              </a:rPr>
              <a:t>à</a:t>
            </a:r>
            <a:r>
              <a:rPr lang="cs-CZ" sz="1800" b="1">
                <a:latin typeface="+mn-lt"/>
                <a:ea typeface="+mn-ea"/>
                <a:cs typeface="+mn-cs"/>
              </a:rPr>
              <a:t> c</a:t>
            </a:r>
            <a:r>
              <a:rPr lang="fr-FR" sz="1800" b="1">
                <a:latin typeface="+mn-lt"/>
                <a:ea typeface="+mn-ea"/>
                <a:cs typeface="+mn-cs"/>
              </a:rPr>
              <a:t>ô</a:t>
            </a:r>
            <a:r>
              <a:rPr lang="cs-CZ" sz="1800" b="1">
                <a:latin typeface="+mn-lt"/>
                <a:ea typeface="+mn-ea"/>
                <a:cs typeface="+mn-cs"/>
              </a:rPr>
              <a:t>té de, en face de...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51" y="2107581"/>
            <a:ext cx="7404653" cy="451624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b="1">
                <a:solidFill>
                  <a:srgbClr val="C00000"/>
                </a:solidFill>
              </a:rPr>
              <a:t>en – označuje místo (kde, kam)</a:t>
            </a:r>
          </a:p>
          <a:p>
            <a:pPr marL="34290" indent="0">
              <a:buNone/>
            </a:pPr>
            <a:r>
              <a:rPr lang="cs-CZ">
                <a:solidFill>
                  <a:schemeClr val="tx1"/>
                </a:solidFill>
              </a:rPr>
              <a:t>aller en France, d</a:t>
            </a:r>
            <a:r>
              <a:rPr lang="fr-FR">
                <a:solidFill>
                  <a:schemeClr val="tx1"/>
                </a:solidFill>
              </a:rPr>
              <a:t>î</a:t>
            </a:r>
            <a:r>
              <a:rPr lang="cs-CZ">
                <a:solidFill>
                  <a:schemeClr val="tx1"/>
                </a:solidFill>
              </a:rPr>
              <a:t>ner en ville, se mettre en route, se trouver en haut/en bas</a:t>
            </a:r>
          </a:p>
          <a:p>
            <a:pPr marL="34290" indent="0">
              <a:buNone/>
            </a:pPr>
            <a:endParaRPr lang="cs-CZ"/>
          </a:p>
          <a:p>
            <a:pPr>
              <a:lnSpc>
                <a:spcPct val="100000"/>
              </a:lnSpc>
            </a:pPr>
            <a:r>
              <a:rPr lang="cs-CZ" b="1">
                <a:solidFill>
                  <a:srgbClr val="C00000"/>
                </a:solidFill>
              </a:rPr>
              <a:t>dans </a:t>
            </a:r>
          </a:p>
          <a:p>
            <a:pPr marL="34290" indent="0">
              <a:buNone/>
            </a:pPr>
            <a:r>
              <a:rPr lang="cs-CZ">
                <a:solidFill>
                  <a:srgbClr val="C00000"/>
                </a:solidFill>
              </a:rPr>
              <a:t>- </a:t>
            </a:r>
            <a:r>
              <a:rPr lang="cs-CZ">
                <a:solidFill>
                  <a:srgbClr val="C00000"/>
                </a:solidFill>
              </a:rPr>
              <a:t>označuje místo (kde, kam)</a:t>
            </a:r>
          </a:p>
          <a:p>
            <a:pPr marL="34290" indent="0">
              <a:buNone/>
            </a:pPr>
            <a:r>
              <a:rPr lang="cs-CZ">
                <a:solidFill>
                  <a:schemeClr val="tx1"/>
                </a:solidFill>
              </a:rPr>
              <a:t>dans le jardin, dans les environs, dans le Nord de la France, dans la rue, dans le journal, dans notre bureau</a:t>
            </a:r>
          </a:p>
          <a:p>
            <a:pPr marL="34290" indent="0">
              <a:buNone/>
            </a:pPr>
            <a:r>
              <a:rPr lang="cs-CZ">
                <a:solidFill>
                  <a:srgbClr val="C00000"/>
                </a:solidFill>
              </a:rPr>
              <a:t>- odkud</a:t>
            </a:r>
            <a:r>
              <a:rPr lang="cs-CZ">
                <a:solidFill>
                  <a:srgbClr val="C00000"/>
                </a:solidFill>
              </a:rPr>
              <a:t>, z čeho</a:t>
            </a:r>
          </a:p>
          <a:p>
            <a:pPr marL="34290" indent="0">
              <a:buNone/>
            </a:pPr>
            <a:r>
              <a:rPr lang="cs-CZ">
                <a:solidFill>
                  <a:schemeClr val="tx1"/>
                </a:solidFill>
              </a:rPr>
              <a:t>on mange dans une assiette, on boit dans un verre</a:t>
            </a:r>
          </a:p>
          <a:p>
            <a:pPr marL="34290" indent="0">
              <a:buNone/>
            </a:pPr>
            <a:endParaRPr lang="cs-CZ" smtClean="0"/>
          </a:p>
          <a:p>
            <a:pPr marL="34290" indent="0">
              <a:buNone/>
            </a:pPr>
            <a:endParaRPr lang="cs-CZ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42904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7251" y="533865"/>
            <a:ext cx="7406640" cy="886522"/>
          </a:xfrm>
        </p:spPr>
        <p:txBody>
          <a:bodyPr/>
          <a:lstStyle/>
          <a:p>
            <a:r>
              <a:rPr lang="cs-CZ" smtClean="0"/>
              <a:t>Zapamatujte si: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51" y="1516567"/>
            <a:ext cx="7404653" cy="4995746"/>
          </a:xfrm>
        </p:spPr>
        <p:txBody>
          <a:bodyPr>
            <a:normAutofit/>
          </a:bodyPr>
          <a:lstStyle/>
          <a:p>
            <a:r>
              <a:rPr lang="fr-FR" smtClean="0"/>
              <a:t>à</a:t>
            </a:r>
            <a:r>
              <a:rPr lang="cs-CZ" smtClean="0"/>
              <a:t>   </a:t>
            </a:r>
            <a:r>
              <a:rPr lang="cs-CZ" smtClean="0">
                <a:solidFill>
                  <a:srgbClr val="FF0000"/>
                </a:solidFill>
              </a:rPr>
              <a:t>X</a:t>
            </a:r>
            <a:r>
              <a:rPr lang="cs-CZ" smtClean="0"/>
              <a:t>   </a:t>
            </a:r>
            <a:r>
              <a:rPr lang="cs-CZ"/>
              <a:t>dans</a:t>
            </a:r>
          </a:p>
          <a:p>
            <a:pPr marL="34290" indent="0">
              <a:buNone/>
            </a:pPr>
            <a:endParaRPr lang="cs-CZ"/>
          </a:p>
          <a:p>
            <a:pPr marL="34290" indent="0">
              <a:buNone/>
            </a:pPr>
            <a:r>
              <a:rPr lang="cs-CZ"/>
              <a:t>habiter </a:t>
            </a:r>
            <a:r>
              <a:rPr lang="fr-FR">
                <a:solidFill>
                  <a:srgbClr val="FF0000"/>
                </a:solidFill>
              </a:rPr>
              <a:t>à</a:t>
            </a:r>
            <a:r>
              <a:rPr lang="cs-CZ"/>
              <a:t> Paris  -  se promener </a:t>
            </a:r>
            <a:r>
              <a:rPr lang="cs-CZ">
                <a:solidFill>
                  <a:srgbClr val="FF0000"/>
                </a:solidFill>
              </a:rPr>
              <a:t>dans</a:t>
            </a:r>
            <a:r>
              <a:rPr lang="cs-CZ"/>
              <a:t> Paris, </a:t>
            </a:r>
            <a:r>
              <a:rPr lang="fr-FR"/>
              <a:t>ê</a:t>
            </a:r>
            <a:r>
              <a:rPr lang="cs-CZ"/>
              <a:t>tre </a:t>
            </a:r>
            <a:r>
              <a:rPr lang="fr-FR">
                <a:solidFill>
                  <a:srgbClr val="FF0000"/>
                </a:solidFill>
              </a:rPr>
              <a:t>à</a:t>
            </a:r>
            <a:r>
              <a:rPr lang="cs-CZ"/>
              <a:t> la maison – </a:t>
            </a:r>
            <a:r>
              <a:rPr lang="fr-FR"/>
              <a:t>ê</a:t>
            </a:r>
            <a:r>
              <a:rPr lang="cs-CZ"/>
              <a:t>tre </a:t>
            </a:r>
            <a:r>
              <a:rPr lang="cs-CZ">
                <a:solidFill>
                  <a:srgbClr val="FF0000"/>
                </a:solidFill>
              </a:rPr>
              <a:t>dans</a:t>
            </a:r>
            <a:r>
              <a:rPr lang="cs-CZ"/>
              <a:t> la maison, </a:t>
            </a:r>
            <a:r>
              <a:rPr lang="cs-CZ">
                <a:solidFill>
                  <a:srgbClr val="FF0000"/>
                </a:solidFill>
              </a:rPr>
              <a:t>au</a:t>
            </a:r>
            <a:r>
              <a:rPr lang="cs-CZ"/>
              <a:t> bureau – </a:t>
            </a:r>
            <a:r>
              <a:rPr lang="cs-CZ">
                <a:solidFill>
                  <a:srgbClr val="FF0000"/>
                </a:solidFill>
              </a:rPr>
              <a:t>dans</a:t>
            </a:r>
            <a:r>
              <a:rPr lang="cs-CZ"/>
              <a:t> quel bureau, </a:t>
            </a:r>
            <a:r>
              <a:rPr lang="cs-CZ">
                <a:solidFill>
                  <a:srgbClr val="FF0000"/>
                </a:solidFill>
              </a:rPr>
              <a:t>dans</a:t>
            </a:r>
            <a:r>
              <a:rPr lang="cs-CZ"/>
              <a:t> notre bureau</a:t>
            </a:r>
          </a:p>
          <a:p>
            <a:pPr marL="34290" indent="0">
              <a:buNone/>
            </a:pPr>
            <a:endParaRPr lang="cs-CZ"/>
          </a:p>
          <a:p>
            <a:r>
              <a:rPr lang="cs-CZ"/>
              <a:t>en </a:t>
            </a:r>
            <a:r>
              <a:rPr lang="cs-CZ" smtClean="0"/>
              <a:t>  </a:t>
            </a:r>
            <a:r>
              <a:rPr lang="cs-CZ" smtClean="0">
                <a:solidFill>
                  <a:srgbClr val="FF0000"/>
                </a:solidFill>
              </a:rPr>
              <a:t>X</a:t>
            </a:r>
            <a:r>
              <a:rPr lang="cs-CZ" smtClean="0"/>
              <a:t>   </a:t>
            </a:r>
            <a:r>
              <a:rPr lang="cs-CZ"/>
              <a:t>dans</a:t>
            </a:r>
          </a:p>
          <a:p>
            <a:pPr marL="34290" indent="0">
              <a:buNone/>
            </a:pPr>
            <a:r>
              <a:rPr lang="cs-CZ">
                <a:solidFill>
                  <a:srgbClr val="FF0000"/>
                </a:solidFill>
              </a:rPr>
              <a:t>en</a:t>
            </a:r>
            <a:r>
              <a:rPr lang="cs-CZ"/>
              <a:t> avion – </a:t>
            </a:r>
            <a:r>
              <a:rPr lang="cs-CZ">
                <a:solidFill>
                  <a:srgbClr val="FF0000"/>
                </a:solidFill>
              </a:rPr>
              <a:t>dans</a:t>
            </a:r>
            <a:r>
              <a:rPr lang="cs-CZ"/>
              <a:t> cet avion, </a:t>
            </a:r>
            <a:r>
              <a:rPr lang="cs-CZ">
                <a:solidFill>
                  <a:srgbClr val="FF0000"/>
                </a:solidFill>
              </a:rPr>
              <a:t>en</a:t>
            </a:r>
            <a:r>
              <a:rPr lang="cs-CZ"/>
              <a:t> ville – </a:t>
            </a:r>
            <a:r>
              <a:rPr lang="cs-CZ">
                <a:solidFill>
                  <a:srgbClr val="FF0000"/>
                </a:solidFill>
              </a:rPr>
              <a:t>dans</a:t>
            </a:r>
            <a:r>
              <a:rPr lang="cs-CZ"/>
              <a:t> la ville de Prague, </a:t>
            </a:r>
            <a:r>
              <a:rPr lang="cs-CZ">
                <a:solidFill>
                  <a:srgbClr val="FF0000"/>
                </a:solidFill>
              </a:rPr>
              <a:t>en</a:t>
            </a:r>
            <a:r>
              <a:rPr lang="cs-CZ"/>
              <a:t> classe – </a:t>
            </a:r>
            <a:r>
              <a:rPr lang="cs-CZ">
                <a:solidFill>
                  <a:srgbClr val="FF0000"/>
                </a:solidFill>
              </a:rPr>
              <a:t>dans</a:t>
            </a:r>
            <a:r>
              <a:rPr lang="cs-CZ"/>
              <a:t> notre </a:t>
            </a:r>
            <a:r>
              <a:rPr lang="cs-CZ" smtClean="0"/>
              <a:t>classe</a:t>
            </a:r>
          </a:p>
          <a:p>
            <a:pPr marL="34290" indent="0">
              <a:buNone/>
            </a:pPr>
            <a:endParaRPr lang="cs-CZ"/>
          </a:p>
          <a:p>
            <a:r>
              <a:rPr lang="cs-CZ" smtClean="0"/>
              <a:t>devant   </a:t>
            </a:r>
            <a:r>
              <a:rPr lang="cs-CZ" smtClean="0">
                <a:solidFill>
                  <a:srgbClr val="FF0000"/>
                </a:solidFill>
              </a:rPr>
              <a:t>X</a:t>
            </a:r>
            <a:r>
              <a:rPr lang="cs-CZ" smtClean="0"/>
              <a:t>   avant  - před (</a:t>
            </a:r>
            <a:r>
              <a:rPr lang="cs-CZ" i="1" smtClean="0"/>
              <a:t>devant</a:t>
            </a:r>
            <a:r>
              <a:rPr lang="cs-CZ" smtClean="0"/>
              <a:t> předložka </a:t>
            </a:r>
            <a:r>
              <a:rPr lang="cs-CZ" u="sng" smtClean="0"/>
              <a:t>místa</a:t>
            </a:r>
            <a:r>
              <a:rPr lang="cs-CZ" smtClean="0"/>
              <a:t> X </a:t>
            </a:r>
            <a:r>
              <a:rPr lang="cs-CZ" i="1" smtClean="0"/>
              <a:t>avant</a:t>
            </a:r>
            <a:r>
              <a:rPr lang="cs-CZ" smtClean="0"/>
              <a:t> předložka </a:t>
            </a:r>
            <a:r>
              <a:rPr lang="cs-CZ" u="sng" smtClean="0"/>
              <a:t>času</a:t>
            </a:r>
            <a:r>
              <a:rPr lang="cs-CZ" smtClean="0"/>
              <a:t>)</a:t>
            </a:r>
          </a:p>
          <a:p>
            <a:pPr marL="34290" indent="0">
              <a:buNone/>
            </a:pPr>
            <a:r>
              <a:rPr lang="cs-CZ" smtClean="0"/>
              <a:t>La machine </a:t>
            </a:r>
            <a:r>
              <a:rPr lang="fr-FR" smtClean="0"/>
              <a:t>à</a:t>
            </a:r>
            <a:r>
              <a:rPr lang="cs-CZ" smtClean="0"/>
              <a:t> café est </a:t>
            </a:r>
            <a:r>
              <a:rPr lang="cs-CZ" smtClean="0">
                <a:solidFill>
                  <a:srgbClr val="FF0000"/>
                </a:solidFill>
              </a:rPr>
              <a:t>devant</a:t>
            </a:r>
            <a:r>
              <a:rPr lang="cs-CZ" smtClean="0"/>
              <a:t> notre bureau.</a:t>
            </a:r>
          </a:p>
          <a:p>
            <a:pPr marL="34290" indent="0">
              <a:buNone/>
            </a:pPr>
            <a:r>
              <a:rPr lang="cs-CZ">
                <a:solidFill>
                  <a:srgbClr val="FF0000"/>
                </a:solidFill>
              </a:rPr>
              <a:t>A</a:t>
            </a:r>
            <a:r>
              <a:rPr lang="cs-CZ" smtClean="0">
                <a:solidFill>
                  <a:srgbClr val="FF0000"/>
                </a:solidFill>
              </a:rPr>
              <a:t>vant</a:t>
            </a:r>
            <a:r>
              <a:rPr lang="cs-CZ" smtClean="0"/>
              <a:t> la réunion nous avons préparé tous les dossiers importants.</a:t>
            </a:r>
          </a:p>
          <a:p>
            <a:pPr marL="34290" indent="0">
              <a:buNone/>
            </a:pPr>
            <a:endParaRPr lang="cs-CZ"/>
          </a:p>
          <a:p>
            <a:pPr marL="34290" indent="0">
              <a:buNone/>
            </a:pPr>
            <a:endParaRPr lang="cs-CZ"/>
          </a:p>
          <a:p>
            <a:pPr marL="3429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5729763"/>
      </p:ext>
    </p:extLst>
  </p:cSld>
  <p:clrMapOvr>
    <a:masterClrMapping/>
  </p:clrMapOvr>
</p:sld>
</file>

<file path=ppt/theme/theme1.xml><?xml version="1.0" encoding="utf-8"?>
<a:theme xmlns:a="http://schemas.openxmlformats.org/drawingml/2006/main" name="Základ">
  <a:themeElements>
    <a:clrScheme name="Základ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Zákla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Základ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Základna</Template>
  <TotalTime>50</TotalTime>
  <Words>510</Words>
  <Application>Microsoft Office PowerPoint</Application>
  <PresentationFormat>Předvádění na obrazovce (4:3)</PresentationFormat>
  <Paragraphs>75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9" baseType="lpstr">
      <vt:lpstr>Corbel</vt:lpstr>
      <vt:lpstr>Základ</vt:lpstr>
      <vt:lpstr>Předložky času a místa</vt:lpstr>
      <vt:lpstr>Předložky času</vt:lpstr>
      <vt:lpstr>Prezentace aplikace PowerPoint</vt:lpstr>
      <vt:lpstr>Prezentace aplikace PowerPoint</vt:lpstr>
      <vt:lpstr>Zapamatujte si:</vt:lpstr>
      <vt:lpstr>Předložky místa  à, en, dans, sur, sous, contre, entre, parmi, à côté de, en face de...</vt:lpstr>
      <vt:lpstr>Zapamatujte si: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Předložky času  a místa</dc:title>
  <dc:creator>Červenková Marie</dc:creator>
  <cp:lastModifiedBy>Červenková Marie</cp:lastModifiedBy>
  <cp:revision>8</cp:revision>
  <dcterms:created xsi:type="dcterms:W3CDTF">2016-06-30T07:11:01Z</dcterms:created>
  <dcterms:modified xsi:type="dcterms:W3CDTF">2016-12-16T09:48:44Z</dcterms:modified>
</cp:coreProperties>
</file>