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464" r:id="rId2"/>
    <p:sldId id="465" r:id="rId3"/>
    <p:sldId id="466" r:id="rId4"/>
    <p:sldId id="467" r:id="rId5"/>
    <p:sldId id="468" r:id="rId6"/>
    <p:sldId id="477" r:id="rId7"/>
    <p:sldId id="478" r:id="rId8"/>
    <p:sldId id="469" r:id="rId9"/>
    <p:sldId id="470" r:id="rId10"/>
    <p:sldId id="471" r:id="rId11"/>
    <p:sldId id="472" r:id="rId12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6A2"/>
    <a:srgbClr val="00518E"/>
    <a:srgbClr val="005696"/>
    <a:srgbClr val="003B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1F1677-B129-4222-8E48-AF0F111B0B2B}" v="11" dt="2025-02-19T09:42:14.2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4" d="100"/>
          <a:sy n="84" d="100"/>
        </p:scale>
        <p:origin x="37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AD5EBD-2724-43DE-8264-2ED18A640563}" type="datetimeFigureOut">
              <a:rPr lang="cs-CZ" smtClean="0"/>
              <a:t>19.02.2025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E60389-D75C-41F2-8E74-259BE495DE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495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225DFD-0107-4FF7-B377-08C6CC5E57EB}" type="datetimeFigureOut">
              <a:rPr lang="cs-CZ" smtClean="0"/>
              <a:t>19.02.2025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61DC84-749D-430C-BFC6-7CD389B6D2A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26858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336ED-61D4-413E-8000-8AC4DB66ADC7}" type="datetimeFigureOut">
              <a:rPr lang="cs-CZ" smtClean="0"/>
              <a:t>19.02.2025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3C702-872A-478D-81BB-DBC24695E1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1804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336ED-61D4-413E-8000-8AC4DB66ADC7}" type="datetimeFigureOut">
              <a:rPr lang="cs-CZ" smtClean="0"/>
              <a:t>19.02.2025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3C702-872A-478D-81BB-DBC24695E1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8948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336ED-61D4-413E-8000-8AC4DB66ADC7}" type="datetimeFigureOut">
              <a:rPr lang="cs-CZ" smtClean="0"/>
              <a:t>19.02.2025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3C702-872A-478D-81BB-DBC24695E1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8484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336ED-61D4-413E-8000-8AC4DB66ADC7}" type="datetimeFigureOut">
              <a:rPr lang="cs-CZ" smtClean="0"/>
              <a:t>19.02.2025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3C702-872A-478D-81BB-DBC24695E1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2427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336ED-61D4-413E-8000-8AC4DB66ADC7}" type="datetimeFigureOut">
              <a:rPr lang="cs-CZ" smtClean="0"/>
              <a:t>19.02.2025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3C702-872A-478D-81BB-DBC24695E1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1904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336ED-61D4-413E-8000-8AC4DB66ADC7}" type="datetimeFigureOut">
              <a:rPr lang="cs-CZ" smtClean="0"/>
              <a:t>19.02.2025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3C702-872A-478D-81BB-DBC24695E1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6367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336ED-61D4-413E-8000-8AC4DB66ADC7}" type="datetimeFigureOut">
              <a:rPr lang="cs-CZ" smtClean="0"/>
              <a:t>19.02.2025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3C702-872A-478D-81BB-DBC24695E1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0652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336ED-61D4-413E-8000-8AC4DB66ADC7}" type="datetimeFigureOut">
              <a:rPr lang="cs-CZ" smtClean="0"/>
              <a:t>19.02.2025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3C702-872A-478D-81BB-DBC24695E1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5014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336ED-61D4-413E-8000-8AC4DB66ADC7}" type="datetimeFigureOut">
              <a:rPr lang="cs-CZ" smtClean="0"/>
              <a:t>19.02.2025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3C702-872A-478D-81BB-DBC24695E1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0209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336ED-61D4-413E-8000-8AC4DB66ADC7}" type="datetimeFigureOut">
              <a:rPr lang="cs-CZ" smtClean="0"/>
              <a:t>19.02.2025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3C702-872A-478D-81BB-DBC24695E1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8989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336ED-61D4-413E-8000-8AC4DB66ADC7}" type="datetimeFigureOut">
              <a:rPr lang="cs-CZ" smtClean="0"/>
              <a:t>19.02.2025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3C702-872A-478D-81BB-DBC24695E1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4988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8336ED-61D4-413E-8000-8AC4DB66ADC7}" type="datetimeFigureOut">
              <a:rPr lang="cs-CZ" smtClean="0"/>
              <a:t>19.02.2025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3C702-872A-478D-81BB-DBC24695E1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0180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libor.stepanek@cjv.muni.cz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49680" y="1682432"/>
            <a:ext cx="9677400" cy="3026727"/>
          </a:xfrm>
        </p:spPr>
        <p:txBody>
          <a:bodyPr>
            <a:normAutofit/>
          </a:bodyPr>
          <a:lstStyle/>
          <a:p>
            <a:pPr algn="ctr" eaLnBrk="1" hangingPunct="1"/>
            <a:r>
              <a:rPr lang="cs-CZ" altLang="cs-CZ" sz="4800" b="1" u="sng" dirty="0">
                <a:latin typeface="+mn-lt"/>
              </a:rPr>
              <a:t>International </a:t>
            </a:r>
            <a:r>
              <a:rPr lang="cs-CZ" altLang="cs-CZ" sz="4800" b="1" u="sng" dirty="0" err="1">
                <a:latin typeface="+mn-lt"/>
              </a:rPr>
              <a:t>Communication</a:t>
            </a:r>
            <a:r>
              <a:rPr lang="cs-CZ" altLang="cs-CZ" sz="4800" b="1" u="sng" dirty="0">
                <a:latin typeface="+mn-lt"/>
              </a:rPr>
              <a:t> </a:t>
            </a:r>
            <a:r>
              <a:rPr lang="cs-CZ" altLang="cs-CZ" sz="4800" b="1" u="sng" dirty="0" err="1">
                <a:latin typeface="+mn-lt"/>
              </a:rPr>
              <a:t>Strategies</a:t>
            </a:r>
            <a:r>
              <a:rPr lang="cs-CZ" altLang="cs-CZ" sz="4800" b="1" u="sng" dirty="0">
                <a:latin typeface="+mn-lt"/>
              </a:rPr>
              <a:t> </a:t>
            </a:r>
            <a:br>
              <a:rPr lang="cs-CZ" altLang="cs-CZ" sz="4800" b="1" u="sng" dirty="0">
                <a:latin typeface="+mn-lt"/>
              </a:rPr>
            </a:br>
            <a:r>
              <a:rPr lang="cs-CZ" altLang="cs-CZ" sz="4800" dirty="0">
                <a:latin typeface="+mn-lt"/>
              </a:rPr>
              <a:t>(</a:t>
            </a:r>
            <a:r>
              <a:rPr lang="cs-CZ" sz="4800" b="1" i="0" dirty="0">
                <a:effectLst/>
                <a:latin typeface="Open Sans" panose="020B0606030504020204" pitchFamily="34" charset="0"/>
              </a:rPr>
              <a:t>CJV_ICSDM</a:t>
            </a:r>
            <a:r>
              <a:rPr lang="cs-CZ" altLang="cs-CZ" sz="4800" b="1" dirty="0">
                <a:latin typeface="+mn-lt"/>
              </a:rPr>
              <a:t>)</a:t>
            </a:r>
            <a:br>
              <a:rPr lang="cs-CZ" altLang="cs-CZ" sz="4800" b="1" dirty="0">
                <a:latin typeface="+mn-lt"/>
              </a:rPr>
            </a:br>
            <a:r>
              <a:rPr lang="cs-CZ" altLang="cs-CZ" sz="3600" b="1" dirty="0" err="1">
                <a:latin typeface="+mn-lt"/>
              </a:rPr>
              <a:t>for</a:t>
            </a:r>
            <a:r>
              <a:rPr lang="cs-CZ" altLang="cs-CZ" sz="3600" b="1" dirty="0">
                <a:latin typeface="+mn-lt"/>
              </a:rPr>
              <a:t> Social and Digital Media in </a:t>
            </a:r>
            <a:r>
              <a:rPr lang="cs-CZ" altLang="cs-CZ" sz="3600" b="1" dirty="0" err="1">
                <a:latin typeface="+mn-lt"/>
              </a:rPr>
              <a:t>Academic</a:t>
            </a:r>
            <a:r>
              <a:rPr lang="cs-CZ" altLang="cs-CZ" sz="3600" b="1" dirty="0">
                <a:latin typeface="+mn-lt"/>
              </a:rPr>
              <a:t> </a:t>
            </a:r>
            <a:r>
              <a:rPr lang="cs-CZ" altLang="cs-CZ" sz="3600" b="1" dirty="0" err="1">
                <a:latin typeface="+mn-lt"/>
              </a:rPr>
              <a:t>Setting</a:t>
            </a:r>
            <a:r>
              <a:rPr lang="cs-CZ" altLang="cs-CZ" sz="3600" b="1" u="sng" dirty="0">
                <a:latin typeface="+mn-lt"/>
              </a:rPr>
              <a:t>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0" y="5343526"/>
            <a:ext cx="5319713" cy="936625"/>
          </a:xfrm>
        </p:spPr>
        <p:txBody>
          <a:bodyPr/>
          <a:lstStyle/>
          <a:p>
            <a:pPr eaLnBrk="1" hangingPunct="1"/>
            <a:r>
              <a:rPr lang="cs-CZ" altLang="cs-CZ" sz="4400" dirty="0" err="1"/>
              <a:t>Spring</a:t>
            </a:r>
            <a:r>
              <a:rPr lang="cs-CZ" altLang="cs-CZ" sz="4400" dirty="0"/>
              <a:t> Term 2025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886"/>
            <a:ext cx="4741817" cy="1387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81156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en-GB" altLang="cs-CZ" dirty="0">
                <a:latin typeface="+mn-lt"/>
              </a:rPr>
              <a:t>introduction</a:t>
            </a:r>
          </a:p>
        </p:txBody>
      </p:sp>
      <p:sp>
        <p:nvSpPr>
          <p:cNvPr id="1126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cs-CZ" altLang="cs-CZ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9669" y="5996879"/>
            <a:ext cx="2942331" cy="861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2688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en-GB" altLang="cs-CZ" dirty="0">
                <a:latin typeface="+mn-lt"/>
              </a:rPr>
              <a:t>introduction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63750" y="2656703"/>
            <a:ext cx="8229600" cy="2389960"/>
          </a:xfrm>
        </p:spPr>
        <p:txBody>
          <a:bodyPr/>
          <a:lstStyle/>
          <a:p>
            <a:pPr eaLnBrk="1" hangingPunct="1"/>
            <a:r>
              <a:rPr lang="en-GB" altLang="cs-CZ" dirty="0"/>
              <a:t>peer2peer </a:t>
            </a:r>
            <a:r>
              <a:rPr lang="en-GB" altLang="cs-CZ" dirty="0">
                <a:cs typeface="Arial" charset="0"/>
              </a:rPr>
              <a:t>→ class</a:t>
            </a:r>
          </a:p>
          <a:p>
            <a:pPr eaLnBrk="1" hangingPunct="1"/>
            <a:endParaRPr lang="cs-CZ" altLang="cs-CZ" dirty="0">
              <a:cs typeface="Arial" charset="0"/>
            </a:endParaRPr>
          </a:p>
          <a:p>
            <a:pPr eaLnBrk="1" hangingPunct="1">
              <a:buFontTx/>
              <a:buNone/>
            </a:pPr>
            <a:r>
              <a:rPr lang="cs-CZ" altLang="cs-CZ" dirty="0">
                <a:latin typeface="Arial Narrow" pitchFamily="34" charset="0"/>
                <a:cs typeface="Arial" charset="0"/>
              </a:rPr>
              <a:t>  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9669" y="5996879"/>
            <a:ext cx="2942331" cy="861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2431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cs-CZ" altLang="cs-CZ" sz="3200" b="1" dirty="0">
                <a:latin typeface="+mn-lt"/>
              </a:rPr>
              <a:t>International </a:t>
            </a:r>
            <a:r>
              <a:rPr lang="cs-CZ" altLang="cs-CZ" sz="3200" b="1" dirty="0" err="1">
                <a:latin typeface="+mn-lt"/>
              </a:rPr>
              <a:t>Communication</a:t>
            </a:r>
            <a:r>
              <a:rPr lang="cs-CZ" altLang="cs-CZ" sz="3200" b="1" dirty="0">
                <a:latin typeface="+mn-lt"/>
              </a:rPr>
              <a:t> </a:t>
            </a:r>
            <a:r>
              <a:rPr lang="cs-CZ" altLang="cs-CZ" sz="3200" b="1" dirty="0" err="1">
                <a:latin typeface="+mn-lt"/>
              </a:rPr>
              <a:t>Strategies</a:t>
            </a:r>
            <a:endParaRPr lang="cs-CZ" altLang="cs-CZ" b="1" dirty="0">
              <a:latin typeface="+mn-lt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8213" y="2133600"/>
            <a:ext cx="6335712" cy="3671888"/>
          </a:xfrm>
        </p:spPr>
        <p:txBody>
          <a:bodyPr/>
          <a:lstStyle/>
          <a:p>
            <a:pPr eaLnBrk="1" hangingPunct="1"/>
            <a:r>
              <a:rPr lang="en-GB" altLang="cs-CZ" b="1" dirty="0"/>
              <a:t>course instructor </a:t>
            </a:r>
            <a:endParaRPr lang="cs-CZ" altLang="cs-CZ" b="1" dirty="0"/>
          </a:p>
          <a:p>
            <a:pPr eaLnBrk="1" hangingPunct="1"/>
            <a:endParaRPr lang="cs-CZ" altLang="cs-CZ" b="1" dirty="0"/>
          </a:p>
          <a:p>
            <a:pPr eaLnBrk="1" hangingPunct="1"/>
            <a:r>
              <a:rPr lang="en-GB" altLang="cs-CZ" b="1" dirty="0"/>
              <a:t>course administration</a:t>
            </a:r>
          </a:p>
          <a:p>
            <a:pPr lvl="1" eaLnBrk="1" hangingPunct="1">
              <a:buFontTx/>
              <a:buNone/>
            </a:pPr>
            <a:endParaRPr lang="cs-CZ" altLang="cs-CZ" b="1" dirty="0"/>
          </a:p>
          <a:p>
            <a:pPr eaLnBrk="1" hangingPunct="1"/>
            <a:r>
              <a:rPr lang="cs-CZ" altLang="cs-CZ" b="1" dirty="0" err="1"/>
              <a:t>course</a:t>
            </a:r>
            <a:r>
              <a:rPr lang="cs-CZ" altLang="cs-CZ" b="1" dirty="0"/>
              <a:t> </a:t>
            </a:r>
            <a:r>
              <a:rPr lang="cs-CZ" altLang="cs-CZ" b="1" dirty="0" err="1"/>
              <a:t>introduction</a:t>
            </a:r>
            <a:r>
              <a:rPr lang="en-GB" altLang="cs-CZ" b="1" dirty="0"/>
              <a:t> </a:t>
            </a:r>
            <a:endParaRPr lang="en-GB" altLang="cs-CZ" dirty="0"/>
          </a:p>
          <a:p>
            <a:pPr eaLnBrk="1" hangingPunct="1"/>
            <a:endParaRPr lang="cs-CZ" altLang="cs-CZ" dirty="0">
              <a:latin typeface="Arial Narrow" pitchFamily="34" charset="0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9669" y="5996879"/>
            <a:ext cx="2942331" cy="861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3733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8269" y="849086"/>
            <a:ext cx="9385016" cy="5496945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GB" altLang="cs-CZ" sz="2400" dirty="0"/>
              <a:t>LIBOR ŠTĚPÁNEK</a:t>
            </a:r>
            <a:r>
              <a:rPr lang="cs-CZ" altLang="cs-CZ" sz="2400" dirty="0"/>
              <a:t> (</a:t>
            </a:r>
            <a:r>
              <a:rPr lang="cs-CZ" altLang="cs-CZ" sz="2400" dirty="0">
                <a:hlinkClick r:id="rId2"/>
              </a:rPr>
              <a:t>libor.stepanek@cjv.muni.cz</a:t>
            </a:r>
            <a:r>
              <a:rPr lang="cs-CZ" altLang="cs-CZ" sz="2400" dirty="0"/>
              <a:t>)</a:t>
            </a:r>
          </a:p>
          <a:p>
            <a:pPr eaLnBrk="1" hangingPunct="1">
              <a:lnSpc>
                <a:spcPct val="80000"/>
              </a:lnSpc>
              <a:defRPr/>
            </a:pPr>
            <a:endParaRPr lang="en-GB" altLang="cs-CZ" sz="2400" dirty="0"/>
          </a:p>
          <a:p>
            <a:pPr eaLnBrk="1" hangingPunct="1">
              <a:lnSpc>
                <a:spcPct val="80000"/>
              </a:lnSpc>
              <a:defRPr/>
            </a:pPr>
            <a:r>
              <a:rPr lang="en-GB" altLang="cs-CZ" sz="2400" dirty="0"/>
              <a:t>Masaryk University Language Centre (CJV MU)</a:t>
            </a:r>
            <a:r>
              <a:rPr lang="cs-CZ" altLang="cs-CZ" sz="2400" dirty="0"/>
              <a:t> Komenského nám 2</a:t>
            </a:r>
          </a:p>
          <a:p>
            <a:pPr eaLnBrk="1" hangingPunct="1">
              <a:lnSpc>
                <a:spcPct val="80000"/>
              </a:lnSpc>
              <a:defRPr/>
            </a:pPr>
            <a:endParaRPr lang="cs-CZ" altLang="cs-CZ" sz="2400" dirty="0"/>
          </a:p>
          <a:p>
            <a:pPr>
              <a:lnSpc>
                <a:spcPct val="80000"/>
              </a:lnSpc>
              <a:defRPr/>
            </a:pPr>
            <a:r>
              <a:rPr lang="cs-CZ" altLang="cs-CZ" sz="2400" dirty="0"/>
              <a:t>Background</a:t>
            </a:r>
            <a:r>
              <a:rPr lang="en-GB" altLang="cs-CZ" sz="2400" dirty="0"/>
              <a:t>: </a:t>
            </a:r>
            <a:endParaRPr lang="cs-CZ" altLang="cs-CZ" sz="2400" dirty="0"/>
          </a:p>
          <a:p>
            <a:pPr lvl="1">
              <a:lnSpc>
                <a:spcPct val="80000"/>
              </a:lnSpc>
              <a:defRPr/>
            </a:pPr>
            <a:r>
              <a:rPr lang="cs-CZ" altLang="cs-CZ" dirty="0"/>
              <a:t>MA in </a:t>
            </a:r>
            <a:r>
              <a:rPr lang="en-GB" altLang="cs-CZ" dirty="0"/>
              <a:t>English</a:t>
            </a:r>
            <a:r>
              <a:rPr lang="cs-CZ" altLang="cs-CZ" dirty="0"/>
              <a:t>/</a:t>
            </a:r>
            <a:r>
              <a:rPr lang="en-GB" altLang="cs-CZ" dirty="0"/>
              <a:t>History</a:t>
            </a:r>
            <a:r>
              <a:rPr lang="cs-CZ" altLang="cs-CZ" dirty="0"/>
              <a:t>; </a:t>
            </a:r>
            <a:r>
              <a:rPr lang="en-GB" altLang="cs-CZ" dirty="0"/>
              <a:t>PhD in Political Science</a:t>
            </a:r>
            <a:endParaRPr lang="cs-CZ" altLang="cs-CZ" dirty="0"/>
          </a:p>
          <a:p>
            <a:pPr marL="457200" lvl="1" indent="0">
              <a:lnSpc>
                <a:spcPct val="80000"/>
              </a:lnSpc>
              <a:buNone/>
              <a:defRPr/>
            </a:pPr>
            <a:endParaRPr lang="en-GB" altLang="cs-CZ" sz="1600" dirty="0"/>
          </a:p>
          <a:p>
            <a:pPr>
              <a:lnSpc>
                <a:spcPct val="80000"/>
              </a:lnSpc>
              <a:defRPr/>
            </a:pPr>
            <a:r>
              <a:rPr lang="en-GB" altLang="cs-CZ" sz="2400" dirty="0"/>
              <a:t>Specialization and Research:</a:t>
            </a:r>
          </a:p>
          <a:p>
            <a:pPr lvl="1">
              <a:lnSpc>
                <a:spcPct val="80000"/>
              </a:lnSpc>
              <a:defRPr/>
            </a:pPr>
            <a:r>
              <a:rPr lang="en-GB" altLang="cs-CZ" dirty="0"/>
              <a:t>Academic </a:t>
            </a:r>
            <a:r>
              <a:rPr lang="cs-CZ" altLang="cs-CZ" dirty="0" err="1"/>
              <a:t>Skills</a:t>
            </a:r>
            <a:r>
              <a:rPr lang="cs-CZ" altLang="cs-CZ" dirty="0"/>
              <a:t> in English</a:t>
            </a:r>
          </a:p>
          <a:p>
            <a:pPr lvl="1">
              <a:lnSpc>
                <a:spcPct val="80000"/>
              </a:lnSpc>
              <a:defRPr/>
            </a:pPr>
            <a:r>
              <a:rPr lang="cs-CZ" altLang="cs-CZ" dirty="0" err="1"/>
              <a:t>Academic</a:t>
            </a:r>
            <a:r>
              <a:rPr lang="cs-CZ" altLang="cs-CZ" dirty="0"/>
              <a:t> </a:t>
            </a:r>
            <a:r>
              <a:rPr lang="en-GB" altLang="cs-CZ" dirty="0"/>
              <a:t>Public Speaking</a:t>
            </a:r>
            <a:r>
              <a:rPr lang="cs-CZ" altLang="cs-CZ" dirty="0"/>
              <a:t> </a:t>
            </a:r>
          </a:p>
          <a:p>
            <a:pPr lvl="1">
              <a:lnSpc>
                <a:spcPct val="80000"/>
              </a:lnSpc>
              <a:defRPr/>
            </a:pPr>
            <a:r>
              <a:rPr lang="en-GB" altLang="cs-CZ" dirty="0"/>
              <a:t>Academic Writing</a:t>
            </a:r>
            <a:endParaRPr lang="cs-CZ" altLang="cs-CZ" dirty="0"/>
          </a:p>
          <a:p>
            <a:pPr lvl="1">
              <a:lnSpc>
                <a:spcPct val="80000"/>
              </a:lnSpc>
              <a:defRPr/>
            </a:pPr>
            <a:r>
              <a:rPr lang="cs-CZ" altLang="cs-CZ" dirty="0" err="1"/>
              <a:t>Creativity</a:t>
            </a:r>
            <a:r>
              <a:rPr lang="cs-CZ" altLang="cs-CZ" dirty="0"/>
              <a:t> </a:t>
            </a:r>
            <a:r>
              <a:rPr lang="cs-CZ" altLang="cs-CZ" sz="2800" dirty="0"/>
              <a:t>in </a:t>
            </a:r>
            <a:r>
              <a:rPr lang="cs-CZ" altLang="cs-CZ" sz="2800" dirty="0" err="1"/>
              <a:t>language</a:t>
            </a:r>
            <a:r>
              <a:rPr lang="cs-CZ" altLang="cs-CZ" sz="2800" dirty="0"/>
              <a:t> learning</a:t>
            </a:r>
            <a:endParaRPr lang="cs-CZ" altLang="cs-CZ" sz="2400" dirty="0"/>
          </a:p>
          <a:p>
            <a:pPr marL="0" indent="0">
              <a:lnSpc>
                <a:spcPct val="80000"/>
              </a:lnSpc>
              <a:buNone/>
              <a:defRPr/>
            </a:pPr>
            <a:endParaRPr lang="en-GB" altLang="cs-CZ" sz="2400" dirty="0"/>
          </a:p>
          <a:p>
            <a:pPr eaLnBrk="1" hangingPunct="1">
              <a:lnSpc>
                <a:spcPct val="80000"/>
              </a:lnSpc>
              <a:defRPr/>
            </a:pPr>
            <a:endParaRPr lang="en-GB" altLang="cs-CZ" sz="2400" dirty="0"/>
          </a:p>
          <a:p>
            <a:pPr lvl="1" eaLnBrk="1" hangingPunct="1">
              <a:lnSpc>
                <a:spcPct val="80000"/>
              </a:lnSpc>
              <a:defRPr/>
            </a:pPr>
            <a:endParaRPr lang="en-GB" altLang="cs-CZ" dirty="0"/>
          </a:p>
          <a:p>
            <a:pPr lvl="1" eaLnBrk="1" hangingPunct="1">
              <a:lnSpc>
                <a:spcPct val="80000"/>
              </a:lnSpc>
              <a:defRPr/>
            </a:pPr>
            <a:endParaRPr lang="cs-CZ" alt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9669" y="5996879"/>
            <a:ext cx="2942331" cy="861121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376C78E7-CE94-0FB0-5357-6A876BB14F1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6960" t="39849" r="5302" b="45693"/>
          <a:stretch/>
        </p:blipFill>
        <p:spPr>
          <a:xfrm>
            <a:off x="698269" y="5775929"/>
            <a:ext cx="7922080" cy="65151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302735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480300" y="704123"/>
            <a:ext cx="8086635" cy="647700"/>
          </a:xfrm>
        </p:spPr>
        <p:txBody>
          <a:bodyPr>
            <a:normAutofit fontScale="90000"/>
          </a:bodyPr>
          <a:lstStyle/>
          <a:p>
            <a:pPr algn="r" eaLnBrk="1" hangingPunct="1"/>
            <a:r>
              <a:rPr lang="cs-CZ" altLang="cs-CZ" b="1" dirty="0" err="1">
                <a:latin typeface="+mn-lt"/>
              </a:rPr>
              <a:t>course</a:t>
            </a:r>
            <a:r>
              <a:rPr lang="cs-CZ" altLang="cs-CZ" b="1" dirty="0">
                <a:latin typeface="+mn-lt"/>
              </a:rPr>
              <a:t> </a:t>
            </a:r>
            <a:r>
              <a:rPr lang="cs-CZ" altLang="cs-CZ" b="1" dirty="0" err="1">
                <a:latin typeface="+mn-lt"/>
              </a:rPr>
              <a:t>objectives</a:t>
            </a:r>
            <a:endParaRPr lang="cs-CZ" altLang="cs-CZ" b="1" dirty="0">
              <a:latin typeface="+mn-lt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1432" y="1559859"/>
            <a:ext cx="10241280" cy="4778431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cs-CZ" dirty="0"/>
              <a:t>After completing this course you will be able to:</a:t>
            </a:r>
          </a:p>
          <a:p>
            <a:pPr eaLnBrk="1" hangingPunct="1">
              <a:lnSpc>
                <a:spcPct val="80000"/>
              </a:lnSpc>
            </a:pPr>
            <a:endParaRPr lang="en-GB" altLang="cs-CZ" dirty="0"/>
          </a:p>
          <a:p>
            <a:pPr>
              <a:lnSpc>
                <a:spcPct val="80000"/>
              </a:lnSpc>
            </a:pPr>
            <a:r>
              <a:rPr lang="en-GB" altLang="cs-CZ" sz="2400" dirty="0"/>
              <a:t>be a successful participant of an international </a:t>
            </a:r>
            <a:r>
              <a:rPr lang="cs-CZ" altLang="cs-CZ" sz="2400" dirty="0"/>
              <a:t>team</a:t>
            </a:r>
            <a:r>
              <a:rPr lang="en-GB" altLang="cs-CZ" sz="2400" dirty="0"/>
              <a:t>;</a:t>
            </a:r>
            <a:endParaRPr lang="cs-CZ" sz="2400" dirty="0">
              <a:solidFill>
                <a:srgbClr val="0A0A0A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dirty="0">
                <a:solidFill>
                  <a:srgbClr val="0A0A0A"/>
                </a:solidFill>
              </a:rPr>
              <a:t>communicate a message clearly and engagingly across different languages and cultures; </a:t>
            </a:r>
            <a:endParaRPr lang="cs-CZ" sz="2400" dirty="0">
              <a:solidFill>
                <a:srgbClr val="0A0A0A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dirty="0">
                <a:solidFill>
                  <a:srgbClr val="0A0A0A"/>
                </a:solidFill>
              </a:rPr>
              <a:t>understand and apply principles of effective writing</a:t>
            </a:r>
            <a:r>
              <a:rPr lang="cs-CZ" sz="2400" dirty="0">
                <a:solidFill>
                  <a:srgbClr val="0A0A0A"/>
                </a:solidFill>
              </a:rPr>
              <a:t>/</a:t>
            </a:r>
            <a:r>
              <a:rPr lang="cs-CZ" sz="2400" dirty="0" err="1">
                <a:solidFill>
                  <a:srgbClr val="0A0A0A"/>
                </a:solidFill>
              </a:rPr>
              <a:t>speaking</a:t>
            </a:r>
            <a:r>
              <a:rPr lang="en-US" sz="2400" dirty="0">
                <a:solidFill>
                  <a:srgbClr val="0A0A0A"/>
                </a:solidFill>
              </a:rPr>
              <a:t> and text design; </a:t>
            </a:r>
            <a:endParaRPr lang="cs-CZ" sz="2400" dirty="0">
              <a:solidFill>
                <a:srgbClr val="0A0A0A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dirty="0">
                <a:solidFill>
                  <a:srgbClr val="0A0A0A"/>
                </a:solidFill>
              </a:rPr>
              <a:t>plan and design texts with a clear hierarchy of contents; </a:t>
            </a:r>
            <a:endParaRPr lang="cs-CZ" sz="2400" dirty="0">
              <a:solidFill>
                <a:srgbClr val="0A0A0A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dirty="0">
                <a:solidFill>
                  <a:srgbClr val="0A0A0A"/>
                </a:solidFill>
              </a:rPr>
              <a:t>use images in communication to </a:t>
            </a:r>
            <a:r>
              <a:rPr lang="en-US" sz="2400" dirty="0" err="1">
                <a:solidFill>
                  <a:srgbClr val="0A0A0A"/>
                </a:solidFill>
              </a:rPr>
              <a:t>maximise</a:t>
            </a:r>
            <a:r>
              <a:rPr lang="en-US" sz="2400" dirty="0">
                <a:solidFill>
                  <a:srgbClr val="0A0A0A"/>
                </a:solidFill>
              </a:rPr>
              <a:t> impact of their messages; </a:t>
            </a:r>
            <a:endParaRPr lang="cs-CZ" sz="2400" dirty="0">
              <a:solidFill>
                <a:srgbClr val="0A0A0A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dirty="0">
                <a:solidFill>
                  <a:srgbClr val="0A0A0A"/>
                </a:solidFill>
              </a:rPr>
              <a:t>plan and execute a simple communication campaign; </a:t>
            </a:r>
            <a:endParaRPr lang="cs-CZ" sz="2400" dirty="0">
              <a:solidFill>
                <a:srgbClr val="0A0A0A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GB" altLang="cs-CZ" sz="2400" dirty="0"/>
              <a:t>adjust communication to different tasks</a:t>
            </a:r>
            <a:r>
              <a:rPr lang="cs-CZ" altLang="cs-CZ" sz="2400" dirty="0"/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altLang="cs-CZ" sz="3600" b="1" dirty="0">
              <a:latin typeface="Arial Narrow" pitchFamily="34" charset="0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9669" y="5996879"/>
            <a:ext cx="2942331" cy="861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4304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en-GB" altLang="cs-CZ" dirty="0">
                <a:latin typeface="+mn-lt"/>
              </a:rPr>
              <a:t>course organisation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7348" y="1497875"/>
            <a:ext cx="10129701" cy="5161690"/>
          </a:xfrm>
        </p:spPr>
        <p:txBody>
          <a:bodyPr>
            <a:normAutofit/>
          </a:bodyPr>
          <a:lstStyle/>
          <a:p>
            <a:pPr eaLnBrk="1" hangingPunct="1"/>
            <a:r>
              <a:rPr lang="cs-CZ" altLang="cs-CZ" sz="4000" b="1" dirty="0">
                <a:solidFill>
                  <a:srgbClr val="00287D"/>
                </a:solidFill>
                <a:latin typeface="Arial Narrow" pitchFamily="34" charset="0"/>
              </a:rPr>
              <a:t> </a:t>
            </a:r>
            <a:r>
              <a:rPr lang="cs-CZ" altLang="cs-CZ" sz="4000" b="1" dirty="0" err="1"/>
              <a:t>weekly</a:t>
            </a:r>
            <a:r>
              <a:rPr lang="cs-CZ" altLang="cs-CZ" sz="4000" b="1" dirty="0"/>
              <a:t> </a:t>
            </a:r>
            <a:r>
              <a:rPr lang="cs-CZ" altLang="cs-CZ" sz="4000" b="1" dirty="0" err="1"/>
              <a:t>sessions</a:t>
            </a:r>
            <a:endParaRPr lang="cs-CZ" altLang="cs-CZ" sz="4000" b="1" dirty="0"/>
          </a:p>
          <a:p>
            <a:pPr eaLnBrk="1" hangingPunct="1"/>
            <a:endParaRPr lang="en-GB" altLang="cs-CZ" dirty="0"/>
          </a:p>
          <a:p>
            <a:r>
              <a:rPr lang="cs-CZ" dirty="0" err="1"/>
              <a:t>Wednes</a:t>
            </a:r>
            <a:r>
              <a:rPr lang="en-GB" dirty="0"/>
              <a:t>day</a:t>
            </a:r>
            <a:r>
              <a:rPr lang="cs-CZ" dirty="0"/>
              <a:t>s </a:t>
            </a:r>
            <a:r>
              <a:rPr lang="en-GB" dirty="0"/>
              <a:t> </a:t>
            </a:r>
            <a:r>
              <a:rPr lang="cs-CZ" dirty="0"/>
              <a:t>12:00-13:40</a:t>
            </a:r>
            <a:endParaRPr lang="en-GB" dirty="0"/>
          </a:p>
          <a:p>
            <a:pPr marL="0" indent="0">
              <a:buNone/>
            </a:pPr>
            <a:endParaRPr lang="en-GB" altLang="cs-CZ" dirty="0"/>
          </a:p>
          <a:p>
            <a:pPr eaLnBrk="1" hangingPunct="1"/>
            <a:r>
              <a:rPr lang="en-GB" altLang="cs-CZ" dirty="0"/>
              <a:t>theoretical input combined with diverse practical activities based on individual needs</a:t>
            </a:r>
          </a:p>
          <a:p>
            <a:pPr eaLnBrk="1" hangingPunct="1">
              <a:buFontTx/>
              <a:buNone/>
            </a:pPr>
            <a:endParaRPr lang="cs-CZ" altLang="cs-CZ" dirty="0">
              <a:latin typeface="Arial Narrow" pitchFamily="34" charset="0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9669" y="5996879"/>
            <a:ext cx="2942331" cy="861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12529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4A60AF-7610-37D8-1A77-6C80229584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7805F0FA-AF2B-E101-A97B-DDC9C89B5B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en-GB" altLang="cs-CZ" dirty="0">
                <a:latin typeface="+mn-lt"/>
              </a:rPr>
              <a:t>course organisation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E9042B32-4CB6-AA29-70D0-C71A1EB0C1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57348" y="1497875"/>
            <a:ext cx="10129701" cy="5161690"/>
          </a:xfrm>
        </p:spPr>
        <p:txBody>
          <a:bodyPr>
            <a:normAutofit/>
          </a:bodyPr>
          <a:lstStyle/>
          <a:p>
            <a:pPr eaLnBrk="1" hangingPunct="1"/>
            <a:r>
              <a:rPr lang="cs-CZ" altLang="cs-CZ" sz="4000" b="1" dirty="0">
                <a:solidFill>
                  <a:srgbClr val="00287D"/>
                </a:solidFill>
                <a:latin typeface="Arial Narrow" pitchFamily="34" charset="0"/>
              </a:rPr>
              <a:t> </a:t>
            </a:r>
            <a:r>
              <a:rPr lang="cs-CZ" altLang="cs-CZ" sz="4000" b="1" dirty="0"/>
              <a:t>online </a:t>
            </a:r>
            <a:r>
              <a:rPr lang="cs-CZ" altLang="cs-CZ" sz="4000" b="1" dirty="0" err="1"/>
              <a:t>sessions</a:t>
            </a:r>
            <a:r>
              <a:rPr lang="cs-CZ" altLang="cs-CZ" sz="4000" b="1" dirty="0"/>
              <a:t> </a:t>
            </a:r>
            <a:r>
              <a:rPr lang="cs-CZ" altLang="cs-CZ" sz="4000" b="1" dirty="0" err="1"/>
              <a:t>with</a:t>
            </a:r>
            <a:r>
              <a:rPr lang="cs-CZ" altLang="cs-CZ" sz="4000" b="1" dirty="0"/>
              <a:t> </a:t>
            </a:r>
            <a:r>
              <a:rPr lang="cs-CZ" altLang="cs-CZ" sz="4000" b="1" dirty="0" err="1"/>
              <a:t>Cagliari</a:t>
            </a:r>
            <a:r>
              <a:rPr lang="cs-CZ" altLang="cs-CZ" sz="4000" b="1" dirty="0"/>
              <a:t> </a:t>
            </a:r>
          </a:p>
          <a:p>
            <a:pPr eaLnBrk="1" hangingPunct="1"/>
            <a:endParaRPr lang="en-GB" altLang="cs-CZ" dirty="0"/>
          </a:p>
          <a:p>
            <a:r>
              <a:rPr lang="cs-CZ" dirty="0" err="1"/>
              <a:t>Wednes</a:t>
            </a:r>
            <a:r>
              <a:rPr lang="en-GB" dirty="0"/>
              <a:t>day</a:t>
            </a:r>
            <a:r>
              <a:rPr lang="cs-CZ" dirty="0"/>
              <a:t>s:  </a:t>
            </a:r>
          </a:p>
          <a:p>
            <a:r>
              <a:rPr lang="cs-CZ" b="1" dirty="0"/>
              <a:t>5 </a:t>
            </a:r>
            <a:r>
              <a:rPr lang="cs-CZ" b="1" dirty="0" err="1"/>
              <a:t>March</a:t>
            </a:r>
            <a:r>
              <a:rPr lang="cs-CZ" b="1" dirty="0"/>
              <a:t> </a:t>
            </a:r>
            <a:r>
              <a:rPr lang="cs-CZ" dirty="0"/>
              <a:t>(intro; </a:t>
            </a:r>
            <a:r>
              <a:rPr lang="cs-CZ" dirty="0" err="1"/>
              <a:t>group</a:t>
            </a:r>
            <a:r>
              <a:rPr lang="cs-CZ" dirty="0"/>
              <a:t> </a:t>
            </a:r>
            <a:r>
              <a:rPr lang="cs-CZ" dirty="0" err="1"/>
              <a:t>formation</a:t>
            </a:r>
            <a:r>
              <a:rPr lang="cs-CZ" dirty="0"/>
              <a:t>, </a:t>
            </a:r>
            <a:r>
              <a:rPr lang="cs-CZ" dirty="0" err="1"/>
              <a:t>organisation</a:t>
            </a:r>
            <a:r>
              <a:rPr lang="cs-CZ" dirty="0"/>
              <a:t> and </a:t>
            </a:r>
            <a:r>
              <a:rPr lang="cs-CZ" dirty="0" err="1"/>
              <a:t>tasks</a:t>
            </a:r>
            <a:r>
              <a:rPr lang="cs-CZ" dirty="0"/>
              <a:t>) </a:t>
            </a:r>
          </a:p>
          <a:p>
            <a:r>
              <a:rPr lang="cs-CZ" b="1" dirty="0"/>
              <a:t>26 </a:t>
            </a:r>
            <a:r>
              <a:rPr lang="cs-CZ" b="1" dirty="0" err="1"/>
              <a:t>March</a:t>
            </a:r>
            <a:r>
              <a:rPr lang="cs-CZ" b="1" dirty="0"/>
              <a:t> </a:t>
            </a:r>
            <a:r>
              <a:rPr lang="cs-CZ" dirty="0"/>
              <a:t>(</a:t>
            </a:r>
            <a:r>
              <a:rPr lang="cs-CZ" dirty="0" err="1"/>
              <a:t>reflection</a:t>
            </a:r>
            <a:r>
              <a:rPr lang="cs-CZ" dirty="0"/>
              <a:t> of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tasks</a:t>
            </a:r>
            <a:r>
              <a:rPr lang="cs-CZ" dirty="0"/>
              <a:t>)</a:t>
            </a:r>
          </a:p>
          <a:p>
            <a:r>
              <a:rPr lang="cs-CZ" b="1" dirty="0"/>
              <a:t>23 </a:t>
            </a:r>
            <a:r>
              <a:rPr lang="cs-CZ" b="1" dirty="0" err="1"/>
              <a:t>April</a:t>
            </a:r>
            <a:r>
              <a:rPr lang="cs-CZ" b="1" dirty="0"/>
              <a:t> </a:t>
            </a:r>
            <a:r>
              <a:rPr lang="cs-CZ" dirty="0"/>
              <a:t>(</a:t>
            </a:r>
            <a:r>
              <a:rPr lang="cs-CZ" dirty="0" err="1"/>
              <a:t>reflection</a:t>
            </a:r>
            <a:r>
              <a:rPr lang="cs-CZ" dirty="0"/>
              <a:t> on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project</a:t>
            </a:r>
            <a:r>
              <a:rPr lang="cs-CZ" dirty="0"/>
              <a:t> </a:t>
            </a:r>
            <a:r>
              <a:rPr lang="cs-CZ" dirty="0" err="1"/>
              <a:t>work</a:t>
            </a:r>
            <a:r>
              <a:rPr lang="cs-CZ" dirty="0"/>
              <a:t>)</a:t>
            </a:r>
          </a:p>
          <a:p>
            <a:r>
              <a:rPr lang="cs-CZ" b="1" dirty="0"/>
              <a:t>14 May </a:t>
            </a:r>
            <a:r>
              <a:rPr lang="cs-CZ" dirty="0"/>
              <a:t>(</a:t>
            </a:r>
            <a:r>
              <a:rPr lang="cs-CZ" dirty="0" err="1"/>
              <a:t>presentation</a:t>
            </a:r>
            <a:r>
              <a:rPr lang="cs-CZ" dirty="0"/>
              <a:t> of </a:t>
            </a:r>
            <a:r>
              <a:rPr lang="cs-CZ" dirty="0" err="1"/>
              <a:t>outcomes</a:t>
            </a:r>
            <a:r>
              <a:rPr lang="cs-CZ" dirty="0"/>
              <a:t>)</a:t>
            </a:r>
            <a:endParaRPr lang="en-GB" dirty="0"/>
          </a:p>
          <a:p>
            <a:pPr marL="0" indent="0">
              <a:buNone/>
            </a:pPr>
            <a:endParaRPr lang="en-GB" altLang="cs-CZ" dirty="0"/>
          </a:p>
          <a:p>
            <a:pPr eaLnBrk="1" hangingPunct="1">
              <a:buFontTx/>
              <a:buNone/>
            </a:pPr>
            <a:endParaRPr lang="cs-CZ" altLang="cs-CZ" dirty="0">
              <a:latin typeface="Arial Narrow" pitchFamily="34" charset="0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61DBBD54-DAFB-9E7F-3BAE-A514F09E2F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9669" y="5996879"/>
            <a:ext cx="2942331" cy="861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8884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4D1AD7-FC49-7161-EB32-3FED55ADD1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9A1733E1-CC14-3401-B023-5E574AD2CD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en-GB" altLang="cs-CZ" dirty="0">
                <a:latin typeface="+mn-lt"/>
              </a:rPr>
              <a:t>course organisation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6720D328-215E-6240-6B09-C69BEE39EE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57348" y="1497875"/>
            <a:ext cx="10129701" cy="5161690"/>
          </a:xfrm>
        </p:spPr>
        <p:txBody>
          <a:bodyPr>
            <a:normAutofit/>
          </a:bodyPr>
          <a:lstStyle/>
          <a:p>
            <a:pPr eaLnBrk="1" hangingPunct="1"/>
            <a:r>
              <a:rPr lang="cs-CZ" altLang="cs-CZ" sz="4000" b="1" dirty="0">
                <a:solidFill>
                  <a:srgbClr val="00287D"/>
                </a:solidFill>
                <a:latin typeface="Arial Narrow" pitchFamily="34" charset="0"/>
              </a:rPr>
              <a:t> </a:t>
            </a:r>
            <a:r>
              <a:rPr lang="cs-CZ" altLang="cs-CZ" sz="4000" dirty="0" err="1"/>
              <a:t>work</a:t>
            </a:r>
            <a:r>
              <a:rPr lang="cs-CZ" altLang="cs-CZ" sz="4000" dirty="0"/>
              <a:t> in </a:t>
            </a:r>
            <a:r>
              <a:rPr lang="cs-CZ" altLang="cs-CZ" sz="4000" dirty="0" err="1"/>
              <a:t>groups</a:t>
            </a:r>
            <a:r>
              <a:rPr lang="cs-CZ" altLang="cs-CZ" sz="4000" dirty="0"/>
              <a:t> (</a:t>
            </a:r>
            <a:r>
              <a:rPr lang="cs-CZ" altLang="cs-CZ" sz="4000" dirty="0" err="1"/>
              <a:t>individual</a:t>
            </a:r>
            <a:r>
              <a:rPr lang="cs-CZ" altLang="cs-CZ" sz="4000" dirty="0"/>
              <a:t> </a:t>
            </a:r>
            <a:r>
              <a:rPr lang="cs-CZ" altLang="cs-CZ" sz="4000" dirty="0" err="1"/>
              <a:t>setting</a:t>
            </a:r>
            <a:r>
              <a:rPr lang="cs-CZ" altLang="cs-CZ" sz="4000" dirty="0"/>
              <a:t>)</a:t>
            </a:r>
          </a:p>
          <a:p>
            <a:pPr marL="0" indent="0">
              <a:buNone/>
            </a:pPr>
            <a:endParaRPr lang="en-GB" altLang="cs-CZ" dirty="0"/>
          </a:p>
          <a:p>
            <a:pPr eaLnBrk="1" hangingPunct="1">
              <a:buFontTx/>
              <a:buNone/>
            </a:pPr>
            <a:endParaRPr lang="cs-CZ" altLang="cs-CZ" dirty="0">
              <a:latin typeface="Arial Narrow" pitchFamily="34" charset="0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30F27CB7-BB53-5388-AA29-97648841F90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9669" y="5996879"/>
            <a:ext cx="2942331" cy="861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29407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en-GB" altLang="cs-CZ" dirty="0">
                <a:latin typeface="+mn-lt"/>
              </a:rPr>
              <a:t>materials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cs-CZ" sz="3600" dirty="0"/>
              <a:t>IS study materials </a:t>
            </a:r>
            <a:endParaRPr lang="cs-CZ" altLang="cs-CZ" sz="3600" dirty="0"/>
          </a:p>
          <a:p>
            <a:pPr eaLnBrk="1" hangingPunct="1"/>
            <a:r>
              <a:rPr lang="cs-CZ" altLang="cs-CZ" sz="3600" dirty="0" err="1"/>
              <a:t>Moodle</a:t>
            </a:r>
            <a:r>
              <a:rPr lang="cs-CZ" altLang="cs-CZ" sz="3600" dirty="0"/>
              <a:t> </a:t>
            </a:r>
            <a:r>
              <a:rPr lang="cs-CZ" altLang="cs-CZ" sz="3600" dirty="0" err="1"/>
              <a:t>materials</a:t>
            </a:r>
            <a:endParaRPr lang="en-GB" altLang="cs-CZ" sz="3600" dirty="0"/>
          </a:p>
          <a:p>
            <a:pPr eaLnBrk="1" hangingPunct="1"/>
            <a:r>
              <a:rPr lang="en-GB" altLang="cs-CZ" sz="3600" dirty="0"/>
              <a:t>synchronous classes</a:t>
            </a:r>
          </a:p>
          <a:p>
            <a:pPr eaLnBrk="1" hangingPunct="1"/>
            <a:r>
              <a:rPr lang="en-GB" altLang="cs-CZ" sz="3600" dirty="0"/>
              <a:t>discussion for</a:t>
            </a:r>
            <a:r>
              <a:rPr lang="cs-CZ" altLang="cs-CZ" sz="3600" dirty="0"/>
              <a:t>a</a:t>
            </a:r>
            <a:endParaRPr lang="en-GB" altLang="cs-CZ" sz="3600" dirty="0"/>
          </a:p>
          <a:p>
            <a:pPr lvl="1"/>
            <a:r>
              <a:rPr lang="en-GB" altLang="cs-CZ" sz="3600" dirty="0"/>
              <a:t>individual activities</a:t>
            </a:r>
          </a:p>
          <a:p>
            <a:pPr lvl="1" eaLnBrk="1" hangingPunct="1"/>
            <a:r>
              <a:rPr lang="en-GB" altLang="cs-CZ" sz="3600" dirty="0"/>
              <a:t>collaborative activities</a:t>
            </a:r>
          </a:p>
          <a:p>
            <a:pPr lvl="1" eaLnBrk="1" hangingPunct="1">
              <a:buFontTx/>
              <a:buNone/>
            </a:pPr>
            <a:endParaRPr lang="en-GB" altLang="cs-CZ" dirty="0"/>
          </a:p>
          <a:p>
            <a:pPr eaLnBrk="1" hangingPunct="1"/>
            <a:endParaRPr lang="en-GB" altLang="cs-CZ" dirty="0"/>
          </a:p>
          <a:p>
            <a:pPr lvl="1" eaLnBrk="1" hangingPunct="1"/>
            <a:endParaRPr lang="en-GB" altLang="cs-CZ" dirty="0"/>
          </a:p>
          <a:p>
            <a:pPr eaLnBrk="1" hangingPunct="1"/>
            <a:endParaRPr lang="cs-CZ" alt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9669" y="5996879"/>
            <a:ext cx="2942331" cy="861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39425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en-GB" altLang="cs-CZ" dirty="0">
                <a:latin typeface="+mn-lt"/>
              </a:rPr>
              <a:t>requirements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cs-CZ" sz="3200" b="1" dirty="0"/>
              <a:t>Active</a:t>
            </a:r>
            <a:r>
              <a:rPr lang="en-GB" altLang="cs-CZ" sz="3200" dirty="0"/>
              <a:t> participation in</a:t>
            </a:r>
            <a:r>
              <a:rPr lang="cs-CZ" altLang="cs-CZ" sz="3200" dirty="0"/>
              <a:t> </a:t>
            </a:r>
            <a:r>
              <a:rPr lang="cs-CZ" altLang="cs-CZ" sz="3200" dirty="0" err="1"/>
              <a:t>the</a:t>
            </a:r>
            <a:r>
              <a:rPr lang="cs-CZ" altLang="cs-CZ" sz="3200" dirty="0"/>
              <a:t> </a:t>
            </a:r>
            <a:r>
              <a:rPr lang="cs-CZ" altLang="cs-CZ" sz="3200" dirty="0" err="1"/>
              <a:t>course</a:t>
            </a:r>
            <a:r>
              <a:rPr lang="en-GB" altLang="cs-CZ" sz="3200" dirty="0"/>
              <a:t>:</a:t>
            </a:r>
          </a:p>
          <a:p>
            <a:pPr eaLnBrk="1" hangingPunct="1"/>
            <a:endParaRPr lang="en-GB" altLang="cs-CZ" sz="3200" dirty="0"/>
          </a:p>
          <a:p>
            <a:pPr lvl="1" eaLnBrk="1" hangingPunct="1"/>
            <a:r>
              <a:rPr lang="en-GB" altLang="cs-CZ" sz="3200" dirty="0"/>
              <a:t>synchronous discussions</a:t>
            </a:r>
            <a:r>
              <a:rPr lang="cs-CZ" altLang="cs-CZ" sz="3200" dirty="0"/>
              <a:t> in </a:t>
            </a:r>
            <a:r>
              <a:rPr lang="cs-CZ" altLang="cs-CZ" sz="3200" dirty="0" err="1"/>
              <a:t>class</a:t>
            </a:r>
            <a:endParaRPr lang="en-GB" altLang="cs-CZ" sz="3200" dirty="0"/>
          </a:p>
          <a:p>
            <a:pPr lvl="1" eaLnBrk="1" hangingPunct="1"/>
            <a:r>
              <a:rPr lang="en-GB" altLang="cs-CZ" sz="3200" dirty="0"/>
              <a:t>online asynchronous discussions</a:t>
            </a:r>
          </a:p>
          <a:p>
            <a:pPr lvl="1" eaLnBrk="1" hangingPunct="1"/>
            <a:r>
              <a:rPr lang="cs-CZ" altLang="cs-CZ" sz="3200" dirty="0" err="1"/>
              <a:t>project</a:t>
            </a:r>
            <a:r>
              <a:rPr lang="cs-CZ" altLang="cs-CZ" sz="3200" dirty="0"/>
              <a:t> </a:t>
            </a:r>
            <a:r>
              <a:rPr lang="cs-CZ" altLang="cs-CZ" sz="3200" dirty="0" err="1"/>
              <a:t>work</a:t>
            </a:r>
            <a:endParaRPr lang="en-GB" altLang="cs-CZ" sz="3200" dirty="0"/>
          </a:p>
          <a:p>
            <a:pPr eaLnBrk="1" hangingPunct="1"/>
            <a:endParaRPr lang="en-GB" altLang="cs-CZ" dirty="0">
              <a:latin typeface="Arial Narrow" pitchFamily="34" charset="0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9669" y="5996879"/>
            <a:ext cx="2942331" cy="861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03358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11904f23-f0db-4cdc-96f7-390bd55fcee8}" enabled="0" method="" siteId="{11904f23-f0db-4cdc-96f7-390bd55fcee8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3118</TotalTime>
  <Words>279</Words>
  <Application>Microsoft Office PowerPoint</Application>
  <PresentationFormat>Širokoúhlá obrazovka</PresentationFormat>
  <Paragraphs>68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7" baseType="lpstr">
      <vt:lpstr>Arial</vt:lpstr>
      <vt:lpstr>Arial Narrow</vt:lpstr>
      <vt:lpstr>Calibri</vt:lpstr>
      <vt:lpstr>Calibri Light</vt:lpstr>
      <vt:lpstr>Open Sans</vt:lpstr>
      <vt:lpstr>Motiv Office</vt:lpstr>
      <vt:lpstr>International Communication Strategies  (CJV_ICSDM) for Social and Digital Media in Academic Setting </vt:lpstr>
      <vt:lpstr>International Communication Strategies</vt:lpstr>
      <vt:lpstr>Prezentace aplikace PowerPoint</vt:lpstr>
      <vt:lpstr>course objectives</vt:lpstr>
      <vt:lpstr>course organisation</vt:lpstr>
      <vt:lpstr>course organisation</vt:lpstr>
      <vt:lpstr>course organisation</vt:lpstr>
      <vt:lpstr>materials</vt:lpstr>
      <vt:lpstr>requirements</vt:lpstr>
      <vt:lpstr>introduction</vt:lpstr>
      <vt:lpstr>introduction</vt:lpstr>
    </vt:vector>
  </TitlesOfParts>
  <Company>Masarykova univerzita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Are Language Centres For?</dc:title>
  <dc:creator>Libor Štěpánek</dc:creator>
  <cp:lastModifiedBy>Libor Štěpánek</cp:lastModifiedBy>
  <cp:revision>135</cp:revision>
  <cp:lastPrinted>2018-09-18T13:06:08Z</cp:lastPrinted>
  <dcterms:created xsi:type="dcterms:W3CDTF">2018-07-16T08:35:08Z</dcterms:created>
  <dcterms:modified xsi:type="dcterms:W3CDTF">2025-02-19T09:45:21Z</dcterms:modified>
</cp:coreProperties>
</file>