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64" r:id="rId2"/>
    <p:sldId id="465" r:id="rId3"/>
    <p:sldId id="466" r:id="rId4"/>
    <p:sldId id="467" r:id="rId5"/>
    <p:sldId id="468" r:id="rId6"/>
    <p:sldId id="477" r:id="rId7"/>
    <p:sldId id="478" r:id="rId8"/>
    <p:sldId id="469" r:id="rId9"/>
    <p:sldId id="470" r:id="rId10"/>
    <p:sldId id="471" r:id="rId11"/>
    <p:sldId id="472" r:id="rId1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A2"/>
    <a:srgbClr val="00518E"/>
    <a:srgbClr val="005696"/>
    <a:srgbClr val="003B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1F1677-B129-4222-8E48-AF0F111B0B2B}" v="11" dt="2025-02-19T09:42:14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3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D5EBD-2724-43DE-8264-2ED18A640563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60389-D75C-41F2-8E74-259BE495DE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9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25DFD-0107-4FF7-B377-08C6CC5E57EB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1DC84-749D-430C-BFC6-7CD389B6D2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685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36ED-61D4-413E-8000-8AC4DB66ADC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C702-872A-478D-81BB-DBC24695E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80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36ED-61D4-413E-8000-8AC4DB66ADC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C702-872A-478D-81BB-DBC24695E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94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36ED-61D4-413E-8000-8AC4DB66ADC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C702-872A-478D-81BB-DBC24695E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48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36ED-61D4-413E-8000-8AC4DB66ADC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C702-872A-478D-81BB-DBC24695E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427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36ED-61D4-413E-8000-8AC4DB66ADC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C702-872A-478D-81BB-DBC24695E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904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36ED-61D4-413E-8000-8AC4DB66ADC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C702-872A-478D-81BB-DBC24695E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36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36ED-61D4-413E-8000-8AC4DB66ADC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C702-872A-478D-81BB-DBC24695E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6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36ED-61D4-413E-8000-8AC4DB66ADC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C702-872A-478D-81BB-DBC24695E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01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36ED-61D4-413E-8000-8AC4DB66ADC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C702-872A-478D-81BB-DBC24695E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20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36ED-61D4-413E-8000-8AC4DB66ADC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C702-872A-478D-81BB-DBC24695E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98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36ED-61D4-413E-8000-8AC4DB66ADC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C702-872A-478D-81BB-DBC24695E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98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336ED-61D4-413E-8000-8AC4DB66ADC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3C702-872A-478D-81BB-DBC24695E1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18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libor.stepanek@cjv.m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49680" y="1682432"/>
            <a:ext cx="9677400" cy="302672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4800" b="1" u="sng" dirty="0">
                <a:latin typeface="+mn-lt"/>
              </a:rPr>
              <a:t>International </a:t>
            </a:r>
            <a:r>
              <a:rPr lang="cs-CZ" altLang="cs-CZ" sz="4800" b="1" u="sng" dirty="0" err="1">
                <a:latin typeface="+mn-lt"/>
              </a:rPr>
              <a:t>Communication</a:t>
            </a:r>
            <a:r>
              <a:rPr lang="cs-CZ" altLang="cs-CZ" sz="4800" b="1" u="sng" dirty="0">
                <a:latin typeface="+mn-lt"/>
              </a:rPr>
              <a:t> </a:t>
            </a:r>
            <a:r>
              <a:rPr lang="cs-CZ" altLang="cs-CZ" sz="4800" b="1" u="sng" dirty="0" err="1">
                <a:latin typeface="+mn-lt"/>
              </a:rPr>
              <a:t>Strategies</a:t>
            </a:r>
            <a:r>
              <a:rPr lang="cs-CZ" altLang="cs-CZ" sz="4800" b="1" u="sng" dirty="0">
                <a:latin typeface="+mn-lt"/>
              </a:rPr>
              <a:t> </a:t>
            </a:r>
            <a:br>
              <a:rPr lang="cs-CZ" altLang="cs-CZ" sz="4800" b="1" u="sng" dirty="0">
                <a:latin typeface="+mn-lt"/>
              </a:rPr>
            </a:br>
            <a:r>
              <a:rPr lang="cs-CZ" altLang="cs-CZ" sz="4800" dirty="0">
                <a:latin typeface="+mn-lt"/>
              </a:rPr>
              <a:t>(</a:t>
            </a:r>
            <a:r>
              <a:rPr lang="cs-CZ" sz="4800" b="1" i="0" dirty="0">
                <a:effectLst/>
                <a:latin typeface="Open Sans" panose="020B0606030504020204" pitchFamily="34" charset="0"/>
              </a:rPr>
              <a:t>CJV_ICSDM</a:t>
            </a:r>
            <a:r>
              <a:rPr lang="cs-CZ" altLang="cs-CZ" sz="4800" b="1" dirty="0">
                <a:latin typeface="+mn-lt"/>
              </a:rPr>
              <a:t>)</a:t>
            </a:r>
            <a:br>
              <a:rPr lang="cs-CZ" altLang="cs-CZ" sz="4800" b="1" dirty="0">
                <a:latin typeface="+mn-lt"/>
              </a:rPr>
            </a:br>
            <a:r>
              <a:rPr lang="cs-CZ" altLang="cs-CZ" sz="3600" b="1" dirty="0" err="1">
                <a:latin typeface="+mn-lt"/>
              </a:rPr>
              <a:t>for</a:t>
            </a:r>
            <a:r>
              <a:rPr lang="cs-CZ" altLang="cs-CZ" sz="3600" b="1" dirty="0">
                <a:latin typeface="+mn-lt"/>
              </a:rPr>
              <a:t> Social and Digital Media in </a:t>
            </a:r>
            <a:r>
              <a:rPr lang="cs-CZ" altLang="cs-CZ" sz="3600" b="1" dirty="0" err="1">
                <a:latin typeface="+mn-lt"/>
              </a:rPr>
              <a:t>Academic</a:t>
            </a:r>
            <a:r>
              <a:rPr lang="cs-CZ" altLang="cs-CZ" sz="3600" b="1" dirty="0">
                <a:latin typeface="+mn-lt"/>
              </a:rPr>
              <a:t> </a:t>
            </a:r>
            <a:r>
              <a:rPr lang="cs-CZ" altLang="cs-CZ" sz="3600" b="1" dirty="0" err="1">
                <a:latin typeface="+mn-lt"/>
              </a:rPr>
              <a:t>Setting</a:t>
            </a:r>
            <a:r>
              <a:rPr lang="cs-CZ" altLang="cs-CZ" sz="3600" b="1" u="sng" dirty="0">
                <a:latin typeface="+mn-lt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0" y="5343526"/>
            <a:ext cx="5319713" cy="936625"/>
          </a:xfrm>
        </p:spPr>
        <p:txBody>
          <a:bodyPr/>
          <a:lstStyle/>
          <a:p>
            <a:pPr eaLnBrk="1" hangingPunct="1"/>
            <a:r>
              <a:rPr lang="cs-CZ" altLang="cs-CZ" sz="4400" dirty="0" err="1"/>
              <a:t>Spring</a:t>
            </a:r>
            <a:r>
              <a:rPr lang="cs-CZ" altLang="cs-CZ" sz="4400" dirty="0"/>
              <a:t> Term 2025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886"/>
            <a:ext cx="4741817" cy="138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15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cs-CZ" dirty="0">
                <a:latin typeface="+mn-lt"/>
              </a:rPr>
              <a:t>introduction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669" y="5996879"/>
            <a:ext cx="2942331" cy="86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268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cs-CZ" dirty="0">
                <a:latin typeface="+mn-lt"/>
              </a:rPr>
              <a:t>introduction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0" y="2656703"/>
            <a:ext cx="8229600" cy="2389960"/>
          </a:xfrm>
        </p:spPr>
        <p:txBody>
          <a:bodyPr/>
          <a:lstStyle/>
          <a:p>
            <a:pPr eaLnBrk="1" hangingPunct="1"/>
            <a:r>
              <a:rPr lang="en-GB" altLang="cs-CZ" dirty="0"/>
              <a:t>peer2peer </a:t>
            </a:r>
            <a:r>
              <a:rPr lang="en-GB" altLang="cs-CZ" dirty="0">
                <a:cs typeface="Arial" charset="0"/>
              </a:rPr>
              <a:t>→ class</a:t>
            </a:r>
          </a:p>
          <a:p>
            <a:pPr eaLnBrk="1" hangingPunct="1"/>
            <a:endParaRPr lang="cs-CZ" altLang="cs-CZ" dirty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cs-CZ" altLang="cs-CZ" dirty="0">
                <a:latin typeface="Arial Narrow" pitchFamily="34" charset="0"/>
                <a:cs typeface="Arial" charset="0"/>
              </a:rPr>
              <a:t>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669" y="5996879"/>
            <a:ext cx="2942331" cy="86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431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cs-CZ" altLang="cs-CZ" sz="3200" b="1" dirty="0">
                <a:latin typeface="+mn-lt"/>
              </a:rPr>
              <a:t>International </a:t>
            </a:r>
            <a:r>
              <a:rPr lang="cs-CZ" altLang="cs-CZ" sz="3200" b="1" dirty="0" err="1">
                <a:latin typeface="+mn-lt"/>
              </a:rPr>
              <a:t>Communication</a:t>
            </a:r>
            <a:r>
              <a:rPr lang="cs-CZ" altLang="cs-CZ" sz="3200" b="1" dirty="0">
                <a:latin typeface="+mn-lt"/>
              </a:rPr>
              <a:t> </a:t>
            </a:r>
            <a:r>
              <a:rPr lang="cs-CZ" altLang="cs-CZ" sz="3200" b="1" dirty="0" err="1">
                <a:latin typeface="+mn-lt"/>
              </a:rPr>
              <a:t>Strategies</a:t>
            </a:r>
            <a:endParaRPr lang="cs-CZ" altLang="cs-CZ" b="1" dirty="0"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2133600"/>
            <a:ext cx="6335712" cy="3671888"/>
          </a:xfrm>
        </p:spPr>
        <p:txBody>
          <a:bodyPr/>
          <a:lstStyle/>
          <a:p>
            <a:pPr eaLnBrk="1" hangingPunct="1"/>
            <a:r>
              <a:rPr lang="en-GB" altLang="cs-CZ" b="1" dirty="0"/>
              <a:t>course instructor </a:t>
            </a:r>
            <a:endParaRPr lang="cs-CZ" altLang="cs-CZ" b="1" dirty="0"/>
          </a:p>
          <a:p>
            <a:pPr eaLnBrk="1" hangingPunct="1"/>
            <a:endParaRPr lang="cs-CZ" altLang="cs-CZ" b="1" dirty="0"/>
          </a:p>
          <a:p>
            <a:pPr eaLnBrk="1" hangingPunct="1"/>
            <a:r>
              <a:rPr lang="en-GB" altLang="cs-CZ" b="1" dirty="0"/>
              <a:t>course administration</a:t>
            </a:r>
          </a:p>
          <a:p>
            <a:pPr lvl="1" eaLnBrk="1" hangingPunct="1">
              <a:buFontTx/>
              <a:buNone/>
            </a:pPr>
            <a:endParaRPr lang="cs-CZ" altLang="cs-CZ" b="1" dirty="0"/>
          </a:p>
          <a:p>
            <a:pPr eaLnBrk="1" hangingPunct="1"/>
            <a:r>
              <a:rPr lang="cs-CZ" altLang="cs-CZ" b="1" dirty="0" err="1"/>
              <a:t>course</a:t>
            </a:r>
            <a:r>
              <a:rPr lang="cs-CZ" altLang="cs-CZ" b="1" dirty="0"/>
              <a:t> </a:t>
            </a:r>
            <a:r>
              <a:rPr lang="cs-CZ" altLang="cs-CZ" b="1" dirty="0" err="1"/>
              <a:t>introduction</a:t>
            </a:r>
            <a:r>
              <a:rPr lang="en-GB" altLang="cs-CZ" b="1" dirty="0"/>
              <a:t> </a:t>
            </a:r>
            <a:endParaRPr lang="en-GB" altLang="cs-CZ" dirty="0"/>
          </a:p>
          <a:p>
            <a:pPr eaLnBrk="1" hangingPunct="1"/>
            <a:endParaRPr lang="cs-CZ" altLang="cs-CZ" dirty="0">
              <a:latin typeface="Arial Narrow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669" y="5996879"/>
            <a:ext cx="2942331" cy="86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73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269" y="849086"/>
            <a:ext cx="9385016" cy="549694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GB" altLang="cs-CZ" sz="2400" dirty="0"/>
              <a:t>LIBOR ŠTĚPÁNEK</a:t>
            </a:r>
            <a:r>
              <a:rPr lang="cs-CZ" altLang="cs-CZ" sz="2400" dirty="0"/>
              <a:t> (</a:t>
            </a:r>
            <a:r>
              <a:rPr lang="cs-CZ" altLang="cs-CZ" sz="2400" dirty="0">
                <a:hlinkClick r:id="rId2"/>
              </a:rPr>
              <a:t>libor.stepanek@cjv.muni.cz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altLang="cs-CZ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cs-CZ" sz="2400" dirty="0"/>
              <a:t>Masaryk University Language Centre (CJV MU)</a:t>
            </a:r>
            <a:r>
              <a:rPr lang="cs-CZ" altLang="cs-CZ" sz="2400" dirty="0"/>
              <a:t> Komenského nám 2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400" dirty="0"/>
          </a:p>
          <a:p>
            <a:pPr>
              <a:lnSpc>
                <a:spcPct val="80000"/>
              </a:lnSpc>
              <a:defRPr/>
            </a:pPr>
            <a:r>
              <a:rPr lang="cs-CZ" altLang="cs-CZ" sz="2400" dirty="0"/>
              <a:t>Background</a:t>
            </a:r>
            <a:r>
              <a:rPr lang="en-GB" altLang="cs-CZ" sz="2400" dirty="0"/>
              <a:t>: </a:t>
            </a:r>
            <a:endParaRPr lang="cs-CZ" altLang="cs-CZ" sz="2400" dirty="0"/>
          </a:p>
          <a:p>
            <a:pPr lvl="1">
              <a:lnSpc>
                <a:spcPct val="80000"/>
              </a:lnSpc>
              <a:defRPr/>
            </a:pPr>
            <a:r>
              <a:rPr lang="cs-CZ" altLang="cs-CZ" dirty="0"/>
              <a:t>MA in </a:t>
            </a:r>
            <a:r>
              <a:rPr lang="en-GB" altLang="cs-CZ" dirty="0"/>
              <a:t>English</a:t>
            </a:r>
            <a:r>
              <a:rPr lang="cs-CZ" altLang="cs-CZ" dirty="0"/>
              <a:t>/</a:t>
            </a:r>
            <a:r>
              <a:rPr lang="en-GB" altLang="cs-CZ" dirty="0"/>
              <a:t>History</a:t>
            </a:r>
            <a:r>
              <a:rPr lang="cs-CZ" altLang="cs-CZ" dirty="0"/>
              <a:t>; </a:t>
            </a:r>
            <a:r>
              <a:rPr lang="en-GB" altLang="cs-CZ" dirty="0"/>
              <a:t>PhD in Political Science</a:t>
            </a:r>
            <a:endParaRPr lang="cs-CZ" altLang="cs-CZ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GB" altLang="cs-CZ" sz="1600" dirty="0"/>
          </a:p>
          <a:p>
            <a:pPr>
              <a:lnSpc>
                <a:spcPct val="80000"/>
              </a:lnSpc>
              <a:defRPr/>
            </a:pPr>
            <a:r>
              <a:rPr lang="en-GB" altLang="cs-CZ" sz="2400" dirty="0"/>
              <a:t>Specialization and Research:</a:t>
            </a:r>
          </a:p>
          <a:p>
            <a:pPr lvl="1">
              <a:lnSpc>
                <a:spcPct val="80000"/>
              </a:lnSpc>
              <a:defRPr/>
            </a:pPr>
            <a:r>
              <a:rPr lang="en-GB" altLang="cs-CZ" dirty="0"/>
              <a:t>Academic </a:t>
            </a:r>
            <a:r>
              <a:rPr lang="cs-CZ" altLang="cs-CZ" dirty="0" err="1"/>
              <a:t>Skills</a:t>
            </a:r>
            <a:r>
              <a:rPr lang="cs-CZ" altLang="cs-CZ" dirty="0"/>
              <a:t> in English</a:t>
            </a:r>
          </a:p>
          <a:p>
            <a:pPr lvl="1">
              <a:lnSpc>
                <a:spcPct val="80000"/>
              </a:lnSpc>
              <a:defRPr/>
            </a:pPr>
            <a:r>
              <a:rPr lang="cs-CZ" altLang="cs-CZ" dirty="0" err="1"/>
              <a:t>Academic</a:t>
            </a:r>
            <a:r>
              <a:rPr lang="cs-CZ" altLang="cs-CZ" dirty="0"/>
              <a:t> </a:t>
            </a:r>
            <a:r>
              <a:rPr lang="en-GB" altLang="cs-CZ" dirty="0"/>
              <a:t>Public Speaking</a:t>
            </a:r>
            <a:r>
              <a:rPr lang="cs-CZ" altLang="cs-CZ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GB" altLang="cs-CZ" dirty="0"/>
              <a:t>Academic Writing</a:t>
            </a:r>
            <a:endParaRPr lang="cs-CZ" altLang="cs-CZ" dirty="0"/>
          </a:p>
          <a:p>
            <a:pPr lvl="1">
              <a:lnSpc>
                <a:spcPct val="80000"/>
              </a:lnSpc>
              <a:defRPr/>
            </a:pPr>
            <a:r>
              <a:rPr lang="cs-CZ" altLang="cs-CZ" dirty="0" err="1"/>
              <a:t>Creativity</a:t>
            </a:r>
            <a:r>
              <a:rPr lang="cs-CZ" altLang="cs-CZ" dirty="0"/>
              <a:t> </a:t>
            </a:r>
            <a:r>
              <a:rPr lang="cs-CZ" altLang="cs-CZ" sz="2800" dirty="0"/>
              <a:t>in </a:t>
            </a:r>
            <a:r>
              <a:rPr lang="cs-CZ" altLang="cs-CZ" sz="2800" dirty="0" err="1"/>
              <a:t>language</a:t>
            </a:r>
            <a:r>
              <a:rPr lang="cs-CZ" altLang="cs-CZ" sz="2800" dirty="0"/>
              <a:t> learning</a:t>
            </a:r>
            <a:endParaRPr lang="cs-CZ" altLang="cs-CZ" sz="2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GB" altLang="cs-CZ" sz="2400" dirty="0"/>
          </a:p>
          <a:p>
            <a:pPr eaLnBrk="1" hangingPunct="1">
              <a:lnSpc>
                <a:spcPct val="80000"/>
              </a:lnSpc>
              <a:defRPr/>
            </a:pPr>
            <a:endParaRPr lang="en-GB" altLang="cs-CZ" sz="2400" dirty="0"/>
          </a:p>
          <a:p>
            <a:pPr lvl="1" eaLnBrk="1" hangingPunct="1">
              <a:lnSpc>
                <a:spcPct val="80000"/>
              </a:lnSpc>
              <a:defRPr/>
            </a:pPr>
            <a:endParaRPr lang="en-GB" altLang="cs-CZ" dirty="0"/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669" y="5996879"/>
            <a:ext cx="2942331" cy="861121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376C78E7-CE94-0FB0-5357-6A876BB14F1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960" t="39849" r="5302" b="45693"/>
          <a:stretch/>
        </p:blipFill>
        <p:spPr>
          <a:xfrm>
            <a:off x="698269" y="5775929"/>
            <a:ext cx="7922080" cy="65151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0273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80300" y="704123"/>
            <a:ext cx="8086635" cy="6477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cs-CZ" altLang="cs-CZ" b="1" dirty="0" err="1">
                <a:latin typeface="+mn-lt"/>
              </a:rPr>
              <a:t>course</a:t>
            </a:r>
            <a:r>
              <a:rPr lang="cs-CZ" altLang="cs-CZ" b="1" dirty="0">
                <a:latin typeface="+mn-lt"/>
              </a:rPr>
              <a:t> </a:t>
            </a:r>
            <a:r>
              <a:rPr lang="cs-CZ" altLang="cs-CZ" b="1" dirty="0" err="1">
                <a:latin typeface="+mn-lt"/>
              </a:rPr>
              <a:t>objectives</a:t>
            </a:r>
            <a:endParaRPr lang="cs-CZ" altLang="cs-CZ" b="1" dirty="0">
              <a:latin typeface="+mn-lt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432" y="1559859"/>
            <a:ext cx="10241280" cy="4778431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cs-CZ" dirty="0"/>
              <a:t>After completing this course you will be able to:</a:t>
            </a:r>
          </a:p>
          <a:p>
            <a:pPr eaLnBrk="1" hangingPunct="1">
              <a:lnSpc>
                <a:spcPct val="80000"/>
              </a:lnSpc>
            </a:pPr>
            <a:endParaRPr lang="en-GB" altLang="cs-CZ" dirty="0"/>
          </a:p>
          <a:p>
            <a:pPr>
              <a:lnSpc>
                <a:spcPct val="80000"/>
              </a:lnSpc>
            </a:pPr>
            <a:r>
              <a:rPr lang="en-GB" altLang="cs-CZ" sz="2400" dirty="0"/>
              <a:t>be a successful participant of an international </a:t>
            </a:r>
            <a:r>
              <a:rPr lang="cs-CZ" altLang="cs-CZ" sz="2400" dirty="0"/>
              <a:t>team</a:t>
            </a:r>
            <a:r>
              <a:rPr lang="en-GB" altLang="cs-CZ" sz="2400" dirty="0"/>
              <a:t>;</a:t>
            </a:r>
            <a:endParaRPr lang="cs-CZ" sz="2400" dirty="0">
              <a:solidFill>
                <a:srgbClr val="0A0A0A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0A0A0A"/>
                </a:solidFill>
              </a:rPr>
              <a:t>communicate a message clearly and engagingly across different languages and cultures; </a:t>
            </a:r>
            <a:endParaRPr lang="cs-CZ" sz="2400" dirty="0">
              <a:solidFill>
                <a:srgbClr val="0A0A0A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0A0A0A"/>
                </a:solidFill>
              </a:rPr>
              <a:t>understand and apply principles of effective writing</a:t>
            </a:r>
            <a:r>
              <a:rPr lang="cs-CZ" sz="2400" dirty="0">
                <a:solidFill>
                  <a:srgbClr val="0A0A0A"/>
                </a:solidFill>
              </a:rPr>
              <a:t>/</a:t>
            </a:r>
            <a:r>
              <a:rPr lang="cs-CZ" sz="2400" dirty="0" err="1">
                <a:solidFill>
                  <a:srgbClr val="0A0A0A"/>
                </a:solidFill>
              </a:rPr>
              <a:t>speaking</a:t>
            </a:r>
            <a:r>
              <a:rPr lang="en-US" sz="2400" dirty="0">
                <a:solidFill>
                  <a:srgbClr val="0A0A0A"/>
                </a:solidFill>
              </a:rPr>
              <a:t> and text design; </a:t>
            </a:r>
            <a:endParaRPr lang="cs-CZ" sz="2400" dirty="0">
              <a:solidFill>
                <a:srgbClr val="0A0A0A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0A0A0A"/>
                </a:solidFill>
              </a:rPr>
              <a:t>plan and design texts with a clear hierarchy of contents; </a:t>
            </a:r>
            <a:endParaRPr lang="cs-CZ" sz="2400" dirty="0">
              <a:solidFill>
                <a:srgbClr val="0A0A0A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0A0A0A"/>
                </a:solidFill>
              </a:rPr>
              <a:t>use images in communication to </a:t>
            </a:r>
            <a:r>
              <a:rPr lang="en-US" sz="2400" dirty="0" err="1">
                <a:solidFill>
                  <a:srgbClr val="0A0A0A"/>
                </a:solidFill>
              </a:rPr>
              <a:t>maximise</a:t>
            </a:r>
            <a:r>
              <a:rPr lang="en-US" sz="2400" dirty="0">
                <a:solidFill>
                  <a:srgbClr val="0A0A0A"/>
                </a:solidFill>
              </a:rPr>
              <a:t> impact of their messages; </a:t>
            </a:r>
            <a:endParaRPr lang="cs-CZ" sz="2400" dirty="0">
              <a:solidFill>
                <a:srgbClr val="0A0A0A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solidFill>
                  <a:srgbClr val="0A0A0A"/>
                </a:solidFill>
              </a:rPr>
              <a:t>plan and execute a simple communication campaign; </a:t>
            </a:r>
            <a:endParaRPr lang="cs-CZ" sz="2400" dirty="0">
              <a:solidFill>
                <a:srgbClr val="0A0A0A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cs-CZ" sz="2400" dirty="0"/>
              <a:t>adjust communication to different tasks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3600" b="1" dirty="0">
              <a:latin typeface="Arial Narrow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669" y="5996879"/>
            <a:ext cx="2942331" cy="86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304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cs-CZ" dirty="0">
                <a:latin typeface="+mn-lt"/>
              </a:rPr>
              <a:t>course organisation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348" y="1497875"/>
            <a:ext cx="10129701" cy="516169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solidFill>
                  <a:srgbClr val="00287D"/>
                </a:solidFill>
                <a:latin typeface="Arial Narrow" pitchFamily="34" charset="0"/>
              </a:rPr>
              <a:t> </a:t>
            </a:r>
            <a:r>
              <a:rPr lang="cs-CZ" altLang="cs-CZ" sz="4000" b="1" dirty="0" err="1"/>
              <a:t>weekly</a:t>
            </a:r>
            <a:r>
              <a:rPr lang="cs-CZ" altLang="cs-CZ" sz="4000" b="1" dirty="0"/>
              <a:t> </a:t>
            </a:r>
            <a:r>
              <a:rPr lang="cs-CZ" altLang="cs-CZ" sz="4000" b="1" dirty="0" err="1"/>
              <a:t>sessions</a:t>
            </a:r>
            <a:endParaRPr lang="cs-CZ" altLang="cs-CZ" sz="4000" b="1" dirty="0"/>
          </a:p>
          <a:p>
            <a:pPr eaLnBrk="1" hangingPunct="1"/>
            <a:endParaRPr lang="en-GB" altLang="cs-CZ" dirty="0"/>
          </a:p>
          <a:p>
            <a:r>
              <a:rPr lang="cs-CZ" dirty="0" err="1"/>
              <a:t>Wednes</a:t>
            </a:r>
            <a:r>
              <a:rPr lang="en-GB" dirty="0"/>
              <a:t>day</a:t>
            </a:r>
            <a:r>
              <a:rPr lang="cs-CZ" dirty="0"/>
              <a:t>s </a:t>
            </a:r>
            <a:r>
              <a:rPr lang="en-GB" dirty="0"/>
              <a:t> </a:t>
            </a:r>
            <a:r>
              <a:rPr lang="cs-CZ" dirty="0"/>
              <a:t>12:00-13:40</a:t>
            </a:r>
            <a:endParaRPr lang="en-GB" dirty="0"/>
          </a:p>
          <a:p>
            <a:pPr marL="0" indent="0">
              <a:buNone/>
            </a:pPr>
            <a:endParaRPr lang="en-GB" altLang="cs-CZ" dirty="0"/>
          </a:p>
          <a:p>
            <a:pPr eaLnBrk="1" hangingPunct="1"/>
            <a:r>
              <a:rPr lang="en-GB" altLang="cs-CZ" dirty="0"/>
              <a:t>theoretical input combined with diverse practical activities based on individual needs</a:t>
            </a:r>
          </a:p>
          <a:p>
            <a:pPr eaLnBrk="1" hangingPunct="1">
              <a:buFontTx/>
              <a:buNone/>
            </a:pPr>
            <a:endParaRPr lang="cs-CZ" altLang="cs-CZ" dirty="0">
              <a:latin typeface="Arial Narrow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669" y="5996879"/>
            <a:ext cx="2942331" cy="86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52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A60AF-7610-37D8-1A77-6C8022958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805F0FA-AF2B-E101-A97B-DDC9C89B5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cs-CZ" dirty="0">
                <a:latin typeface="+mn-lt"/>
              </a:rPr>
              <a:t>course organisation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9042B32-4CB6-AA29-70D0-C71A1EB0C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7348" y="1497875"/>
            <a:ext cx="10129701" cy="516169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solidFill>
                  <a:srgbClr val="00287D"/>
                </a:solidFill>
                <a:latin typeface="Arial Narrow" pitchFamily="34" charset="0"/>
              </a:rPr>
              <a:t> </a:t>
            </a:r>
            <a:r>
              <a:rPr lang="cs-CZ" altLang="cs-CZ" sz="4000" b="1" dirty="0"/>
              <a:t>online </a:t>
            </a:r>
            <a:r>
              <a:rPr lang="cs-CZ" altLang="cs-CZ" sz="4000" b="1" dirty="0" err="1"/>
              <a:t>sessions</a:t>
            </a:r>
            <a:r>
              <a:rPr lang="cs-CZ" altLang="cs-CZ" sz="4000" b="1" dirty="0"/>
              <a:t> </a:t>
            </a:r>
            <a:r>
              <a:rPr lang="cs-CZ" altLang="cs-CZ" sz="4000" b="1" dirty="0" err="1"/>
              <a:t>with</a:t>
            </a:r>
            <a:r>
              <a:rPr lang="cs-CZ" altLang="cs-CZ" sz="4000" b="1" dirty="0"/>
              <a:t> </a:t>
            </a:r>
            <a:r>
              <a:rPr lang="cs-CZ" altLang="cs-CZ" sz="4000" b="1" dirty="0" err="1"/>
              <a:t>Cagliari</a:t>
            </a:r>
            <a:r>
              <a:rPr lang="cs-CZ" altLang="cs-CZ" sz="4000" b="1" dirty="0"/>
              <a:t> </a:t>
            </a:r>
          </a:p>
          <a:p>
            <a:pPr eaLnBrk="1" hangingPunct="1"/>
            <a:endParaRPr lang="en-GB" altLang="cs-CZ" dirty="0"/>
          </a:p>
          <a:p>
            <a:r>
              <a:rPr lang="cs-CZ" dirty="0" err="1"/>
              <a:t>Wednes</a:t>
            </a:r>
            <a:r>
              <a:rPr lang="en-GB" dirty="0"/>
              <a:t>day</a:t>
            </a:r>
            <a:r>
              <a:rPr lang="cs-CZ" dirty="0"/>
              <a:t>s:  </a:t>
            </a:r>
          </a:p>
          <a:p>
            <a:r>
              <a:rPr lang="cs-CZ" b="1" dirty="0"/>
              <a:t>5 </a:t>
            </a:r>
            <a:r>
              <a:rPr lang="cs-CZ" b="1" dirty="0" err="1"/>
              <a:t>March</a:t>
            </a:r>
            <a:r>
              <a:rPr lang="cs-CZ" b="1" dirty="0"/>
              <a:t> </a:t>
            </a:r>
            <a:r>
              <a:rPr lang="cs-CZ" dirty="0"/>
              <a:t>(intro;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formation</a:t>
            </a:r>
            <a:r>
              <a:rPr lang="cs-CZ" dirty="0"/>
              <a:t>, </a:t>
            </a:r>
            <a:r>
              <a:rPr lang="cs-CZ" dirty="0" err="1"/>
              <a:t>organisation</a:t>
            </a:r>
            <a:r>
              <a:rPr lang="cs-CZ" dirty="0"/>
              <a:t> and </a:t>
            </a:r>
            <a:r>
              <a:rPr lang="cs-CZ" dirty="0" err="1"/>
              <a:t>tasks</a:t>
            </a:r>
            <a:r>
              <a:rPr lang="cs-CZ" dirty="0"/>
              <a:t>) </a:t>
            </a:r>
          </a:p>
          <a:p>
            <a:r>
              <a:rPr lang="cs-CZ" b="1" dirty="0"/>
              <a:t>26 </a:t>
            </a:r>
            <a:r>
              <a:rPr lang="cs-CZ" b="1" dirty="0" err="1"/>
              <a:t>March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reflection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tasks</a:t>
            </a:r>
            <a:r>
              <a:rPr lang="cs-CZ" dirty="0"/>
              <a:t>)</a:t>
            </a:r>
          </a:p>
          <a:p>
            <a:r>
              <a:rPr lang="cs-CZ" b="1" dirty="0"/>
              <a:t>23 </a:t>
            </a:r>
            <a:r>
              <a:rPr lang="cs-CZ" b="1" dirty="0" err="1"/>
              <a:t>April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reflection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)</a:t>
            </a:r>
          </a:p>
          <a:p>
            <a:r>
              <a:rPr lang="cs-CZ" b="1" dirty="0"/>
              <a:t>14 May </a:t>
            </a:r>
            <a:r>
              <a:rPr lang="cs-CZ" dirty="0"/>
              <a:t>(</a:t>
            </a:r>
            <a:r>
              <a:rPr lang="cs-CZ" dirty="0" err="1"/>
              <a:t>presentation</a:t>
            </a:r>
            <a:r>
              <a:rPr lang="cs-CZ" dirty="0"/>
              <a:t> of </a:t>
            </a:r>
            <a:r>
              <a:rPr lang="cs-CZ" dirty="0" err="1"/>
              <a:t>outcomes</a:t>
            </a:r>
            <a:r>
              <a:rPr lang="cs-CZ" dirty="0"/>
              <a:t>)</a:t>
            </a:r>
            <a:endParaRPr lang="en-GB" dirty="0"/>
          </a:p>
          <a:p>
            <a:pPr marL="0" indent="0">
              <a:buNone/>
            </a:pPr>
            <a:endParaRPr lang="en-GB" altLang="cs-CZ" dirty="0"/>
          </a:p>
          <a:p>
            <a:pPr eaLnBrk="1" hangingPunct="1">
              <a:buFontTx/>
              <a:buNone/>
            </a:pPr>
            <a:endParaRPr lang="cs-CZ" altLang="cs-CZ" dirty="0">
              <a:latin typeface="Arial Narrow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1DBBD54-DAFB-9E7F-3BAE-A514F09E2F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669" y="5996879"/>
            <a:ext cx="2942331" cy="86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888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D1AD7-FC49-7161-EB32-3FED55ADD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A1733E1-CC14-3401-B023-5E574AD2C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cs-CZ" dirty="0">
                <a:latin typeface="+mn-lt"/>
              </a:rPr>
              <a:t>course organisation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720D328-215E-6240-6B09-C69BEE39EE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7348" y="1497875"/>
            <a:ext cx="10129701" cy="516169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solidFill>
                  <a:srgbClr val="00287D"/>
                </a:solidFill>
                <a:latin typeface="Arial Narrow" pitchFamily="34" charset="0"/>
              </a:rPr>
              <a:t> </a:t>
            </a:r>
            <a:r>
              <a:rPr lang="cs-CZ" altLang="cs-CZ" sz="4000" dirty="0" err="1"/>
              <a:t>work</a:t>
            </a:r>
            <a:r>
              <a:rPr lang="cs-CZ" altLang="cs-CZ" sz="4000" dirty="0"/>
              <a:t> in </a:t>
            </a:r>
            <a:r>
              <a:rPr lang="cs-CZ" altLang="cs-CZ" sz="4000" dirty="0" err="1"/>
              <a:t>groups</a:t>
            </a:r>
            <a:r>
              <a:rPr lang="cs-CZ" altLang="cs-CZ" sz="4000" dirty="0"/>
              <a:t> (</a:t>
            </a:r>
            <a:r>
              <a:rPr lang="cs-CZ" altLang="cs-CZ" sz="4000" dirty="0" err="1"/>
              <a:t>individual</a:t>
            </a:r>
            <a:r>
              <a:rPr lang="cs-CZ" altLang="cs-CZ" sz="4000" dirty="0"/>
              <a:t> </a:t>
            </a:r>
            <a:r>
              <a:rPr lang="cs-CZ" altLang="cs-CZ" sz="4000" dirty="0" err="1"/>
              <a:t>setting</a:t>
            </a:r>
            <a:r>
              <a:rPr lang="cs-CZ" altLang="cs-CZ" sz="4000" dirty="0"/>
              <a:t>)</a:t>
            </a:r>
          </a:p>
          <a:p>
            <a:pPr marL="0" indent="0">
              <a:buNone/>
            </a:pPr>
            <a:endParaRPr lang="en-GB" altLang="cs-CZ" dirty="0"/>
          </a:p>
          <a:p>
            <a:pPr eaLnBrk="1" hangingPunct="1">
              <a:buFontTx/>
              <a:buNone/>
            </a:pPr>
            <a:endParaRPr lang="cs-CZ" altLang="cs-CZ" dirty="0">
              <a:latin typeface="Arial Narrow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0F27CB7-BB53-5388-AA29-97648841F9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669" y="5996879"/>
            <a:ext cx="2942331" cy="86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40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cs-CZ" dirty="0">
                <a:latin typeface="+mn-lt"/>
              </a:rPr>
              <a:t>materials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cs-CZ" sz="3600" dirty="0"/>
              <a:t>IS study materials </a:t>
            </a:r>
            <a:endParaRPr lang="cs-CZ" altLang="cs-CZ" sz="3600" dirty="0"/>
          </a:p>
          <a:p>
            <a:pPr eaLnBrk="1" hangingPunct="1"/>
            <a:r>
              <a:rPr lang="cs-CZ" altLang="cs-CZ" sz="3600" dirty="0" err="1"/>
              <a:t>Moodle</a:t>
            </a:r>
            <a:r>
              <a:rPr lang="cs-CZ" altLang="cs-CZ" sz="3600" dirty="0"/>
              <a:t> </a:t>
            </a:r>
            <a:r>
              <a:rPr lang="cs-CZ" altLang="cs-CZ" sz="3600" dirty="0" err="1"/>
              <a:t>materials</a:t>
            </a:r>
            <a:endParaRPr lang="en-GB" altLang="cs-CZ" sz="3600" dirty="0"/>
          </a:p>
          <a:p>
            <a:pPr eaLnBrk="1" hangingPunct="1"/>
            <a:r>
              <a:rPr lang="en-GB" altLang="cs-CZ" sz="3600" dirty="0"/>
              <a:t>synchronous classes</a:t>
            </a:r>
          </a:p>
          <a:p>
            <a:pPr eaLnBrk="1" hangingPunct="1"/>
            <a:r>
              <a:rPr lang="en-GB" altLang="cs-CZ" sz="3600" dirty="0"/>
              <a:t>discussion for</a:t>
            </a:r>
            <a:r>
              <a:rPr lang="cs-CZ" altLang="cs-CZ" sz="3600" dirty="0"/>
              <a:t>a</a:t>
            </a:r>
            <a:endParaRPr lang="en-GB" altLang="cs-CZ" sz="3600" dirty="0"/>
          </a:p>
          <a:p>
            <a:pPr lvl="1"/>
            <a:r>
              <a:rPr lang="en-GB" altLang="cs-CZ" sz="3600" dirty="0"/>
              <a:t>individual activities</a:t>
            </a:r>
          </a:p>
          <a:p>
            <a:pPr lvl="1" eaLnBrk="1" hangingPunct="1"/>
            <a:r>
              <a:rPr lang="en-GB" altLang="cs-CZ" sz="3600" dirty="0"/>
              <a:t>collaborative activities</a:t>
            </a:r>
          </a:p>
          <a:p>
            <a:pPr lvl="1" eaLnBrk="1" hangingPunct="1">
              <a:buFontTx/>
              <a:buNone/>
            </a:pPr>
            <a:endParaRPr lang="en-GB" altLang="cs-CZ" dirty="0"/>
          </a:p>
          <a:p>
            <a:pPr eaLnBrk="1" hangingPunct="1"/>
            <a:endParaRPr lang="en-GB" altLang="cs-CZ" dirty="0"/>
          </a:p>
          <a:p>
            <a:pPr lvl="1" eaLnBrk="1" hangingPunct="1"/>
            <a:endParaRPr lang="en-GB" altLang="cs-CZ" dirty="0"/>
          </a:p>
          <a:p>
            <a:pPr eaLnBrk="1" hangingPunct="1"/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669" y="5996879"/>
            <a:ext cx="2942331" cy="86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4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GB" altLang="cs-CZ" dirty="0">
                <a:latin typeface="+mn-lt"/>
              </a:rPr>
              <a:t>requirements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cs-CZ" sz="3200" b="1" dirty="0"/>
              <a:t>Active</a:t>
            </a:r>
            <a:r>
              <a:rPr lang="en-GB" altLang="cs-CZ" sz="3200" dirty="0"/>
              <a:t> participation in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the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course</a:t>
            </a:r>
            <a:r>
              <a:rPr lang="en-GB" altLang="cs-CZ" sz="3200" dirty="0"/>
              <a:t>:</a:t>
            </a:r>
          </a:p>
          <a:p>
            <a:pPr eaLnBrk="1" hangingPunct="1"/>
            <a:endParaRPr lang="en-GB" altLang="cs-CZ" sz="3200" dirty="0"/>
          </a:p>
          <a:p>
            <a:pPr lvl="1" eaLnBrk="1" hangingPunct="1"/>
            <a:r>
              <a:rPr lang="en-GB" altLang="cs-CZ" sz="3200" dirty="0"/>
              <a:t>synchronous discussions</a:t>
            </a:r>
            <a:r>
              <a:rPr lang="cs-CZ" altLang="cs-CZ" sz="3200" dirty="0"/>
              <a:t> in </a:t>
            </a:r>
            <a:r>
              <a:rPr lang="cs-CZ" altLang="cs-CZ" sz="3200" dirty="0" err="1"/>
              <a:t>class</a:t>
            </a:r>
            <a:endParaRPr lang="en-GB" altLang="cs-CZ" sz="3200" dirty="0"/>
          </a:p>
          <a:p>
            <a:pPr lvl="1" eaLnBrk="1" hangingPunct="1"/>
            <a:r>
              <a:rPr lang="en-GB" altLang="cs-CZ" sz="3200" dirty="0"/>
              <a:t>online asynchronous discussions</a:t>
            </a:r>
          </a:p>
          <a:p>
            <a:pPr lvl="1" eaLnBrk="1" hangingPunct="1"/>
            <a:r>
              <a:rPr lang="cs-CZ" altLang="cs-CZ" sz="3200" dirty="0" err="1"/>
              <a:t>project</a:t>
            </a:r>
            <a:r>
              <a:rPr lang="cs-CZ" altLang="cs-CZ" sz="3200" dirty="0"/>
              <a:t> </a:t>
            </a:r>
            <a:r>
              <a:rPr lang="cs-CZ" altLang="cs-CZ" sz="3200" dirty="0" err="1"/>
              <a:t>work</a:t>
            </a:r>
            <a:endParaRPr lang="en-GB" altLang="cs-CZ" sz="3200" dirty="0"/>
          </a:p>
          <a:p>
            <a:pPr eaLnBrk="1" hangingPunct="1"/>
            <a:endParaRPr lang="en-GB" altLang="cs-CZ" dirty="0">
              <a:latin typeface="Arial Narrow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669" y="5996879"/>
            <a:ext cx="2942331" cy="86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0335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3118</TotalTime>
  <Words>279</Words>
  <Application>Microsoft Office PowerPoint</Application>
  <PresentationFormat>Širokoúhlá obrazovka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Open Sans</vt:lpstr>
      <vt:lpstr>Motiv Office</vt:lpstr>
      <vt:lpstr>International Communication Strategies  (CJV_ICSDM) for Social and Digital Media in Academic Setting </vt:lpstr>
      <vt:lpstr>International Communication Strategies</vt:lpstr>
      <vt:lpstr>Prezentace aplikace PowerPoint</vt:lpstr>
      <vt:lpstr>course objectives</vt:lpstr>
      <vt:lpstr>course organisation</vt:lpstr>
      <vt:lpstr>course organisation</vt:lpstr>
      <vt:lpstr>course organisation</vt:lpstr>
      <vt:lpstr>materials</vt:lpstr>
      <vt:lpstr>requirements</vt:lpstr>
      <vt:lpstr>introduction</vt:lpstr>
      <vt:lpstr>introduction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Language Centres For?</dc:title>
  <dc:creator>Libor Štěpánek</dc:creator>
  <cp:lastModifiedBy>Libor Štěpánek</cp:lastModifiedBy>
  <cp:revision>135</cp:revision>
  <cp:lastPrinted>2018-09-18T13:06:08Z</cp:lastPrinted>
  <dcterms:created xsi:type="dcterms:W3CDTF">2018-07-16T08:35:08Z</dcterms:created>
  <dcterms:modified xsi:type="dcterms:W3CDTF">2025-02-19T09:45:21Z</dcterms:modified>
</cp:coreProperties>
</file>