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1"/>
  </p:notesMasterIdLst>
  <p:sldIdLst>
    <p:sldId id="256" r:id="rId2"/>
    <p:sldId id="564" r:id="rId3"/>
    <p:sldId id="529" r:id="rId4"/>
    <p:sldId id="553" r:id="rId5"/>
    <p:sldId id="554" r:id="rId6"/>
    <p:sldId id="555" r:id="rId7"/>
    <p:sldId id="556" r:id="rId8"/>
    <p:sldId id="557" r:id="rId9"/>
    <p:sldId id="558" r:id="rId10"/>
    <p:sldId id="559" r:id="rId11"/>
    <p:sldId id="560" r:id="rId12"/>
    <p:sldId id="561" r:id="rId13"/>
    <p:sldId id="562" r:id="rId14"/>
    <p:sldId id="563" r:id="rId15"/>
    <p:sldId id="299" r:id="rId16"/>
    <p:sldId id="323" r:id="rId17"/>
    <p:sldId id="530" r:id="rId18"/>
    <p:sldId id="279" r:id="rId19"/>
    <p:sldId id="257" r:id="rId20"/>
    <p:sldId id="259" r:id="rId21"/>
    <p:sldId id="260" r:id="rId22"/>
    <p:sldId id="261" r:id="rId23"/>
    <p:sldId id="551" r:id="rId24"/>
    <p:sldId id="552" r:id="rId25"/>
    <p:sldId id="550" r:id="rId26"/>
    <p:sldId id="262" r:id="rId27"/>
    <p:sldId id="263" r:id="rId28"/>
    <p:sldId id="271" r:id="rId29"/>
    <p:sldId id="309" r:id="rId30"/>
    <p:sldId id="265" r:id="rId31"/>
    <p:sldId id="288" r:id="rId32"/>
    <p:sldId id="264" r:id="rId33"/>
    <p:sldId id="290" r:id="rId34"/>
    <p:sldId id="322" r:id="rId35"/>
    <p:sldId id="319" r:id="rId36"/>
    <p:sldId id="267" r:id="rId37"/>
    <p:sldId id="321" r:id="rId38"/>
    <p:sldId id="289" r:id="rId39"/>
    <p:sldId id="320" r:id="rId40"/>
    <p:sldId id="268" r:id="rId41"/>
    <p:sldId id="269" r:id="rId42"/>
    <p:sldId id="272" r:id="rId43"/>
    <p:sldId id="549" r:id="rId44"/>
    <p:sldId id="281" r:id="rId45"/>
    <p:sldId id="280" r:id="rId46"/>
    <p:sldId id="282" r:id="rId47"/>
    <p:sldId id="292" r:id="rId48"/>
    <p:sldId id="293" r:id="rId49"/>
    <p:sldId id="294" r:id="rId50"/>
    <p:sldId id="295" r:id="rId51"/>
    <p:sldId id="270" r:id="rId52"/>
    <p:sldId id="273" r:id="rId53"/>
    <p:sldId id="283" r:id="rId54"/>
    <p:sldId id="296" r:id="rId55"/>
    <p:sldId id="297" r:id="rId56"/>
    <p:sldId id="298" r:id="rId57"/>
    <p:sldId id="312" r:id="rId58"/>
    <p:sldId id="313" r:id="rId59"/>
    <p:sldId id="314" r:id="rId60"/>
    <p:sldId id="291" r:id="rId61"/>
    <p:sldId id="277" r:id="rId62"/>
    <p:sldId id="317" r:id="rId63"/>
    <p:sldId id="318" r:id="rId64"/>
    <p:sldId id="300" r:id="rId65"/>
    <p:sldId id="276" r:id="rId66"/>
    <p:sldId id="533" r:id="rId67"/>
    <p:sldId id="324" r:id="rId68"/>
    <p:sldId id="325" r:id="rId69"/>
    <p:sldId id="326" r:id="rId70"/>
    <p:sldId id="327" r:id="rId71"/>
    <p:sldId id="328" r:id="rId72"/>
    <p:sldId id="331" r:id="rId73"/>
    <p:sldId id="332" r:id="rId74"/>
    <p:sldId id="333" r:id="rId75"/>
    <p:sldId id="286" r:id="rId76"/>
    <p:sldId id="334" r:id="rId77"/>
    <p:sldId id="335" r:id="rId78"/>
    <p:sldId id="336" r:id="rId79"/>
    <p:sldId id="337" r:id="rId80"/>
    <p:sldId id="339" r:id="rId81"/>
    <p:sldId id="266" r:id="rId82"/>
    <p:sldId id="285" r:id="rId83"/>
    <p:sldId id="340" r:id="rId84"/>
    <p:sldId id="341" r:id="rId85"/>
    <p:sldId id="342" r:id="rId86"/>
    <p:sldId id="278" r:id="rId87"/>
    <p:sldId id="287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06" r:id="rId97"/>
    <p:sldId id="307" r:id="rId98"/>
    <p:sldId id="308" r:id="rId99"/>
    <p:sldId id="351" r:id="rId100"/>
    <p:sldId id="310" r:id="rId101"/>
    <p:sldId id="311" r:id="rId102"/>
    <p:sldId id="352" r:id="rId103"/>
    <p:sldId id="353" r:id="rId104"/>
    <p:sldId id="354" r:id="rId105"/>
    <p:sldId id="355" r:id="rId106"/>
    <p:sldId id="356" r:id="rId107"/>
    <p:sldId id="274" r:id="rId108"/>
    <p:sldId id="357" r:id="rId109"/>
    <p:sldId id="358" r:id="rId110"/>
    <p:sldId id="359" r:id="rId111"/>
    <p:sldId id="284" r:id="rId112"/>
    <p:sldId id="542" r:id="rId113"/>
    <p:sldId id="543" r:id="rId114"/>
    <p:sldId id="544" r:id="rId115"/>
    <p:sldId id="545" r:id="rId116"/>
    <p:sldId id="546" r:id="rId117"/>
    <p:sldId id="547" r:id="rId118"/>
    <p:sldId id="548" r:id="rId119"/>
    <p:sldId id="275" r:id="rId120"/>
    <p:sldId id="534" r:id="rId121"/>
    <p:sldId id="589" r:id="rId122"/>
    <p:sldId id="590" r:id="rId123"/>
    <p:sldId id="591" r:id="rId124"/>
    <p:sldId id="592" r:id="rId125"/>
    <p:sldId id="593" r:id="rId126"/>
    <p:sldId id="538" r:id="rId127"/>
    <p:sldId id="539" r:id="rId128"/>
    <p:sldId id="595" r:id="rId129"/>
    <p:sldId id="540" r:id="rId130"/>
    <p:sldId id="594" r:id="rId131"/>
    <p:sldId id="596" r:id="rId132"/>
    <p:sldId id="597" r:id="rId133"/>
    <p:sldId id="598" r:id="rId134"/>
    <p:sldId id="599" r:id="rId135"/>
    <p:sldId id="600" r:id="rId136"/>
    <p:sldId id="601" r:id="rId137"/>
    <p:sldId id="602" r:id="rId138"/>
    <p:sldId id="535" r:id="rId139"/>
    <p:sldId id="536" r:id="rId140"/>
    <p:sldId id="606" r:id="rId141"/>
    <p:sldId id="607" r:id="rId142"/>
    <p:sldId id="608" r:id="rId143"/>
    <p:sldId id="588" r:id="rId144"/>
    <p:sldId id="565" r:id="rId145"/>
    <p:sldId id="566" r:id="rId146"/>
    <p:sldId id="258" r:id="rId147"/>
    <p:sldId id="567" r:id="rId148"/>
    <p:sldId id="568" r:id="rId149"/>
    <p:sldId id="569" r:id="rId150"/>
    <p:sldId id="570" r:id="rId151"/>
    <p:sldId id="571" r:id="rId152"/>
    <p:sldId id="572" r:id="rId153"/>
    <p:sldId id="573" r:id="rId154"/>
    <p:sldId id="574" r:id="rId155"/>
    <p:sldId id="575" r:id="rId156"/>
    <p:sldId id="584" r:id="rId157"/>
    <p:sldId id="585" r:id="rId158"/>
    <p:sldId id="587" r:id="rId159"/>
    <p:sldId id="586" r:id="rId160"/>
    <p:sldId id="576" r:id="rId161"/>
    <p:sldId id="577" r:id="rId162"/>
    <p:sldId id="315" r:id="rId163"/>
    <p:sldId id="316" r:id="rId164"/>
    <p:sldId id="578" r:id="rId165"/>
    <p:sldId id="579" r:id="rId166"/>
    <p:sldId id="580" r:id="rId167"/>
    <p:sldId id="581" r:id="rId168"/>
    <p:sldId id="582" r:id="rId169"/>
    <p:sldId id="583" r:id="rId170"/>
  </p:sldIdLst>
  <p:sldSz cx="12192000" cy="6858000"/>
  <p:notesSz cx="6858000" cy="9144000"/>
  <p:defaultTextStyle>
    <a:defPPr>
      <a:defRPr lang="en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5025"/>
    <p:restoredTop sz="94706"/>
  </p:normalViewPr>
  <p:slideViewPr>
    <p:cSldViewPr snapToGrid="0">
      <p:cViewPr varScale="1">
        <p:scale>
          <a:sx n="261" d="100"/>
          <a:sy n="261" d="100"/>
        </p:scale>
        <p:origin x="248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2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tableStyles" Target="tableStyle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2C92E5-DAF6-1345-8EA5-49224158184C}" type="datetimeFigureOut">
              <a:rPr lang="en-CZ" smtClean="0"/>
              <a:t>24.02.2025</a:t>
            </a:fld>
            <a:endParaRPr lang="en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2E279D-50BC-2C4D-B9A9-2F2AA8511650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201439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E279D-50BC-2C4D-B9A9-2F2AA8511650}" type="slidenum">
              <a:rPr lang="en-CZ" smtClean="0"/>
              <a:t>15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402316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302BDD-6FB1-564F-AE22-381068845668}" type="slidenum">
              <a:rPr lang="en-US"/>
              <a:pPr/>
              <a:t>18</a:t>
            </a:fld>
            <a:endParaRPr lang="en-US"/>
          </a:p>
        </p:txBody>
      </p:sp>
      <p:sp>
        <p:nvSpPr>
          <p:cNvPr id="71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5A3CFB-7B7B-C94F-BC25-4812FB6F5969}" type="slidenum">
              <a:rPr lang="en-US"/>
              <a:pPr/>
              <a:t>45</a:t>
            </a:fld>
            <a:endParaRPr lang="en-US"/>
          </a:p>
        </p:txBody>
      </p:sp>
      <p:sp>
        <p:nvSpPr>
          <p:cNvPr id="327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AE14CA-B93F-E340-B524-E453680ACA27}" type="slidenum">
              <a:rPr lang="en-US"/>
              <a:pPr/>
              <a:t>53</a:t>
            </a:fld>
            <a:endParaRPr lang="en-US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6953BF-6E4D-F447-84E6-7F2D9CE9ECB1}" type="slidenum">
              <a:rPr lang="en-US"/>
              <a:pPr/>
              <a:t>56</a:t>
            </a:fld>
            <a:endParaRPr lang="en-US"/>
          </a:p>
        </p:txBody>
      </p:sp>
      <p:sp>
        <p:nvSpPr>
          <p:cNvPr id="552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622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AD587-5F24-F64B-8E1C-8FF773CA18A3}" type="slidenum">
              <a:rPr lang="en-US" smtClean="0"/>
              <a:pPr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8936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8E9B23-F8FC-F84F-8516-C8256255F7BE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421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BD719A-1ACF-B048-8DB6-5CD483CD26B0}" type="slidenum">
              <a:rPr lang="cs-CZ"/>
              <a:pPr/>
              <a:t>140</a:t>
            </a:fld>
            <a:endParaRPr lang="cs-CZ"/>
          </a:p>
        </p:txBody>
      </p:sp>
      <p:sp>
        <p:nvSpPr>
          <p:cNvPr id="365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65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863929-ACC8-B541-9E5F-25134F172A57}" type="slidenum">
              <a:rPr lang="cs-CZ"/>
              <a:pPr/>
              <a:t>141</a:t>
            </a:fld>
            <a:endParaRPr lang="cs-CZ"/>
          </a:p>
        </p:txBody>
      </p:sp>
      <p:sp>
        <p:nvSpPr>
          <p:cNvPr id="366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66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DFF91-0583-DB00-1F71-E14D26E981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FE6BA7-B267-01A5-00B6-AE5DFF6C1E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EB7E2-04FD-C16A-C12D-AA8B6A664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3390CA-F0ED-0BC6-114B-8AA9EE95D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Karel Kubíček</a:t>
            </a:r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DCE405-58F2-6D42-A430-1695B0670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E7985-D56D-AC45-BFE6-3590DEA37939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362216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783DE-24F0-48A7-F1E3-54A3A7972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C093EE-FC21-502F-A007-CA95C2D02B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17B72-0EED-1EDF-BE17-8AB27F82C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34548F-7185-2F8E-3D46-C929FE7B0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Karel Kubíček</a:t>
            </a:r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E91A91-1CAA-971B-444E-8C7549D94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E7985-D56D-AC45-BFE6-3590DEA37939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597402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4C0879-5ADC-B470-1742-FD83BC6DAC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5C62BB-A874-15AC-62A7-03572654B1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237F69-D7AA-469F-9042-927AE549D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147B95-4D13-3A72-BC3C-9A9C8D2BA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Karel Kubíček</a:t>
            </a:r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1290C3-EB31-29C1-9381-99E9F2623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E7985-D56D-AC45-BFE6-3590DEA37939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953152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824B3-7253-C9DC-F64E-CC551DC68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6F7011-8F59-CEA3-69C3-A31948FE0E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7BBE78-9A78-9059-9AF5-F76A4CD1E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16794-186A-D2D6-A073-F6DA39608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Karel Kubíček</a:t>
            </a:r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CA5F18-85EF-D359-BFE1-0934F8F8B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E7985-D56D-AC45-BFE6-3590DEA37939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749011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53639-A694-357D-6317-560C746C1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673397-461D-544B-E7E6-C8E7E6CFD4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223322-6245-F204-D268-C79F1FF59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71DA65-1C7A-A39A-4A8C-D0651A596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Karel Kubíček</a:t>
            </a:r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E9CC04-9BEA-4164-A48C-F7BC1F502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E7985-D56D-AC45-BFE6-3590DEA37939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733400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361DC-C9F2-E774-C992-7DA2B5781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6C0C3-494B-D982-CB95-BCB87EBF94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A73495-8E94-72DC-CB8B-97A77EB77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5DC7DE-A433-59FA-D0A8-E04FF33D7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3BEF09-0FBC-2FE1-2719-B051E04FE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Karel Kubíček</a:t>
            </a:r>
            <a:endParaRPr lang="en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54D486-CE52-A96F-9ED3-39E379DCE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E7985-D56D-AC45-BFE6-3590DEA37939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411505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D0A54-8C7F-A0B0-E0F8-EBE94DAB3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50DF3C-1586-00C3-0741-6D8D691A79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8F45F1-DD1C-35EF-9720-A1831D319A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C5DC51-CCA4-97D7-18E0-A2C93F0F28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6CA748-3E6E-E41D-4AD9-DFA664CBE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9BF1F5-8B85-ACF6-DBE1-D1F87C3DE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C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30D6BC-3398-FB29-1CB6-A5BF6EC60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Karel Kubíček</a:t>
            </a:r>
            <a:endParaRPr lang="en-C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ECA56C-C733-1186-D147-8D83E3557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E7985-D56D-AC45-BFE6-3590DEA37939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188855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DAA19-4687-97AB-7E14-E8C6CE238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0A3E94-FE11-2256-3095-88F4EC3D8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3D3229-89EF-801A-EAC5-167ADC8C0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Karel Kubíček</a:t>
            </a:r>
            <a:endParaRPr lang="en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8A00A3-99BE-9825-9A77-FABF328A6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E7985-D56D-AC45-BFE6-3590DEA37939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758553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6CF96B-BE81-6EB2-1FBF-119E6F917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E70B22-4190-D7CB-AB8E-0F5DF73C4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Karel Kubíček</a:t>
            </a:r>
            <a:endParaRPr lang="en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39A813-8A8E-A661-E6E6-6F60A7C60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E7985-D56D-AC45-BFE6-3590DEA37939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679097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F8E19-7D90-96F5-8D63-745FDD6E7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8E2F9A-35FE-D6F4-FEBE-DCBB203C3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231C01-C101-F8A6-0675-DF8189D61D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05413C-DC46-33ED-0B59-1FB2FA5A8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01B621-5D1C-231C-6EB9-5D0AE276B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Karel Kubíček</a:t>
            </a:r>
            <a:endParaRPr lang="en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71D86F-A450-7CE0-9E7D-4DD8D6E37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E7985-D56D-AC45-BFE6-3590DEA37939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404099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206DA-9769-0676-8314-E97926174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F783A3-C119-FA00-5CAA-668A5986C0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990CC9-D1C6-0116-9F67-EC63ADF1F6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09F5F7-5CE7-4551-3178-A14D95BDF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57A4D-6AF0-E9ED-AA78-B09A5D664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Karel Kubíček</a:t>
            </a:r>
            <a:endParaRPr lang="en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8964EC-D10C-8E50-3A0C-EA05A020D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E7985-D56D-AC45-BFE6-3590DEA37939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427683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E2AF78-17EB-5CAB-6ABC-0644E3FD1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DFA84C-DFC3-A714-F70E-76833DE300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864C8-0DFE-B55D-00C3-8A887F461E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cs-CZ"/>
              <a:t>CST126</a:t>
            </a:r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CC059-70A7-AA4C-C084-FC4D7E303A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GB"/>
              <a:t>Karel Kubíček</a:t>
            </a:r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82C814-D76E-D87E-EF6D-C8456D5FA6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0E7985-D56D-AC45-BFE6-3590DEA37939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378811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gif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oleObject" Target="???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oleObject" Target="???" TargetMode="Externa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jp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gif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0.png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g"/><Relationship Id="rId2" Type="http://schemas.openxmlformats.org/officeDocument/2006/relationships/image" Target="../media/image193.gif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rxiv.org/" TargetMode="External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hyperlink" Target="https://time.com/collection/best-inventions-2022/6229912/deepmind-alphafold/" TargetMode="External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ftp://ftp.wwpdb.org/pub/pdb/doc/format_descriptions/Format_v33_A4.pdf" TargetMode="External"/><Relationship Id="rId2" Type="http://schemas.openxmlformats.org/officeDocument/2006/relationships/hyperlink" Target="http://www.pdb.org/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proteopedia.org/wiki/index.php/Tutorial:Ramachandran_principle_and_phi_psi_angles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www1.lsbu.ac.uk/water/water_anomalies.html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csb.org/" TargetMode="Externa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tif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4.png"/><Relationship Id="rId7" Type="http://schemas.openxmlformats.org/officeDocument/2006/relationships/image" Target="../media/image106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5.png"/><Relationship Id="rId10" Type="http://schemas.openxmlformats.org/officeDocument/2006/relationships/image" Target="../media/image108.png"/><Relationship Id="rId4" Type="http://schemas.openxmlformats.org/officeDocument/2006/relationships/image" Target="../media/image83.png"/><Relationship Id="rId9" Type="http://schemas.openxmlformats.org/officeDocument/2006/relationships/image" Target="../media/image10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2F3839-F6D5-F204-4248-55C2BA0F0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noProof="0"/>
              <a:t>CST126</a:t>
            </a:r>
            <a:endParaRPr lang="cs-CZ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DBA5B4-EDCE-670A-DF1C-412E3A39C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noProof="0" dirty="0"/>
              <a:t>Karel Kubíček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08B99-166E-0E98-C7DC-C5C8059D7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E7985-D56D-AC45-BFE6-3590DEA37939}" type="slidenum">
              <a:rPr lang="cs-CZ" noProof="0" smtClean="0"/>
              <a:t>1</a:t>
            </a:fld>
            <a:endParaRPr lang="cs-CZ" noProof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D4E319-B9F9-72CA-4E78-D67BC1A4DA0A}"/>
              </a:ext>
            </a:extLst>
          </p:cNvPr>
          <p:cNvSpPr txBox="1"/>
          <p:nvPr/>
        </p:nvSpPr>
        <p:spPr>
          <a:xfrm>
            <a:off x="1587910" y="850490"/>
            <a:ext cx="96159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noProof="0" dirty="0"/>
              <a:t>CORE126 </a:t>
            </a:r>
          </a:p>
          <a:p>
            <a:endParaRPr lang="cs-CZ" noProof="0" dirty="0"/>
          </a:p>
          <a:p>
            <a:endParaRPr lang="cs-CZ" noProof="0" dirty="0"/>
          </a:p>
          <a:p>
            <a:r>
              <a:rPr lang="cs-CZ" noProof="0" dirty="0"/>
              <a:t>Moderní technologie pro studium života</a:t>
            </a:r>
          </a:p>
          <a:p>
            <a:endParaRPr lang="cs-CZ" noProof="0" dirty="0"/>
          </a:p>
          <a:p>
            <a:endParaRPr lang="cs-CZ" noProof="0" dirty="0"/>
          </a:p>
          <a:p>
            <a:endParaRPr lang="cs-CZ" noProof="0" dirty="0"/>
          </a:p>
          <a:p>
            <a:endParaRPr lang="cs-CZ" noProof="0" dirty="0"/>
          </a:p>
          <a:p>
            <a:r>
              <a:rPr lang="cs-CZ" noProof="0" dirty="0"/>
              <a:t>Karel Kubíček: </a:t>
            </a:r>
            <a:r>
              <a:rPr lang="cs-CZ" b="0" i="0" noProof="0" dirty="0">
                <a:solidFill>
                  <a:srgbClr val="0A0A0A"/>
                </a:solidFill>
                <a:effectLst/>
                <a:latin typeface="Open Sans" panose="020B0606030504020204" pitchFamily="34" charset="0"/>
              </a:rPr>
              <a:t>Základní stavební prvky buňky</a:t>
            </a:r>
            <a:endParaRPr lang="cs-CZ" noProof="0" dirty="0"/>
          </a:p>
          <a:p>
            <a:endParaRPr lang="cs-CZ" noProof="0" dirty="0"/>
          </a:p>
          <a:p>
            <a:endParaRPr lang="cs-CZ" noProof="0" dirty="0"/>
          </a:p>
          <a:p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062588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3E0676F-D0CA-26B6-4205-E29FA05B3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7300" y="1955851"/>
            <a:ext cx="7137400" cy="4902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DB3EE0-0798-77D5-4FD9-FABA48ED232A}"/>
              </a:ext>
            </a:extLst>
          </p:cNvPr>
          <p:cNvSpPr txBox="1"/>
          <p:nvPr/>
        </p:nvSpPr>
        <p:spPr>
          <a:xfrm>
            <a:off x="629587" y="419725"/>
            <a:ext cx="9713626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sz="2800" b="1" dirty="0"/>
              <a:t>Vodíková vazba</a:t>
            </a:r>
          </a:p>
          <a:p>
            <a:endParaRPr lang="en-CZ" dirty="0"/>
          </a:p>
          <a:p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IUPAC: The hydrogen bond is an attractive interaction between a hydrogen atom from a molecule or a molecular fragment X-H in which X is more electronegative than H, and an atom or a group of atoms in the same or a different molecule, in which there is evidence of bond formation.</a:t>
            </a:r>
          </a:p>
          <a:p>
            <a:endParaRPr lang="en-CZ" dirty="0"/>
          </a:p>
          <a:p>
            <a:endParaRPr lang="en-CZ" dirty="0"/>
          </a:p>
          <a:p>
            <a:endParaRPr lang="en-CZ" dirty="0"/>
          </a:p>
          <a:p>
            <a:endParaRPr lang="en-CZ" dirty="0"/>
          </a:p>
          <a:p>
            <a:endParaRPr lang="en-CZ" dirty="0"/>
          </a:p>
          <a:p>
            <a:endParaRPr lang="en-CZ" dirty="0"/>
          </a:p>
          <a:p>
            <a:endParaRPr lang="en-CZ" dirty="0"/>
          </a:p>
          <a:p>
            <a:r>
              <a:rPr lang="en-CZ" dirty="0"/>
              <a:t>		     LED			             VODA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734C229-B012-51B5-123D-E9BB50CA9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CZ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7940CB62-5BB3-32A0-2270-8039FF533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Karel Kubíček</a:t>
            </a:r>
            <a:endParaRPr lang="en-CZ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CE83403-F052-392E-2D24-A0D1DA36C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E7985-D56D-AC45-BFE6-3590DEA37939}" type="slidenum">
              <a:rPr lang="en-CZ" smtClean="0"/>
              <a:t>10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08310389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F3349-4C0F-5F46-9621-276280B91A08}" type="slidenum">
              <a:rPr lang="en-US" smtClean="0"/>
              <a:t>100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705101" y="170597"/>
            <a:ext cx="83658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Peptidová</a:t>
            </a:r>
            <a:r>
              <a:rPr lang="en-US" dirty="0"/>
              <a:t> </a:t>
            </a:r>
            <a:r>
              <a:rPr lang="en-US" dirty="0" err="1"/>
              <a:t>nukleové</a:t>
            </a:r>
            <a:r>
              <a:rPr lang="en-US" dirty="0"/>
              <a:t> </a:t>
            </a:r>
            <a:r>
              <a:rPr lang="en-US" dirty="0" err="1"/>
              <a:t>kyseliny</a:t>
            </a:r>
            <a:r>
              <a:rPr lang="en-US" dirty="0"/>
              <a:t> (PNA)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Nejsou</a:t>
            </a:r>
            <a:r>
              <a:rPr lang="en-US" dirty="0"/>
              <a:t> </a:t>
            </a:r>
            <a:r>
              <a:rPr lang="en-US" dirty="0" err="1"/>
              <a:t>kyselinami</a:t>
            </a:r>
            <a:r>
              <a:rPr lang="en-US" dirty="0"/>
              <a:t>!!!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syntetické</a:t>
            </a:r>
            <a:r>
              <a:rPr lang="en-US" dirty="0"/>
              <a:t>, </a:t>
            </a:r>
            <a:r>
              <a:rPr lang="en-US" dirty="0" err="1"/>
              <a:t>nicméně</a:t>
            </a:r>
            <a:r>
              <a:rPr lang="en-US" dirty="0"/>
              <a:t> se </a:t>
            </a:r>
            <a:r>
              <a:rPr lang="en-US" dirty="0" err="1"/>
              <a:t>předpoládá</a:t>
            </a:r>
            <a:r>
              <a:rPr lang="en-US" dirty="0"/>
              <a:t>(lo), </a:t>
            </a:r>
            <a:r>
              <a:rPr lang="en-US" dirty="0" err="1"/>
              <a:t>že</a:t>
            </a:r>
            <a:r>
              <a:rPr lang="en-US" dirty="0"/>
              <a:t> </a:t>
            </a:r>
            <a:r>
              <a:rPr lang="en-US" dirty="0" err="1"/>
              <a:t>mohli</a:t>
            </a:r>
            <a:r>
              <a:rPr lang="en-US" dirty="0"/>
              <a:t> </a:t>
            </a:r>
            <a:r>
              <a:rPr lang="en-US" dirty="0" err="1"/>
              <a:t>figurovat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vývojový</a:t>
            </a:r>
            <a:r>
              <a:rPr lang="en-US" dirty="0"/>
              <a:t> </a:t>
            </a:r>
            <a:r>
              <a:rPr lang="en-US" dirty="0" err="1"/>
              <a:t>stupeň</a:t>
            </a:r>
            <a:r>
              <a:rPr lang="en-US" dirty="0"/>
              <a:t> v </a:t>
            </a:r>
            <a:r>
              <a:rPr lang="en-US" dirty="0" err="1"/>
              <a:t>počátcích</a:t>
            </a:r>
            <a:r>
              <a:rPr lang="en-US" dirty="0"/>
              <a:t> </a:t>
            </a:r>
            <a:r>
              <a:rPr lang="en-US" dirty="0" err="1"/>
              <a:t>vzniku</a:t>
            </a:r>
            <a:r>
              <a:rPr lang="en-US" dirty="0"/>
              <a:t> </a:t>
            </a:r>
            <a:r>
              <a:rPr lang="en-US" dirty="0" err="1"/>
              <a:t>života</a:t>
            </a:r>
            <a:r>
              <a:rPr lang="en-US" dirty="0"/>
              <a:t> (</a:t>
            </a:r>
            <a:r>
              <a:rPr lang="en-US" dirty="0" err="1"/>
              <a:t>naproti</a:t>
            </a:r>
            <a:r>
              <a:rPr lang="en-US" dirty="0"/>
              <a:t> </a:t>
            </a:r>
            <a:r>
              <a:rPr lang="en-US" dirty="0" err="1"/>
              <a:t>tomu</a:t>
            </a:r>
            <a:r>
              <a:rPr lang="en-US" dirty="0"/>
              <a:t> </a:t>
            </a:r>
            <a:r>
              <a:rPr lang="en-US" dirty="0" err="1"/>
              <a:t>stojí</a:t>
            </a:r>
            <a:r>
              <a:rPr lang="en-US" dirty="0"/>
              <a:t> “RNA </a:t>
            </a:r>
            <a:r>
              <a:rPr lang="en-US" dirty="0" err="1"/>
              <a:t>svět</a:t>
            </a:r>
            <a:r>
              <a:rPr lang="en-US" dirty="0"/>
              <a:t>”)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Nemají</a:t>
            </a:r>
            <a:r>
              <a:rPr lang="en-US" dirty="0"/>
              <a:t> v </a:t>
            </a:r>
            <a:r>
              <a:rPr lang="en-US" dirty="0" err="1"/>
              <a:t>páteři</a:t>
            </a:r>
            <a:r>
              <a:rPr lang="en-US" dirty="0"/>
              <a:t> </a:t>
            </a:r>
            <a:r>
              <a:rPr lang="en-US" dirty="0" err="1"/>
              <a:t>negativně</a:t>
            </a:r>
            <a:r>
              <a:rPr lang="en-US" dirty="0"/>
              <a:t> </a:t>
            </a:r>
            <a:r>
              <a:rPr lang="en-US" dirty="0" err="1"/>
              <a:t>nabitý</a:t>
            </a:r>
            <a:r>
              <a:rPr lang="en-US" dirty="0"/>
              <a:t> </a:t>
            </a:r>
            <a:r>
              <a:rPr lang="en-US" dirty="0" err="1"/>
              <a:t>fosfát</a:t>
            </a:r>
            <a:r>
              <a:rPr lang="en-US" dirty="0"/>
              <a:t> =&gt; </a:t>
            </a:r>
            <a:r>
              <a:rPr lang="en-US" dirty="0" err="1"/>
              <a:t>silnější</a:t>
            </a:r>
            <a:r>
              <a:rPr lang="en-US" dirty="0"/>
              <a:t> </a:t>
            </a:r>
            <a:r>
              <a:rPr lang="en-US" dirty="0" err="1"/>
              <a:t>vazba</a:t>
            </a:r>
            <a:r>
              <a:rPr lang="en-US" dirty="0"/>
              <a:t> </a:t>
            </a:r>
            <a:r>
              <a:rPr lang="en-US" dirty="0" err="1"/>
              <a:t>mezi</a:t>
            </a:r>
            <a:r>
              <a:rPr lang="en-US" dirty="0"/>
              <a:t> </a:t>
            </a:r>
            <a:r>
              <a:rPr lang="en-US" dirty="0" err="1"/>
              <a:t>bázemi</a:t>
            </a:r>
            <a:endParaRPr lang="en-US" dirty="0"/>
          </a:p>
        </p:txBody>
      </p:sp>
      <p:pic>
        <p:nvPicPr>
          <p:cNvPr id="9" name="Picture 8" descr="Screen Shot 2012-11-20 at 9.44.00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5" r="56235"/>
          <a:stretch/>
        </p:blipFill>
        <p:spPr>
          <a:xfrm>
            <a:off x="1725492" y="1882627"/>
            <a:ext cx="2697531" cy="188069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834087" y="3940244"/>
            <a:ext cx="2331993" cy="1644019"/>
            <a:chOff x="4221207" y="3940243"/>
            <a:chExt cx="2331993" cy="1644019"/>
          </a:xfrm>
        </p:grpSpPr>
        <p:pic>
          <p:nvPicPr>
            <p:cNvPr id="2" name="Picture 1" descr="n-aminoethyl_glycine.gi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816" b="29342"/>
            <a:stretch/>
          </p:blipFill>
          <p:spPr>
            <a:xfrm>
              <a:off x="4221207" y="3940243"/>
              <a:ext cx="2331993" cy="975755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4221207" y="4937931"/>
              <a:ext cx="20695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N-</a:t>
              </a:r>
              <a:r>
                <a:rPr lang="en-US" dirty="0" err="1"/>
                <a:t>aminoethyl</a:t>
              </a:r>
              <a:r>
                <a:rPr lang="en-US" dirty="0"/>
                <a:t> </a:t>
              </a:r>
              <a:r>
                <a:rPr lang="en-US" dirty="0" err="1"/>
                <a:t>glycin</a:t>
              </a:r>
              <a:endParaRPr lang="en-US" dirty="0"/>
            </a:p>
          </p:txBody>
        </p:sp>
      </p:grpSp>
      <p:pic>
        <p:nvPicPr>
          <p:cNvPr id="8" name="Picture 7" descr="Screen Shot 2012-11-27 at 12.14.04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4" r="5224"/>
          <a:stretch/>
        </p:blipFill>
        <p:spPr>
          <a:xfrm>
            <a:off x="7464169" y="2677523"/>
            <a:ext cx="2991582" cy="2629741"/>
          </a:xfrm>
          <a:prstGeom prst="rect">
            <a:avLst/>
          </a:prstGeom>
        </p:spPr>
      </p:pic>
      <p:pic>
        <p:nvPicPr>
          <p:cNvPr id="10" name="Picture 9" descr="Screen Shot 2012-11-20 at 9.44.00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77" r="2848"/>
          <a:stretch/>
        </p:blipFill>
        <p:spPr>
          <a:xfrm>
            <a:off x="4533462" y="1882627"/>
            <a:ext cx="2743056" cy="188069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423023" y="2208918"/>
            <a:ext cx="6143167" cy="378277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98513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F3349-4C0F-5F46-9621-276280B91A08}" type="slidenum">
              <a:rPr lang="en-US" smtClean="0"/>
              <a:t>101</a:t>
            </a:fld>
            <a:endParaRPr lang="en-US"/>
          </a:p>
        </p:txBody>
      </p:sp>
      <p:pic>
        <p:nvPicPr>
          <p:cNvPr id="7" name="Picture 6" descr="Screen Shot 2012-11-20 at 9.45.17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7" b="3274"/>
          <a:stretch/>
        </p:blipFill>
        <p:spPr>
          <a:xfrm>
            <a:off x="1524000" y="729539"/>
            <a:ext cx="9144000" cy="48500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99652" y="5572971"/>
            <a:ext cx="8968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</a:t>
            </a:r>
            <a:r>
              <a:rPr lang="en-US" dirty="0"/>
              <a:t> - </a:t>
            </a:r>
            <a:r>
              <a:rPr lang="en-US" dirty="0" err="1"/>
              <a:t>triplexová</a:t>
            </a:r>
            <a:r>
              <a:rPr lang="en-US" dirty="0"/>
              <a:t> </a:t>
            </a:r>
            <a:r>
              <a:rPr lang="en-US" dirty="0" err="1"/>
              <a:t>struktura</a:t>
            </a:r>
            <a:r>
              <a:rPr lang="en-US" dirty="0"/>
              <a:t>, </a:t>
            </a:r>
            <a:r>
              <a:rPr lang="en-US" b="1" dirty="0"/>
              <a:t>b</a:t>
            </a:r>
            <a:r>
              <a:rPr lang="en-US" dirty="0"/>
              <a:t> – </a:t>
            </a:r>
            <a:r>
              <a:rPr lang="en-US" dirty="0" err="1"/>
              <a:t>triplexová</a:t>
            </a:r>
            <a:r>
              <a:rPr lang="en-US" dirty="0"/>
              <a:t> </a:t>
            </a:r>
            <a:r>
              <a:rPr lang="en-US" dirty="0" err="1"/>
              <a:t>struktura</a:t>
            </a:r>
            <a:r>
              <a:rPr lang="en-US" dirty="0"/>
              <a:t> </a:t>
            </a:r>
            <a:r>
              <a:rPr lang="en-US" dirty="0" err="1"/>
              <a:t>nahrazením</a:t>
            </a:r>
            <a:r>
              <a:rPr lang="en-US" dirty="0"/>
              <a:t> </a:t>
            </a:r>
            <a:r>
              <a:rPr lang="en-US" dirty="0" err="1"/>
              <a:t>jednoho</a:t>
            </a:r>
            <a:r>
              <a:rPr lang="en-US" dirty="0"/>
              <a:t> DNA </a:t>
            </a:r>
            <a:r>
              <a:rPr lang="en-US" dirty="0" err="1"/>
              <a:t>řetězce</a:t>
            </a:r>
            <a:r>
              <a:rPr lang="en-US" dirty="0"/>
              <a:t>, </a:t>
            </a:r>
            <a:r>
              <a:rPr lang="en-US" b="1" dirty="0"/>
              <a:t>c</a:t>
            </a:r>
            <a:r>
              <a:rPr lang="en-US" dirty="0"/>
              <a:t> – </a:t>
            </a:r>
            <a:r>
              <a:rPr lang="en-US" dirty="0" err="1"/>
              <a:t>duplexová</a:t>
            </a:r>
            <a:r>
              <a:rPr lang="en-US" dirty="0"/>
              <a:t> </a:t>
            </a:r>
            <a:r>
              <a:rPr lang="en-US" dirty="0" err="1"/>
              <a:t>struktura</a:t>
            </a:r>
            <a:r>
              <a:rPr lang="en-US" dirty="0"/>
              <a:t> </a:t>
            </a:r>
            <a:r>
              <a:rPr lang="en-US" dirty="0" err="1"/>
              <a:t>nahrazením</a:t>
            </a:r>
            <a:r>
              <a:rPr lang="en-US" dirty="0"/>
              <a:t> </a:t>
            </a:r>
            <a:r>
              <a:rPr lang="en-US" dirty="0" err="1"/>
              <a:t>jednoho</a:t>
            </a:r>
            <a:r>
              <a:rPr lang="en-US" dirty="0"/>
              <a:t> DNA </a:t>
            </a:r>
            <a:r>
              <a:rPr lang="en-US" dirty="0" err="1"/>
              <a:t>řetězce</a:t>
            </a:r>
            <a:r>
              <a:rPr lang="en-US" dirty="0"/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99651" y="202650"/>
            <a:ext cx="864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Interakce</a:t>
            </a:r>
            <a:r>
              <a:rPr lang="en-US" dirty="0"/>
              <a:t> </a:t>
            </a:r>
            <a:r>
              <a:rPr lang="en-US" dirty="0" err="1"/>
              <a:t>mezi</a:t>
            </a:r>
            <a:r>
              <a:rPr lang="en-US" dirty="0"/>
              <a:t> PNA a DNA </a:t>
            </a:r>
            <a:r>
              <a:rPr lang="en-US" dirty="0" err="1"/>
              <a:t>dvoušroubovicí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07915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102</a:t>
            </a:fld>
            <a:endParaRPr lang="en-US"/>
          </a:p>
        </p:txBody>
      </p:sp>
      <p:pic>
        <p:nvPicPr>
          <p:cNvPr id="7" name="Picture 6" descr="ABZ_DNA.png"/>
          <p:cNvPicPr>
            <a:picLocks noChangeAspect="1"/>
          </p:cNvPicPr>
          <p:nvPr/>
        </p:nvPicPr>
        <p:blipFill>
          <a:blip r:embed="rId2"/>
          <a:srcRect l="2749"/>
          <a:stretch>
            <a:fillRect/>
          </a:stretch>
        </p:blipFill>
        <p:spPr>
          <a:xfrm rot="16200000">
            <a:off x="5736054" y="1686565"/>
            <a:ext cx="6288744" cy="31170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60091" y="407782"/>
            <a:ext cx="5773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Nejběžnější</a:t>
            </a:r>
            <a:r>
              <a:rPr lang="en-US" dirty="0"/>
              <a:t> </a:t>
            </a:r>
            <a:r>
              <a:rPr lang="en-US" dirty="0" err="1"/>
              <a:t>typy</a:t>
            </a:r>
            <a:r>
              <a:rPr lang="en-US" dirty="0"/>
              <a:t> DNA: </a:t>
            </a:r>
            <a:r>
              <a:rPr lang="en-US" b="1" dirty="0"/>
              <a:t>B</a:t>
            </a:r>
            <a:r>
              <a:rPr lang="en-US" dirty="0"/>
              <a:t>-DNA (a), </a:t>
            </a:r>
            <a:r>
              <a:rPr lang="en-US" b="1" dirty="0"/>
              <a:t>A</a:t>
            </a:r>
            <a:r>
              <a:rPr lang="en-US" dirty="0"/>
              <a:t>-DNA (b), </a:t>
            </a:r>
            <a:r>
              <a:rPr lang="en-US" b="1" dirty="0"/>
              <a:t>Z</a:t>
            </a:r>
            <a:r>
              <a:rPr lang="en-US" dirty="0"/>
              <a:t>-DNA (c)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831498"/>
              </p:ext>
            </p:extLst>
          </p:nvPr>
        </p:nvGraphicFramePr>
        <p:xfrm>
          <a:off x="1524000" y="1737901"/>
          <a:ext cx="5650945" cy="3845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80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39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33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56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DNA </a:t>
                      </a:r>
                      <a:r>
                        <a:rPr lang="en-US" sz="1600" dirty="0" err="1"/>
                        <a:t>konformace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/>
                        <a:t>Směr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vinutí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pravotočivá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pravotočivá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levotočivá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/>
                        <a:t>Počet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parů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bazí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na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otáčku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/>
                        <a:t>Průměr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šroubovice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~2.0</a:t>
                      </a:r>
                      <a:r>
                        <a:rPr lang="en-US" sz="1600" baseline="0" dirty="0"/>
                        <a:t> nm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~2.6</a:t>
                      </a:r>
                      <a:r>
                        <a:rPr lang="en-US" sz="1600" baseline="0" dirty="0"/>
                        <a:t> nm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~1.8 nm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/>
                        <a:t>Konformace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cukru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C2’-</a:t>
                      </a:r>
                      <a:r>
                        <a:rPr lang="en-US" sz="1600" i="1" dirty="0"/>
                        <a:t>endo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C3’-</a:t>
                      </a:r>
                      <a:r>
                        <a:rPr lang="en-US" sz="1600" i="1" dirty="0"/>
                        <a:t>endo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C2’-</a:t>
                      </a:r>
                      <a:r>
                        <a:rPr lang="en-US" sz="1600" i="1" dirty="0"/>
                        <a:t>endo</a:t>
                      </a:r>
                      <a:r>
                        <a:rPr lang="en-US" sz="1600" dirty="0"/>
                        <a:t> (</a:t>
                      </a:r>
                      <a:r>
                        <a:rPr lang="en-US" sz="1600" dirty="0" err="1"/>
                        <a:t>pyr</a:t>
                      </a:r>
                      <a:r>
                        <a:rPr lang="en-US" sz="1600" dirty="0"/>
                        <a:t>)</a:t>
                      </a:r>
                    </a:p>
                    <a:p>
                      <a:pPr algn="ctr"/>
                      <a:r>
                        <a:rPr lang="en-US" sz="1600" dirty="0"/>
                        <a:t>C3’-</a:t>
                      </a:r>
                      <a:r>
                        <a:rPr lang="en-US" sz="1600" i="1" dirty="0"/>
                        <a:t>endo</a:t>
                      </a:r>
                      <a:r>
                        <a:rPr lang="en-US" sz="1600" dirty="0"/>
                        <a:t> (</a:t>
                      </a:r>
                      <a:r>
                        <a:rPr lang="en-US" sz="1600" dirty="0" err="1"/>
                        <a:t>pur</a:t>
                      </a:r>
                      <a:r>
                        <a:rPr lang="en-US" sz="16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/>
                        <a:t>Velký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žlábek</a:t>
                      </a:r>
                      <a:endParaRPr lang="en-US" sz="1600" dirty="0"/>
                    </a:p>
                    <a:p>
                      <a:r>
                        <a:rPr lang="en-US" sz="1600" i="1" dirty="0"/>
                        <a:t>Major</a:t>
                      </a:r>
                      <a:r>
                        <a:rPr lang="en-US" sz="1600" i="1" baseline="0" dirty="0"/>
                        <a:t> groove</a:t>
                      </a:r>
                      <a:endParaRPr 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široký</a:t>
                      </a:r>
                      <a:r>
                        <a:rPr lang="en-US" sz="1600" baseline="0" dirty="0"/>
                        <a:t>, </a:t>
                      </a:r>
                      <a:r>
                        <a:rPr lang="en-US" sz="1600" baseline="0" dirty="0" err="1"/>
                        <a:t>hluboký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úzký</a:t>
                      </a:r>
                      <a:r>
                        <a:rPr lang="en-US" sz="1600" dirty="0"/>
                        <a:t>,</a:t>
                      </a:r>
                      <a:r>
                        <a:rPr lang="en-US" sz="1600" baseline="0" dirty="0"/>
                        <a:t> </a:t>
                      </a:r>
                    </a:p>
                    <a:p>
                      <a:pPr algn="ctr"/>
                      <a:r>
                        <a:rPr lang="en-US" sz="1600" baseline="0" dirty="0" err="1"/>
                        <a:t>hluboký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plochý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/>
                        <a:t>Malý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žlábek</a:t>
                      </a:r>
                      <a:endParaRPr lang="en-US" sz="1600" dirty="0"/>
                    </a:p>
                    <a:p>
                      <a:r>
                        <a:rPr lang="en-US" sz="1600" i="1" dirty="0"/>
                        <a:t>Minor groove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úzký</a:t>
                      </a:r>
                      <a:r>
                        <a:rPr lang="en-US" sz="1600" dirty="0"/>
                        <a:t>, </a:t>
                      </a:r>
                      <a:r>
                        <a:rPr lang="en-US" sz="1600" dirty="0" err="1"/>
                        <a:t>hluboký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široký</a:t>
                      </a:r>
                      <a:r>
                        <a:rPr lang="en-US" sz="1600" dirty="0"/>
                        <a:t>,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mělký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úzký</a:t>
                      </a:r>
                      <a:r>
                        <a:rPr lang="en-US" sz="1600" dirty="0"/>
                        <a:t>,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hluboký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na_torsio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10702" y="1092253"/>
            <a:ext cx="3917827" cy="4549735"/>
          </a:xfrm>
          <a:prstGeom prst="rect">
            <a:avLst/>
          </a:prstGeom>
        </p:spPr>
      </p:pic>
      <p:pic>
        <p:nvPicPr>
          <p:cNvPr id="9" name="Picture 8" descr="torsion_angle_defini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38902" y="1181101"/>
            <a:ext cx="3538846" cy="44715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05916" y="752528"/>
            <a:ext cx="6726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Definice</a:t>
            </a:r>
            <a:r>
              <a:rPr lang="en-US" dirty="0"/>
              <a:t> </a:t>
            </a:r>
            <a:r>
              <a:rPr lang="en-US" dirty="0" err="1"/>
              <a:t>dihedrálních</a:t>
            </a:r>
            <a:r>
              <a:rPr lang="en-US" dirty="0"/>
              <a:t> a </a:t>
            </a:r>
            <a:r>
              <a:rPr lang="en-US" dirty="0" err="1"/>
              <a:t>torzních</a:t>
            </a:r>
            <a:r>
              <a:rPr lang="en-US" dirty="0"/>
              <a:t> </a:t>
            </a:r>
            <a:r>
              <a:rPr lang="en-US" dirty="0" err="1"/>
              <a:t>úhlů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82178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I_aII_bI_bII_zI_zI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62756"/>
            <a:ext cx="9144000" cy="44032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16435" y="6012591"/>
            <a:ext cx="54137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Nucleic Acids Research, 2008, Vol. 36, No. 11, 3690–3706  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61036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105</a:t>
            </a:fld>
            <a:endParaRPr lang="en-US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274" y="286486"/>
            <a:ext cx="3066526" cy="3176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650380" y="115093"/>
            <a:ext cx="580723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Stabilita</a:t>
            </a:r>
            <a:r>
              <a:rPr lang="en-US" sz="2000" b="1" dirty="0"/>
              <a:t> DNA </a:t>
            </a:r>
            <a:r>
              <a:rPr lang="en-US" sz="2000" b="1" dirty="0" err="1"/>
              <a:t>dvojšroubovice</a:t>
            </a:r>
            <a:r>
              <a:rPr lang="en-US" sz="2000" b="1" dirty="0"/>
              <a:t>:</a:t>
            </a:r>
          </a:p>
          <a:p>
            <a:endParaRPr lang="en-US" sz="2000" b="1" dirty="0"/>
          </a:p>
          <a:p>
            <a:pPr marL="457200" indent="-457200">
              <a:buAutoNum type="arabicParenR"/>
            </a:pPr>
            <a:r>
              <a:rPr lang="en-US" sz="2000" b="1" dirty="0" err="1">
                <a:solidFill>
                  <a:srgbClr val="0000FF"/>
                </a:solidFill>
              </a:rPr>
              <a:t>Vodíkové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můstky</a:t>
            </a:r>
            <a:endParaRPr lang="en-US" sz="2000" b="1" dirty="0">
              <a:solidFill>
                <a:srgbClr val="0000FF"/>
              </a:solidFill>
            </a:endParaRPr>
          </a:p>
          <a:p>
            <a:pPr marL="457200" indent="-457200">
              <a:buAutoNum type="arabicParenR"/>
            </a:pPr>
            <a:r>
              <a:rPr lang="en-US" sz="2000" b="1" dirty="0" err="1">
                <a:solidFill>
                  <a:srgbClr val="0000FF"/>
                </a:solidFill>
              </a:rPr>
              <a:t>London</a:t>
            </a:r>
            <a:r>
              <a:rPr lang="en-US" sz="2000" dirty="0" err="1">
                <a:solidFill>
                  <a:srgbClr val="0000FF"/>
                </a:solidFill>
              </a:rPr>
              <a:t>ovy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disperzní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síly</a:t>
            </a:r>
            <a:r>
              <a:rPr lang="en-US" sz="2000" b="1" dirty="0">
                <a:solidFill>
                  <a:srgbClr val="0000FF"/>
                </a:solidFill>
              </a:rPr>
              <a:t> (LDF), </a:t>
            </a:r>
            <a:r>
              <a:rPr lang="en-US" sz="2000" b="1" dirty="0" err="1">
                <a:solidFill>
                  <a:srgbClr val="0000FF"/>
                </a:solidFill>
              </a:rPr>
              <a:t>dipól-dipól</a:t>
            </a:r>
            <a:r>
              <a:rPr lang="en-US" sz="2000" dirty="0" err="1">
                <a:solidFill>
                  <a:srgbClr val="0000FF"/>
                </a:solidFill>
              </a:rPr>
              <a:t>ové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interakce</a:t>
            </a:r>
            <a:endParaRPr lang="en-US" sz="2000" b="1" dirty="0">
              <a:solidFill>
                <a:srgbClr val="0000FF"/>
              </a:solidFill>
            </a:endParaRPr>
          </a:p>
          <a:p>
            <a:pPr marL="457200" indent="-457200">
              <a:buAutoNum type="arabicParenR"/>
            </a:pPr>
            <a:endParaRPr lang="en-US" sz="2000" b="1" dirty="0">
              <a:solidFill>
                <a:srgbClr val="0000FF"/>
              </a:solidFill>
            </a:endParaRPr>
          </a:p>
          <a:p>
            <a:pPr marL="457200" indent="-457200">
              <a:buAutoNum type="arabicParenR"/>
            </a:pPr>
            <a:endParaRPr lang="en-US" sz="2000" b="1" dirty="0">
              <a:solidFill>
                <a:srgbClr val="0000FF"/>
              </a:solidFill>
            </a:endParaRPr>
          </a:p>
          <a:p>
            <a:pPr marL="457200" indent="-457200">
              <a:buAutoNum type="arabicParenR"/>
            </a:pPr>
            <a:endParaRPr lang="en-US" sz="2000" b="1" dirty="0">
              <a:solidFill>
                <a:srgbClr val="0000FF"/>
              </a:solidFill>
            </a:endParaRPr>
          </a:p>
          <a:p>
            <a:pPr marL="457200" indent="-457200">
              <a:buAutoNum type="arabicParenR"/>
            </a:pPr>
            <a:endParaRPr lang="en-US" sz="2000" b="1" dirty="0">
              <a:solidFill>
                <a:srgbClr val="0000FF"/>
              </a:solidFill>
            </a:endParaRPr>
          </a:p>
          <a:p>
            <a:pPr marL="457200" indent="-457200">
              <a:buAutoNum type="arabicParenR"/>
            </a:pPr>
            <a:endParaRPr lang="en-US" sz="2000" b="1" dirty="0">
              <a:solidFill>
                <a:srgbClr val="0000FF"/>
              </a:solidFill>
            </a:endParaRPr>
          </a:p>
          <a:p>
            <a:pPr marL="457200" indent="-457200">
              <a:buAutoNum type="arabicParenR"/>
            </a:pPr>
            <a:endParaRPr lang="en-US" sz="2000" b="1" dirty="0">
              <a:solidFill>
                <a:srgbClr val="0000FF"/>
              </a:solidFill>
            </a:endParaRPr>
          </a:p>
          <a:p>
            <a:pPr marL="457200" indent="-457200">
              <a:buAutoNum type="arabicParenR"/>
            </a:pPr>
            <a:endParaRPr lang="en-US" sz="2000" b="1" dirty="0">
              <a:solidFill>
                <a:srgbClr val="0000FF"/>
              </a:solidFill>
            </a:endParaRPr>
          </a:p>
          <a:p>
            <a:pPr marL="457200" indent="-457200">
              <a:buAutoNum type="arabicParenR"/>
            </a:pPr>
            <a:endParaRPr lang="en-US" sz="2000" b="1" dirty="0">
              <a:solidFill>
                <a:srgbClr val="0000FF"/>
              </a:solidFill>
            </a:endParaRPr>
          </a:p>
          <a:p>
            <a:pPr marL="457200" indent="-457200">
              <a:buAutoNum type="arabicParenR"/>
            </a:pPr>
            <a:r>
              <a:rPr lang="en-US" sz="2000" b="1" dirty="0" err="1">
                <a:solidFill>
                  <a:srgbClr val="0000FF"/>
                </a:solidFill>
              </a:rPr>
              <a:t>Patrové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interakce</a:t>
            </a:r>
            <a:r>
              <a:rPr lang="en-US" sz="2000" b="1" dirty="0">
                <a:solidFill>
                  <a:srgbClr val="0000FF"/>
                </a:solidFill>
              </a:rPr>
              <a:t> – stacking</a:t>
            </a:r>
          </a:p>
          <a:p>
            <a:endParaRPr lang="en-US" sz="2000" b="1" dirty="0">
              <a:solidFill>
                <a:srgbClr val="0000FF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1712392" y="1830327"/>
          <a:ext cx="4770881" cy="11125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924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0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86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89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Nukleopár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Vodíkové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vazby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LDF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Celková</a:t>
                      </a:r>
                      <a:r>
                        <a:rPr lang="en-US" sz="1600" dirty="0"/>
                        <a:t> 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A:T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+1.0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-25.0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G:C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-16.3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-56.3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635756" y="2857609"/>
            <a:ext cx="48954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/>
              <a:t>Energie</a:t>
            </a:r>
            <a:r>
              <a:rPr lang="en-US" dirty="0"/>
              <a:t> v kJ/</a:t>
            </a:r>
            <a:r>
              <a:rPr lang="en-US" dirty="0" err="1"/>
              <a:t>mol</a:t>
            </a:r>
            <a:endParaRPr lang="en-US" dirty="0"/>
          </a:p>
          <a:p>
            <a:endParaRPr lang="en-US" dirty="0"/>
          </a:p>
          <a:p>
            <a:r>
              <a:rPr lang="en-US" dirty="0"/>
              <a:t>A:T – </a:t>
            </a:r>
            <a:r>
              <a:rPr lang="en-US" dirty="0" err="1"/>
              <a:t>opačné</a:t>
            </a:r>
            <a:r>
              <a:rPr lang="en-US" dirty="0"/>
              <a:t> </a:t>
            </a:r>
            <a:r>
              <a:rPr lang="en-US" dirty="0" err="1"/>
              <a:t>dipóly</a:t>
            </a:r>
            <a:r>
              <a:rPr lang="en-US" dirty="0"/>
              <a:t>, G:C – </a:t>
            </a:r>
            <a:r>
              <a:rPr lang="en-US" dirty="0" err="1"/>
              <a:t>působí</a:t>
            </a:r>
            <a:r>
              <a:rPr lang="en-US" dirty="0"/>
              <a:t> </a:t>
            </a:r>
            <a:r>
              <a:rPr lang="en-US" dirty="0" err="1"/>
              <a:t>atraktivně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Působí</a:t>
            </a:r>
            <a:r>
              <a:rPr lang="en-US" dirty="0"/>
              <a:t> </a:t>
            </a:r>
            <a:r>
              <a:rPr lang="en-US" dirty="0" err="1"/>
              <a:t>mezi</a:t>
            </a:r>
            <a:r>
              <a:rPr lang="en-US" dirty="0"/>
              <a:t> </a:t>
            </a:r>
            <a:r>
              <a:rPr lang="en-US" dirty="0" err="1"/>
              <a:t>jednotlivými</a:t>
            </a:r>
            <a:r>
              <a:rPr lang="en-US" dirty="0"/>
              <a:t> </a:t>
            </a:r>
            <a:r>
              <a:rPr lang="en-US" dirty="0" err="1"/>
              <a:t>patry</a:t>
            </a:r>
            <a:r>
              <a:rPr lang="en-US" dirty="0"/>
              <a:t> </a:t>
            </a:r>
            <a:r>
              <a:rPr lang="en-US" dirty="0" err="1"/>
              <a:t>nukleopárů</a:t>
            </a:r>
            <a:r>
              <a:rPr lang="en-US" dirty="0"/>
              <a:t>, </a:t>
            </a:r>
            <a:r>
              <a:rPr lang="en-US" dirty="0" err="1"/>
              <a:t>stabi-lizují</a:t>
            </a:r>
            <a:r>
              <a:rPr lang="en-US" dirty="0"/>
              <a:t> </a:t>
            </a:r>
            <a:r>
              <a:rPr lang="en-US" dirty="0" err="1"/>
              <a:t>dvojšoubovici</a:t>
            </a:r>
            <a:r>
              <a:rPr lang="en-US" dirty="0"/>
              <a:t> </a:t>
            </a:r>
            <a:r>
              <a:rPr lang="en-US" dirty="0" err="1"/>
              <a:t>díky</a:t>
            </a:r>
            <a:r>
              <a:rPr lang="en-US" dirty="0"/>
              <a:t> </a:t>
            </a:r>
            <a:r>
              <a:rPr lang="en-US" b="1" i="1" dirty="0" err="1"/>
              <a:t>elektronovým</a:t>
            </a:r>
            <a:r>
              <a:rPr lang="en-US" b="1" i="1" dirty="0"/>
              <a:t> </a:t>
            </a:r>
            <a:r>
              <a:rPr lang="en-US" b="1" i="1" dirty="0" err="1"/>
              <a:t>korelacím</a:t>
            </a:r>
            <a:r>
              <a:rPr lang="en-US" b="1" i="1" dirty="0"/>
              <a:t>, van der </a:t>
            </a:r>
            <a:r>
              <a:rPr lang="en-US" b="1" i="1" dirty="0" err="1"/>
              <a:t>Waals</a:t>
            </a:r>
            <a:r>
              <a:rPr lang="en-US" dirty="0" err="1"/>
              <a:t>ovým</a:t>
            </a:r>
            <a:r>
              <a:rPr lang="en-US" dirty="0"/>
              <a:t> a</a:t>
            </a:r>
            <a:r>
              <a:rPr lang="en-US" b="1" i="1" dirty="0"/>
              <a:t> </a:t>
            </a:r>
            <a:r>
              <a:rPr lang="en-US" b="1" i="1" dirty="0" err="1"/>
              <a:t>Coulomb</a:t>
            </a:r>
            <a:r>
              <a:rPr lang="en-US" dirty="0" err="1"/>
              <a:t>ickým</a:t>
            </a:r>
            <a:r>
              <a:rPr lang="en-US" b="1" i="1" dirty="0"/>
              <a:t> </a:t>
            </a:r>
            <a:r>
              <a:rPr lang="en-US" b="1" i="1" dirty="0" err="1"/>
              <a:t>interakcím</a:t>
            </a:r>
            <a:endParaRPr lang="en-US" dirty="0"/>
          </a:p>
        </p:txBody>
      </p:sp>
      <p:pic>
        <p:nvPicPr>
          <p:cNvPr id="14" name="Picture 13" descr="Screen Shot 2011-09-26 at 6.02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296" y="3773307"/>
            <a:ext cx="3941651" cy="173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074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106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03652" y="268378"/>
            <a:ext cx="84071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Non-Watson-</a:t>
            </a:r>
            <a:r>
              <a:rPr lang="en-US" sz="2000" b="1" dirty="0" err="1"/>
              <a:t>Crickovské</a:t>
            </a:r>
            <a:r>
              <a:rPr lang="en-US" sz="2000" b="1" dirty="0"/>
              <a:t> (</a:t>
            </a:r>
            <a:r>
              <a:rPr lang="en-US" sz="2000" b="1" dirty="0" err="1"/>
              <a:t>Hoogsteenovo</a:t>
            </a:r>
            <a:r>
              <a:rPr lang="en-US" sz="2000" b="1" dirty="0"/>
              <a:t> – </a:t>
            </a:r>
            <a:r>
              <a:rPr lang="en-US" sz="1200" dirty="0" err="1"/>
              <a:t>Karsten</a:t>
            </a:r>
            <a:r>
              <a:rPr lang="en-US" sz="1200" dirty="0"/>
              <a:t> </a:t>
            </a:r>
            <a:r>
              <a:rPr lang="en-US" sz="1200" dirty="0" err="1"/>
              <a:t>Hoogsteen</a:t>
            </a:r>
            <a:r>
              <a:rPr lang="en-US" sz="2000" b="1" dirty="0"/>
              <a:t>) </a:t>
            </a:r>
            <a:r>
              <a:rPr lang="en-US" sz="2000" b="1" dirty="0" err="1"/>
              <a:t>párování</a:t>
            </a:r>
            <a:r>
              <a:rPr lang="en-US" sz="2000" b="1" dirty="0"/>
              <a:t> </a:t>
            </a:r>
            <a:r>
              <a:rPr lang="en-US" sz="2000" b="1" dirty="0" err="1"/>
              <a:t>bazí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803651" y="827212"/>
            <a:ext cx="3320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800000"/>
                </a:solidFill>
              </a:rPr>
              <a:t>Triplexové</a:t>
            </a:r>
            <a:r>
              <a:rPr lang="en-US" b="1" dirty="0">
                <a:solidFill>
                  <a:srgbClr val="800000"/>
                </a:solidFill>
              </a:rPr>
              <a:t> </a:t>
            </a:r>
            <a:r>
              <a:rPr lang="en-US" b="1" dirty="0" err="1">
                <a:solidFill>
                  <a:srgbClr val="800000"/>
                </a:solidFill>
              </a:rPr>
              <a:t>struktury</a:t>
            </a:r>
            <a:endParaRPr lang="en-US" b="1" dirty="0">
              <a:solidFill>
                <a:srgbClr val="800000"/>
              </a:solidFill>
            </a:endParaRPr>
          </a:p>
        </p:txBody>
      </p:sp>
      <p:pic>
        <p:nvPicPr>
          <p:cNvPr id="11" name="Picture 10" descr="triplex_bonding.png"/>
          <p:cNvPicPr>
            <a:picLocks noChangeAspect="1"/>
          </p:cNvPicPr>
          <p:nvPr/>
        </p:nvPicPr>
        <p:blipFill>
          <a:blip r:embed="rId2"/>
          <a:srcRect b="6918"/>
          <a:stretch>
            <a:fillRect/>
          </a:stretch>
        </p:blipFill>
        <p:spPr>
          <a:xfrm>
            <a:off x="1524000" y="1438282"/>
            <a:ext cx="9144000" cy="4573572"/>
          </a:xfrm>
          <a:prstGeom prst="rect">
            <a:avLst/>
          </a:prstGeo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107</a:t>
            </a:fld>
            <a:endParaRPr lang="en-US"/>
          </a:p>
        </p:txBody>
      </p:sp>
      <p:pic>
        <p:nvPicPr>
          <p:cNvPr id="8" name="Picture 7" descr="Hoogstee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651" y="1479668"/>
            <a:ext cx="3625506" cy="4578796"/>
          </a:xfrm>
          <a:prstGeom prst="rect">
            <a:avLst/>
          </a:prstGeom>
        </p:spPr>
      </p:pic>
      <p:pic>
        <p:nvPicPr>
          <p:cNvPr id="9" name="Picture 8" descr="triplex.png"/>
          <p:cNvPicPr>
            <a:picLocks noChangeAspect="1"/>
          </p:cNvPicPr>
          <p:nvPr/>
        </p:nvPicPr>
        <p:blipFill>
          <a:blip r:embed="rId4"/>
          <a:srcRect l="33387"/>
          <a:stretch>
            <a:fillRect/>
          </a:stretch>
        </p:blipFill>
        <p:spPr>
          <a:xfrm>
            <a:off x="5928502" y="827213"/>
            <a:ext cx="4194798" cy="56499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03651" y="827212"/>
            <a:ext cx="3320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800000"/>
                </a:solidFill>
              </a:rPr>
              <a:t>Triplexové</a:t>
            </a:r>
            <a:r>
              <a:rPr lang="en-US" b="1" dirty="0">
                <a:solidFill>
                  <a:srgbClr val="800000"/>
                </a:solidFill>
              </a:rPr>
              <a:t> </a:t>
            </a:r>
            <a:r>
              <a:rPr lang="en-US" b="1" dirty="0" err="1">
                <a:solidFill>
                  <a:srgbClr val="800000"/>
                </a:solidFill>
              </a:rPr>
              <a:t>struktury</a:t>
            </a:r>
            <a:endParaRPr lang="en-US" b="1" dirty="0">
              <a:solidFill>
                <a:srgbClr val="800000"/>
              </a:solidFill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108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13832" y="602948"/>
            <a:ext cx="3320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800000"/>
                </a:solidFill>
              </a:rPr>
              <a:t>Quadruplexové</a:t>
            </a:r>
            <a:r>
              <a:rPr lang="en-US" b="1" dirty="0">
                <a:solidFill>
                  <a:srgbClr val="800000"/>
                </a:solidFill>
              </a:rPr>
              <a:t> </a:t>
            </a:r>
            <a:r>
              <a:rPr lang="en-US" b="1" dirty="0" err="1">
                <a:solidFill>
                  <a:srgbClr val="800000"/>
                </a:solidFill>
              </a:rPr>
              <a:t>struktury</a:t>
            </a:r>
            <a:endParaRPr lang="en-US" b="1" dirty="0">
              <a:solidFill>
                <a:srgbClr val="800000"/>
              </a:solidFill>
            </a:endParaRPr>
          </a:p>
        </p:txBody>
      </p:sp>
      <p:pic>
        <p:nvPicPr>
          <p:cNvPr id="8" name="Picture 7" descr="quadruplex.png"/>
          <p:cNvPicPr>
            <a:picLocks noChangeAspect="1"/>
          </p:cNvPicPr>
          <p:nvPr/>
        </p:nvPicPr>
        <p:blipFill>
          <a:blip r:embed="rId2"/>
          <a:srcRect r="29049"/>
          <a:stretch>
            <a:fillRect/>
          </a:stretch>
        </p:blipFill>
        <p:spPr>
          <a:xfrm>
            <a:off x="3929123" y="602948"/>
            <a:ext cx="4333755" cy="5394358"/>
          </a:xfrm>
          <a:prstGeom prst="rect">
            <a:avLst/>
          </a:prstGeo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LUK-obr2.00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1" t="3691" r="23807" b="3691"/>
          <a:stretch>
            <a:fillRect/>
          </a:stretch>
        </p:blipFill>
        <p:spPr bwMode="auto">
          <a:xfrm>
            <a:off x="4655840" y="260649"/>
            <a:ext cx="5702300" cy="635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766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4D6F672-31DE-BA17-73DE-25A1EB7F1B56}"/>
              </a:ext>
            </a:extLst>
          </p:cNvPr>
          <p:cNvSpPr txBox="1"/>
          <p:nvPr/>
        </p:nvSpPr>
        <p:spPr>
          <a:xfrm>
            <a:off x="629587" y="419725"/>
            <a:ext cx="9713626" cy="4424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noProof="0" dirty="0"/>
              <a:t>Vodíková vazba</a:t>
            </a:r>
          </a:p>
          <a:p>
            <a:endParaRPr lang="cs-CZ" noProof="0" dirty="0"/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cs-CZ" noProof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interakce v </a:t>
            </a:r>
            <a:r>
              <a:rPr lang="cs-CZ" noProof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důsledku</a:t>
            </a:r>
            <a:r>
              <a:rPr lang="cs-CZ" noProof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noProof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přenosu</a:t>
            </a:r>
            <a:r>
              <a:rPr lang="cs-CZ" noProof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náboje mezi donorem a akceptorem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cs-CZ" noProof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atomy X a H jsou spojeny kovalentní vazbou, která je polarizovaná – s rostoucí elektronegativitou X roste i síla vazby H...</a:t>
            </a:r>
            <a:r>
              <a:rPr lang="cs-CZ" noProof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</a:t>
            </a:r>
            <a:r>
              <a:rPr lang="cs-CZ" noProof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cs-CZ" noProof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vodíková vazba je obvykle planární – </a:t>
            </a:r>
            <a:r>
              <a:rPr lang="cs-CZ" noProof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čím</a:t>
            </a:r>
            <a:r>
              <a:rPr lang="cs-CZ" noProof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více se úhel blíží 180°, tím je vodíková vazba </a:t>
            </a:r>
            <a:r>
              <a:rPr lang="cs-CZ" noProof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silnější</a:t>
            </a:r>
            <a:r>
              <a:rPr lang="cs-CZ" noProof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 vzdálenost H...</a:t>
            </a:r>
            <a:r>
              <a:rPr lang="cs-CZ" noProof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</a:t>
            </a:r>
            <a:r>
              <a:rPr lang="cs-CZ" noProof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menší 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cs-CZ" noProof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při</a:t>
            </a:r>
            <a:r>
              <a:rPr lang="cs-CZ" noProof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vzniku vodíkové vazby obvykle dochází k </a:t>
            </a:r>
            <a:r>
              <a:rPr lang="cs-CZ" noProof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nárůstu</a:t>
            </a:r>
            <a:r>
              <a:rPr lang="cs-CZ" noProof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délky vazby X-H, což se v IR spektroskopii projeví </a:t>
            </a:r>
            <a:r>
              <a:rPr lang="cs-CZ" noProof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červeným</a:t>
            </a:r>
            <a:r>
              <a:rPr lang="cs-CZ" noProof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posunem, ale existují i vodíkové vazby, které </a:t>
            </a:r>
            <a:r>
              <a:rPr lang="cs-CZ" noProof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způsobují</a:t>
            </a:r>
            <a:r>
              <a:rPr lang="cs-CZ" noProof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modrý nebo žádný posun </a:t>
            </a:r>
            <a:r>
              <a:rPr lang="cs-CZ" noProof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vibračních</a:t>
            </a:r>
            <a:r>
              <a:rPr lang="cs-CZ" noProof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frekvencí v IR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cs-CZ" noProof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vodíková vazba vykazuje charakteristické signatury v NMR spektroskopii 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cs-CZ" noProof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kritérium, že délka vodíkové vazby je menší než </a:t>
            </a:r>
            <a:r>
              <a:rPr lang="cs-CZ" noProof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součet</a:t>
            </a:r>
            <a:r>
              <a:rPr lang="cs-CZ" noProof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van der </a:t>
            </a:r>
            <a:r>
              <a:rPr lang="cs-CZ" noProof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Waalsových</a:t>
            </a:r>
            <a:r>
              <a:rPr lang="cs-CZ" noProof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noProof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poloměru</a:t>
            </a:r>
            <a:r>
              <a:rPr lang="cs-CZ" noProof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̊, neplatí </a:t>
            </a:r>
            <a:r>
              <a:rPr lang="cs-CZ" noProof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obecne</a:t>
            </a:r>
            <a:r>
              <a:rPr lang="cs-CZ" noProof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̌, platí pouze pro silné vodíkové vazby 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AD71F34-46FB-621D-46B2-A5339B9DB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CZ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9CFFD79-2A2A-C792-C97E-C96AF07D2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Karel Kubíček</a:t>
            </a:r>
            <a:endParaRPr lang="en-CZ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4FF6468-34BA-AA6D-03F5-C82DAC642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E7985-D56D-AC45-BFE6-3590DEA37939}" type="slidenum">
              <a:rPr lang="en-CZ" smtClean="0"/>
              <a:t>11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08515779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Box 7"/>
          <p:cNvSpPr txBox="1">
            <a:spLocks noChangeArrowheads="1"/>
          </p:cNvSpPr>
          <p:nvPr/>
        </p:nvSpPr>
        <p:spPr bwMode="auto">
          <a:xfrm>
            <a:off x="1600201" y="228601"/>
            <a:ext cx="79041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400" b="1" dirty="0" err="1">
                <a:solidFill>
                  <a:srgbClr val="C02123"/>
                </a:solidFill>
              </a:rPr>
              <a:t>Polymorfie</a:t>
            </a:r>
            <a:r>
              <a:rPr lang="en-US" sz="2400" b="1" dirty="0">
                <a:solidFill>
                  <a:srgbClr val="C02123"/>
                </a:solidFill>
              </a:rPr>
              <a:t> </a:t>
            </a:r>
            <a:r>
              <a:rPr lang="en-US" sz="2400" b="1" dirty="0" err="1">
                <a:solidFill>
                  <a:srgbClr val="C02123"/>
                </a:solidFill>
              </a:rPr>
              <a:t>telomerických</a:t>
            </a:r>
            <a:r>
              <a:rPr lang="en-US" sz="2400" b="1" dirty="0">
                <a:solidFill>
                  <a:srgbClr val="C02123"/>
                </a:solidFill>
              </a:rPr>
              <a:t> </a:t>
            </a:r>
            <a:r>
              <a:rPr lang="en-US" sz="2400" b="1" dirty="0" err="1">
                <a:solidFill>
                  <a:srgbClr val="C02123"/>
                </a:solidFill>
              </a:rPr>
              <a:t>opakování</a:t>
            </a:r>
            <a:r>
              <a:rPr lang="en-US" sz="2400" b="1" dirty="0">
                <a:solidFill>
                  <a:srgbClr val="C02123"/>
                </a:solidFill>
              </a:rPr>
              <a:t> </a:t>
            </a:r>
            <a:r>
              <a:rPr lang="en-US" sz="2400" b="1" i="1" dirty="0">
                <a:solidFill>
                  <a:srgbClr val="C02123"/>
                </a:solidFill>
              </a:rPr>
              <a:t>in vitro</a:t>
            </a:r>
          </a:p>
          <a:p>
            <a:endParaRPr lang="en-US" sz="2400" b="1" dirty="0">
              <a:solidFill>
                <a:srgbClr val="C02123"/>
              </a:solidFill>
            </a:endParaRPr>
          </a:p>
        </p:txBody>
      </p:sp>
      <p:grpSp>
        <p:nvGrpSpPr>
          <p:cNvPr id="15364" name="Group 11"/>
          <p:cNvGrpSpPr>
            <a:grpSpLocks/>
          </p:cNvGrpSpPr>
          <p:nvPr/>
        </p:nvGrpSpPr>
        <p:grpSpPr bwMode="auto">
          <a:xfrm>
            <a:off x="1524000" y="1600200"/>
            <a:ext cx="7469188" cy="3282950"/>
            <a:chOff x="528" y="1056"/>
            <a:chExt cx="4705" cy="2068"/>
          </a:xfrm>
        </p:grpSpPr>
        <p:graphicFrame>
          <p:nvGraphicFramePr>
            <p:cNvPr id="15362" name="Object 2"/>
            <p:cNvGraphicFramePr>
              <a:graphicFrameLocks noChangeAspect="1"/>
            </p:cNvGraphicFramePr>
            <p:nvPr/>
          </p:nvGraphicFramePr>
          <p:xfrm>
            <a:off x="528" y="1344"/>
            <a:ext cx="4705" cy="17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Document" r:id="rId2" imgW="5270500" imgH="1993900" progId="Word.Document.12">
                    <p:link updateAutomatic="1"/>
                  </p:oleObj>
                </mc:Choice>
                <mc:Fallback>
                  <p:oleObj name="Document" r:id="rId2" imgW="5270500" imgH="1993900" progId="Word.Document.12">
                    <p:link updateAutomatic="1"/>
                    <p:pic>
                      <p:nvPicPr>
                        <p:cNvPr id="15362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8" y="1344"/>
                          <a:ext cx="4705" cy="17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378" name="TextBox 5"/>
            <p:cNvSpPr txBox="1">
              <a:spLocks noChangeArrowheads="1"/>
            </p:cNvSpPr>
            <p:nvPr/>
          </p:nvSpPr>
          <p:spPr bwMode="auto">
            <a:xfrm>
              <a:off x="1008" y="1056"/>
              <a:ext cx="32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/>
                <a:t>Na</a:t>
              </a:r>
              <a:r>
                <a:rPr lang="en-US" baseline="30000"/>
                <a:t>+</a:t>
              </a:r>
            </a:p>
          </p:txBody>
        </p:sp>
        <p:sp>
          <p:nvSpPr>
            <p:cNvPr id="15379" name="TextBox 6"/>
            <p:cNvSpPr txBox="1">
              <a:spLocks noChangeArrowheads="1"/>
            </p:cNvSpPr>
            <p:nvPr/>
          </p:nvSpPr>
          <p:spPr bwMode="auto">
            <a:xfrm>
              <a:off x="1976" y="1063"/>
              <a:ext cx="23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/>
                <a:t>K</a:t>
              </a:r>
              <a:r>
                <a:rPr lang="en-US" baseline="30000"/>
                <a:t>+</a:t>
              </a:r>
            </a:p>
          </p:txBody>
        </p:sp>
        <p:sp>
          <p:nvSpPr>
            <p:cNvPr id="15380" name="TextBox 8"/>
            <p:cNvSpPr txBox="1">
              <a:spLocks noChangeArrowheads="1"/>
            </p:cNvSpPr>
            <p:nvPr/>
          </p:nvSpPr>
          <p:spPr bwMode="auto">
            <a:xfrm>
              <a:off x="2880" y="1063"/>
              <a:ext cx="23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/>
                <a:t>K</a:t>
              </a:r>
              <a:r>
                <a:rPr lang="en-US" baseline="30000"/>
                <a:t>+</a:t>
              </a:r>
            </a:p>
          </p:txBody>
        </p:sp>
        <p:sp>
          <p:nvSpPr>
            <p:cNvPr id="15381" name="TextBox 9"/>
            <p:cNvSpPr txBox="1">
              <a:spLocks noChangeArrowheads="1"/>
            </p:cNvSpPr>
            <p:nvPr/>
          </p:nvSpPr>
          <p:spPr bwMode="auto">
            <a:xfrm>
              <a:off x="3696" y="1056"/>
              <a:ext cx="23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/>
                <a:t>K</a:t>
              </a:r>
              <a:r>
                <a:rPr lang="en-US" baseline="30000"/>
                <a:t>+</a:t>
              </a:r>
            </a:p>
          </p:txBody>
        </p:sp>
        <p:sp>
          <p:nvSpPr>
            <p:cNvPr id="15382" name="TextBox 10"/>
            <p:cNvSpPr txBox="1">
              <a:spLocks noChangeArrowheads="1"/>
            </p:cNvSpPr>
            <p:nvPr/>
          </p:nvSpPr>
          <p:spPr bwMode="auto">
            <a:xfrm>
              <a:off x="4656" y="1056"/>
              <a:ext cx="23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/>
                <a:t>K</a:t>
              </a:r>
              <a:r>
                <a:rPr lang="en-US" baseline="30000"/>
                <a:t>+</a:t>
              </a:r>
            </a:p>
          </p:txBody>
        </p:sp>
      </p:grpSp>
      <p:sp>
        <p:nvSpPr>
          <p:cNvPr id="15365" name="Rectangle 35"/>
          <p:cNvSpPr>
            <a:spLocks noChangeArrowheads="1"/>
          </p:cNvSpPr>
          <p:nvPr/>
        </p:nvSpPr>
        <p:spPr bwMode="auto">
          <a:xfrm>
            <a:off x="1671639" y="4648200"/>
            <a:ext cx="180690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100" i="1">
                <a:latin typeface="Calibri" charset="0"/>
              </a:rPr>
              <a:t>Wang et al. Structure (1993)</a:t>
            </a:r>
          </a:p>
        </p:txBody>
      </p:sp>
      <p:sp>
        <p:nvSpPr>
          <p:cNvPr id="15366" name="Rectangle 35"/>
          <p:cNvSpPr>
            <a:spLocks noChangeArrowheads="1"/>
          </p:cNvSpPr>
          <p:nvPr/>
        </p:nvSpPr>
        <p:spPr bwMode="auto">
          <a:xfrm>
            <a:off x="2895601" y="4876800"/>
            <a:ext cx="189827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100" i="1">
                <a:latin typeface="Calibri" charset="0"/>
              </a:rPr>
              <a:t>Parkinson et al. Nature (2002)</a:t>
            </a:r>
          </a:p>
        </p:txBody>
      </p:sp>
      <p:sp>
        <p:nvSpPr>
          <p:cNvPr id="15367" name="Rectangle 35"/>
          <p:cNvSpPr>
            <a:spLocks noChangeArrowheads="1"/>
          </p:cNvSpPr>
          <p:nvPr/>
        </p:nvSpPr>
        <p:spPr bwMode="auto">
          <a:xfrm>
            <a:off x="7131051" y="5605463"/>
            <a:ext cx="203613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100" i="1">
                <a:latin typeface="Calibri" charset="0"/>
              </a:rPr>
              <a:t>Lim et al. J Am Chem Soc. (2009)</a:t>
            </a:r>
          </a:p>
        </p:txBody>
      </p:sp>
      <p:sp>
        <p:nvSpPr>
          <p:cNvPr id="15368" name="Rectangle 35"/>
          <p:cNvSpPr>
            <a:spLocks noChangeArrowheads="1"/>
          </p:cNvSpPr>
          <p:nvPr/>
        </p:nvSpPr>
        <p:spPr bwMode="auto">
          <a:xfrm>
            <a:off x="5883275" y="5334000"/>
            <a:ext cx="214353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100" i="1">
                <a:latin typeface="Calibri" charset="0"/>
              </a:rPr>
              <a:t>Dai et al. Nucleic Acids Res. (2007)</a:t>
            </a:r>
          </a:p>
        </p:txBody>
      </p:sp>
      <p:sp>
        <p:nvSpPr>
          <p:cNvPr id="15369" name="Rectangle 35"/>
          <p:cNvSpPr>
            <a:spLocks noChangeArrowheads="1"/>
          </p:cNvSpPr>
          <p:nvPr/>
        </p:nvSpPr>
        <p:spPr bwMode="auto">
          <a:xfrm>
            <a:off x="4572000" y="5105400"/>
            <a:ext cx="239360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100" i="1">
                <a:latin typeface="Calibri" charset="0"/>
              </a:rPr>
              <a:t>Ambrus et al. Nucleic Acids Res. (2006)</a:t>
            </a:r>
          </a:p>
        </p:txBody>
      </p:sp>
      <p:sp>
        <p:nvSpPr>
          <p:cNvPr id="15370" name="TextBox 18"/>
          <p:cNvSpPr txBox="1">
            <a:spLocks noChangeArrowheads="1"/>
          </p:cNvSpPr>
          <p:nvPr/>
        </p:nvSpPr>
        <p:spPr bwMode="auto">
          <a:xfrm>
            <a:off x="3505200" y="1066800"/>
            <a:ext cx="6522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X-ray</a:t>
            </a:r>
          </a:p>
        </p:txBody>
      </p:sp>
      <p:sp>
        <p:nvSpPr>
          <p:cNvPr id="15371" name="TextBox 19"/>
          <p:cNvSpPr txBox="1">
            <a:spLocks noChangeArrowheads="1"/>
          </p:cNvSpPr>
          <p:nvPr/>
        </p:nvSpPr>
        <p:spPr bwMode="auto">
          <a:xfrm>
            <a:off x="2209801" y="1066800"/>
            <a:ext cx="6559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NMR</a:t>
            </a:r>
          </a:p>
        </p:txBody>
      </p:sp>
      <p:sp>
        <p:nvSpPr>
          <p:cNvPr id="15372" name="TextBox 20"/>
          <p:cNvSpPr txBox="1">
            <a:spLocks noChangeArrowheads="1"/>
          </p:cNvSpPr>
          <p:nvPr/>
        </p:nvSpPr>
        <p:spPr bwMode="auto">
          <a:xfrm>
            <a:off x="6248401" y="762000"/>
            <a:ext cx="6559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NMR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724400" y="1219200"/>
            <a:ext cx="4038600" cy="1588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374" name="TextBox 22"/>
          <p:cNvSpPr txBox="1">
            <a:spLocks noChangeArrowheads="1"/>
          </p:cNvSpPr>
          <p:nvPr/>
        </p:nvSpPr>
        <p:spPr bwMode="auto">
          <a:xfrm>
            <a:off x="5305425" y="1200150"/>
            <a:ext cx="25131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dirty="0" err="1">
                <a:latin typeface="Arial Black" charset="0"/>
                <a:cs typeface="Arial Black" charset="0"/>
              </a:rPr>
              <a:t>Sekvenčně</a:t>
            </a:r>
            <a:r>
              <a:rPr lang="en-US" dirty="0">
                <a:latin typeface="Arial Black" charset="0"/>
                <a:cs typeface="Arial Black" charset="0"/>
              </a:rPr>
              <a:t> </a:t>
            </a:r>
            <a:r>
              <a:rPr lang="en-US" dirty="0" err="1">
                <a:latin typeface="Arial Black" charset="0"/>
                <a:cs typeface="Arial Black" charset="0"/>
              </a:rPr>
              <a:t>závislé</a:t>
            </a:r>
            <a:endParaRPr lang="en-US" dirty="0">
              <a:latin typeface="Arial Black" charset="0"/>
              <a:cs typeface="Arial Black" charset="0"/>
            </a:endParaRPr>
          </a:p>
        </p:txBody>
      </p:sp>
      <p:pic>
        <p:nvPicPr>
          <p:cNvPr id="15375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3" r="57654"/>
          <a:stretch>
            <a:fillRect/>
          </a:stretch>
        </p:blipFill>
        <p:spPr bwMode="auto">
          <a:xfrm>
            <a:off x="9137650" y="2209800"/>
            <a:ext cx="130175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6" name="TextBox 10"/>
          <p:cNvSpPr txBox="1">
            <a:spLocks noChangeArrowheads="1"/>
          </p:cNvSpPr>
          <p:nvPr/>
        </p:nvSpPr>
        <p:spPr bwMode="auto">
          <a:xfrm>
            <a:off x="9374188" y="1600200"/>
            <a:ext cx="844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K</a:t>
            </a:r>
            <a:r>
              <a:rPr lang="en-US" baseline="30000"/>
              <a:t>+</a:t>
            </a:r>
            <a:r>
              <a:rPr lang="en-US"/>
              <a:t>/PEG</a:t>
            </a:r>
          </a:p>
        </p:txBody>
      </p:sp>
      <p:sp>
        <p:nvSpPr>
          <p:cNvPr id="15377" name="Rectangle 35"/>
          <p:cNvSpPr>
            <a:spLocks noChangeArrowheads="1"/>
          </p:cNvSpPr>
          <p:nvPr/>
        </p:nvSpPr>
        <p:spPr bwMode="auto">
          <a:xfrm>
            <a:off x="8534401" y="5910264"/>
            <a:ext cx="21939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100" i="1">
                <a:latin typeface="Calibri" charset="0"/>
              </a:rPr>
              <a:t>Heddi et al. J Am Chem Soc. (2011)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8972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Box 7"/>
          <p:cNvSpPr txBox="1">
            <a:spLocks noChangeArrowheads="1"/>
          </p:cNvSpPr>
          <p:nvPr/>
        </p:nvSpPr>
        <p:spPr bwMode="auto">
          <a:xfrm>
            <a:off x="1600201" y="228601"/>
            <a:ext cx="79041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400" b="1" dirty="0" err="1">
                <a:solidFill>
                  <a:srgbClr val="C02123"/>
                </a:solidFill>
              </a:rPr>
              <a:t>Polymorfie</a:t>
            </a:r>
            <a:r>
              <a:rPr lang="en-US" sz="2400" b="1" dirty="0">
                <a:solidFill>
                  <a:srgbClr val="C02123"/>
                </a:solidFill>
              </a:rPr>
              <a:t> </a:t>
            </a:r>
            <a:r>
              <a:rPr lang="en-US" sz="2400" b="1" dirty="0" err="1">
                <a:solidFill>
                  <a:srgbClr val="C02123"/>
                </a:solidFill>
              </a:rPr>
              <a:t>telomerických</a:t>
            </a:r>
            <a:r>
              <a:rPr lang="en-US" sz="2400" b="1" dirty="0">
                <a:solidFill>
                  <a:srgbClr val="C02123"/>
                </a:solidFill>
              </a:rPr>
              <a:t> </a:t>
            </a:r>
            <a:r>
              <a:rPr lang="en-US" sz="2400" b="1" dirty="0" err="1">
                <a:solidFill>
                  <a:srgbClr val="C02123"/>
                </a:solidFill>
              </a:rPr>
              <a:t>opakování</a:t>
            </a:r>
            <a:r>
              <a:rPr lang="en-US" sz="2400" b="1" dirty="0">
                <a:solidFill>
                  <a:srgbClr val="C02123"/>
                </a:solidFill>
              </a:rPr>
              <a:t> </a:t>
            </a:r>
            <a:r>
              <a:rPr lang="en-US" sz="2400" b="1" i="1" dirty="0">
                <a:solidFill>
                  <a:srgbClr val="C02123"/>
                </a:solidFill>
              </a:rPr>
              <a:t>in vivo</a:t>
            </a:r>
          </a:p>
        </p:txBody>
      </p:sp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1524000" y="2057400"/>
          <a:ext cx="7469188" cy="282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270500" imgH="1993900" progId="Word.Document.12">
                  <p:link updateAutomatic="1"/>
                </p:oleObj>
              </mc:Choice>
              <mc:Fallback>
                <p:oleObj name="Document" r:id="rId2" imgW="5270500" imgH="1993900" progId="Word.Document.12">
                  <p:link updateAutomatic="1"/>
                  <p:pic>
                    <p:nvPicPr>
                      <p:cNvPr id="1638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2057400"/>
                        <a:ext cx="7469188" cy="2825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8" name="Rectangle 35"/>
          <p:cNvSpPr>
            <a:spLocks noChangeArrowheads="1"/>
          </p:cNvSpPr>
          <p:nvPr/>
        </p:nvSpPr>
        <p:spPr bwMode="auto">
          <a:xfrm>
            <a:off x="3657601" y="4778375"/>
            <a:ext cx="22463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100" b="1" i="1">
                <a:latin typeface="Calibri" charset="0"/>
              </a:rPr>
              <a:t>Hansel et al.  Nucl Acids Res (2011)</a:t>
            </a:r>
          </a:p>
        </p:txBody>
      </p:sp>
      <p:sp>
        <p:nvSpPr>
          <p:cNvPr id="16389" name="TextBox 18"/>
          <p:cNvSpPr txBox="1">
            <a:spLocks noChangeArrowheads="1"/>
          </p:cNvSpPr>
          <p:nvPr/>
        </p:nvSpPr>
        <p:spPr bwMode="auto">
          <a:xfrm>
            <a:off x="6019800" y="762000"/>
            <a:ext cx="1303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0000"/>
                </a:solidFill>
              </a:rPr>
              <a:t>In-cell NMR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4724400" y="1219200"/>
            <a:ext cx="4038600" cy="1588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392" name="TextBox 24"/>
          <p:cNvSpPr txBox="1">
            <a:spLocks noChangeArrowheads="1"/>
          </p:cNvSpPr>
          <p:nvPr/>
        </p:nvSpPr>
        <p:spPr bwMode="auto">
          <a:xfrm>
            <a:off x="2201864" y="2286001"/>
            <a:ext cx="706437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88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6393" name="TextBox 25"/>
          <p:cNvSpPr txBox="1">
            <a:spLocks noChangeArrowheads="1"/>
          </p:cNvSpPr>
          <p:nvPr/>
        </p:nvSpPr>
        <p:spPr bwMode="auto">
          <a:xfrm>
            <a:off x="3657600" y="2209801"/>
            <a:ext cx="769938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880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0" name="TextBox 22"/>
          <p:cNvSpPr txBox="1">
            <a:spLocks noChangeArrowheads="1"/>
          </p:cNvSpPr>
          <p:nvPr/>
        </p:nvSpPr>
        <p:spPr bwMode="auto">
          <a:xfrm>
            <a:off x="5305425" y="1200150"/>
            <a:ext cx="25131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dirty="0" err="1">
                <a:latin typeface="Arial Black" charset="0"/>
                <a:cs typeface="Arial Black" charset="0"/>
              </a:rPr>
              <a:t>Sekvenčně</a:t>
            </a:r>
            <a:r>
              <a:rPr lang="en-US" dirty="0">
                <a:latin typeface="Arial Black" charset="0"/>
                <a:cs typeface="Arial Black" charset="0"/>
              </a:rPr>
              <a:t> </a:t>
            </a:r>
            <a:r>
              <a:rPr lang="en-US" dirty="0" err="1">
                <a:latin typeface="Arial Black" charset="0"/>
                <a:cs typeface="Arial Black" charset="0"/>
              </a:rPr>
              <a:t>závislé</a:t>
            </a:r>
            <a:endParaRPr lang="en-US" dirty="0">
              <a:latin typeface="Arial Black" charset="0"/>
              <a:cs typeface="Arial Black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31588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E072CD-8FCF-6D4C-BAB4-A610257A0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D0138-9D93-564C-B04E-0FA868D61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5A76C-3A57-0940-BBC0-C9D853A7BB7B}" type="slidenum">
              <a:rPr lang="en-US" smtClean="0"/>
              <a:t>112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3DD707-C6CD-1C44-B528-C61DDD38FDEA}"/>
              </a:ext>
            </a:extLst>
          </p:cNvPr>
          <p:cNvSpPr txBox="1"/>
          <p:nvPr/>
        </p:nvSpPr>
        <p:spPr>
          <a:xfrm>
            <a:off x="1037303" y="217946"/>
            <a:ext cx="10923639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dirty="0"/>
              <a:t>Další významné formy DNA:</a:t>
            </a:r>
          </a:p>
          <a:p>
            <a:endParaRPr lang="en-CZ" sz="800" dirty="0"/>
          </a:p>
          <a:p>
            <a:pPr marL="342900" indent="-342900">
              <a:buAutoNum type="arabicParenR"/>
            </a:pPr>
            <a:r>
              <a:rPr lang="en-GB" dirty="0" err="1"/>
              <a:t>Hollidayův</a:t>
            </a:r>
            <a:r>
              <a:rPr lang="en-GB" dirty="0"/>
              <a:t> </a:t>
            </a:r>
            <a:r>
              <a:rPr lang="en-GB" dirty="0" err="1"/>
              <a:t>spoj</a:t>
            </a:r>
            <a:r>
              <a:rPr lang="en-GB" dirty="0"/>
              <a:t> (</a:t>
            </a:r>
            <a:r>
              <a:rPr lang="en-GB" b="1" dirty="0"/>
              <a:t>Holliday</a:t>
            </a:r>
            <a:r>
              <a:rPr lang="en-GB" dirty="0"/>
              <a:t> junction)  </a:t>
            </a:r>
            <a:r>
              <a:rPr lang="en-GB" dirty="0" err="1"/>
              <a:t>klíčový</a:t>
            </a:r>
            <a:r>
              <a:rPr lang="en-GB" dirty="0"/>
              <a:t> </a:t>
            </a:r>
            <a:r>
              <a:rPr lang="en-GB" dirty="0" err="1"/>
              <a:t>meziprodukt</a:t>
            </a:r>
            <a:r>
              <a:rPr lang="en-GB" dirty="0"/>
              <a:t> v </a:t>
            </a:r>
            <a:r>
              <a:rPr lang="en-GB" dirty="0" err="1"/>
              <a:t>mnoha</a:t>
            </a:r>
            <a:r>
              <a:rPr lang="en-GB" dirty="0"/>
              <a:t> </a:t>
            </a:r>
            <a:r>
              <a:rPr lang="en-GB" dirty="0" err="1"/>
              <a:t>typech</a:t>
            </a:r>
            <a:r>
              <a:rPr lang="en-GB" dirty="0"/>
              <a:t> </a:t>
            </a:r>
            <a:r>
              <a:rPr lang="en-GB" dirty="0" err="1"/>
              <a:t>genetické</a:t>
            </a:r>
            <a:r>
              <a:rPr lang="en-GB" dirty="0"/>
              <a:t> </a:t>
            </a:r>
            <a:r>
              <a:rPr lang="en-GB" dirty="0" err="1"/>
              <a:t>rekombinace</a:t>
            </a:r>
            <a:r>
              <a:rPr lang="en-GB" dirty="0"/>
              <a:t> a </a:t>
            </a:r>
            <a:r>
              <a:rPr lang="en-GB" dirty="0" err="1"/>
              <a:t>také</a:t>
            </a:r>
            <a:r>
              <a:rPr lang="en-GB" dirty="0"/>
              <a:t> </a:t>
            </a:r>
            <a:r>
              <a:rPr lang="en-GB" dirty="0" err="1"/>
              <a:t>při</a:t>
            </a:r>
            <a:r>
              <a:rPr lang="en-GB" dirty="0"/>
              <a:t> </a:t>
            </a:r>
            <a:r>
              <a:rPr lang="en-GB" dirty="0" err="1"/>
              <a:t>opravě</a:t>
            </a:r>
            <a:r>
              <a:rPr lang="en-GB" dirty="0"/>
              <a:t> </a:t>
            </a:r>
            <a:r>
              <a:rPr lang="en-GB" dirty="0" err="1"/>
              <a:t>dvouřetězcových</a:t>
            </a:r>
            <a:r>
              <a:rPr lang="en-GB" dirty="0"/>
              <a:t> </a:t>
            </a:r>
            <a:r>
              <a:rPr lang="en-GB" dirty="0" err="1"/>
              <a:t>zlomů</a:t>
            </a:r>
            <a:r>
              <a:rPr lang="en-GB" dirty="0"/>
              <a:t>.</a:t>
            </a:r>
          </a:p>
          <a:p>
            <a:pPr marL="342900" indent="-342900">
              <a:buAutoNum type="arabicParenR"/>
            </a:pPr>
            <a:endParaRPr lang="en-GB" dirty="0"/>
          </a:p>
          <a:p>
            <a:pPr marL="342900" indent="-342900">
              <a:buAutoNum type="arabicParenR"/>
            </a:pPr>
            <a:endParaRPr lang="en-GB" dirty="0"/>
          </a:p>
          <a:p>
            <a:pPr marL="342900" indent="-342900">
              <a:buAutoNum type="arabicParenR"/>
            </a:pPr>
            <a:endParaRPr lang="en-GB" dirty="0"/>
          </a:p>
          <a:p>
            <a:pPr marL="342900" indent="-342900">
              <a:buAutoNum type="arabicParenR"/>
            </a:pPr>
            <a:endParaRPr lang="en-GB" dirty="0"/>
          </a:p>
          <a:p>
            <a:pPr marL="342900" indent="-342900">
              <a:buAutoNum type="arabicParenR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displacement loop (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D-loop,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D-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smyčka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)	</a:t>
            </a:r>
            <a:endParaRPr lang="en-GB" b="1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AutoNum type="arabicParenR"/>
            </a:pP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R-loop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R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-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smyčka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marL="342900" indent="-342900">
              <a:buAutoNum type="arabicParenR"/>
            </a:pPr>
            <a:endParaRPr lang="en-GB" dirty="0"/>
          </a:p>
          <a:p>
            <a:pPr marL="342900" indent="-342900">
              <a:buAutoNum type="arabicParenR"/>
            </a:pPr>
            <a:endParaRPr lang="en-GB" dirty="0"/>
          </a:p>
          <a:p>
            <a:pPr marL="342900" indent="-342900">
              <a:buAutoNum type="arabicParenR"/>
            </a:pPr>
            <a:r>
              <a:rPr lang="en-GB" dirty="0" err="1"/>
              <a:t>Křížová</a:t>
            </a:r>
            <a:r>
              <a:rPr lang="en-GB" dirty="0"/>
              <a:t> </a:t>
            </a:r>
            <a:r>
              <a:rPr lang="en-GB" dirty="0" err="1"/>
              <a:t>struktura</a:t>
            </a:r>
            <a:r>
              <a:rPr lang="en-GB" dirty="0"/>
              <a:t> DNA (</a:t>
            </a:r>
            <a:r>
              <a:rPr lang="en-GB" b="1" dirty="0"/>
              <a:t>cruciform</a:t>
            </a:r>
            <a:r>
              <a:rPr lang="en-GB" dirty="0"/>
              <a:t>)</a:t>
            </a:r>
          </a:p>
          <a:p>
            <a:pPr marL="342900" indent="-342900">
              <a:buAutoNum type="arabicParenR"/>
            </a:pPr>
            <a:endParaRPr lang="en-GB" dirty="0"/>
          </a:p>
          <a:p>
            <a:pPr marL="342900" indent="-342900">
              <a:buAutoNum type="arabicParenR"/>
            </a:pPr>
            <a:endParaRPr lang="en-GB" dirty="0"/>
          </a:p>
          <a:p>
            <a:pPr marL="342900" indent="-342900">
              <a:buAutoNum type="arabicParenR"/>
            </a:pPr>
            <a:endParaRPr lang="en-GB" dirty="0"/>
          </a:p>
          <a:p>
            <a:pPr marL="342900" indent="-342900">
              <a:buAutoNum type="arabicParenR"/>
            </a:pP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i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-motif DNA</a:t>
            </a:r>
          </a:p>
          <a:p>
            <a:pPr marL="342900" indent="-342900">
              <a:buAutoNum type="arabicParenR"/>
            </a:pPr>
            <a:endParaRPr lang="en-GB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AutoNum type="arabicParenR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DNA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nanotechnologie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– DNA origami</a:t>
            </a:r>
          </a:p>
          <a:p>
            <a:endParaRPr lang="en-CZ" dirty="0"/>
          </a:p>
        </p:txBody>
      </p:sp>
      <p:pic>
        <p:nvPicPr>
          <p:cNvPr id="9" name="Picture 8" descr="Diagram, schematic&#10;&#10;Description automatically generated">
            <a:extLst>
              <a:ext uri="{FF2B5EF4-FFF2-40B4-BE49-F238E27FC236}">
                <a16:creationId xmlns:a16="http://schemas.microsoft.com/office/drawing/2014/main" id="{6FA593E6-84EA-624A-BBEE-BE51986FD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0400" y="1244600"/>
            <a:ext cx="2349501" cy="2349501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A29BE96B-5120-3849-99EE-83D8C623D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0599" y="1193800"/>
            <a:ext cx="2222500" cy="2222500"/>
          </a:xfrm>
          <a:prstGeom prst="rect">
            <a:avLst/>
          </a:prstGeom>
        </p:spPr>
      </p:pic>
      <p:pic>
        <p:nvPicPr>
          <p:cNvPr id="13" name="Picture 12" descr="Diagram, schematic&#10;&#10;Description automatically generated">
            <a:extLst>
              <a:ext uri="{FF2B5EF4-FFF2-40B4-BE49-F238E27FC236}">
                <a16:creationId xmlns:a16="http://schemas.microsoft.com/office/drawing/2014/main" id="{8B092487-5A7E-6947-9A0E-1F12255B6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7883" y="3581399"/>
            <a:ext cx="3750466" cy="301429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326C0C2-385A-304A-AAA9-7A9520A0EB15}"/>
              </a:ext>
            </a:extLst>
          </p:cNvPr>
          <p:cNvSpPr txBox="1"/>
          <p:nvPr/>
        </p:nvSpPr>
        <p:spPr>
          <a:xfrm>
            <a:off x="5778501" y="6515101"/>
            <a:ext cx="3879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Z" sz="1400" dirty="0"/>
              <a:t>Pictures credited to: wikipedia.org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3067C48-5776-A34F-B5B3-FD2A354ED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</p:spTree>
    <p:extLst>
      <p:ext uri="{BB962C8B-B14F-4D97-AF65-F5344CB8AC3E}">
        <p14:creationId xmlns:p14="http://schemas.microsoft.com/office/powerpoint/2010/main" val="28242719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E072CD-8FCF-6D4C-BAB4-A610257A0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D0138-9D93-564C-B04E-0FA868D61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5A76C-3A57-0940-BBC0-C9D853A7BB7B}" type="slidenum">
              <a:rPr lang="en-US" smtClean="0"/>
              <a:t>113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3DD707-C6CD-1C44-B528-C61DDD38FDEA}"/>
              </a:ext>
            </a:extLst>
          </p:cNvPr>
          <p:cNvSpPr txBox="1"/>
          <p:nvPr/>
        </p:nvSpPr>
        <p:spPr>
          <a:xfrm>
            <a:off x="771831" y="50801"/>
            <a:ext cx="10854813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dirty="0"/>
              <a:t>Další významné formy DNA:</a:t>
            </a:r>
          </a:p>
          <a:p>
            <a:endParaRPr lang="en-CZ" sz="800" dirty="0"/>
          </a:p>
          <a:p>
            <a:pPr marL="342900" indent="-342900">
              <a:buAutoNum type="arabicParenR"/>
            </a:pP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Hollidayův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spoj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Holliday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junction) 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klíčový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meziprodukt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v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mnoha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typech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genetické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rekombinace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a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také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při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opravě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dvouřetězcových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zlomů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marL="342900" indent="-342900">
              <a:buAutoNum type="arabicParenR"/>
            </a:pPr>
            <a:endParaRPr lang="en-GB" dirty="0"/>
          </a:p>
          <a:p>
            <a:pPr marL="342900" indent="-342900">
              <a:buAutoNum type="arabicParenR"/>
            </a:pPr>
            <a:endParaRPr lang="en-GB" dirty="0"/>
          </a:p>
          <a:p>
            <a:pPr marL="342900" indent="-342900">
              <a:buAutoNum type="arabicParenR"/>
            </a:pPr>
            <a:endParaRPr lang="en-GB" dirty="0"/>
          </a:p>
          <a:p>
            <a:pPr marL="342900" indent="-342900">
              <a:buAutoNum type="arabicParenR"/>
            </a:pPr>
            <a:endParaRPr lang="en-GB" dirty="0"/>
          </a:p>
          <a:p>
            <a:pPr marL="342900" indent="-342900">
              <a:buAutoNum type="arabicParenR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displacement loop (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D-loop,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D-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smyčka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)	</a:t>
            </a:r>
            <a:endParaRPr lang="en-GB" b="1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AutoNum type="arabicParenR"/>
            </a:pP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R-loop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R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-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smyčka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marL="342900" indent="-342900">
              <a:buAutoNum type="arabicParenR"/>
            </a:pPr>
            <a:endParaRPr lang="en-GB" dirty="0"/>
          </a:p>
          <a:p>
            <a:pPr marL="342900" indent="-342900">
              <a:buAutoNum type="arabicParenR"/>
            </a:pPr>
            <a:endParaRPr lang="en-GB" dirty="0"/>
          </a:p>
          <a:p>
            <a:pPr marL="342900" indent="-342900">
              <a:buAutoNum type="arabicParenR"/>
            </a:pP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Křížová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struktura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DNA (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cruciform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marL="342900" indent="-342900">
              <a:buAutoNum type="arabicParenR"/>
            </a:pPr>
            <a:endParaRPr lang="en-GB" dirty="0"/>
          </a:p>
          <a:p>
            <a:pPr marL="342900" indent="-342900">
              <a:buAutoNum type="arabicParenR"/>
            </a:pPr>
            <a:endParaRPr lang="en-GB" dirty="0"/>
          </a:p>
          <a:p>
            <a:pPr marL="342900" indent="-342900">
              <a:buAutoNum type="arabicParenR"/>
            </a:pPr>
            <a:endParaRPr lang="en-GB" dirty="0"/>
          </a:p>
          <a:p>
            <a:pPr marL="342900" indent="-342900">
              <a:buAutoNum type="arabicParenR"/>
            </a:pPr>
            <a:r>
              <a:rPr lang="en-GB" b="1" dirty="0" err="1"/>
              <a:t>i</a:t>
            </a:r>
            <a:r>
              <a:rPr lang="en-GB" b="1" dirty="0"/>
              <a:t>-motif DNA / </a:t>
            </a:r>
            <a:r>
              <a:rPr lang="en-GB" b="1" dirty="0" err="1"/>
              <a:t>i</a:t>
            </a:r>
            <a:r>
              <a:rPr lang="en-GB" b="1" dirty="0"/>
              <a:t>-motif RNA</a:t>
            </a:r>
          </a:p>
          <a:p>
            <a:pPr marL="342900" indent="-342900">
              <a:buAutoNum type="arabicParenR"/>
            </a:pPr>
            <a:endParaRPr lang="en-GB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AutoNum type="arabicParenR"/>
            </a:pPr>
            <a:r>
              <a:rPr lang="en-GB" dirty="0"/>
              <a:t>DNA </a:t>
            </a:r>
            <a:r>
              <a:rPr lang="en-GB" dirty="0" err="1"/>
              <a:t>nanotechnologie</a:t>
            </a:r>
            <a:r>
              <a:rPr lang="en-GB" dirty="0"/>
              <a:t> – DNA origami</a:t>
            </a:r>
          </a:p>
          <a:p>
            <a:endParaRPr lang="en-CZ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A5861E-E402-754A-8592-1C6E04619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5796" y="3072765"/>
            <a:ext cx="2061950" cy="2273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78BC59-A5D5-7D41-BD8E-DE9FE5FAF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3593" y="1997059"/>
            <a:ext cx="1940814" cy="37808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D049026-D871-2043-8692-4EE4D86BC00C}"/>
              </a:ext>
            </a:extLst>
          </p:cNvPr>
          <p:cNvSpPr txBox="1"/>
          <p:nvPr/>
        </p:nvSpPr>
        <p:spPr>
          <a:xfrm>
            <a:off x="5778501" y="6515101"/>
            <a:ext cx="3879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Z" sz="1400" dirty="0"/>
              <a:t>Pictures credited to: wikipedia.org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E35E61-F3F9-E848-9C64-D9AEC8610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</p:spTree>
    <p:extLst>
      <p:ext uri="{BB962C8B-B14F-4D97-AF65-F5344CB8AC3E}">
        <p14:creationId xmlns:p14="http://schemas.microsoft.com/office/powerpoint/2010/main" val="195741429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114</a:t>
            </a:fld>
            <a:endParaRPr lang="en-US"/>
          </a:p>
        </p:txBody>
      </p:sp>
      <p:pic>
        <p:nvPicPr>
          <p:cNvPr id="8" name="Picture 7" descr="kazdodenni_modely_DNA.png"/>
          <p:cNvPicPr>
            <a:picLocks noChangeAspect="1"/>
          </p:cNvPicPr>
          <p:nvPr/>
        </p:nvPicPr>
        <p:blipFill>
          <a:blip r:embed="rId2"/>
          <a:srcRect b="24242"/>
          <a:stretch>
            <a:fillRect/>
          </a:stretch>
        </p:blipFill>
        <p:spPr>
          <a:xfrm>
            <a:off x="1675304" y="461819"/>
            <a:ext cx="8841393" cy="5195455"/>
          </a:xfrm>
          <a:prstGeom prst="rect">
            <a:avLst/>
          </a:prstGeom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115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27810" y="141119"/>
            <a:ext cx="8779494" cy="6309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Superhelikální</a:t>
            </a:r>
            <a:r>
              <a:rPr lang="en-US" sz="2400" b="1" dirty="0"/>
              <a:t> </a:t>
            </a:r>
            <a:r>
              <a:rPr lang="en-US" sz="2400" b="1" dirty="0" err="1"/>
              <a:t>cirkulární</a:t>
            </a:r>
            <a:r>
              <a:rPr lang="en-US" sz="2400" b="1" dirty="0"/>
              <a:t> DNA</a:t>
            </a:r>
          </a:p>
          <a:p>
            <a:endParaRPr lang="en-US" sz="1400" b="1" dirty="0"/>
          </a:p>
          <a:p>
            <a:pPr algn="ctr"/>
            <a:r>
              <a:rPr lang="en-US" sz="4000" b="1" dirty="0" err="1"/>
              <a:t>L</a:t>
            </a:r>
            <a:r>
              <a:rPr lang="en-US" sz="2400" dirty="0" err="1"/>
              <a:t>k</a:t>
            </a:r>
            <a:r>
              <a:rPr lang="en-US" sz="2400" dirty="0"/>
              <a:t> </a:t>
            </a:r>
            <a:r>
              <a:rPr lang="en-US" sz="4000" b="1" dirty="0"/>
              <a:t>= </a:t>
            </a:r>
            <a:r>
              <a:rPr lang="en-US" sz="4000" b="1" dirty="0" err="1"/>
              <a:t>W</a:t>
            </a:r>
            <a:r>
              <a:rPr lang="en-US" sz="2400" dirty="0" err="1"/>
              <a:t>r</a:t>
            </a:r>
            <a:r>
              <a:rPr lang="en-US" sz="2400" dirty="0"/>
              <a:t> </a:t>
            </a:r>
            <a:r>
              <a:rPr lang="en-US" sz="4000" b="1" dirty="0"/>
              <a:t>+ T</a:t>
            </a:r>
            <a:r>
              <a:rPr lang="en-US" sz="2400" dirty="0"/>
              <a:t>w</a:t>
            </a:r>
          </a:p>
          <a:p>
            <a:endParaRPr lang="en-US" sz="1400" b="1" dirty="0"/>
          </a:p>
          <a:p>
            <a:r>
              <a:rPr lang="en-US" sz="2400" b="1" dirty="0" err="1"/>
              <a:t>L</a:t>
            </a:r>
            <a:r>
              <a:rPr lang="en-US" dirty="0" err="1"/>
              <a:t>k</a:t>
            </a:r>
            <a:r>
              <a:rPr lang="en-US" dirty="0"/>
              <a:t>	-	</a:t>
            </a:r>
            <a:r>
              <a:rPr lang="en-US" i="1" dirty="0"/>
              <a:t>linking</a:t>
            </a:r>
            <a:r>
              <a:rPr lang="en-US" dirty="0"/>
              <a:t> () – </a:t>
            </a:r>
            <a:r>
              <a:rPr lang="en-US" dirty="0" err="1"/>
              <a:t>topologická</a:t>
            </a:r>
            <a:r>
              <a:rPr lang="en-US" dirty="0"/>
              <a:t> </a:t>
            </a:r>
            <a:r>
              <a:rPr lang="en-US" dirty="0" err="1"/>
              <a:t>vlastnost</a:t>
            </a:r>
            <a:r>
              <a:rPr lang="en-US" dirty="0"/>
              <a:t> </a:t>
            </a:r>
            <a:r>
              <a:rPr lang="en-US" dirty="0" err="1"/>
              <a:t>cirkulární</a:t>
            </a:r>
            <a:r>
              <a:rPr lang="en-US" dirty="0"/>
              <a:t> DNA, </a:t>
            </a:r>
            <a:r>
              <a:rPr lang="en-US" dirty="0" err="1"/>
              <a:t>udává</a:t>
            </a:r>
            <a:r>
              <a:rPr lang="en-US" dirty="0"/>
              <a:t>, </a:t>
            </a:r>
            <a:r>
              <a:rPr lang="en-US" dirty="0" err="1"/>
              <a:t>kolikrát</a:t>
            </a:r>
            <a:r>
              <a:rPr lang="en-US" dirty="0"/>
              <a:t> je </a:t>
            </a:r>
            <a:r>
              <a:rPr lang="en-US" dirty="0" err="1"/>
              <a:t>jeden</a:t>
            </a:r>
            <a:r>
              <a:rPr lang="en-US" dirty="0"/>
              <a:t> </a:t>
            </a:r>
            <a:r>
              <a:rPr lang="en-US" dirty="0" err="1"/>
              <a:t>řetězec</a:t>
            </a:r>
            <a:r>
              <a:rPr lang="en-US" dirty="0"/>
              <a:t> DNA </a:t>
            </a:r>
            <a:r>
              <a:rPr lang="en-US" dirty="0" err="1"/>
              <a:t>obtočen</a:t>
            </a:r>
            <a:r>
              <a:rPr lang="en-US" dirty="0"/>
              <a:t> </a:t>
            </a:r>
            <a:r>
              <a:rPr lang="en-US" dirty="0" err="1"/>
              <a:t>kolem</a:t>
            </a:r>
            <a:r>
              <a:rPr lang="en-US" dirty="0"/>
              <a:t> </a:t>
            </a:r>
            <a:r>
              <a:rPr lang="en-US" dirty="0" err="1"/>
              <a:t>druhého</a:t>
            </a:r>
            <a:r>
              <a:rPr lang="en-US" dirty="0"/>
              <a:t> v </a:t>
            </a:r>
            <a:r>
              <a:rPr lang="en-US" dirty="0" err="1"/>
              <a:t>pravotočivém</a:t>
            </a:r>
            <a:r>
              <a:rPr lang="en-US" dirty="0"/>
              <a:t> </a:t>
            </a:r>
            <a:r>
              <a:rPr lang="en-US" dirty="0" err="1"/>
              <a:t>směru</a:t>
            </a:r>
            <a:r>
              <a:rPr lang="en-US" dirty="0"/>
              <a:t> (</a:t>
            </a:r>
            <a:r>
              <a:rPr lang="en-US" dirty="0" err="1"/>
              <a:t>vzhledem</a:t>
            </a:r>
            <a:r>
              <a:rPr lang="en-US" dirty="0"/>
              <a:t> k </a:t>
            </a:r>
            <a:r>
              <a:rPr lang="en-US" dirty="0" err="1"/>
              <a:t>tomu</a:t>
            </a:r>
            <a:r>
              <a:rPr lang="en-US" dirty="0"/>
              <a:t>, </a:t>
            </a:r>
            <a:r>
              <a:rPr lang="en-US" dirty="0" err="1"/>
              <a:t>že</a:t>
            </a:r>
            <a:r>
              <a:rPr lang="en-US" dirty="0"/>
              <a:t> </a:t>
            </a:r>
            <a:r>
              <a:rPr lang="en-US" dirty="0" err="1"/>
              <a:t>referenční</a:t>
            </a:r>
            <a:r>
              <a:rPr lang="en-US" dirty="0"/>
              <a:t> je B-DNA). </a:t>
            </a:r>
            <a:r>
              <a:rPr lang="en-US" sz="2400" b="1" dirty="0" err="1"/>
              <a:t>L</a:t>
            </a:r>
            <a:r>
              <a:rPr lang="en-US" dirty="0" err="1"/>
              <a:t>k</a:t>
            </a:r>
            <a:r>
              <a:rPr lang="en-US" dirty="0"/>
              <a:t> </a:t>
            </a:r>
            <a:r>
              <a:rPr lang="en-US" dirty="0" err="1"/>
              <a:t>zůstává</a:t>
            </a:r>
            <a:r>
              <a:rPr lang="en-US" dirty="0"/>
              <a:t> pro </a:t>
            </a:r>
            <a:r>
              <a:rPr lang="en-US" dirty="0" err="1"/>
              <a:t>danou</a:t>
            </a:r>
            <a:r>
              <a:rPr lang="en-US" dirty="0"/>
              <a:t> </a:t>
            </a:r>
            <a:r>
              <a:rPr lang="en-US" dirty="0" err="1"/>
              <a:t>cirkulární</a:t>
            </a:r>
            <a:r>
              <a:rPr lang="en-US" dirty="0"/>
              <a:t> DNA </a:t>
            </a:r>
            <a:r>
              <a:rPr lang="en-US" dirty="0" err="1"/>
              <a:t>konstantní</a:t>
            </a:r>
            <a:r>
              <a:rPr lang="en-US" dirty="0"/>
              <a:t> (</a:t>
            </a:r>
            <a:r>
              <a:rPr lang="en-US" dirty="0" err="1"/>
              <a:t>neboť</a:t>
            </a:r>
            <a:r>
              <a:rPr lang="en-US" dirty="0"/>
              <a:t> “</a:t>
            </a:r>
            <a:r>
              <a:rPr lang="en-US" dirty="0" err="1"/>
              <a:t>konce</a:t>
            </a:r>
            <a:r>
              <a:rPr lang="en-US" dirty="0"/>
              <a:t>”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zafixované</a:t>
            </a:r>
            <a:r>
              <a:rPr lang="en-US" dirty="0"/>
              <a:t> a </a:t>
            </a:r>
            <a:r>
              <a:rPr lang="en-US" dirty="0" err="1"/>
              <a:t>nemůže</a:t>
            </a:r>
            <a:r>
              <a:rPr lang="en-US" dirty="0"/>
              <a:t> </a:t>
            </a:r>
            <a:r>
              <a:rPr lang="en-US" dirty="0" err="1"/>
              <a:t>docházet</a:t>
            </a:r>
            <a:r>
              <a:rPr lang="en-US" dirty="0"/>
              <a:t> k </a:t>
            </a:r>
            <a:r>
              <a:rPr lang="en-US" dirty="0" err="1"/>
              <a:t>rozvinutí</a:t>
            </a:r>
            <a:r>
              <a:rPr lang="en-US" dirty="0"/>
              <a:t>). </a:t>
            </a:r>
            <a:r>
              <a:rPr lang="en-US" sz="2400" b="1" dirty="0" err="1"/>
              <a:t>L</a:t>
            </a:r>
            <a:r>
              <a:rPr lang="en-US" dirty="0" err="1"/>
              <a:t>k</a:t>
            </a:r>
            <a:r>
              <a:rPr lang="en-US" dirty="0"/>
              <a:t> </a:t>
            </a:r>
            <a:r>
              <a:rPr lang="en-US" dirty="0" err="1"/>
              <a:t>nabývá</a:t>
            </a:r>
            <a:r>
              <a:rPr lang="en-US" dirty="0"/>
              <a:t> </a:t>
            </a:r>
            <a:r>
              <a:rPr lang="en-US" dirty="0" err="1"/>
              <a:t>vždy</a:t>
            </a:r>
            <a:r>
              <a:rPr lang="en-US" dirty="0"/>
              <a:t> </a:t>
            </a:r>
            <a:r>
              <a:rPr lang="en-US" dirty="0" err="1"/>
              <a:t>celočíselných</a:t>
            </a:r>
            <a:r>
              <a:rPr lang="en-US" dirty="0"/>
              <a:t> </a:t>
            </a:r>
            <a:r>
              <a:rPr lang="en-US" dirty="0" err="1"/>
              <a:t>hodnot</a:t>
            </a:r>
            <a:r>
              <a:rPr lang="en-US" dirty="0"/>
              <a:t> (</a:t>
            </a:r>
            <a:r>
              <a:rPr lang="en-US" dirty="0" err="1"/>
              <a:t>konce</a:t>
            </a:r>
            <a:r>
              <a:rPr lang="en-US" dirty="0"/>
              <a:t> DNA </a:t>
            </a:r>
            <a:r>
              <a:rPr lang="en-US" dirty="0" err="1"/>
              <a:t>dvoušroubovice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sebe</a:t>
            </a:r>
            <a:r>
              <a:rPr lang="en-US" dirty="0"/>
              <a:t> </a:t>
            </a:r>
            <a:r>
              <a:rPr lang="en-US" dirty="0" err="1"/>
              <a:t>musí</a:t>
            </a:r>
            <a:r>
              <a:rPr lang="en-US" dirty="0"/>
              <a:t> “</a:t>
            </a:r>
            <a:r>
              <a:rPr lang="en-US" dirty="0" err="1"/>
              <a:t>pasovat</a:t>
            </a:r>
            <a:r>
              <a:rPr lang="en-US" dirty="0"/>
              <a:t>”,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došlo</a:t>
            </a:r>
            <a:r>
              <a:rPr lang="en-US" dirty="0"/>
              <a:t> k </a:t>
            </a:r>
            <a:r>
              <a:rPr lang="en-US" dirty="0" err="1"/>
              <a:t>uzavření</a:t>
            </a:r>
            <a:r>
              <a:rPr lang="en-US" dirty="0"/>
              <a:t> </a:t>
            </a:r>
            <a:r>
              <a:rPr lang="en-US" dirty="0" err="1"/>
              <a:t>kruhu</a:t>
            </a:r>
            <a:r>
              <a:rPr lang="en-US" dirty="0"/>
              <a:t>).</a:t>
            </a:r>
          </a:p>
          <a:p>
            <a:r>
              <a:rPr lang="en-US" sz="2400" b="1" dirty="0"/>
              <a:t>T</a:t>
            </a:r>
            <a:r>
              <a:rPr lang="en-US" dirty="0"/>
              <a:t>w	-	</a:t>
            </a:r>
            <a:r>
              <a:rPr lang="en-US" i="1" dirty="0"/>
              <a:t>twisting</a:t>
            </a:r>
            <a:r>
              <a:rPr lang="en-US" dirty="0"/>
              <a:t> (</a:t>
            </a:r>
            <a:r>
              <a:rPr lang="en-US" dirty="0" err="1"/>
              <a:t>otočení</a:t>
            </a:r>
            <a:r>
              <a:rPr lang="en-US" dirty="0"/>
              <a:t>) – v </a:t>
            </a:r>
            <a:r>
              <a:rPr lang="en-US" dirty="0" err="1"/>
              <a:t>relaxovaném</a:t>
            </a:r>
            <a:r>
              <a:rPr lang="en-US" dirty="0"/>
              <a:t> </a:t>
            </a:r>
            <a:r>
              <a:rPr lang="en-US" dirty="0" err="1"/>
              <a:t>stavu</a:t>
            </a:r>
            <a:r>
              <a:rPr lang="en-US" dirty="0"/>
              <a:t> se </a:t>
            </a:r>
            <a:r>
              <a:rPr lang="en-US" sz="2400" dirty="0"/>
              <a:t>T</a:t>
            </a:r>
            <a:r>
              <a:rPr lang="en-US" dirty="0"/>
              <a:t>w=</a:t>
            </a:r>
            <a:r>
              <a:rPr lang="en-US" sz="2400" b="1" dirty="0" err="1"/>
              <a:t>L</a:t>
            </a:r>
            <a:r>
              <a:rPr lang="en-US" dirty="0" err="1"/>
              <a:t>k</a:t>
            </a:r>
            <a:r>
              <a:rPr lang="en-US" dirty="0"/>
              <a:t>. </a:t>
            </a:r>
            <a:r>
              <a:rPr lang="en-US" sz="2400" b="1" dirty="0"/>
              <a:t>T</a:t>
            </a:r>
            <a:r>
              <a:rPr lang="en-US" dirty="0"/>
              <a:t>w  </a:t>
            </a:r>
            <a:r>
              <a:rPr lang="en-US" dirty="0" err="1"/>
              <a:t>udává</a:t>
            </a:r>
            <a:r>
              <a:rPr lang="en-US" dirty="0"/>
              <a:t> </a:t>
            </a:r>
            <a:r>
              <a:rPr lang="en-US" dirty="0" err="1"/>
              <a:t>počet</a:t>
            </a:r>
            <a:r>
              <a:rPr lang="en-US" dirty="0"/>
              <a:t> 360° </a:t>
            </a:r>
            <a:r>
              <a:rPr lang="en-US" dirty="0" err="1"/>
              <a:t>otoček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dvojšroubovici</a:t>
            </a:r>
            <a:r>
              <a:rPr lang="en-US" dirty="0"/>
              <a:t> </a:t>
            </a:r>
            <a:r>
              <a:rPr lang="en-US" dirty="0" err="1"/>
              <a:t>podél</a:t>
            </a:r>
            <a:r>
              <a:rPr lang="en-US" dirty="0"/>
              <a:t> </a:t>
            </a:r>
            <a:r>
              <a:rPr lang="en-US" dirty="0" err="1"/>
              <a:t>celé</a:t>
            </a:r>
            <a:r>
              <a:rPr lang="en-US" dirty="0"/>
              <a:t> </a:t>
            </a:r>
            <a:r>
              <a:rPr lang="en-US" dirty="0" err="1"/>
              <a:t>kružnice</a:t>
            </a:r>
            <a:r>
              <a:rPr lang="en-US" dirty="0"/>
              <a:t>. </a:t>
            </a:r>
            <a:r>
              <a:rPr lang="en-US" dirty="0" err="1"/>
              <a:t>Vzhledem</a:t>
            </a:r>
            <a:r>
              <a:rPr lang="en-US" dirty="0"/>
              <a:t> k </a:t>
            </a:r>
            <a:r>
              <a:rPr lang="en-US" dirty="0" err="1"/>
              <a:t>tomu</a:t>
            </a:r>
            <a:r>
              <a:rPr lang="en-US" dirty="0"/>
              <a:t>, </a:t>
            </a:r>
            <a:r>
              <a:rPr lang="en-US" dirty="0" err="1"/>
              <a:t>že</a:t>
            </a:r>
            <a:r>
              <a:rPr lang="en-US" dirty="0"/>
              <a:t> pro B-DNA </a:t>
            </a:r>
            <a:r>
              <a:rPr lang="en-US" dirty="0" err="1"/>
              <a:t>připadá</a:t>
            </a:r>
            <a:r>
              <a:rPr lang="en-US" dirty="0"/>
              <a:t> </a:t>
            </a:r>
            <a:r>
              <a:rPr lang="en-US" dirty="0" err="1"/>
              <a:t>cca</a:t>
            </a:r>
            <a:r>
              <a:rPr lang="en-US" dirty="0"/>
              <a:t> 10 </a:t>
            </a:r>
            <a:r>
              <a:rPr lang="en-US" dirty="0" err="1"/>
              <a:t>párů</a:t>
            </a:r>
            <a:r>
              <a:rPr lang="en-US" dirty="0"/>
              <a:t> </a:t>
            </a:r>
            <a:r>
              <a:rPr lang="en-US" dirty="0" err="1"/>
              <a:t>bazí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jednu</a:t>
            </a:r>
            <a:r>
              <a:rPr lang="en-US" dirty="0"/>
              <a:t> </a:t>
            </a:r>
            <a:r>
              <a:rPr lang="en-US" dirty="0" err="1"/>
              <a:t>otočku</a:t>
            </a:r>
            <a:r>
              <a:rPr lang="en-US" dirty="0"/>
              <a:t>, </a:t>
            </a:r>
            <a:r>
              <a:rPr lang="en-US" sz="2400" b="1" dirty="0"/>
              <a:t>T</a:t>
            </a:r>
            <a:r>
              <a:rPr lang="en-US" dirty="0"/>
              <a:t>w je </a:t>
            </a:r>
            <a:r>
              <a:rPr lang="en-US" dirty="0" err="1"/>
              <a:t>přibližně</a:t>
            </a:r>
            <a:r>
              <a:rPr lang="en-US" dirty="0"/>
              <a:t> </a:t>
            </a:r>
            <a:r>
              <a:rPr lang="en-US" dirty="0" err="1"/>
              <a:t>rovno</a:t>
            </a:r>
            <a:r>
              <a:rPr lang="en-US" dirty="0"/>
              <a:t> </a:t>
            </a:r>
            <a:r>
              <a:rPr lang="en-US" dirty="0" err="1"/>
              <a:t>počtu</a:t>
            </a:r>
            <a:r>
              <a:rPr lang="en-US" dirty="0"/>
              <a:t> </a:t>
            </a:r>
            <a:r>
              <a:rPr lang="en-US" dirty="0" err="1"/>
              <a:t>párů</a:t>
            </a:r>
            <a:r>
              <a:rPr lang="en-US" dirty="0"/>
              <a:t> </a:t>
            </a:r>
            <a:r>
              <a:rPr lang="en-US" dirty="0" err="1"/>
              <a:t>bazí</a:t>
            </a:r>
            <a:r>
              <a:rPr lang="en-US" dirty="0"/>
              <a:t> / 10. Pro </a:t>
            </a:r>
            <a:r>
              <a:rPr lang="en-US" dirty="0" err="1"/>
              <a:t>pravotočivé</a:t>
            </a:r>
            <a:r>
              <a:rPr lang="en-US" dirty="0"/>
              <a:t> </a:t>
            </a:r>
            <a:r>
              <a:rPr lang="en-US" dirty="0" err="1"/>
              <a:t>otáčky</a:t>
            </a:r>
            <a:r>
              <a:rPr lang="en-US" dirty="0"/>
              <a:t> je </a:t>
            </a:r>
            <a:r>
              <a:rPr lang="en-US" sz="2400" b="1" dirty="0"/>
              <a:t>T</a:t>
            </a:r>
            <a:r>
              <a:rPr lang="en-US" dirty="0"/>
              <a:t>w </a:t>
            </a:r>
            <a:r>
              <a:rPr lang="en-US" dirty="0" err="1"/>
              <a:t>kladné</a:t>
            </a:r>
            <a:r>
              <a:rPr lang="en-US" dirty="0"/>
              <a:t>.</a:t>
            </a:r>
          </a:p>
          <a:p>
            <a:r>
              <a:rPr lang="en-US" sz="2400" b="1" dirty="0" err="1"/>
              <a:t>W</a:t>
            </a:r>
            <a:r>
              <a:rPr lang="en-US" dirty="0" err="1"/>
              <a:t>r</a:t>
            </a:r>
            <a:r>
              <a:rPr lang="en-US" dirty="0"/>
              <a:t>	-	</a:t>
            </a:r>
            <a:r>
              <a:rPr lang="en-US" i="1" dirty="0"/>
              <a:t>writhing</a:t>
            </a:r>
            <a:r>
              <a:rPr lang="en-US" dirty="0"/>
              <a:t> (</a:t>
            </a:r>
            <a:r>
              <a:rPr lang="en-US" dirty="0" err="1"/>
              <a:t>skřížení</a:t>
            </a:r>
            <a:r>
              <a:rPr lang="en-US" dirty="0"/>
              <a:t>) – z </a:t>
            </a:r>
            <a:r>
              <a:rPr lang="en-US" dirty="0" err="1"/>
              <a:t>důvodu</a:t>
            </a:r>
            <a:r>
              <a:rPr lang="en-US" dirty="0"/>
              <a:t> </a:t>
            </a:r>
            <a:r>
              <a:rPr lang="en-US" dirty="0" err="1"/>
              <a:t>strukturních</a:t>
            </a:r>
            <a:r>
              <a:rPr lang="en-US" dirty="0"/>
              <a:t> “</a:t>
            </a:r>
            <a:r>
              <a:rPr lang="en-US" dirty="0" err="1"/>
              <a:t>potřeb</a:t>
            </a:r>
            <a:r>
              <a:rPr lang="en-US" dirty="0"/>
              <a:t>” DNA </a:t>
            </a:r>
            <a:r>
              <a:rPr lang="en-US" dirty="0" err="1"/>
              <a:t>různé</a:t>
            </a:r>
            <a:r>
              <a:rPr lang="en-US" dirty="0"/>
              <a:t> </a:t>
            </a:r>
            <a:r>
              <a:rPr lang="en-US" dirty="0" err="1"/>
              <a:t>hodnoty</a:t>
            </a:r>
            <a:r>
              <a:rPr lang="en-US" dirty="0"/>
              <a:t> </a:t>
            </a:r>
            <a:r>
              <a:rPr lang="en-US" b="1" dirty="0" err="1"/>
              <a:t>L</a:t>
            </a:r>
            <a:r>
              <a:rPr lang="en-US" dirty="0" err="1"/>
              <a:t>k</a:t>
            </a:r>
            <a:r>
              <a:rPr lang="en-US" dirty="0"/>
              <a:t> </a:t>
            </a:r>
            <a:r>
              <a:rPr lang="en-US" dirty="0" err="1"/>
              <a:t>kružnice</a:t>
            </a:r>
            <a:r>
              <a:rPr lang="en-US" dirty="0"/>
              <a:t> </a:t>
            </a:r>
            <a:r>
              <a:rPr lang="en-US" dirty="0" err="1"/>
              <a:t>mohou</a:t>
            </a:r>
            <a:r>
              <a:rPr lang="en-US" dirty="0"/>
              <a:t> </a:t>
            </a:r>
            <a:r>
              <a:rPr lang="en-US" dirty="0" err="1"/>
              <a:t>způsobit</a:t>
            </a:r>
            <a:r>
              <a:rPr lang="en-US" dirty="0"/>
              <a:t> </a:t>
            </a:r>
            <a:r>
              <a:rPr lang="en-US" dirty="0" err="1"/>
              <a:t>nikoliv</a:t>
            </a:r>
            <a:r>
              <a:rPr lang="en-US" dirty="0"/>
              <a:t> </a:t>
            </a:r>
            <a:r>
              <a:rPr lang="en-US" dirty="0" err="1"/>
              <a:t>změnu</a:t>
            </a:r>
            <a:r>
              <a:rPr lang="en-US" dirty="0"/>
              <a:t> v </a:t>
            </a:r>
            <a:r>
              <a:rPr lang="en-US" dirty="0" err="1"/>
              <a:t>otáčkách</a:t>
            </a:r>
            <a:r>
              <a:rPr lang="en-US" dirty="0"/>
              <a:t> (</a:t>
            </a:r>
            <a:r>
              <a:rPr lang="en-US" sz="2400" b="1" dirty="0"/>
              <a:t>T</a:t>
            </a:r>
            <a:r>
              <a:rPr lang="en-US" dirty="0"/>
              <a:t>w), ale </a:t>
            </a:r>
            <a:r>
              <a:rPr lang="en-US" dirty="0" err="1"/>
              <a:t>vznik</a:t>
            </a:r>
            <a:r>
              <a:rPr lang="en-US" dirty="0"/>
              <a:t> </a:t>
            </a:r>
            <a:r>
              <a:rPr lang="en-US" dirty="0" err="1"/>
              <a:t>superhelixu</a:t>
            </a:r>
            <a:r>
              <a:rPr lang="en-US" dirty="0"/>
              <a:t> (</a:t>
            </a:r>
            <a:r>
              <a:rPr lang="en-US" dirty="0" err="1"/>
              <a:t>superšroubovice</a:t>
            </a:r>
            <a:r>
              <a:rPr lang="en-US" dirty="0"/>
              <a:t>). </a:t>
            </a:r>
            <a:r>
              <a:rPr lang="en-US" dirty="0" err="1"/>
              <a:t>Vznik</a:t>
            </a:r>
            <a:r>
              <a:rPr lang="en-US" dirty="0"/>
              <a:t> </a:t>
            </a:r>
            <a:r>
              <a:rPr lang="en-US" dirty="0" err="1"/>
              <a:t>superhelixu</a:t>
            </a:r>
            <a:r>
              <a:rPr lang="en-US" dirty="0"/>
              <a:t> je </a:t>
            </a:r>
            <a:r>
              <a:rPr lang="en-US" dirty="0" err="1"/>
              <a:t>definován</a:t>
            </a:r>
            <a:r>
              <a:rPr lang="en-US" dirty="0"/>
              <a:t> </a:t>
            </a:r>
            <a:r>
              <a:rPr lang="en-US" dirty="0" err="1"/>
              <a:t>číslem</a:t>
            </a:r>
            <a:r>
              <a:rPr lang="en-US" dirty="0"/>
              <a:t> </a:t>
            </a:r>
            <a:r>
              <a:rPr lang="en-US" sz="2400" b="1" dirty="0" err="1"/>
              <a:t>W</a:t>
            </a:r>
            <a:r>
              <a:rPr lang="en-US" dirty="0" err="1"/>
              <a:t>r</a:t>
            </a:r>
            <a:r>
              <a:rPr lang="en-US" dirty="0"/>
              <a:t>. Pro </a:t>
            </a:r>
            <a:r>
              <a:rPr lang="en-US" dirty="0" err="1"/>
              <a:t>pravotočivé</a:t>
            </a:r>
            <a:r>
              <a:rPr lang="en-US" dirty="0"/>
              <a:t> </a:t>
            </a:r>
            <a:r>
              <a:rPr lang="en-US" dirty="0" err="1"/>
              <a:t>superšroubovice</a:t>
            </a:r>
            <a:r>
              <a:rPr lang="en-US" dirty="0"/>
              <a:t> je </a:t>
            </a:r>
            <a:r>
              <a:rPr lang="en-US" sz="2400" b="1" dirty="0" err="1"/>
              <a:t>W</a:t>
            </a:r>
            <a:r>
              <a:rPr lang="en-US" dirty="0" err="1"/>
              <a:t>r</a:t>
            </a:r>
            <a:r>
              <a:rPr lang="en-US" dirty="0"/>
              <a:t> </a:t>
            </a:r>
            <a:r>
              <a:rPr lang="en-US" dirty="0" err="1"/>
              <a:t>záporné</a:t>
            </a:r>
            <a:r>
              <a:rPr lang="en-US" dirty="0"/>
              <a:t>!!!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97325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116</a:t>
            </a:fld>
            <a:endParaRPr lang="en-US"/>
          </a:p>
        </p:txBody>
      </p:sp>
      <p:pic>
        <p:nvPicPr>
          <p:cNvPr id="7" name="Picture 6" descr="Screen Shot 2012-11-27 at 1.09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050" y="235198"/>
            <a:ext cx="4819500" cy="53816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08872" y="3308525"/>
            <a:ext cx="39357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Vzhledem</a:t>
            </a:r>
            <a:r>
              <a:rPr lang="en-US" dirty="0"/>
              <a:t> k </a:t>
            </a:r>
            <a:r>
              <a:rPr lang="en-US" dirty="0" err="1"/>
              <a:t>tomu</a:t>
            </a:r>
            <a:r>
              <a:rPr lang="en-US" dirty="0"/>
              <a:t>, </a:t>
            </a:r>
            <a:r>
              <a:rPr lang="en-US" dirty="0" err="1"/>
              <a:t>že</a:t>
            </a:r>
            <a:r>
              <a:rPr lang="en-US" dirty="0"/>
              <a:t> </a:t>
            </a:r>
            <a:r>
              <a:rPr lang="en-US" dirty="0" err="1"/>
              <a:t>má</a:t>
            </a:r>
            <a:r>
              <a:rPr lang="en-US" dirty="0"/>
              <a:t> DNA </a:t>
            </a:r>
            <a:r>
              <a:rPr lang="en-US" dirty="0" err="1"/>
              <a:t>tendenci</a:t>
            </a:r>
            <a:r>
              <a:rPr lang="en-US" dirty="0"/>
              <a:t> </a:t>
            </a:r>
            <a:r>
              <a:rPr lang="en-US" dirty="0" err="1"/>
              <a:t>udržet</a:t>
            </a:r>
            <a:r>
              <a:rPr lang="en-US" dirty="0"/>
              <a:t> B-DNA </a:t>
            </a:r>
            <a:r>
              <a:rPr lang="en-US" dirty="0" err="1"/>
              <a:t>topologii</a:t>
            </a:r>
            <a:r>
              <a:rPr lang="en-US" dirty="0"/>
              <a:t>, Tw se </a:t>
            </a:r>
            <a:r>
              <a:rPr lang="en-US" dirty="0" err="1"/>
              <a:t>zvýší</a:t>
            </a:r>
            <a:r>
              <a:rPr lang="en-US" dirty="0"/>
              <a:t> </a:t>
            </a:r>
            <a:r>
              <a:rPr lang="en-US" dirty="0" err="1"/>
              <a:t>zpět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42. </a:t>
            </a:r>
            <a:r>
              <a:rPr lang="en-US" dirty="0" err="1"/>
              <a:t>Lk</a:t>
            </a:r>
            <a:r>
              <a:rPr lang="en-US" dirty="0"/>
              <a:t> je </a:t>
            </a:r>
            <a:r>
              <a:rPr lang="en-US" dirty="0" err="1"/>
              <a:t>ovšem</a:t>
            </a:r>
            <a:r>
              <a:rPr lang="en-US" dirty="0"/>
              <a:t> </a:t>
            </a:r>
            <a:r>
              <a:rPr lang="en-US" dirty="0" err="1"/>
              <a:t>topologické</a:t>
            </a:r>
            <a:r>
              <a:rPr lang="en-US" dirty="0"/>
              <a:t> </a:t>
            </a:r>
            <a:r>
              <a:rPr lang="en-US" dirty="0" err="1"/>
              <a:t>číslo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MUSÍ</a:t>
            </a:r>
            <a:r>
              <a:rPr lang="en-US" dirty="0"/>
              <a:t> </a:t>
            </a:r>
            <a:r>
              <a:rPr lang="en-US" dirty="0" err="1"/>
              <a:t>zůstat</a:t>
            </a:r>
            <a:r>
              <a:rPr lang="en-US" dirty="0"/>
              <a:t> </a:t>
            </a:r>
            <a:r>
              <a:rPr lang="en-US" dirty="0" err="1"/>
              <a:t>konstantní</a:t>
            </a:r>
            <a:r>
              <a:rPr lang="en-US" dirty="0"/>
              <a:t>, </a:t>
            </a:r>
            <a:r>
              <a:rPr lang="en-US" dirty="0" err="1"/>
              <a:t>tedy</a:t>
            </a:r>
            <a:r>
              <a:rPr lang="en-US" dirty="0"/>
              <a:t> 36 a k   </a:t>
            </a:r>
            <a:r>
              <a:rPr lang="en-US" dirty="0" err="1"/>
              <a:t>zachování</a:t>
            </a:r>
            <a:r>
              <a:rPr lang="en-US" dirty="0"/>
              <a:t> </a:t>
            </a:r>
            <a:r>
              <a:rPr lang="en-US" dirty="0" err="1"/>
              <a:t>rovnice</a:t>
            </a:r>
            <a:r>
              <a:rPr lang="en-US" dirty="0"/>
              <a:t> </a:t>
            </a:r>
            <a:r>
              <a:rPr lang="en-US" i="1" dirty="0" err="1"/>
              <a:t>Lk</a:t>
            </a:r>
            <a:r>
              <a:rPr lang="en-US" i="1" dirty="0"/>
              <a:t>=</a:t>
            </a:r>
            <a:r>
              <a:rPr lang="en-US" i="1" dirty="0" err="1"/>
              <a:t>Wr+Tw</a:t>
            </a:r>
            <a:r>
              <a:rPr lang="en-US" i="1" dirty="0"/>
              <a:t> </a:t>
            </a:r>
            <a:r>
              <a:rPr lang="en-US" dirty="0" err="1"/>
              <a:t>Wr</a:t>
            </a:r>
            <a:r>
              <a:rPr lang="en-US" dirty="0"/>
              <a:t> </a:t>
            </a:r>
            <a:r>
              <a:rPr lang="en-US" dirty="0" err="1"/>
              <a:t>musí</a:t>
            </a:r>
            <a:r>
              <a:rPr lang="en-US" dirty="0"/>
              <a:t> </a:t>
            </a:r>
            <a:r>
              <a:rPr lang="en-US" dirty="0" err="1"/>
              <a:t>nabýt</a:t>
            </a:r>
            <a:r>
              <a:rPr lang="en-US" dirty="0"/>
              <a:t> </a:t>
            </a:r>
            <a:r>
              <a:rPr lang="en-US" dirty="0" err="1"/>
              <a:t>hodnoty</a:t>
            </a:r>
            <a:r>
              <a:rPr lang="en-US" dirty="0"/>
              <a:t> </a:t>
            </a:r>
            <a:r>
              <a:rPr lang="en-US" b="1" dirty="0" err="1">
                <a:solidFill>
                  <a:srgbClr val="FF0000"/>
                </a:solidFill>
              </a:rPr>
              <a:t>Wr</a:t>
            </a:r>
            <a:r>
              <a:rPr lang="en-US" b="1" dirty="0">
                <a:solidFill>
                  <a:srgbClr val="FF0000"/>
                </a:solidFill>
              </a:rPr>
              <a:t>=-6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192665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na_super_coil_writh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60699" y="1098337"/>
            <a:ext cx="6053530" cy="4178947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58568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118</a:t>
            </a:fld>
            <a:endParaRPr lang="en-US"/>
          </a:p>
        </p:txBody>
      </p:sp>
      <p:pic>
        <p:nvPicPr>
          <p:cNvPr id="8" name="Picture 7" descr="circular_DNA.png"/>
          <p:cNvPicPr>
            <a:picLocks noChangeAspect="1"/>
          </p:cNvPicPr>
          <p:nvPr/>
        </p:nvPicPr>
        <p:blipFill>
          <a:blip r:embed="rId2"/>
          <a:srcRect b="21302"/>
          <a:stretch>
            <a:fillRect/>
          </a:stretch>
        </p:blipFill>
        <p:spPr>
          <a:xfrm>
            <a:off x="1524000" y="675015"/>
            <a:ext cx="9144000" cy="4970712"/>
          </a:xfrm>
          <a:prstGeom prst="rect">
            <a:avLst/>
          </a:prstGeom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119</a:t>
            </a:fld>
            <a:endParaRPr lang="en-US"/>
          </a:p>
        </p:txBody>
      </p:sp>
      <p:pic>
        <p:nvPicPr>
          <p:cNvPr id="7" name="Picture 6" descr="supercoil.png"/>
          <p:cNvPicPr>
            <a:picLocks noChangeAspect="1"/>
          </p:cNvPicPr>
          <p:nvPr/>
        </p:nvPicPr>
        <p:blipFill>
          <a:blip r:embed="rId2"/>
          <a:srcRect b="23737"/>
          <a:stretch>
            <a:fillRect/>
          </a:stretch>
        </p:blipFill>
        <p:spPr>
          <a:xfrm>
            <a:off x="2545205" y="565728"/>
            <a:ext cx="7101590" cy="523009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8E63D62-6FB6-6265-70CC-9F66BFE1D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262" y="68263"/>
            <a:ext cx="10070856" cy="6355829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54AAF62-C723-6F72-DF15-9249D7B3A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CZ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D253335-C1A3-7278-1CA2-20A845852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Karel Kubíček</a:t>
            </a:r>
            <a:endParaRPr lang="en-CZ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55ECBE8-8029-2CA1-C2DD-B36501C1C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E7985-D56D-AC45-BFE6-3590DEA37939}" type="slidenum">
              <a:rPr lang="en-CZ" smtClean="0"/>
              <a:t>12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31129725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AE01B22-8D7F-B74B-97F8-B778E370BD9D}"/>
              </a:ext>
            </a:extLst>
          </p:cNvPr>
          <p:cNvSpPr txBox="1"/>
          <p:nvPr/>
        </p:nvSpPr>
        <p:spPr>
          <a:xfrm>
            <a:off x="1724826" y="2772042"/>
            <a:ext cx="87423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000" dirty="0"/>
              <a:t>Lipidy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B56519C-38FF-1F47-9A7A-7AF788D2B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65A0192-874D-084F-BC53-ED88CFDC8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B6DFF2B-A4E8-9945-B62D-FD97D7126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5A76C-3A57-0940-BBC0-C9D853A7BB7B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47674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7D389-ED7A-2642-9179-F88780ED3369}" type="slidenum">
              <a:rPr lang="en-US" smtClean="0"/>
              <a:pPr/>
              <a:t>121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93334" y="1042457"/>
            <a:ext cx="960533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Lipidy</a:t>
            </a:r>
            <a:endParaRPr lang="en-US" dirty="0"/>
          </a:p>
          <a:p>
            <a:pPr>
              <a:buFontTx/>
              <a:buChar char="-"/>
            </a:pPr>
            <a:r>
              <a:rPr lang="en-US" b="1" dirty="0" err="1"/>
              <a:t>Hydrofobní</a:t>
            </a:r>
            <a:r>
              <a:rPr lang="en-US" b="1" dirty="0"/>
              <a:t> </a:t>
            </a:r>
            <a:r>
              <a:rPr lang="en-US" dirty="0"/>
              <a:t>(</a:t>
            </a:r>
            <a:r>
              <a:rPr lang="en-US" dirty="0" err="1"/>
              <a:t>nerozpustné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vodě</a:t>
            </a:r>
            <a:r>
              <a:rPr lang="en-US" dirty="0"/>
              <a:t>; </a:t>
            </a:r>
            <a:r>
              <a:rPr lang="en-US" dirty="0" err="1"/>
              <a:t>obsahující</a:t>
            </a:r>
            <a:r>
              <a:rPr lang="en-US" dirty="0"/>
              <a:t> </a:t>
            </a:r>
            <a:r>
              <a:rPr lang="en-US" dirty="0" err="1"/>
              <a:t>pouze</a:t>
            </a:r>
            <a:r>
              <a:rPr lang="en-US" dirty="0"/>
              <a:t> </a:t>
            </a:r>
            <a:r>
              <a:rPr lang="en-US" dirty="0" err="1"/>
              <a:t>nepolární</a:t>
            </a:r>
            <a:r>
              <a:rPr lang="en-US" dirty="0"/>
              <a:t> </a:t>
            </a:r>
            <a:r>
              <a:rPr lang="en-US" dirty="0" err="1"/>
              <a:t>skupinu</a:t>
            </a:r>
            <a:r>
              <a:rPr lang="en-US" dirty="0"/>
              <a:t>)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b="1" dirty="0" err="1"/>
              <a:t>amfifilní</a:t>
            </a:r>
            <a:r>
              <a:rPr lang="en-US" b="1" dirty="0"/>
              <a:t> </a:t>
            </a:r>
            <a:r>
              <a:rPr lang="en-US" dirty="0"/>
              <a:t>(</a:t>
            </a:r>
            <a:r>
              <a:rPr lang="en-US" dirty="0" err="1"/>
              <a:t>obsahují</a:t>
            </a:r>
            <a:r>
              <a:rPr lang="en-US" dirty="0"/>
              <a:t> </a:t>
            </a:r>
            <a:r>
              <a:rPr lang="en-US" dirty="0" err="1"/>
              <a:t>jak</a:t>
            </a:r>
            <a:r>
              <a:rPr lang="en-US" dirty="0"/>
              <a:t> </a:t>
            </a:r>
            <a:r>
              <a:rPr lang="en-US" dirty="0" err="1"/>
              <a:t>polární</a:t>
            </a:r>
            <a:r>
              <a:rPr lang="en-US" dirty="0"/>
              <a:t>, </a:t>
            </a:r>
            <a:r>
              <a:rPr lang="en-US" dirty="0" err="1"/>
              <a:t>tak</a:t>
            </a:r>
            <a:r>
              <a:rPr lang="en-US" dirty="0"/>
              <a:t> </a:t>
            </a:r>
            <a:r>
              <a:rPr lang="en-US" dirty="0" err="1"/>
              <a:t>nepolární</a:t>
            </a:r>
            <a:r>
              <a:rPr lang="en-US" dirty="0"/>
              <a:t> </a:t>
            </a:r>
            <a:r>
              <a:rPr lang="en-US" dirty="0" err="1"/>
              <a:t>skupinu</a:t>
            </a:r>
            <a:r>
              <a:rPr lang="en-US" dirty="0"/>
              <a:t>)</a:t>
            </a:r>
          </a:p>
          <a:p>
            <a:pPr>
              <a:buFontTx/>
              <a:buChar char="-"/>
            </a:pPr>
            <a:r>
              <a:rPr lang="en-US" dirty="0" err="1"/>
              <a:t>Zásobarny</a:t>
            </a:r>
            <a:r>
              <a:rPr lang="en-US" dirty="0"/>
              <a:t> </a:t>
            </a:r>
            <a:r>
              <a:rPr lang="en-US" dirty="0" err="1"/>
              <a:t>metabolické</a:t>
            </a:r>
            <a:r>
              <a:rPr lang="en-US" dirty="0"/>
              <a:t> </a:t>
            </a:r>
            <a:r>
              <a:rPr lang="en-US" dirty="0" err="1"/>
              <a:t>energie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Mastné</a:t>
            </a:r>
            <a:r>
              <a:rPr lang="en-US" dirty="0"/>
              <a:t> </a:t>
            </a:r>
            <a:r>
              <a:rPr lang="en-US" dirty="0" err="1"/>
              <a:t>kyseliny</a:t>
            </a:r>
            <a:endParaRPr lang="en-US" dirty="0"/>
          </a:p>
          <a:p>
            <a:pPr>
              <a:buFontTx/>
              <a:buChar char="-"/>
            </a:pPr>
            <a:r>
              <a:rPr lang="en-US" dirty="0" err="1"/>
              <a:t>Dlouhý</a:t>
            </a:r>
            <a:r>
              <a:rPr lang="en-US" dirty="0"/>
              <a:t>, </a:t>
            </a:r>
            <a:r>
              <a:rPr lang="en-US" dirty="0" err="1"/>
              <a:t>nepolární</a:t>
            </a:r>
            <a:r>
              <a:rPr lang="en-US" dirty="0"/>
              <a:t>  –CH</a:t>
            </a:r>
            <a:r>
              <a:rPr lang="en-US" baseline="-25000" dirty="0"/>
              <a:t>2</a:t>
            </a:r>
            <a:r>
              <a:rPr lang="en-US" dirty="0"/>
              <a:t>- </a:t>
            </a:r>
            <a:r>
              <a:rPr lang="en-US" dirty="0" err="1"/>
              <a:t>konec</a:t>
            </a:r>
            <a:endParaRPr lang="en-US" dirty="0"/>
          </a:p>
          <a:p>
            <a:pPr>
              <a:buFontTx/>
              <a:buChar char="-"/>
            </a:pPr>
            <a:r>
              <a:rPr lang="en-US" dirty="0" err="1"/>
              <a:t>Polární</a:t>
            </a:r>
            <a:r>
              <a:rPr lang="en-US" dirty="0"/>
              <a:t> </a:t>
            </a:r>
            <a:r>
              <a:rPr lang="en-US" dirty="0" err="1"/>
              <a:t>karboxylová</a:t>
            </a:r>
            <a:r>
              <a:rPr lang="en-US" dirty="0"/>
              <a:t> </a:t>
            </a:r>
            <a:r>
              <a:rPr lang="en-US" dirty="0" err="1"/>
              <a:t>skupina</a:t>
            </a:r>
            <a:endParaRPr lang="en-US" dirty="0"/>
          </a:p>
          <a:p>
            <a:pPr>
              <a:buFontTx/>
              <a:buChar char="-"/>
            </a:pPr>
            <a:r>
              <a:rPr lang="en-US" b="1" dirty="0" err="1"/>
              <a:t>Nasycené</a:t>
            </a:r>
            <a:r>
              <a:rPr lang="en-US" b="1" dirty="0"/>
              <a:t> </a:t>
            </a:r>
            <a:r>
              <a:rPr lang="en-US" dirty="0"/>
              <a:t>(</a:t>
            </a:r>
            <a:r>
              <a:rPr lang="en-US" dirty="0" err="1"/>
              <a:t>stearová</a:t>
            </a:r>
            <a:r>
              <a:rPr lang="en-US" dirty="0"/>
              <a:t>, </a:t>
            </a:r>
            <a:r>
              <a:rPr lang="en-US" dirty="0" err="1"/>
              <a:t>plamitová</a:t>
            </a:r>
            <a:r>
              <a:rPr lang="en-US" dirty="0"/>
              <a:t>, </a:t>
            </a:r>
            <a:r>
              <a:rPr lang="en-US" dirty="0" err="1"/>
              <a:t>arašídová</a:t>
            </a:r>
            <a:r>
              <a:rPr lang="en-US" dirty="0"/>
              <a:t>)</a:t>
            </a:r>
          </a:p>
          <a:p>
            <a:pPr>
              <a:buFontTx/>
              <a:buChar char="-"/>
            </a:pPr>
            <a:r>
              <a:rPr lang="en-US" b="1" dirty="0" err="1"/>
              <a:t>Nenasycené</a:t>
            </a:r>
            <a:r>
              <a:rPr lang="en-US" b="1" dirty="0"/>
              <a:t> </a:t>
            </a:r>
            <a:r>
              <a:rPr lang="en-US" dirty="0"/>
              <a:t>- </a:t>
            </a:r>
            <a:r>
              <a:rPr lang="en-US" b="1" dirty="0"/>
              <a:t>mono</a:t>
            </a:r>
            <a:r>
              <a:rPr lang="en-US" dirty="0"/>
              <a:t>- (</a:t>
            </a:r>
            <a:r>
              <a:rPr lang="en-US" dirty="0" err="1"/>
              <a:t>jedna</a:t>
            </a:r>
            <a:r>
              <a:rPr lang="en-US" dirty="0"/>
              <a:t> </a:t>
            </a:r>
            <a:r>
              <a:rPr lang="en-US" dirty="0" err="1"/>
              <a:t>dvojitá</a:t>
            </a:r>
            <a:r>
              <a:rPr lang="en-US" dirty="0"/>
              <a:t> </a:t>
            </a:r>
            <a:r>
              <a:rPr lang="en-US" dirty="0" err="1"/>
              <a:t>vazba</a:t>
            </a:r>
            <a:r>
              <a:rPr lang="en-US" dirty="0"/>
              <a:t>; </a:t>
            </a:r>
            <a:r>
              <a:rPr lang="en-US" dirty="0" err="1"/>
              <a:t>olejová)/</a:t>
            </a:r>
            <a:r>
              <a:rPr lang="en-US" b="1" dirty="0" err="1"/>
              <a:t>poly</a:t>
            </a:r>
            <a:r>
              <a:rPr lang="en-US" dirty="0" err="1"/>
              <a:t>-(více</a:t>
            </a:r>
            <a:r>
              <a:rPr lang="en-US" dirty="0"/>
              <a:t> </a:t>
            </a:r>
            <a:r>
              <a:rPr lang="en-US" dirty="0" err="1"/>
              <a:t>dvojitých</a:t>
            </a:r>
            <a:r>
              <a:rPr lang="en-US" dirty="0"/>
              <a:t> </a:t>
            </a:r>
            <a:r>
              <a:rPr lang="en-US" dirty="0" err="1"/>
              <a:t>vazeb</a:t>
            </a:r>
            <a:r>
              <a:rPr lang="en-US" dirty="0"/>
              <a:t>) </a:t>
            </a:r>
            <a:r>
              <a:rPr lang="en-US" dirty="0" err="1"/>
              <a:t>nenasycené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7D389-ED7A-2642-9179-F88780ED3369}" type="slidenum">
              <a:rPr lang="en-US" smtClean="0"/>
              <a:pPr/>
              <a:t>122</a:t>
            </a:fld>
            <a:endParaRPr lang="en-US"/>
          </a:p>
        </p:txBody>
      </p:sp>
      <p:pic>
        <p:nvPicPr>
          <p:cNvPr id="7" name="Picture 6" descr="Screen shot 2010-10-26 at 9.57.46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9899" y="1"/>
            <a:ext cx="4354102" cy="5795663"/>
          </a:xfrm>
          <a:prstGeom prst="rect">
            <a:avLst/>
          </a:prstGeom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7D389-ED7A-2642-9179-F88780ED3369}" type="slidenum">
              <a:rPr lang="en-US" smtClean="0"/>
              <a:pPr/>
              <a:t>123</a:t>
            </a:fld>
            <a:endParaRPr lang="en-US"/>
          </a:p>
        </p:txBody>
      </p:sp>
      <p:pic>
        <p:nvPicPr>
          <p:cNvPr id="7" name="Picture 6" descr="Screen shot 2010-10-26 at 9.55.4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9861"/>
            <a:ext cx="9144000" cy="6578278"/>
          </a:xfrm>
          <a:prstGeom prst="rect">
            <a:avLst/>
          </a:prstGeom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7D389-ED7A-2642-9179-F88780ED3369}" type="slidenum">
              <a:rPr lang="en-US" smtClean="0"/>
              <a:pPr/>
              <a:t>124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35909" y="577274"/>
            <a:ext cx="7666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Fosfolipidy</a:t>
            </a:r>
            <a:endParaRPr lang="en-US" b="1" dirty="0"/>
          </a:p>
          <a:p>
            <a:r>
              <a:rPr lang="en-US" dirty="0"/>
              <a:t>- </a:t>
            </a:r>
            <a:r>
              <a:rPr lang="en-US" dirty="0" err="1"/>
              <a:t>Esenciální</a:t>
            </a:r>
            <a:r>
              <a:rPr lang="en-US" dirty="0"/>
              <a:t> </a:t>
            </a:r>
            <a:r>
              <a:rPr lang="en-US" dirty="0" err="1"/>
              <a:t>prvek</a:t>
            </a:r>
            <a:r>
              <a:rPr lang="en-US" dirty="0"/>
              <a:t> </a:t>
            </a:r>
            <a:r>
              <a:rPr lang="en-US" dirty="0" err="1"/>
              <a:t>biologických</a:t>
            </a:r>
            <a:r>
              <a:rPr lang="en-US" dirty="0"/>
              <a:t> </a:t>
            </a:r>
            <a:r>
              <a:rPr lang="en-US" dirty="0" err="1"/>
              <a:t>membrán</a:t>
            </a:r>
            <a:endParaRPr lang="en-US" dirty="0"/>
          </a:p>
        </p:txBody>
      </p:sp>
      <p:pic>
        <p:nvPicPr>
          <p:cNvPr id="9" name="Picture 8" descr="schema_fosfolipidu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6073" y="2237683"/>
            <a:ext cx="5133109" cy="34198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32728" y="1916545"/>
            <a:ext cx="2828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Mastná</a:t>
            </a:r>
            <a:r>
              <a:rPr lang="en-US" dirty="0"/>
              <a:t> </a:t>
            </a:r>
            <a:r>
              <a:rPr lang="en-US" dirty="0" err="1"/>
              <a:t>kyselina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001491" y="5657489"/>
            <a:ext cx="2828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glycerol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96794" y="5657489"/>
            <a:ext cx="2828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fosforylovaný</a:t>
            </a:r>
            <a:r>
              <a:rPr lang="en-US" dirty="0"/>
              <a:t> </a:t>
            </a:r>
            <a:r>
              <a:rPr lang="en-US" dirty="0" err="1"/>
              <a:t>alkohol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645727" y="2990273"/>
            <a:ext cx="1235364" cy="184727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676072" y="2620819"/>
            <a:ext cx="1831110" cy="236912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7D389-ED7A-2642-9179-F88780ED3369}" type="slidenum">
              <a:rPr lang="en-US" smtClean="0"/>
              <a:pPr/>
              <a:t>125</a:t>
            </a:fld>
            <a:endParaRPr lang="en-US"/>
          </a:p>
        </p:txBody>
      </p:sp>
      <p:pic>
        <p:nvPicPr>
          <p:cNvPr id="7" name="Picture 6" descr="fosfatidinova_ky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1" y="3067663"/>
            <a:ext cx="8544543" cy="21393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81201" y="842818"/>
            <a:ext cx="8544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Kyselina</a:t>
            </a:r>
            <a:r>
              <a:rPr lang="en-US" dirty="0"/>
              <a:t> </a:t>
            </a:r>
            <a:r>
              <a:rPr lang="en-US" dirty="0" err="1"/>
              <a:t>fosfatidová</a:t>
            </a:r>
            <a:r>
              <a:rPr lang="en-US" dirty="0"/>
              <a:t> –</a:t>
            </a:r>
            <a:r>
              <a:rPr lang="en-US" dirty="0" err="1"/>
              <a:t>základní</a:t>
            </a:r>
            <a:r>
              <a:rPr lang="en-US" dirty="0"/>
              <a:t> </a:t>
            </a:r>
            <a:r>
              <a:rPr lang="en-US" dirty="0" err="1"/>
              <a:t>sloučenina</a:t>
            </a:r>
            <a:r>
              <a:rPr lang="en-US" dirty="0"/>
              <a:t> </a:t>
            </a:r>
            <a:r>
              <a:rPr lang="en-US" dirty="0" err="1"/>
              <a:t>fosfolipidů</a:t>
            </a:r>
            <a:endParaRPr lang="en-US" dirty="0"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2D1A009-54FF-4841-8950-FA98548DD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258" y="156718"/>
            <a:ext cx="8361485" cy="6199633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81D9E7-BE4B-CA43-B134-8872C62C8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B608307-7FE5-704E-AA52-8885E0858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E7ABD17-A98E-1245-B36E-D7A0FCF36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5A76C-3A57-0940-BBC0-C9D853A7BB7B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34834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986E270-D2DE-FA45-9FB4-A86C1DB93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478" y="92322"/>
            <a:ext cx="5365317" cy="33894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723491-E8B1-2443-9962-402A5A8D2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3189" y="3742562"/>
            <a:ext cx="4545623" cy="2352981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2AC2D2-A42A-8B46-95D3-D9DA4E6F8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1DC3CC-9E3B-3642-9229-DBA8AB7F4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48728C-97C3-2445-B648-04B9EBA7E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5A76C-3A57-0940-BBC0-C9D853A7BB7B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46198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1A5BC-E76B-3E4A-9830-99544116780B}" type="slidenum">
              <a:rPr lang="en-US" smtClean="0"/>
              <a:pPr/>
              <a:t>128</a:t>
            </a:fld>
            <a:endParaRPr lang="en-US"/>
          </a:p>
        </p:txBody>
      </p:sp>
      <p:pic>
        <p:nvPicPr>
          <p:cNvPr id="8" name="Picture 7" descr="Screen shot 2010-11-15 at 11.42.49 PM.png"/>
          <p:cNvPicPr>
            <a:picLocks noChangeAspect="1"/>
          </p:cNvPicPr>
          <p:nvPr/>
        </p:nvPicPr>
        <p:blipFill>
          <a:blip r:embed="rId2"/>
          <a:srcRect l="11006" r="2915"/>
          <a:stretch>
            <a:fillRect/>
          </a:stretch>
        </p:blipFill>
        <p:spPr>
          <a:xfrm>
            <a:off x="2530349" y="1014274"/>
            <a:ext cx="7871088" cy="482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42610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2E4201C-659C-0F4C-B514-6CF9CE337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7968" y="98227"/>
            <a:ext cx="5416062" cy="29666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73B9D5-5B6A-3A48-BE0E-D9A95F61C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1643" y="3260659"/>
            <a:ext cx="4668715" cy="2996602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D0C6CD-ED2C-8F4C-81BC-9B7AEA646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47D4D61-C90E-A047-B0C8-EB1BCBEFA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A162A0-26CB-B44A-9559-B9D250AD5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5A76C-3A57-0940-BBC0-C9D853A7BB7B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8295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A6C089-2DF3-21CB-ED98-CB91BF0C7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872" y="329785"/>
            <a:ext cx="9836582" cy="5756222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59919DA-29CB-7171-7E69-43D764A32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CZ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D9611DA-D607-32A7-3197-F54503579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Karel Kubíček</a:t>
            </a:r>
            <a:endParaRPr lang="en-CZ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2021B3A-958F-E8F5-EA84-8D640667A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E7985-D56D-AC45-BFE6-3590DEA37939}" type="slidenum">
              <a:rPr lang="en-CZ" smtClean="0"/>
              <a:t>13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683649726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1A5BC-E76B-3E4A-9830-99544116780B}" type="slidenum">
              <a:rPr lang="en-US" smtClean="0"/>
              <a:pPr/>
              <a:t>130</a:t>
            </a:fld>
            <a:endParaRPr lang="en-US"/>
          </a:p>
        </p:txBody>
      </p:sp>
      <p:pic>
        <p:nvPicPr>
          <p:cNvPr id="7" name="Picture 6" descr="Screen shot 2010-11-15 at 11.04.1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869" y="287561"/>
            <a:ext cx="7283924" cy="559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94522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7D389-ED7A-2642-9179-F88780ED3369}" type="slidenum">
              <a:rPr lang="en-US" smtClean="0"/>
              <a:pPr/>
              <a:t>131</a:t>
            </a:fld>
            <a:endParaRPr lang="en-US"/>
          </a:p>
        </p:txBody>
      </p:sp>
      <p:pic>
        <p:nvPicPr>
          <p:cNvPr id="8" name="Picture 7" descr="dvojvrstv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820" y="923638"/>
            <a:ext cx="7527906" cy="43064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207726" y="762001"/>
            <a:ext cx="120627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Hydro-</a:t>
            </a:r>
          </a:p>
          <a:p>
            <a:endParaRPr lang="en-US" dirty="0"/>
          </a:p>
          <a:p>
            <a:r>
              <a:rPr lang="en-US" dirty="0"/>
              <a:t>-</a:t>
            </a:r>
            <a:r>
              <a:rPr lang="en-US" dirty="0" err="1"/>
              <a:t>filní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-</a:t>
            </a:r>
            <a:r>
              <a:rPr lang="en-US" dirty="0" err="1"/>
              <a:t>fobní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-</a:t>
            </a:r>
            <a:r>
              <a:rPr lang="en-US" dirty="0" err="1"/>
              <a:t>filní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761845" y="381000"/>
            <a:ext cx="7226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Lipidová</a:t>
            </a:r>
            <a:r>
              <a:rPr lang="en-US" b="1" dirty="0"/>
              <a:t> </a:t>
            </a:r>
            <a:r>
              <a:rPr lang="en-US" b="1" dirty="0" err="1"/>
              <a:t>dvojvrstva</a:t>
            </a:r>
            <a:endParaRPr lang="en-US" b="1" dirty="0"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7D389-ED7A-2642-9179-F88780ED3369}" type="slidenum">
              <a:rPr lang="en-US" smtClean="0"/>
              <a:pPr/>
              <a:t>132</a:t>
            </a:fld>
            <a:endParaRPr lang="en-US"/>
          </a:p>
        </p:txBody>
      </p:sp>
      <p:pic>
        <p:nvPicPr>
          <p:cNvPr id="7" name="Picture 6" descr="usporadane_lipid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"/>
            <a:ext cx="9144000" cy="6203919"/>
          </a:xfrm>
          <a:prstGeom prst="rect">
            <a:avLst/>
          </a:prstGeom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7D389-ED7A-2642-9179-F88780ED3369}" type="slidenum">
              <a:rPr lang="en-US" smtClean="0"/>
              <a:pPr/>
              <a:t>133</a:t>
            </a:fld>
            <a:endParaRPr lang="en-US"/>
          </a:p>
        </p:txBody>
      </p:sp>
      <p:pic>
        <p:nvPicPr>
          <p:cNvPr id="7" name="Picture 6" descr="multilamelarni_vesic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8865" y="3325091"/>
            <a:ext cx="4027452" cy="2503909"/>
          </a:xfrm>
          <a:prstGeom prst="rect">
            <a:avLst/>
          </a:prstGeom>
        </p:spPr>
      </p:pic>
      <p:pic>
        <p:nvPicPr>
          <p:cNvPr id="8" name="Picture 7" descr="monolamelarni_vesic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846" y="2770910"/>
            <a:ext cx="3285163" cy="3219063"/>
          </a:xfrm>
          <a:prstGeom prst="rect">
            <a:avLst/>
          </a:prstGeom>
        </p:spPr>
      </p:pic>
      <p:pic>
        <p:nvPicPr>
          <p:cNvPr id="9" name="Picture 8" descr="micel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6910" y="186457"/>
            <a:ext cx="3113663" cy="29775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71255" y="473365"/>
            <a:ext cx="4087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Micela</a:t>
            </a:r>
            <a:endParaRPr lang="en-US" dirty="0"/>
          </a:p>
          <a:p>
            <a:r>
              <a:rPr lang="en-US" dirty="0" err="1"/>
              <a:t>Unilamelární</a:t>
            </a:r>
            <a:r>
              <a:rPr lang="en-US" dirty="0"/>
              <a:t> </a:t>
            </a:r>
            <a:r>
              <a:rPr lang="en-US" dirty="0" err="1"/>
              <a:t>vesikula</a:t>
            </a:r>
            <a:endParaRPr lang="en-US" dirty="0"/>
          </a:p>
          <a:p>
            <a:r>
              <a:rPr lang="en-US" dirty="0" err="1"/>
              <a:t>Multilamelární</a:t>
            </a:r>
            <a:r>
              <a:rPr lang="en-US" dirty="0"/>
              <a:t> </a:t>
            </a:r>
            <a:r>
              <a:rPr lang="en-US" dirty="0" err="1"/>
              <a:t>vesikula</a:t>
            </a:r>
            <a:endParaRPr lang="en-US" dirty="0"/>
          </a:p>
          <a:p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544455" y="611910"/>
            <a:ext cx="2944090" cy="230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>
            <a:off x="797793" y="2141681"/>
            <a:ext cx="2366817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114801" y="1362364"/>
            <a:ext cx="2212109" cy="2159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7D389-ED7A-2642-9179-F88780ED3369}" type="slidenum">
              <a:rPr lang="en-US" smtClean="0"/>
              <a:pPr/>
              <a:t>134</a:t>
            </a:fld>
            <a:endParaRPr lang="en-US"/>
          </a:p>
        </p:txBody>
      </p:sp>
      <p:pic>
        <p:nvPicPr>
          <p:cNvPr id="7" name="Picture 6" descr="agregat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616" y="161636"/>
            <a:ext cx="6620184" cy="6023848"/>
          </a:xfrm>
          <a:prstGeom prst="rect">
            <a:avLst/>
          </a:prstGeom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1A5BC-E76B-3E4A-9830-99544116780B}" type="slidenum">
              <a:rPr lang="en-US" smtClean="0"/>
              <a:pPr/>
              <a:t>135</a:t>
            </a:fld>
            <a:endParaRPr lang="en-US"/>
          </a:p>
        </p:txBody>
      </p:sp>
      <p:pic>
        <p:nvPicPr>
          <p:cNvPr id="7" name="Picture 6" descr="Screen shot 2010-11-15 at 11.44.49 PM.png"/>
          <p:cNvPicPr>
            <a:picLocks noChangeAspect="1"/>
          </p:cNvPicPr>
          <p:nvPr/>
        </p:nvPicPr>
        <p:blipFill>
          <a:blip r:embed="rId2"/>
          <a:srcRect l="5000" t="3956" r="5000" b="9514"/>
          <a:stretch>
            <a:fillRect/>
          </a:stretch>
        </p:blipFill>
        <p:spPr>
          <a:xfrm>
            <a:off x="1981200" y="910606"/>
            <a:ext cx="8229600" cy="473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10175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1A5BC-E76B-3E4A-9830-99544116780B}" type="slidenum">
              <a:rPr lang="en-US" smtClean="0"/>
              <a:pPr/>
              <a:t>136</a:t>
            </a:fld>
            <a:endParaRPr lang="en-US"/>
          </a:p>
        </p:txBody>
      </p:sp>
      <p:pic>
        <p:nvPicPr>
          <p:cNvPr id="7" name="Picture 6" descr="Screen shot 2010-11-15 at 11.06.53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1" y="215670"/>
            <a:ext cx="4144259" cy="582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354163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1A5BC-E76B-3E4A-9830-99544116780B}" type="slidenum">
              <a:rPr lang="en-US" smtClean="0"/>
              <a:pPr/>
              <a:t>137</a:t>
            </a:fld>
            <a:endParaRPr lang="en-US"/>
          </a:p>
        </p:txBody>
      </p:sp>
      <p:pic>
        <p:nvPicPr>
          <p:cNvPr id="8" name="Picture 7" descr="Screen Shot 2011-11-01 at 8.16.5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217" y="310729"/>
            <a:ext cx="5613583" cy="47532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27968" y="580930"/>
            <a:ext cx="3213009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err="1">
                <a:solidFill>
                  <a:srgbClr val="000000"/>
                </a:solidFill>
              </a:rPr>
              <a:t>Gorter</a:t>
            </a:r>
            <a:r>
              <a:rPr lang="en-US" dirty="0">
                <a:solidFill>
                  <a:srgbClr val="000000"/>
                </a:solidFill>
              </a:rPr>
              <a:t> &amp; Grendel</a:t>
            </a:r>
          </a:p>
          <a:p>
            <a:pPr marL="342900" indent="-342900">
              <a:buAutoNum type="arabicParenR"/>
            </a:pPr>
            <a:r>
              <a:rPr lang="en-US" dirty="0">
                <a:solidFill>
                  <a:srgbClr val="000000"/>
                </a:solidFill>
              </a:rPr>
              <a:t>Harvey, </a:t>
            </a:r>
            <a:r>
              <a:rPr lang="en-US" dirty="0" err="1">
                <a:solidFill>
                  <a:srgbClr val="000000"/>
                </a:solidFill>
              </a:rPr>
              <a:t>Danielli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</a:rPr>
              <a:t>Davson</a:t>
            </a:r>
            <a:endParaRPr lang="en-US" dirty="0">
              <a:solidFill>
                <a:srgbClr val="000000"/>
              </a:solidFill>
            </a:endParaRPr>
          </a:p>
          <a:p>
            <a:pPr marL="342900" indent="-342900">
              <a:buAutoNum type="arabicParenR"/>
            </a:pPr>
            <a:r>
              <a:rPr lang="en-US" dirty="0">
                <a:solidFill>
                  <a:srgbClr val="000000"/>
                </a:solidFill>
              </a:rPr>
              <a:t>Robertson (X-ray diffraction)</a:t>
            </a:r>
          </a:p>
          <a:p>
            <a:pPr marL="342900" indent="-342900">
              <a:buAutoNum type="arabicParenR"/>
            </a:pPr>
            <a:r>
              <a:rPr lang="en-US" dirty="0">
                <a:solidFill>
                  <a:srgbClr val="000000"/>
                </a:solidFill>
              </a:rPr>
              <a:t>Benson</a:t>
            </a:r>
          </a:p>
          <a:p>
            <a:pPr marL="342900" indent="-342900">
              <a:buAutoNum type="arabicParenR"/>
            </a:pPr>
            <a:r>
              <a:rPr lang="en-US" dirty="0">
                <a:solidFill>
                  <a:srgbClr val="000000"/>
                </a:solidFill>
              </a:rPr>
              <a:t>Singer &amp; Nicolson</a:t>
            </a:r>
          </a:p>
          <a:p>
            <a:pPr marL="342900" indent="-342900">
              <a:buAutoNum type="arabicParenR"/>
            </a:pPr>
            <a:r>
              <a:rPr lang="en-US" dirty="0">
                <a:solidFill>
                  <a:srgbClr val="000000"/>
                </a:solidFill>
              </a:rPr>
              <a:t> --------”----------</a:t>
            </a:r>
          </a:p>
          <a:p>
            <a:pPr marL="342900" indent="-342900">
              <a:buAutoNum type="arabicParenR"/>
            </a:pPr>
            <a:r>
              <a:rPr lang="en-US" dirty="0">
                <a:solidFill>
                  <a:srgbClr val="000000"/>
                </a:solidFill>
              </a:rPr>
              <a:t>Green</a:t>
            </a:r>
          </a:p>
          <a:p>
            <a:pPr marL="342900" indent="-342900">
              <a:buAutoNum type="arabicParenR"/>
            </a:pPr>
            <a:r>
              <a:rPr lang="en-US" dirty="0" err="1">
                <a:solidFill>
                  <a:srgbClr val="000000"/>
                </a:solidFill>
              </a:rPr>
              <a:t>Sjostrand</a:t>
            </a:r>
            <a:r>
              <a:rPr lang="en-US" dirty="0">
                <a:solidFill>
                  <a:srgbClr val="000000"/>
                </a:solidFill>
              </a:rPr>
              <a:t> &amp; Lucy</a:t>
            </a:r>
          </a:p>
          <a:p>
            <a:pPr marL="342900" indent="-342900">
              <a:buAutoNum type="arabicParenR"/>
            </a:pPr>
            <a:r>
              <a:rPr lang="en-US" dirty="0">
                <a:solidFill>
                  <a:srgbClr val="000000"/>
                </a:solidFill>
              </a:rPr>
              <a:t>Brown (</a:t>
            </a:r>
            <a:r>
              <a:rPr lang="en-US" b="1" dirty="0">
                <a:solidFill>
                  <a:srgbClr val="000000"/>
                </a:solidFill>
              </a:rPr>
              <a:t>1971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  <a:p>
            <a:pPr marL="342900" indent="-342900">
              <a:buAutoNum type="arabicParenR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69635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5593B0-3AC8-7943-B0E7-519DC0EE5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"/>
            <a:ext cx="9144000" cy="6296645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38BD8C-2065-F54F-A2AC-82794BA13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AAF49AD-A7AA-714A-8748-6AA6A06CB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BC2DD9B-1D4E-E94D-BFD3-F9E2FAD58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5A76C-3A57-0940-BBC0-C9D853A7BB7B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608126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60E1B9-CD13-2E4F-BD31-62E7C8F0E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819" y="0"/>
            <a:ext cx="8940362" cy="6356350"/>
          </a:xfrm>
          <a:prstGeom prst="rect">
            <a:avLst/>
          </a:prstGeom>
        </p:spPr>
      </p:pic>
      <p:sp>
        <p:nvSpPr>
          <p:cNvPr id="7" name="Rectangle 35">
            <a:extLst>
              <a:ext uri="{FF2B5EF4-FFF2-40B4-BE49-F238E27FC236}">
                <a16:creationId xmlns:a16="http://schemas.microsoft.com/office/drawing/2014/main" id="{A10EC8CE-DB47-A841-AB51-79D13074B1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82567" y="5349876"/>
            <a:ext cx="1152526" cy="10064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69BE28"/>
              </a:buClr>
              <a:buSzPct val="75000"/>
              <a:buFont typeface="Wingdings" pitchFamily="2" charset="2"/>
              <a:buChar char="§"/>
              <a:defRPr sz="2800">
                <a:solidFill>
                  <a:srgbClr val="80808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69BE28"/>
              </a:buClr>
              <a:buSzPct val="75000"/>
              <a:buFont typeface="Wingdings" pitchFamily="2" charset="2"/>
              <a:buChar char="§"/>
              <a:defRPr sz="2400">
                <a:solidFill>
                  <a:srgbClr val="80808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69BE28"/>
              </a:buClr>
              <a:buSzPct val="75000"/>
              <a:buFont typeface="Wingdings" pitchFamily="2" charset="2"/>
              <a:buChar char="§"/>
              <a:defRPr sz="2000">
                <a:solidFill>
                  <a:srgbClr val="80808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9BE28"/>
              </a:buClr>
              <a:buSzPct val="75000"/>
              <a:buFont typeface="Wingdings" pitchFamily="2" charset="2"/>
              <a:buChar char="§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69BE28"/>
              </a:buClr>
              <a:buSzPct val="75000"/>
              <a:buFont typeface="Wingdings" pitchFamily="2" charset="2"/>
              <a:buChar char="§"/>
              <a:defRPr sz="1600">
                <a:solidFill>
                  <a:srgbClr val="80808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pitchFamily="2" charset="2"/>
              <a:buChar char="§"/>
              <a:defRPr sz="1600">
                <a:solidFill>
                  <a:srgbClr val="80808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pitchFamily="2" charset="2"/>
              <a:buChar char="§"/>
              <a:defRPr sz="1600">
                <a:solidFill>
                  <a:srgbClr val="80808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pitchFamily="2" charset="2"/>
              <a:buChar char="§"/>
              <a:defRPr sz="1600">
                <a:solidFill>
                  <a:srgbClr val="80808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pitchFamily="2" charset="2"/>
              <a:buChar char="§"/>
              <a:defRPr sz="1600">
                <a:solidFill>
                  <a:srgbClr val="808080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4D95D8-AA34-4B49-8132-2E225F20C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97B68C-9CD3-1941-AEA7-01DADE418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B08F4A-B175-274A-B972-70B9479F3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5A76C-3A57-0940-BBC0-C9D853A7BB7B}" type="slidenum">
              <a:rPr lang="en-US" smtClean="0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5460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3E259F6-2522-765B-BD6E-4DAEB49EA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105" y="71107"/>
            <a:ext cx="9278911" cy="6584590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82EFCB5-AB4E-35EB-70E3-B97BBA5D0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CZ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1E317F6-E1FC-1E99-DD52-D562E92F1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Karel Kubíček</a:t>
            </a:r>
            <a:endParaRPr lang="en-CZ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07CF54-218A-3AE3-0BD3-39A0324B7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E7985-D56D-AC45-BFE6-3590DEA37939}" type="slidenum">
              <a:rPr lang="en-CZ" smtClean="0"/>
              <a:t>14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400119187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75520" y="-27384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800" b="1" dirty="0">
                <a:solidFill>
                  <a:srgbClr val="000000"/>
                </a:solidFill>
              </a:rPr>
              <a:t>Membránové kanály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75520" y="620689"/>
            <a:ext cx="842493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err="1">
                <a:solidFill>
                  <a:srgbClr val="000000"/>
                </a:solidFill>
              </a:rPr>
              <a:t>Výměna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iontů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mezi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vnitřním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a </a:t>
            </a:r>
            <a:r>
              <a:rPr lang="en-US" sz="2000" b="1" dirty="0" err="1">
                <a:solidFill>
                  <a:srgbClr val="000000"/>
                </a:solidFill>
              </a:rPr>
              <a:t>vnějším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prostředím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buňky</a:t>
            </a:r>
            <a:r>
              <a:rPr lang="en-US" sz="2000" dirty="0">
                <a:solidFill>
                  <a:srgbClr val="000000"/>
                </a:solidFill>
              </a:rPr>
              <a:t> je </a:t>
            </a:r>
            <a:r>
              <a:rPr lang="en-US" sz="2000" b="1" dirty="0" err="1">
                <a:solidFill>
                  <a:srgbClr val="000000"/>
                </a:solidFill>
              </a:rPr>
              <a:t>uskutečňována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membránovými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kanály</a:t>
            </a:r>
            <a:r>
              <a:rPr lang="en-US" sz="2000" dirty="0">
                <a:solidFill>
                  <a:srgbClr val="000000"/>
                </a:solidFill>
              </a:rPr>
              <a:t>.</a:t>
            </a:r>
          </a:p>
          <a:p>
            <a:pPr algn="just"/>
            <a:r>
              <a:rPr lang="en-US" sz="2000" b="1" dirty="0" err="1">
                <a:solidFill>
                  <a:srgbClr val="000000"/>
                </a:solidFill>
              </a:rPr>
              <a:t>Kanály</a:t>
            </a:r>
            <a:r>
              <a:rPr lang="en-US" sz="2000" dirty="0">
                <a:solidFill>
                  <a:srgbClr val="000000"/>
                </a:solidFill>
              </a:rPr>
              <a:t> se </a:t>
            </a:r>
            <a:r>
              <a:rPr lang="en-US" sz="2000" dirty="0" err="1">
                <a:solidFill>
                  <a:srgbClr val="000000"/>
                </a:solidFill>
              </a:rPr>
              <a:t>liší</a:t>
            </a:r>
            <a:r>
              <a:rPr lang="en-US" sz="2000" dirty="0">
                <a:solidFill>
                  <a:srgbClr val="000000"/>
                </a:solidFill>
              </a:rPr>
              <a:t> od </a:t>
            </a:r>
            <a:r>
              <a:rPr lang="en-US" sz="2000" dirty="0" err="1">
                <a:solidFill>
                  <a:srgbClr val="000000"/>
                </a:solidFill>
              </a:rPr>
              <a:t>přenašečů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mají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pevná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vazebná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místa</a:t>
            </a:r>
            <a:r>
              <a:rPr lang="en-US" sz="2000" dirty="0">
                <a:solidFill>
                  <a:srgbClr val="000000"/>
                </a:solidFill>
              </a:rPr>
              <a:t> pro </a:t>
            </a:r>
            <a:r>
              <a:rPr lang="en-US" sz="2000" dirty="0" err="1">
                <a:solidFill>
                  <a:srgbClr val="000000"/>
                </a:solidFill>
              </a:rPr>
              <a:t>ionty</a:t>
            </a:r>
            <a:r>
              <a:rPr lang="en-US" sz="2000" dirty="0">
                <a:solidFill>
                  <a:srgbClr val="000000"/>
                </a:solidFill>
              </a:rPr>
              <a:t> a v </a:t>
            </a:r>
            <a:r>
              <a:rPr lang="en-US" sz="2000" dirty="0" err="1">
                <a:solidFill>
                  <a:srgbClr val="000000"/>
                </a:solidFill>
              </a:rPr>
              <a:t>membráně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vytvářejí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póry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propustné</a:t>
            </a:r>
            <a:r>
              <a:rPr lang="en-US" sz="2000" b="1" dirty="0">
                <a:solidFill>
                  <a:srgbClr val="000000"/>
                </a:solidFill>
              </a:rPr>
              <a:t> pro </a:t>
            </a:r>
            <a:r>
              <a:rPr lang="en-US" sz="2000" b="1" dirty="0" err="1">
                <a:solidFill>
                  <a:srgbClr val="000000"/>
                </a:solidFill>
              </a:rPr>
              <a:t>vodu</a:t>
            </a:r>
            <a:r>
              <a:rPr lang="en-US" sz="2000" dirty="0">
                <a:solidFill>
                  <a:srgbClr val="000000"/>
                </a:solidFill>
              </a:rPr>
              <a:t>.</a:t>
            </a:r>
          </a:p>
          <a:p>
            <a:pPr algn="just"/>
            <a:r>
              <a:rPr lang="en-US" sz="2000" b="1" dirty="0" err="1">
                <a:solidFill>
                  <a:srgbClr val="000000"/>
                </a:solidFill>
              </a:rPr>
              <a:t>Otevírání</a:t>
            </a:r>
            <a:r>
              <a:rPr lang="en-US" sz="2000" b="1" dirty="0">
                <a:solidFill>
                  <a:srgbClr val="000000"/>
                </a:solidFill>
              </a:rPr>
              <a:t>/</a:t>
            </a:r>
            <a:r>
              <a:rPr lang="en-US" sz="2000" b="1" dirty="0" err="1">
                <a:solidFill>
                  <a:srgbClr val="000000"/>
                </a:solidFill>
              </a:rPr>
              <a:t>uzavírání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těchto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pórů</a:t>
            </a:r>
            <a:r>
              <a:rPr lang="en-US" sz="2000" dirty="0">
                <a:solidFill>
                  <a:srgbClr val="000000"/>
                </a:solidFill>
              </a:rPr>
              <a:t>/</a:t>
            </a:r>
            <a:r>
              <a:rPr lang="en-US" sz="2000" dirty="0" err="1">
                <a:solidFill>
                  <a:srgbClr val="000000"/>
                </a:solidFill>
              </a:rPr>
              <a:t>kanálů</a:t>
            </a:r>
            <a:r>
              <a:rPr lang="en-US" sz="2000" dirty="0">
                <a:solidFill>
                  <a:srgbClr val="000000"/>
                </a:solidFill>
              </a:rPr>
              <a:t> (</a:t>
            </a:r>
            <a:r>
              <a:rPr lang="en-US" sz="2000" dirty="0" err="1">
                <a:solidFill>
                  <a:srgbClr val="000000"/>
                </a:solidFill>
              </a:rPr>
              <a:t>vrátkování</a:t>
            </a:r>
            <a:r>
              <a:rPr lang="en-US" sz="2000" dirty="0">
                <a:solidFill>
                  <a:srgbClr val="000000"/>
                </a:solidFill>
              </a:rPr>
              <a:t>/gating) se </a:t>
            </a:r>
            <a:r>
              <a:rPr lang="en-US" sz="2000" dirty="0" err="1">
                <a:solidFill>
                  <a:srgbClr val="000000"/>
                </a:solidFill>
              </a:rPr>
              <a:t>může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dít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několika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mechanismy</a:t>
            </a:r>
            <a:r>
              <a:rPr lang="en-US" sz="2000" dirty="0">
                <a:solidFill>
                  <a:srgbClr val="000000"/>
                </a:solidFill>
              </a:rPr>
              <a:t>. </a:t>
            </a:r>
            <a:r>
              <a:rPr lang="en-US" sz="2000" dirty="0" err="1">
                <a:solidFill>
                  <a:srgbClr val="000000"/>
                </a:solidFill>
              </a:rPr>
              <a:t>Vedle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elektrického</a:t>
            </a:r>
            <a:r>
              <a:rPr lang="en-US" sz="2000" dirty="0">
                <a:solidFill>
                  <a:srgbClr val="000000"/>
                </a:solidFill>
              </a:rPr>
              <a:t> je </a:t>
            </a:r>
            <a:r>
              <a:rPr lang="en-US" sz="2000" b="1" dirty="0" err="1">
                <a:solidFill>
                  <a:srgbClr val="000000"/>
                </a:solidFill>
              </a:rPr>
              <a:t>vrátkování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některých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kanálů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ovládáno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jinými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podněty</a:t>
            </a:r>
            <a:r>
              <a:rPr lang="en-US" sz="2000" dirty="0">
                <a:solidFill>
                  <a:srgbClr val="000000"/>
                </a:solidFill>
              </a:rPr>
              <a:t> (</a:t>
            </a:r>
            <a:r>
              <a:rPr lang="en-US" sz="2000" b="1" dirty="0" err="1">
                <a:solidFill>
                  <a:srgbClr val="000000"/>
                </a:solidFill>
              </a:rPr>
              <a:t>chemickou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vazbou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látek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b="1" dirty="0" err="1">
                <a:solidFill>
                  <a:srgbClr val="000000"/>
                </a:solidFill>
              </a:rPr>
              <a:t>mechanickým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napětím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aj</a:t>
            </a:r>
            <a:r>
              <a:rPr lang="en-US" sz="2000" dirty="0">
                <a:solidFill>
                  <a:srgbClr val="000000"/>
                </a:solidFill>
              </a:rPr>
              <a:t>.). </a:t>
            </a:r>
            <a:endParaRPr lang="en-US" sz="2000" b="1" dirty="0">
              <a:solidFill>
                <a:srgbClr val="000000"/>
              </a:solidFill>
            </a:endParaRPr>
          </a:p>
          <a:p>
            <a:pPr algn="just"/>
            <a:r>
              <a:rPr lang="en-US" sz="2000" b="1" dirty="0" err="1">
                <a:solidFill>
                  <a:srgbClr val="000000"/>
                </a:solidFill>
              </a:rPr>
              <a:t>Průchod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iontů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celým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kanálem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nelze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považovat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za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volnou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difuzi</a:t>
            </a:r>
            <a:r>
              <a:rPr lang="en-US" sz="2000" dirty="0">
                <a:solidFill>
                  <a:srgbClr val="000000"/>
                </a:solidFill>
              </a:rPr>
              <a:t>. </a:t>
            </a:r>
            <a:r>
              <a:rPr lang="en-US" sz="2000" dirty="0" err="1">
                <a:solidFill>
                  <a:srgbClr val="000000"/>
                </a:solidFill>
              </a:rPr>
              <a:t>Většina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kanálů</a:t>
            </a:r>
            <a:r>
              <a:rPr lang="en-US" sz="2000" dirty="0">
                <a:solidFill>
                  <a:srgbClr val="000000"/>
                </a:solidFill>
              </a:rPr>
              <a:t> je </a:t>
            </a:r>
            <a:r>
              <a:rPr lang="en-US" sz="2000" dirty="0" err="1">
                <a:solidFill>
                  <a:srgbClr val="000000"/>
                </a:solidFill>
              </a:rPr>
              <a:t>totiž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charakterizována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větší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či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menší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mírou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selektivity</a:t>
            </a:r>
            <a:r>
              <a:rPr lang="en-US" sz="2000" dirty="0">
                <a:solidFill>
                  <a:srgbClr val="000000"/>
                </a:solidFill>
              </a:rPr>
              <a:t> v </a:t>
            </a:r>
            <a:r>
              <a:rPr lang="en-US" sz="2000" dirty="0" err="1">
                <a:solidFill>
                  <a:srgbClr val="000000"/>
                </a:solidFill>
              </a:rPr>
              <a:t>propustnosti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iontů</a:t>
            </a:r>
            <a:r>
              <a:rPr lang="en-US" sz="2000" dirty="0">
                <a:solidFill>
                  <a:srgbClr val="000000"/>
                </a:solidFill>
              </a:rPr>
              <a:t>. V </a:t>
            </a:r>
            <a:r>
              <a:rPr lang="en-US" sz="2000" dirty="0" err="1">
                <a:solidFill>
                  <a:srgbClr val="000000"/>
                </a:solidFill>
              </a:rPr>
              <a:t>tomto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smyslu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hovoříme</a:t>
            </a:r>
            <a:r>
              <a:rPr lang="en-US" sz="2000" dirty="0">
                <a:solidFill>
                  <a:srgbClr val="000000"/>
                </a:solidFill>
              </a:rPr>
              <a:t> o </a:t>
            </a:r>
            <a:r>
              <a:rPr lang="en-US" sz="2000" dirty="0" err="1">
                <a:solidFill>
                  <a:srgbClr val="000000"/>
                </a:solidFill>
              </a:rPr>
              <a:t>sodíkových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draslíkových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vápníkových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nebo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chloridových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kanálech</a:t>
            </a:r>
            <a:r>
              <a:rPr lang="en-US" sz="2000" dirty="0">
                <a:solidFill>
                  <a:srgbClr val="000000"/>
                </a:solidFill>
              </a:rPr>
              <a:t>.</a:t>
            </a:r>
          </a:p>
          <a:p>
            <a:pPr algn="just"/>
            <a:r>
              <a:rPr lang="en-US" sz="2000" b="1" dirty="0">
                <a:solidFill>
                  <a:srgbClr val="000000"/>
                </a:solidFill>
              </a:rPr>
              <a:t>Transport </a:t>
            </a:r>
            <a:r>
              <a:rPr lang="en-US" sz="2000" b="1" dirty="0" err="1">
                <a:solidFill>
                  <a:srgbClr val="000000"/>
                </a:solidFill>
              </a:rPr>
              <a:t>iontů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kanály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nevyžaduje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dodání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energie</a:t>
            </a:r>
            <a:r>
              <a:rPr lang="en-US" sz="2000" b="1" dirty="0">
                <a:solidFill>
                  <a:srgbClr val="000000"/>
                </a:solidFill>
              </a:rPr>
              <a:t>.</a:t>
            </a:r>
          </a:p>
          <a:p>
            <a:pPr algn="just"/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Karel Kubíček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8F291-E0CD-6B48-853C-D51A71F3BF61}" type="slidenum">
              <a:rPr lang="cs-CZ" smtClean="0"/>
              <a:pPr/>
              <a:t>140</a:t>
            </a:fld>
            <a:endParaRPr lang="cs-CZ"/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91544" y="404664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</a:rPr>
              <a:t>Otevírání</a:t>
            </a:r>
            <a:r>
              <a:rPr lang="en-US" sz="2800" b="1" dirty="0">
                <a:solidFill>
                  <a:srgbClr val="000000"/>
                </a:solidFill>
              </a:rPr>
              <a:t>/</a:t>
            </a:r>
            <a:r>
              <a:rPr lang="en-US" sz="2800" b="1" dirty="0" err="1">
                <a:solidFill>
                  <a:srgbClr val="000000"/>
                </a:solidFill>
              </a:rPr>
              <a:t>zavírání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kanálů</a:t>
            </a:r>
            <a:r>
              <a:rPr lang="en-US" sz="2800" b="1" dirty="0">
                <a:solidFill>
                  <a:srgbClr val="000000"/>
                </a:solidFill>
              </a:rPr>
              <a:t> (gating/</a:t>
            </a:r>
            <a:r>
              <a:rPr lang="en-US" sz="2800" b="1" dirty="0" err="1">
                <a:solidFill>
                  <a:srgbClr val="000000"/>
                </a:solidFill>
              </a:rPr>
              <a:t>vrátkování</a:t>
            </a:r>
            <a:r>
              <a:rPr lang="en-US" sz="2800" b="1" dirty="0">
                <a:solidFill>
                  <a:srgbClr val="000000"/>
                </a:solidFill>
              </a:rPr>
              <a:t>)</a:t>
            </a:r>
          </a:p>
        </p:txBody>
      </p:sp>
      <p:pic>
        <p:nvPicPr>
          <p:cNvPr id="7" name="Picture 6" descr="ion_channe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2" y="2060849"/>
            <a:ext cx="7620000" cy="230187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Karel Kubíček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8F291-E0CD-6B48-853C-D51A71F3BF61}" type="slidenum">
              <a:rPr lang="cs-CZ" smtClean="0"/>
              <a:pPr/>
              <a:t>141</a:t>
            </a:fld>
            <a:endParaRPr lang="cs-CZ"/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91544" y="404664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</a:rPr>
              <a:t>Otevírání</a:t>
            </a:r>
            <a:r>
              <a:rPr lang="en-US" sz="2800" b="1" dirty="0">
                <a:solidFill>
                  <a:srgbClr val="000000"/>
                </a:solidFill>
              </a:rPr>
              <a:t>/</a:t>
            </a:r>
            <a:r>
              <a:rPr lang="en-US" sz="2800" b="1" dirty="0" err="1">
                <a:solidFill>
                  <a:srgbClr val="000000"/>
                </a:solidFill>
              </a:rPr>
              <a:t>zavírání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kanálů</a:t>
            </a:r>
            <a:r>
              <a:rPr lang="en-US" sz="2800" b="1" dirty="0">
                <a:solidFill>
                  <a:srgbClr val="000000"/>
                </a:solidFill>
              </a:rPr>
              <a:t> (gating/</a:t>
            </a:r>
            <a:r>
              <a:rPr lang="en-US" sz="2800" b="1" dirty="0" err="1">
                <a:solidFill>
                  <a:srgbClr val="000000"/>
                </a:solidFill>
              </a:rPr>
              <a:t>vrátkování</a:t>
            </a:r>
            <a:r>
              <a:rPr lang="en-US" sz="2800" b="1" dirty="0">
                <a:solidFill>
                  <a:srgbClr val="000000"/>
                </a:solidFill>
              </a:rPr>
              <a:t>)</a:t>
            </a:r>
          </a:p>
        </p:txBody>
      </p:sp>
      <p:pic>
        <p:nvPicPr>
          <p:cNvPr id="5" name="Picture 4" descr="ion_channel_vg_ig_m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1484785"/>
            <a:ext cx="8255000" cy="4587875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>
            <a:off x="4799856" y="1196752"/>
            <a:ext cx="72008" cy="54726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5921" dir="2700000" algn="ctr" rotWithShape="0">
              <a:schemeClr val="bg2"/>
            </a:outerShdw>
          </a:effectLst>
        </p:spPr>
      </p:cxnSp>
      <p:cxnSp>
        <p:nvCxnSpPr>
          <p:cNvPr id="8" name="Straight Connector 7"/>
          <p:cNvCxnSpPr/>
          <p:nvPr/>
        </p:nvCxnSpPr>
        <p:spPr bwMode="auto">
          <a:xfrm>
            <a:off x="8040216" y="1196752"/>
            <a:ext cx="72008" cy="54726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5921" dir="2700000" algn="ctr" rotWithShape="0">
              <a:schemeClr val="bg2"/>
            </a:outerShdw>
          </a:effectLst>
        </p:spPr>
      </p:cxnSp>
      <p:sp>
        <p:nvSpPr>
          <p:cNvPr id="9" name="Oval 8"/>
          <p:cNvSpPr/>
          <p:nvPr/>
        </p:nvSpPr>
        <p:spPr bwMode="auto">
          <a:xfrm>
            <a:off x="3287688" y="1412776"/>
            <a:ext cx="1224136" cy="432792"/>
          </a:xfrm>
          <a:prstGeom prst="ellips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400">
              <a:solidFill>
                <a:srgbClr val="FFFFCC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5015880" y="1268760"/>
            <a:ext cx="1296144" cy="432792"/>
          </a:xfrm>
          <a:prstGeom prst="ellips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400">
              <a:solidFill>
                <a:srgbClr val="FFFFCC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6528048" y="1268760"/>
            <a:ext cx="1296144" cy="432792"/>
          </a:xfrm>
          <a:prstGeom prst="ellips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400">
              <a:solidFill>
                <a:srgbClr val="FFFFCC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8184232" y="1412776"/>
            <a:ext cx="1224136" cy="432792"/>
          </a:xfrm>
          <a:prstGeom prst="ellips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400">
              <a:solidFill>
                <a:srgbClr val="FFFFCC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8F291-E0CD-6B48-853C-D51A71F3BF61}" type="slidenum">
              <a:rPr lang="cs-CZ" smtClean="0"/>
              <a:pPr/>
              <a:t>142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4749565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2997C-6A32-EC25-3097-57FB9EC56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23DF1AE-6CE6-F165-5FFC-99916C232DAE}"/>
              </a:ext>
            </a:extLst>
          </p:cNvPr>
          <p:cNvSpPr txBox="1"/>
          <p:nvPr/>
        </p:nvSpPr>
        <p:spPr>
          <a:xfrm>
            <a:off x="1724826" y="2772042"/>
            <a:ext cx="87423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000" dirty="0"/>
              <a:t>Buňky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CD018C3-277F-8391-4863-DD9A55416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AF62F58-BFD5-B9B5-5C0D-2A5412129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E199623-20A5-4085-FF37-BD2CABAFB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5A76C-3A57-0940-BBC0-C9D853A7BB7B}" type="slidenum">
              <a:rPr lang="en-US" smtClean="0"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222136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EC1F8-80E4-C645-AC55-5E639DA08116}" type="slidenum">
              <a:rPr lang="en-US" smtClean="0"/>
              <a:t>144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pic>
        <p:nvPicPr>
          <p:cNvPr id="10" name="Picture 9" descr="zakl_tvary_bune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833" y="2020926"/>
            <a:ext cx="8545723" cy="263189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79833" y="369455"/>
            <a:ext cx="8545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Tvary</a:t>
            </a:r>
            <a:r>
              <a:rPr lang="en-US" dirty="0"/>
              <a:t> a </a:t>
            </a:r>
            <a:r>
              <a:rPr lang="en-US" dirty="0" err="1"/>
              <a:t>velikosti</a:t>
            </a:r>
            <a:r>
              <a:rPr lang="en-US" dirty="0"/>
              <a:t> </a:t>
            </a:r>
            <a:r>
              <a:rPr lang="en-US" dirty="0" err="1"/>
              <a:t>vybraných</a:t>
            </a:r>
            <a:r>
              <a:rPr lang="en-US" dirty="0"/>
              <a:t> </a:t>
            </a:r>
            <a:r>
              <a:rPr lang="en-US" dirty="0" err="1"/>
              <a:t>bakterií</a:t>
            </a:r>
            <a:endParaRPr lang="en-US" dirty="0"/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ozdeleni_ziveho_svet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793057"/>
            <a:ext cx="9144000" cy="34262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85636" y="370738"/>
            <a:ext cx="8774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Základní</a:t>
            </a:r>
            <a:r>
              <a:rPr lang="en-US" dirty="0"/>
              <a:t> </a:t>
            </a:r>
            <a:r>
              <a:rPr lang="en-US" dirty="0" err="1"/>
              <a:t>rozdělení</a:t>
            </a:r>
            <a:r>
              <a:rPr lang="en-US" dirty="0"/>
              <a:t> </a:t>
            </a:r>
            <a:r>
              <a:rPr lang="en-US" dirty="0" err="1"/>
              <a:t>živého</a:t>
            </a:r>
            <a:r>
              <a:rPr lang="en-US" dirty="0"/>
              <a:t> </a:t>
            </a:r>
            <a:r>
              <a:rPr lang="en-US" dirty="0" err="1"/>
              <a:t>světa</a:t>
            </a:r>
            <a:endParaRPr lang="en-US" dirty="0"/>
          </a:p>
          <a:p>
            <a:endParaRPr lang="en-US" dirty="0"/>
          </a:p>
          <a:p>
            <a:pPr marL="342900" indent="-342900">
              <a:buAutoNum type="arabicParenR"/>
            </a:pPr>
            <a:r>
              <a:rPr lang="en-US" dirty="0" err="1"/>
              <a:t>Prokaryoty</a:t>
            </a:r>
            <a:endParaRPr lang="en-US" dirty="0"/>
          </a:p>
          <a:p>
            <a:pPr marL="342900" indent="-342900">
              <a:buAutoNum type="arabicParenR"/>
            </a:pPr>
            <a:r>
              <a:rPr lang="en-US" dirty="0" err="1"/>
              <a:t>Eukaryoty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EC1F8-80E4-C645-AC55-5E639DA08116}" type="slidenum">
              <a:rPr lang="en-US" smtClean="0"/>
              <a:t>145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vibrio_cholerae_bakter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467" y="280039"/>
            <a:ext cx="8462818" cy="2454584"/>
          </a:xfrm>
          <a:prstGeom prst="rect">
            <a:avLst/>
          </a:prstGeom>
        </p:spPr>
      </p:pic>
      <p:pic>
        <p:nvPicPr>
          <p:cNvPr id="8" name="Picture 7" descr="e.col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873365" y="1836909"/>
            <a:ext cx="2445271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55273" y="2574637"/>
            <a:ext cx="8001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Vibrio</a:t>
            </a:r>
            <a:r>
              <a:rPr lang="en-US" i="1" dirty="0"/>
              <a:t> </a:t>
            </a:r>
            <a:r>
              <a:rPr lang="en-US" i="1" dirty="0" err="1"/>
              <a:t>cholerae</a:t>
            </a:r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r>
              <a:rPr lang="en-US" i="1" dirty="0" err="1"/>
              <a:t>Escherischia</a:t>
            </a:r>
            <a:r>
              <a:rPr lang="en-US" i="1" dirty="0"/>
              <a:t> coli (</a:t>
            </a:r>
            <a:r>
              <a:rPr lang="en-US" i="1" dirty="0" err="1"/>
              <a:t>E.coli</a:t>
            </a:r>
            <a:r>
              <a:rPr lang="en-US" i="1" dirty="0"/>
              <a:t>)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EC1F8-80E4-C645-AC55-5E639DA08116}" type="slidenum">
              <a:rPr lang="en-US" smtClean="0"/>
              <a:t>146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ucaryoticka_bunk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272" y="1194107"/>
            <a:ext cx="8197706" cy="45901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55092" y="404091"/>
            <a:ext cx="7862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Eukaryotická</a:t>
            </a:r>
            <a:r>
              <a:rPr lang="en-US" dirty="0"/>
              <a:t> </a:t>
            </a:r>
            <a:r>
              <a:rPr lang="en-US" dirty="0" err="1"/>
              <a:t>buňka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225637" y="1073727"/>
            <a:ext cx="889000" cy="300182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781137" y="5345545"/>
            <a:ext cx="1033318" cy="300182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817265" y="5347854"/>
            <a:ext cx="938645" cy="300182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EC1F8-80E4-C645-AC55-5E639DA08116}" type="slidenum">
              <a:rPr lang="en-US" smtClean="0"/>
              <a:t>147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EC1F8-80E4-C645-AC55-5E639DA08116}" type="slidenum">
              <a:rPr lang="en-US" smtClean="0"/>
              <a:t>148</a:t>
            </a:fld>
            <a:endParaRPr lang="en-US"/>
          </a:p>
        </p:txBody>
      </p:sp>
      <p:pic>
        <p:nvPicPr>
          <p:cNvPr id="7" name="Picture 6" descr="Screen Shot 2011-11-28 at 9.12.24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9"/>
          <a:stretch/>
        </p:blipFill>
        <p:spPr>
          <a:xfrm>
            <a:off x="1979566" y="1"/>
            <a:ext cx="8282921" cy="625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178659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EC1F8-80E4-C645-AC55-5E639DA08116}" type="slidenum">
              <a:rPr lang="en-US" smtClean="0"/>
              <a:t>149</a:t>
            </a:fld>
            <a:endParaRPr lang="en-US" dirty="0"/>
          </a:p>
        </p:txBody>
      </p:sp>
      <p:pic>
        <p:nvPicPr>
          <p:cNvPr id="7" name="Picture 6" descr="Screen Shot 2011-11-28 at 8.49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3317" y="1340683"/>
            <a:ext cx="6858000" cy="4176634"/>
          </a:xfrm>
          <a:prstGeom prst="rect">
            <a:avLst/>
          </a:prstGeom>
        </p:spPr>
      </p:pic>
      <p:pic>
        <p:nvPicPr>
          <p:cNvPr id="8" name="Picture 7" descr="Screen Shot 2011-11-28 at 8.50.22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3" b="9958"/>
          <a:stretch/>
        </p:blipFill>
        <p:spPr>
          <a:xfrm>
            <a:off x="5830854" y="924983"/>
            <a:ext cx="4837147" cy="42935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30854" y="5218569"/>
            <a:ext cx="4131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Další</a:t>
            </a:r>
            <a:r>
              <a:rPr lang="en-US" dirty="0"/>
              <a:t> </a:t>
            </a:r>
            <a:r>
              <a:rPr lang="en-US" dirty="0" err="1"/>
              <a:t>organely</a:t>
            </a:r>
            <a:r>
              <a:rPr lang="en-US" dirty="0"/>
              <a:t> v </a:t>
            </a:r>
            <a:r>
              <a:rPr lang="en-US" dirty="0" err="1"/>
              <a:t>rostlinné</a:t>
            </a:r>
            <a:r>
              <a:rPr lang="en-US" dirty="0"/>
              <a:t> </a:t>
            </a:r>
            <a:r>
              <a:rPr lang="en-US" dirty="0" err="1"/>
              <a:t>buňce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5601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CFE9-A1A0-AA4E-82F3-5DD03116A2D0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 descr="three_types_atom_movemen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889000"/>
            <a:ext cx="508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280507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EC1F8-80E4-C645-AC55-5E639DA08116}" type="slidenum">
              <a:rPr lang="en-US" smtClean="0"/>
              <a:t>150</a:t>
            </a:fld>
            <a:endParaRPr lang="en-US"/>
          </a:p>
        </p:txBody>
      </p:sp>
      <p:pic>
        <p:nvPicPr>
          <p:cNvPr id="7" name="Picture 6" descr="Screen Shot 2011-11-28 at 9.14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14200" y="792260"/>
            <a:ext cx="6296753" cy="483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543252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EC1F8-80E4-C645-AC55-5E639DA08116}" type="slidenum">
              <a:rPr lang="en-US" smtClean="0"/>
              <a:t>151</a:t>
            </a:fld>
            <a:endParaRPr lang="en-US"/>
          </a:p>
        </p:txBody>
      </p:sp>
      <p:pic>
        <p:nvPicPr>
          <p:cNvPr id="7" name="Picture 6" descr="Screen Shot 2011-11-28 at 9.51.5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53"/>
          <a:stretch/>
        </p:blipFill>
        <p:spPr>
          <a:xfrm>
            <a:off x="1979565" y="470805"/>
            <a:ext cx="8213897" cy="59250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69122" y="96638"/>
            <a:ext cx="6584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Makromolekulární</a:t>
            </a:r>
            <a:r>
              <a:rPr lang="en-US" dirty="0"/>
              <a:t> </a:t>
            </a:r>
            <a:r>
              <a:rPr lang="en-US" dirty="0" err="1"/>
              <a:t>konsenzus</a:t>
            </a:r>
            <a:r>
              <a:rPr lang="en-US" dirty="0"/>
              <a:t> v </a:t>
            </a:r>
            <a:r>
              <a:rPr lang="en-US" dirty="0" err="1"/>
              <a:t>buňce</a:t>
            </a:r>
            <a:r>
              <a:rPr lang="en-US" dirty="0"/>
              <a:t> </a:t>
            </a:r>
            <a:r>
              <a:rPr lang="en-US" b="1" i="1" dirty="0"/>
              <a:t>E. coli</a:t>
            </a:r>
          </a:p>
        </p:txBody>
      </p:sp>
    </p:spTree>
    <p:extLst>
      <p:ext uri="{BB962C8B-B14F-4D97-AF65-F5344CB8AC3E}">
        <p14:creationId xmlns:p14="http://schemas.microsoft.com/office/powerpoint/2010/main" val="834567145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EC1F8-80E4-C645-AC55-5E639DA08116}" type="slidenum">
              <a:rPr lang="en-US" smtClean="0"/>
              <a:t>152</a:t>
            </a:fld>
            <a:endParaRPr lang="en-US"/>
          </a:p>
        </p:txBody>
      </p:sp>
      <p:pic>
        <p:nvPicPr>
          <p:cNvPr id="7" name="Picture 6" descr="Screen Shot 2011-11-28 at 9.49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870" y="0"/>
            <a:ext cx="52184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636419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EC1F8-80E4-C645-AC55-5E639DA08116}" type="slidenum">
              <a:rPr lang="en-US" smtClean="0"/>
              <a:t>153</a:t>
            </a:fld>
            <a:endParaRPr lang="en-US"/>
          </a:p>
        </p:txBody>
      </p:sp>
      <p:pic>
        <p:nvPicPr>
          <p:cNvPr id="7" name="Picture 6" descr="Screen Shot 2011-11-28 at 9.56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753" y="0"/>
            <a:ext cx="56922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192527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EC1F8-80E4-C645-AC55-5E639DA08116}" type="slidenum">
              <a:rPr lang="en-US" smtClean="0"/>
              <a:t>154</a:t>
            </a:fld>
            <a:endParaRPr lang="en-US"/>
          </a:p>
        </p:txBody>
      </p:sp>
      <p:pic>
        <p:nvPicPr>
          <p:cNvPr id="7" name="Picture 6" descr="Screen Shot 2011-11-28 at 9.57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176" y="0"/>
            <a:ext cx="51484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833700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EC1F8-80E4-C645-AC55-5E639DA08116}" type="slidenum">
              <a:rPr lang="en-US" smtClean="0"/>
              <a:t>155</a:t>
            </a:fld>
            <a:endParaRPr lang="en-US"/>
          </a:p>
        </p:txBody>
      </p:sp>
      <p:pic>
        <p:nvPicPr>
          <p:cNvPr id="7" name="Picture 6" descr="Screen Shot 2011-11-28 at 9.54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560" y="0"/>
            <a:ext cx="55026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320139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EC1F8-80E4-C645-AC55-5E639DA08116}" type="slidenum">
              <a:rPr lang="en-US" smtClean="0"/>
              <a:t>156</a:t>
            </a:fld>
            <a:endParaRPr lang="en-US"/>
          </a:p>
        </p:txBody>
      </p:sp>
      <p:pic>
        <p:nvPicPr>
          <p:cNvPr id="7" name="Picture 6" descr="exocytosi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67" y="4055712"/>
            <a:ext cx="6210300" cy="2171700"/>
          </a:xfrm>
          <a:prstGeom prst="rect">
            <a:avLst/>
          </a:prstGeom>
        </p:spPr>
      </p:pic>
      <p:pic>
        <p:nvPicPr>
          <p:cNvPr id="8" name="Picture 7" descr="endocytosi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186" y="274807"/>
            <a:ext cx="5785961" cy="33947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65121" y="756834"/>
            <a:ext cx="121674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ENDO-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-CYTOSIS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EXO-</a:t>
            </a:r>
          </a:p>
        </p:txBody>
      </p:sp>
    </p:spTree>
    <p:extLst>
      <p:ext uri="{BB962C8B-B14F-4D97-AF65-F5344CB8AC3E}">
        <p14:creationId xmlns:p14="http://schemas.microsoft.com/office/powerpoint/2010/main" val="2122540645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itochondr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811" y="476569"/>
            <a:ext cx="8659091" cy="62551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31811" y="138545"/>
            <a:ext cx="4260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Mitochondrie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EC1F8-80E4-C645-AC55-5E639DA08116}" type="slidenum">
              <a:rPr lang="en-US" smtClean="0"/>
              <a:t>157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zacleneni_mitochondr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455" y="977209"/>
            <a:ext cx="8108211" cy="50033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58819" y="311727"/>
            <a:ext cx="4052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Vznik</a:t>
            </a:r>
            <a:r>
              <a:rPr lang="en-US" dirty="0"/>
              <a:t> </a:t>
            </a:r>
            <a:r>
              <a:rPr lang="en-US" dirty="0" err="1"/>
              <a:t>mitochondrie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EC1F8-80E4-C645-AC55-5E639DA08116}" type="slidenum">
              <a:rPr lang="en-US" smtClean="0"/>
              <a:t>158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EC1F8-80E4-C645-AC55-5E639DA08116}" type="slidenum">
              <a:rPr lang="en-US" smtClean="0"/>
              <a:t>159</a:t>
            </a:fld>
            <a:endParaRPr lang="en-US"/>
          </a:p>
        </p:txBody>
      </p:sp>
      <p:pic>
        <p:nvPicPr>
          <p:cNvPr id="7" name="Picture 6" descr="Screen Shot 2011-11-28 at 9.45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93030"/>
            <a:ext cx="9144000" cy="37645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72488" y="207086"/>
            <a:ext cx="4500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Fission – </a:t>
            </a:r>
            <a:r>
              <a:rPr lang="en-US" dirty="0" err="1"/>
              <a:t>dělení</a:t>
            </a:r>
            <a:r>
              <a:rPr lang="en-US" dirty="0"/>
              <a:t> </a:t>
            </a:r>
            <a:r>
              <a:rPr lang="en-US" dirty="0" err="1"/>
              <a:t>mitochondrie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5106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CFE9-A1A0-AA4E-82F3-5DD03116A2D0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 descr="H2_graf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73699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642AC33-AA96-A636-A585-422B4E3CA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7117976" cy="68783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762A0E-2389-DE63-B2E7-C3121EB5195B}"/>
              </a:ext>
            </a:extLst>
          </p:cNvPr>
          <p:cNvSpPr txBox="1"/>
          <p:nvPr/>
        </p:nvSpPr>
        <p:spPr>
          <a:xfrm>
            <a:off x="8041342" y="6297633"/>
            <a:ext cx="2626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3"/>
              </a:rPr>
              <a:t>https://www.biorxiv.org/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2DF2EB-8A82-B496-46C9-27503C8B8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41B76F-1E2F-1670-91D4-BDD3E9A29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4FCBA1-9A9E-13E9-A91A-2778AEE5A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EC1F8-80E4-C645-AC55-5E639DA08116}" type="slidenum">
              <a:rPr lang="en-US" smtClean="0"/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358024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6B43CF-1C5F-AA44-A4E5-E799056A1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BA1CCA-7A05-594D-B0F1-620C62CAF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B746E-6CA7-774A-BC20-8D1D09E41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EC1F8-80E4-C645-AC55-5E639DA08116}" type="slidenum">
              <a:rPr lang="en-US" smtClean="0"/>
              <a:t>161</a:t>
            </a:fld>
            <a:endParaRPr lang="en-US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E6936393-03F4-7340-8BD1-86DDD994E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290" y="1220512"/>
            <a:ext cx="8461420" cy="313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546326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DDAA26-644D-C825-35BC-BFE054A12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5B9098-6E88-B892-FB08-C2FCFD2F2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F1BDBC-287A-59D8-5689-09E167CD5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EC1F8-80E4-C645-AC55-5E639DA08116}" type="slidenum">
              <a:rPr lang="en-US" smtClean="0"/>
              <a:t>162</a:t>
            </a:fld>
            <a:endParaRPr lang="en-US"/>
          </a:p>
        </p:txBody>
      </p:sp>
      <p:pic>
        <p:nvPicPr>
          <p:cNvPr id="8" name="Picture 7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27B62AEE-E42D-D0C7-6DA5-E0AF1880E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772987"/>
            <a:ext cx="7772400" cy="37582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951020-B2E2-A914-7BC0-C1F1B16886C7}"/>
              </a:ext>
            </a:extLst>
          </p:cNvPr>
          <p:cNvSpPr txBox="1"/>
          <p:nvPr/>
        </p:nvSpPr>
        <p:spPr>
          <a:xfrm>
            <a:off x="2209800" y="4805083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hlinkClick r:id="rId3"/>
              </a:rPr>
              <a:t>https://time.com/collection/best-inventions-2022/6229912/deepmind-alphafold/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7165492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32C123-5FFD-B2FD-2CE9-535DC8028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A94FB6-EC03-7E17-1094-412BE962E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545CE-835C-390F-F032-7FCE014A0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EC1F8-80E4-C645-AC55-5E639DA08116}" type="slidenum">
              <a:rPr lang="en-US" smtClean="0"/>
              <a:t>163</a:t>
            </a:fld>
            <a:endParaRPr lang="en-US"/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5FA1FF07-B563-EBDB-054B-0C8EDE2F9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018236"/>
            <a:ext cx="7772400" cy="409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498775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0EC686-6393-99FB-55D5-0A9806B7D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EC1F8-80E4-C645-AC55-5E639DA08116}" type="slidenum">
              <a:rPr lang="en-US" smtClean="0"/>
              <a:t>164</a:t>
            </a:fld>
            <a:endParaRPr lang="en-US"/>
          </a:p>
        </p:txBody>
      </p:sp>
      <p:pic>
        <p:nvPicPr>
          <p:cNvPr id="8" name="Picture 7" descr="A screenshot of a cellphone&#10;&#10;Description automatically generated with low confidence">
            <a:extLst>
              <a:ext uri="{FF2B5EF4-FFF2-40B4-BE49-F238E27FC236}">
                <a16:creationId xmlns:a16="http://schemas.microsoft.com/office/drawing/2014/main" id="{431CD77E-2797-64D5-65D2-4565CDD34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113" y="15501"/>
            <a:ext cx="7067774" cy="6858000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EF04CA1-C048-FA1F-7969-07A04AF4B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54887BC-67B7-582C-D312-2A9F038A8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</p:spTree>
    <p:extLst>
      <p:ext uri="{BB962C8B-B14F-4D97-AF65-F5344CB8AC3E}">
        <p14:creationId xmlns:p14="http://schemas.microsoft.com/office/powerpoint/2010/main" val="479937936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E1A367-85C8-08CC-AE85-404F96DE2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060CCF-2237-5E48-5CE7-B944AF676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05127B-3BDD-D636-EE3E-76EBAA522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EC1F8-80E4-C645-AC55-5E639DA08116}" type="slidenum">
              <a:rPr lang="en-US" smtClean="0"/>
              <a:t>165</a:t>
            </a:fld>
            <a:endParaRPr lang="en-US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2C764DE1-D076-1055-96BE-35F78BDBF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860" y="-1"/>
            <a:ext cx="9108142" cy="455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755997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6B43CF-1C5F-AA44-A4E5-E799056A1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BA1CCA-7A05-594D-B0F1-620C62CAF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B746E-6CA7-774A-BC20-8D1D09E41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EC1F8-80E4-C645-AC55-5E639DA08116}" type="slidenum">
              <a:rPr lang="en-US" smtClean="0"/>
              <a:t>166</a:t>
            </a:fld>
            <a:endParaRPr lang="en-US"/>
          </a:p>
        </p:txBody>
      </p:sp>
      <p:pic>
        <p:nvPicPr>
          <p:cNvPr id="8" name="Picture 7" descr="A picture containing text, indoor, items, cluttered&#10;&#10;Description automatically generated">
            <a:extLst>
              <a:ext uri="{FF2B5EF4-FFF2-40B4-BE49-F238E27FC236}">
                <a16:creationId xmlns:a16="http://schemas.microsoft.com/office/drawing/2014/main" id="{C9D7B8C4-F509-6842-BD10-2095E1B4B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210985"/>
            <a:ext cx="9144000" cy="443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010616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6B43CF-1C5F-AA44-A4E5-E799056A1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BA1CCA-7A05-594D-B0F1-620C62CAF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B746E-6CA7-774A-BC20-8D1D09E41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EC1F8-80E4-C645-AC55-5E639DA08116}" type="slidenum">
              <a:rPr lang="en-US" smtClean="0"/>
              <a:t>167</a:t>
            </a:fld>
            <a:endParaRPr lang="en-US"/>
          </a:p>
        </p:txBody>
      </p:sp>
      <p:pic>
        <p:nvPicPr>
          <p:cNvPr id="3" name="Picture 2" descr="A map of a city&#10;&#10;Description automatically generated with low confidence">
            <a:extLst>
              <a:ext uri="{FF2B5EF4-FFF2-40B4-BE49-F238E27FC236}">
                <a16:creationId xmlns:a16="http://schemas.microsoft.com/office/drawing/2014/main" id="{A280A1AF-40FF-1249-970D-160C85AC7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896" y="1100642"/>
            <a:ext cx="8590208" cy="439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060027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6B43CF-1C5F-AA44-A4E5-E799056A1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BA1CCA-7A05-594D-B0F1-620C62CAF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B746E-6CA7-774A-BC20-8D1D09E41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EC1F8-80E4-C645-AC55-5E639DA08116}" type="slidenum">
              <a:rPr lang="en-US" smtClean="0"/>
              <a:t>168</a:t>
            </a:fld>
            <a:endParaRPr lang="en-US"/>
          </a:p>
        </p:txBody>
      </p:sp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6D249752-C490-914F-919D-C746A24D2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990840"/>
            <a:ext cx="8075054" cy="536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699308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6B43CF-1C5F-AA44-A4E5-E799056A1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B746E-6CA7-774A-BC20-8D1D09E41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EC1F8-80E4-C645-AC55-5E639DA08116}" type="slidenum">
              <a:rPr lang="en-US" smtClean="0"/>
              <a:t>169</a:t>
            </a:fld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7CFEAC2-5320-2F49-9C0C-DBBE8C82B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2142" y="136525"/>
            <a:ext cx="5568726" cy="1869548"/>
          </a:xfrm>
          <a:prstGeom prst="rect">
            <a:avLst/>
          </a:prstGeom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8D66B65C-25BD-F341-800B-EC4120421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2142" y="1857192"/>
            <a:ext cx="5367716" cy="500080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E85F309-75D2-B23D-64DE-A8BE750F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</p:spTree>
    <p:extLst>
      <p:ext uri="{BB962C8B-B14F-4D97-AF65-F5344CB8AC3E}">
        <p14:creationId xmlns:p14="http://schemas.microsoft.com/office/powerpoint/2010/main" val="18270872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AE01B22-8D7F-B74B-97F8-B778E370BD9D}"/>
              </a:ext>
            </a:extLst>
          </p:cNvPr>
          <p:cNvSpPr txBox="1"/>
          <p:nvPr/>
        </p:nvSpPr>
        <p:spPr>
          <a:xfrm>
            <a:off x="1724826" y="2772042"/>
            <a:ext cx="87423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000" dirty="0"/>
              <a:t>Proteiny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0986570-05D7-7843-9288-FE9E27036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6956ECE-FC87-6F41-91AC-EE5D94DC2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C53CDA8-A50A-534B-BEB6-9D4DB167D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5A76C-3A57-0940-BBC0-C9D853A7BB7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8251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7214" y="1916114"/>
            <a:ext cx="8535987" cy="3024187"/>
          </a:xfrm>
          <a:prstGeom prst="rect">
            <a:avLst/>
          </a:prstGeom>
          <a:noFill/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720976" y="457200"/>
            <a:ext cx="68040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4400">
                <a:solidFill>
                  <a:schemeClr val="tx2"/>
                </a:solidFill>
                <a:latin typeface="Arial" charset="0"/>
              </a:rPr>
              <a:t>Levels of Protein 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CFE9-3E20-D34A-936D-633295D73144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</p:spTree>
    <p:extLst>
      <p:ext uri="{BB962C8B-B14F-4D97-AF65-F5344CB8AC3E}">
        <p14:creationId xmlns:p14="http://schemas.microsoft.com/office/powerpoint/2010/main" val="20671553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C:\Documents and Settings\lelli\Documenti\Immagini\AMMINOACIDI\leu.gi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79460" y="4326332"/>
            <a:ext cx="2164390" cy="163614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524000" y="19806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6) </a:t>
            </a:r>
            <a:r>
              <a:rPr lang="en-US" dirty="0" err="1"/>
              <a:t>Aminokyseliny</a:t>
            </a:r>
            <a:r>
              <a:rPr lang="en-US" dirty="0"/>
              <a:t> </a:t>
            </a:r>
            <a:r>
              <a:rPr lang="en-US" dirty="0" err="1"/>
              <a:t>s</a:t>
            </a:r>
            <a:r>
              <a:rPr lang="en-US" dirty="0"/>
              <a:t> </a:t>
            </a:r>
            <a:r>
              <a:rPr lang="en-US" dirty="0" err="1"/>
              <a:t>alifatickým</a:t>
            </a:r>
            <a:r>
              <a:rPr lang="en-US" dirty="0"/>
              <a:t> </a:t>
            </a:r>
            <a:r>
              <a:rPr lang="en-US" dirty="0" err="1"/>
              <a:t>postranním</a:t>
            </a:r>
            <a:r>
              <a:rPr lang="en-US" dirty="0"/>
              <a:t> </a:t>
            </a:r>
            <a:r>
              <a:rPr lang="en-US" dirty="0" err="1"/>
              <a:t>řetězcem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2" descr="C:\Documents and Settings\lelli\Documenti\Immagini\AMMINOACIDI\ala.g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29560" y="2478636"/>
            <a:ext cx="2164390" cy="1636144"/>
          </a:xfrm>
          <a:prstGeom prst="rect">
            <a:avLst/>
          </a:prstGeom>
          <a:noFill/>
        </p:spPr>
      </p:pic>
      <p:pic>
        <p:nvPicPr>
          <p:cNvPr id="6" name="Picture 9" descr="C:\Documents and Settings\lelli\Documenti\Immagini\AMMINOACIDI\gly.gif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37700" y="842492"/>
            <a:ext cx="2166310" cy="1636144"/>
          </a:xfrm>
          <a:prstGeom prst="rect">
            <a:avLst/>
          </a:prstGeom>
          <a:noFill/>
        </p:spPr>
      </p:pic>
      <p:pic>
        <p:nvPicPr>
          <p:cNvPr id="7" name="Picture 11" descr="C:\Documents and Settings\lelli\Documenti\Immagini\AMMINOACIDI\ile.gif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05530" y="834746"/>
            <a:ext cx="2166310" cy="1636144"/>
          </a:xfrm>
          <a:prstGeom prst="rect">
            <a:avLst/>
          </a:prstGeom>
          <a:noFill/>
        </p:spPr>
      </p:pic>
      <p:pic>
        <p:nvPicPr>
          <p:cNvPr id="9" name="Picture 21" descr="C:\Documents and Settings\lelli\Documenti\Immagini\AMMINOACIDI\val.gif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34351" y="2403686"/>
            <a:ext cx="2166310" cy="1636144"/>
          </a:xfrm>
          <a:prstGeom prst="rect">
            <a:avLst/>
          </a:prstGeom>
          <a:noFill/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CFE9-3E20-D34A-936D-633295D73144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854424" y="6356351"/>
            <a:ext cx="3689376" cy="365125"/>
          </a:xfrm>
        </p:spPr>
        <p:txBody>
          <a:bodyPr/>
          <a:lstStyle/>
          <a:p>
            <a:r>
              <a:rPr lang="en-US"/>
              <a:t>Karel Kubíček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138EFC-AC4F-14C5-AB8E-5D5BE7BD8B34}"/>
              </a:ext>
            </a:extLst>
          </p:cNvPr>
          <p:cNvSpPr/>
          <p:nvPr/>
        </p:nvSpPr>
        <p:spPr>
          <a:xfrm>
            <a:off x="4047344" y="4932853"/>
            <a:ext cx="1124263" cy="8161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B104EF-0172-A654-5E0E-513780FD41FA}"/>
              </a:ext>
            </a:extLst>
          </p:cNvPr>
          <p:cNvSpPr/>
          <p:nvPr/>
        </p:nvSpPr>
        <p:spPr>
          <a:xfrm>
            <a:off x="4047344" y="3029467"/>
            <a:ext cx="1124263" cy="8161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D79DBD6-D779-05F0-4E87-B20432430F2F}"/>
              </a:ext>
            </a:extLst>
          </p:cNvPr>
          <p:cNvSpPr/>
          <p:nvPr/>
        </p:nvSpPr>
        <p:spPr>
          <a:xfrm>
            <a:off x="4047344" y="1412129"/>
            <a:ext cx="1124263" cy="8161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5B6B585-9DFF-4C06-2D5E-1CC96A4F17ED}"/>
              </a:ext>
            </a:extLst>
          </p:cNvPr>
          <p:cNvSpPr/>
          <p:nvPr/>
        </p:nvSpPr>
        <p:spPr>
          <a:xfrm>
            <a:off x="7122826" y="1412129"/>
            <a:ext cx="1124263" cy="8161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F65C612-3101-A103-6DFF-F054EDE85B91}"/>
              </a:ext>
            </a:extLst>
          </p:cNvPr>
          <p:cNvSpPr/>
          <p:nvPr/>
        </p:nvSpPr>
        <p:spPr>
          <a:xfrm>
            <a:off x="7122826" y="3036744"/>
            <a:ext cx="1124263" cy="8161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 descr="y:\Presentations\080513_KampusBohunice_Mornstein\composition_earth_seawater_human_bod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609601"/>
            <a:ext cx="6781800" cy="493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2515" name="Rectangle 3"/>
          <p:cNvSpPr>
            <a:spLocks noChangeArrowheads="1"/>
          </p:cNvSpPr>
          <p:nvPr/>
        </p:nvSpPr>
        <p:spPr bwMode="auto">
          <a:xfrm>
            <a:off x="7543800" y="1066800"/>
            <a:ext cx="2057400" cy="21336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75E3CF-C21A-6044-A480-3C6941582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2481FC-5D12-EC47-9F54-B5E395BE2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88B6BD-B5A7-3343-BF7D-0B6485CF8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5A76C-3A57-0940-BBC0-C9D853A7BB7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0522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45390" y="337876"/>
            <a:ext cx="8922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7) </a:t>
            </a:r>
            <a:r>
              <a:rPr lang="en-US" dirty="0" err="1"/>
              <a:t>Aminokyseliny</a:t>
            </a:r>
            <a:r>
              <a:rPr lang="en-US" dirty="0"/>
              <a:t> </a:t>
            </a:r>
            <a:r>
              <a:rPr lang="en-US" dirty="0" err="1"/>
              <a:t>s</a:t>
            </a:r>
            <a:r>
              <a:rPr lang="en-US" dirty="0"/>
              <a:t> </a:t>
            </a:r>
            <a:r>
              <a:rPr lang="en-US" dirty="0" err="1"/>
              <a:t>hydroxylovou</a:t>
            </a:r>
            <a:r>
              <a:rPr lang="en-US" dirty="0"/>
              <a:t> (OH) </a:t>
            </a:r>
            <a:r>
              <a:rPr lang="en-US" dirty="0" err="1"/>
              <a:t>skupinou</a:t>
            </a:r>
            <a:endParaRPr lang="en-US" dirty="0"/>
          </a:p>
        </p:txBody>
      </p:sp>
      <p:pic>
        <p:nvPicPr>
          <p:cNvPr id="5" name="Picture 17" descr="C:\Documents and Settings\lelli\Documenti\Immagini\AMMINOACIDI\ser.gi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94757" y="1008272"/>
            <a:ext cx="2164390" cy="1636144"/>
          </a:xfrm>
          <a:prstGeom prst="rect">
            <a:avLst/>
          </a:prstGeom>
          <a:noFill/>
        </p:spPr>
      </p:pic>
      <p:pic>
        <p:nvPicPr>
          <p:cNvPr id="6" name="Picture 18" descr="C:\Documents and Settings\lelli\Documenti\Immagini\AMMINOACIDI\thr.g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59147" y="1008272"/>
            <a:ext cx="2166310" cy="1636144"/>
          </a:xfrm>
          <a:prstGeom prst="rect">
            <a:avLst/>
          </a:prstGeom>
          <a:noFill/>
        </p:spPr>
      </p:pic>
      <p:pic>
        <p:nvPicPr>
          <p:cNvPr id="7" name="Picture 20" descr="C:\Documents and Settings\lelli\Documenti\Immagini\AMMINOACIDI\tyr.gif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25457" y="1008272"/>
            <a:ext cx="2164390" cy="163614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745390" y="3518566"/>
            <a:ext cx="8922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8) </a:t>
            </a:r>
            <a:r>
              <a:rPr lang="en-US" dirty="0" err="1"/>
              <a:t>Aminokyseliny</a:t>
            </a:r>
            <a:r>
              <a:rPr lang="en-US" dirty="0"/>
              <a:t> </a:t>
            </a:r>
            <a:r>
              <a:rPr lang="en-US" dirty="0" err="1"/>
              <a:t>s</a:t>
            </a:r>
            <a:r>
              <a:rPr lang="en-US" dirty="0"/>
              <a:t> </a:t>
            </a:r>
            <a:r>
              <a:rPr lang="en-US" dirty="0" err="1"/>
              <a:t>atomem</a:t>
            </a:r>
            <a:r>
              <a:rPr lang="en-US" dirty="0"/>
              <a:t> </a:t>
            </a:r>
            <a:r>
              <a:rPr lang="en-US" dirty="0" err="1"/>
              <a:t>síry</a:t>
            </a:r>
            <a:endParaRPr lang="en-US" dirty="0"/>
          </a:p>
        </p:txBody>
      </p:sp>
      <p:pic>
        <p:nvPicPr>
          <p:cNvPr id="9" name="Picture 6" descr="C:\Documents and Settings\lelli\Documenti\Immagini\AMMINOACIDI\cys.gif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59147" y="4407885"/>
            <a:ext cx="2166310" cy="1636144"/>
          </a:xfrm>
          <a:prstGeom prst="rect">
            <a:avLst/>
          </a:prstGeom>
          <a:noFill/>
        </p:spPr>
      </p:pic>
      <p:pic>
        <p:nvPicPr>
          <p:cNvPr id="10" name="Picture 14" descr="C:\Documents and Settings\lelli\Documenti\Immagini\AMMINOACIDI\met.gif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57727" y="4407885"/>
            <a:ext cx="2166310" cy="1636144"/>
          </a:xfrm>
          <a:prstGeom prst="rect">
            <a:avLst/>
          </a:prstGeom>
          <a:noFill/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CFE9-3E20-D34A-936D-633295D73144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169032" y="6356351"/>
            <a:ext cx="3374769" cy="365125"/>
          </a:xfrm>
        </p:spPr>
        <p:txBody>
          <a:bodyPr/>
          <a:lstStyle/>
          <a:p>
            <a:r>
              <a:rPr lang="en-US"/>
              <a:t>Karel Kubíček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002D088-1E55-6FF6-7546-F51730A93D90}"/>
              </a:ext>
            </a:extLst>
          </p:cNvPr>
          <p:cNvSpPr/>
          <p:nvPr/>
        </p:nvSpPr>
        <p:spPr>
          <a:xfrm>
            <a:off x="3474924" y="1578321"/>
            <a:ext cx="1124263" cy="8161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FE1DF40-569A-C420-96F8-7BEA6C9064AD}"/>
              </a:ext>
            </a:extLst>
          </p:cNvPr>
          <p:cNvSpPr/>
          <p:nvPr/>
        </p:nvSpPr>
        <p:spPr>
          <a:xfrm>
            <a:off x="5696479" y="1578321"/>
            <a:ext cx="1124263" cy="8161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BF19FA-DACA-4D66-2B1C-85EAF9BF71E3}"/>
              </a:ext>
            </a:extLst>
          </p:cNvPr>
          <p:cNvSpPr/>
          <p:nvPr/>
        </p:nvSpPr>
        <p:spPr>
          <a:xfrm>
            <a:off x="7513821" y="1499017"/>
            <a:ext cx="1345366" cy="10232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27C3A4-6F6E-9FC4-15DD-37FDBDC980AE}"/>
              </a:ext>
            </a:extLst>
          </p:cNvPr>
          <p:cNvSpPr/>
          <p:nvPr/>
        </p:nvSpPr>
        <p:spPr>
          <a:xfrm>
            <a:off x="3474923" y="4975940"/>
            <a:ext cx="1124263" cy="8161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D3539D0-244F-E279-F05C-3B67141550F2}"/>
              </a:ext>
            </a:extLst>
          </p:cNvPr>
          <p:cNvSpPr/>
          <p:nvPr/>
        </p:nvSpPr>
        <p:spPr>
          <a:xfrm>
            <a:off x="5641233" y="4975940"/>
            <a:ext cx="1124263" cy="8161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45390" y="337876"/>
            <a:ext cx="8922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9) </a:t>
            </a:r>
            <a:r>
              <a:rPr lang="en-US" dirty="0" err="1"/>
              <a:t>Aminokyseliny</a:t>
            </a:r>
            <a:r>
              <a:rPr lang="en-US" dirty="0"/>
              <a:t> </a:t>
            </a:r>
            <a:r>
              <a:rPr lang="en-US" dirty="0" err="1"/>
              <a:t>s</a:t>
            </a:r>
            <a:r>
              <a:rPr lang="en-US" dirty="0"/>
              <a:t> </a:t>
            </a:r>
            <a:r>
              <a:rPr lang="en-US" dirty="0" err="1"/>
              <a:t>acidickými</a:t>
            </a:r>
            <a:r>
              <a:rPr lang="en-US" dirty="0"/>
              <a:t> </a:t>
            </a:r>
            <a:r>
              <a:rPr lang="en-US" dirty="0" err="1"/>
              <a:t>skupinami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jejich</a:t>
            </a:r>
            <a:r>
              <a:rPr lang="en-US" dirty="0"/>
              <a:t> </a:t>
            </a:r>
            <a:r>
              <a:rPr lang="en-US" dirty="0" err="1"/>
              <a:t>amidy</a:t>
            </a:r>
            <a:endParaRPr lang="en-US" dirty="0"/>
          </a:p>
        </p:txBody>
      </p:sp>
      <p:pic>
        <p:nvPicPr>
          <p:cNvPr id="6" name="Picture 4" descr="C:\Documents and Settings\lelli\Documenti\Immagini\AMMINOACIDI\asn.gi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29540" y="752897"/>
            <a:ext cx="2166310" cy="1636144"/>
          </a:xfrm>
          <a:prstGeom prst="rect">
            <a:avLst/>
          </a:prstGeom>
          <a:noFill/>
        </p:spPr>
      </p:pic>
      <p:pic>
        <p:nvPicPr>
          <p:cNvPr id="7" name="Picture 5" descr="C:\Documents and Settings\lelli\Documenti\Immagini\AMMINOACIDI\asp.g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37869" y="752897"/>
            <a:ext cx="2164390" cy="1636144"/>
          </a:xfrm>
          <a:prstGeom prst="rect">
            <a:avLst/>
          </a:prstGeom>
          <a:noFill/>
        </p:spPr>
      </p:pic>
      <p:pic>
        <p:nvPicPr>
          <p:cNvPr id="8" name="Picture 7" descr="C:\Documents and Settings\lelli\Documenti\Immagini\AMMINOACIDI\gln.gif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6445" y="2553931"/>
            <a:ext cx="2164390" cy="1636144"/>
          </a:xfrm>
          <a:prstGeom prst="rect">
            <a:avLst/>
          </a:prstGeom>
          <a:noFill/>
        </p:spPr>
      </p:pic>
      <p:pic>
        <p:nvPicPr>
          <p:cNvPr id="9" name="Picture 8" descr="C:\Documents and Settings\lelli\Documenti\Immagini\AMMINOACIDI\glu.gif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43547" y="2553931"/>
            <a:ext cx="2166310" cy="163614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745390" y="4135919"/>
            <a:ext cx="8922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10) </a:t>
            </a:r>
            <a:r>
              <a:rPr lang="en-US" dirty="0" err="1"/>
              <a:t>Imino</a:t>
            </a:r>
            <a:r>
              <a:rPr lang="en-US" dirty="0"/>
              <a:t> </a:t>
            </a:r>
            <a:r>
              <a:rPr lang="en-US" dirty="0" err="1"/>
              <a:t>kyselina</a:t>
            </a:r>
            <a:endParaRPr lang="en-US" dirty="0"/>
          </a:p>
        </p:txBody>
      </p:sp>
      <p:pic>
        <p:nvPicPr>
          <p:cNvPr id="11" name="Picture 16" descr="C:\Documents and Settings\lelli\Documenti\Immagini\AMMINOACIDI\pro.gif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85872" y="4640162"/>
            <a:ext cx="2216243" cy="1673491"/>
          </a:xfrm>
          <a:prstGeom prst="rect">
            <a:avLst/>
          </a:prstGeom>
          <a:noFill/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CFE9-3E20-D34A-936D-633295D73144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4073480" y="6356351"/>
            <a:ext cx="3470321" cy="365125"/>
          </a:xfrm>
        </p:spPr>
        <p:txBody>
          <a:bodyPr/>
          <a:lstStyle/>
          <a:p>
            <a:r>
              <a:rPr lang="en-US"/>
              <a:t>Karel Kubíček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A23A1F-88DA-D3ED-5563-CFDA591CA68B}"/>
              </a:ext>
            </a:extLst>
          </p:cNvPr>
          <p:cNvSpPr/>
          <p:nvPr/>
        </p:nvSpPr>
        <p:spPr>
          <a:xfrm>
            <a:off x="3139791" y="1320136"/>
            <a:ext cx="1345366" cy="10232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DB82D0-C9BD-2D2F-AB85-09174ACBB633}"/>
              </a:ext>
            </a:extLst>
          </p:cNvPr>
          <p:cNvSpPr/>
          <p:nvPr/>
        </p:nvSpPr>
        <p:spPr>
          <a:xfrm>
            <a:off x="7161823" y="1320136"/>
            <a:ext cx="1345366" cy="10232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D2BEE2-D306-46BE-B846-9150D4ECEB7E}"/>
              </a:ext>
            </a:extLst>
          </p:cNvPr>
          <p:cNvSpPr/>
          <p:nvPr/>
        </p:nvSpPr>
        <p:spPr>
          <a:xfrm>
            <a:off x="9398753" y="3080652"/>
            <a:ext cx="1345366" cy="10232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7C646C4-E4F5-8CDA-91FC-E25D780CDF69}"/>
              </a:ext>
            </a:extLst>
          </p:cNvPr>
          <p:cNvSpPr/>
          <p:nvPr/>
        </p:nvSpPr>
        <p:spPr>
          <a:xfrm>
            <a:off x="5474052" y="3080652"/>
            <a:ext cx="1345366" cy="10232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3BD9FD9-4E4A-2F03-5014-BF36C4762BE0}"/>
              </a:ext>
            </a:extLst>
          </p:cNvPr>
          <p:cNvSpPr/>
          <p:nvPr/>
        </p:nvSpPr>
        <p:spPr>
          <a:xfrm>
            <a:off x="3139791" y="5046219"/>
            <a:ext cx="1345366" cy="12366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45390" y="337876"/>
            <a:ext cx="8922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11) </a:t>
            </a:r>
            <a:r>
              <a:rPr lang="en-US" dirty="0" err="1"/>
              <a:t>Aminokyseliny</a:t>
            </a:r>
            <a:r>
              <a:rPr lang="en-US" dirty="0"/>
              <a:t> </a:t>
            </a:r>
            <a:r>
              <a:rPr lang="en-US" dirty="0" err="1"/>
              <a:t>s</a:t>
            </a:r>
            <a:r>
              <a:rPr lang="en-US" dirty="0"/>
              <a:t> </a:t>
            </a:r>
            <a:r>
              <a:rPr lang="en-US" dirty="0" err="1"/>
              <a:t>basickými</a:t>
            </a:r>
            <a:r>
              <a:rPr lang="en-US" dirty="0"/>
              <a:t> </a:t>
            </a:r>
            <a:r>
              <a:rPr lang="en-US" dirty="0" err="1"/>
              <a:t>skupinami</a:t>
            </a:r>
            <a:endParaRPr lang="en-US" dirty="0"/>
          </a:p>
        </p:txBody>
      </p:sp>
      <p:pic>
        <p:nvPicPr>
          <p:cNvPr id="6" name="Picture 3" descr="C:\Documents and Settings\lelli\Documenti\Immagini\AMMINOACIDI\arg.gi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06033" y="1074586"/>
            <a:ext cx="2166310" cy="1636144"/>
          </a:xfrm>
          <a:prstGeom prst="rect">
            <a:avLst/>
          </a:prstGeom>
          <a:noFill/>
        </p:spPr>
      </p:pic>
      <p:pic>
        <p:nvPicPr>
          <p:cNvPr id="7" name="Picture 10" descr="C:\Documents and Settings\lelli\Documenti\Immagini\AMMINOACIDI\his.g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73130" y="1104566"/>
            <a:ext cx="2164390" cy="1636144"/>
          </a:xfrm>
          <a:prstGeom prst="rect">
            <a:avLst/>
          </a:prstGeom>
          <a:noFill/>
        </p:spPr>
      </p:pic>
      <p:pic>
        <p:nvPicPr>
          <p:cNvPr id="8" name="Picture 13" descr="C:\Documents and Settings\lelli\Documenti\Immagini\AMMINOACIDI\lys.gif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02925" y="1044606"/>
            <a:ext cx="2166310" cy="163614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745390" y="3115220"/>
            <a:ext cx="8922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12) </a:t>
            </a:r>
            <a:r>
              <a:rPr lang="en-US" dirty="0" err="1"/>
              <a:t>Aminokyseliny</a:t>
            </a:r>
            <a:r>
              <a:rPr lang="en-US" dirty="0"/>
              <a:t> </a:t>
            </a:r>
            <a:r>
              <a:rPr lang="en-US" dirty="0" err="1"/>
              <a:t>s</a:t>
            </a:r>
            <a:r>
              <a:rPr lang="en-US" dirty="0"/>
              <a:t> </a:t>
            </a:r>
            <a:r>
              <a:rPr lang="en-US" dirty="0" err="1"/>
              <a:t>aromatickými</a:t>
            </a:r>
            <a:r>
              <a:rPr lang="en-US" dirty="0"/>
              <a:t> </a:t>
            </a:r>
            <a:r>
              <a:rPr lang="en-US" dirty="0" err="1"/>
              <a:t>kruhy</a:t>
            </a:r>
            <a:endParaRPr lang="en-US" dirty="0"/>
          </a:p>
        </p:txBody>
      </p:sp>
      <p:pic>
        <p:nvPicPr>
          <p:cNvPr id="10" name="Picture 15" descr="C:\Documents and Settings\lelli\Documenti\Immagini\AMMINOACIDI\phe.gif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06234" y="3399908"/>
            <a:ext cx="2164390" cy="1636144"/>
          </a:xfrm>
          <a:prstGeom prst="rect">
            <a:avLst/>
          </a:prstGeom>
          <a:noFill/>
        </p:spPr>
      </p:pic>
      <p:pic>
        <p:nvPicPr>
          <p:cNvPr id="11" name="Picture 19" descr="C:\Documents and Settings\lelli\Documenti\Immagini\AMMINOACIDI\trp.gif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01048" y="3597236"/>
            <a:ext cx="2166310" cy="1636144"/>
          </a:xfrm>
          <a:prstGeom prst="rect">
            <a:avLst/>
          </a:prstGeom>
          <a:noFill/>
        </p:spPr>
      </p:pic>
      <p:pic>
        <p:nvPicPr>
          <p:cNvPr id="12" name="Picture 20" descr="C:\Documents and Settings\lelli\Documenti\Immagini\AMMINOACIDI\tyr.gif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33621" y="4720206"/>
            <a:ext cx="2164390" cy="1636144"/>
          </a:xfrm>
          <a:prstGeom prst="rect">
            <a:avLst/>
          </a:prstGeom>
          <a:noFill/>
        </p:spPr>
      </p:pic>
      <p:pic>
        <p:nvPicPr>
          <p:cNvPr id="13" name="Picture 10" descr="C:\Documents and Settings\lelli\Documenti\Immagini\AMMINOACIDI\his.g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18376" y="4720206"/>
            <a:ext cx="2164390" cy="1636144"/>
          </a:xfrm>
          <a:prstGeom prst="rect">
            <a:avLst/>
          </a:prstGeom>
          <a:noFill/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CFE9-3E20-D34A-936D-633295D73144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>
          <a:xfrm>
            <a:off x="4017554" y="6356351"/>
            <a:ext cx="3526247" cy="365125"/>
          </a:xfrm>
        </p:spPr>
        <p:txBody>
          <a:bodyPr/>
          <a:lstStyle/>
          <a:p>
            <a:r>
              <a:rPr lang="en-US"/>
              <a:t>Karel Kubíček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AAAF36-5D96-CF20-0A41-71A09DA02821}"/>
              </a:ext>
            </a:extLst>
          </p:cNvPr>
          <p:cNvSpPr/>
          <p:nvPr/>
        </p:nvSpPr>
        <p:spPr>
          <a:xfrm>
            <a:off x="2863737" y="1593713"/>
            <a:ext cx="1439904" cy="8047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07247C-723F-D2CA-F66E-A6E29BF63D50}"/>
              </a:ext>
            </a:extLst>
          </p:cNvPr>
          <p:cNvSpPr/>
          <p:nvPr/>
        </p:nvSpPr>
        <p:spPr>
          <a:xfrm>
            <a:off x="5499238" y="1593713"/>
            <a:ext cx="1439904" cy="8047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A269CB-A151-9366-8881-8E8508056EC4}"/>
              </a:ext>
            </a:extLst>
          </p:cNvPr>
          <p:cNvSpPr/>
          <p:nvPr/>
        </p:nvSpPr>
        <p:spPr>
          <a:xfrm>
            <a:off x="8497616" y="1593713"/>
            <a:ext cx="1439904" cy="10145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73AE355-2169-EFC5-E843-ABB192A57A3C}"/>
              </a:ext>
            </a:extLst>
          </p:cNvPr>
          <p:cNvSpPr/>
          <p:nvPr/>
        </p:nvSpPr>
        <p:spPr>
          <a:xfrm>
            <a:off x="9028134" y="5208682"/>
            <a:ext cx="1439904" cy="10145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A66EC8F-EB4C-1FFC-308F-958567F020C5}"/>
              </a:ext>
            </a:extLst>
          </p:cNvPr>
          <p:cNvSpPr/>
          <p:nvPr/>
        </p:nvSpPr>
        <p:spPr>
          <a:xfrm>
            <a:off x="5028127" y="5208682"/>
            <a:ext cx="1439904" cy="10145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183EDAE-5B0F-D9D8-5F93-0DAB1E4704C7}"/>
              </a:ext>
            </a:extLst>
          </p:cNvPr>
          <p:cNvSpPr/>
          <p:nvPr/>
        </p:nvSpPr>
        <p:spPr>
          <a:xfrm>
            <a:off x="7053178" y="3904032"/>
            <a:ext cx="1439904" cy="10145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D91A96-814A-B0B2-20F7-00C887EDA15E}"/>
              </a:ext>
            </a:extLst>
          </p:cNvPr>
          <p:cNvSpPr/>
          <p:nvPr/>
        </p:nvSpPr>
        <p:spPr>
          <a:xfrm>
            <a:off x="2954188" y="3999724"/>
            <a:ext cx="1439904" cy="12089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hart of different types of chemical formulas&#10;&#10;AI-generated content may be incorrect.">
            <a:extLst>
              <a:ext uri="{FF2B5EF4-FFF2-40B4-BE49-F238E27FC236}">
                <a16:creationId xmlns:a16="http://schemas.microsoft.com/office/drawing/2014/main" id="{60B3CCB9-8D9F-E2B5-A8DC-5C01275B7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003" y="125083"/>
            <a:ext cx="7629994" cy="6095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658CBE-5CA4-D317-44CF-C948ED94514C}"/>
              </a:ext>
            </a:extLst>
          </p:cNvPr>
          <p:cNvSpPr txBox="1"/>
          <p:nvPr/>
        </p:nvSpPr>
        <p:spPr>
          <a:xfrm>
            <a:off x="4616970" y="6207624"/>
            <a:ext cx="7450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/>
              <a:t>https://</a:t>
            </a:r>
            <a:r>
              <a:rPr lang="en-GB" sz="1200" dirty="0" err="1"/>
              <a:t>chemistrytalk.org</a:t>
            </a:r>
            <a:r>
              <a:rPr lang="en-GB" sz="1200" dirty="0"/>
              <a:t>/</a:t>
            </a:r>
            <a:r>
              <a:rPr lang="en-GB" sz="1200" dirty="0" err="1"/>
              <a:t>wp</a:t>
            </a:r>
            <a:r>
              <a:rPr lang="en-GB" sz="1200" dirty="0"/>
              <a:t>-content/uploads/2023/03/ProteinogenicAminoAcids.svg-1024x819-1.png</a:t>
            </a:r>
            <a:endParaRPr lang="en-CZ" sz="1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4D7EDF-66A9-681E-35C1-28589EB20566}"/>
              </a:ext>
            </a:extLst>
          </p:cNvPr>
          <p:cNvSpPr/>
          <p:nvPr/>
        </p:nvSpPr>
        <p:spPr>
          <a:xfrm>
            <a:off x="5021705" y="125082"/>
            <a:ext cx="1259174" cy="2796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31964C-7279-8F58-A73E-48F643E3B930}"/>
              </a:ext>
            </a:extLst>
          </p:cNvPr>
          <p:cNvSpPr/>
          <p:nvPr/>
        </p:nvSpPr>
        <p:spPr>
          <a:xfrm>
            <a:off x="3675087" y="2540997"/>
            <a:ext cx="986853" cy="2796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7EAD3B-554C-80C1-CDF5-99D3C000C688}"/>
              </a:ext>
            </a:extLst>
          </p:cNvPr>
          <p:cNvSpPr/>
          <p:nvPr/>
        </p:nvSpPr>
        <p:spPr>
          <a:xfrm>
            <a:off x="3632616" y="4300700"/>
            <a:ext cx="1151745" cy="2796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FC9989-EACC-A751-CAF2-808D0D124FDC}"/>
              </a:ext>
            </a:extLst>
          </p:cNvPr>
          <p:cNvSpPr/>
          <p:nvPr/>
        </p:nvSpPr>
        <p:spPr>
          <a:xfrm>
            <a:off x="6240899" y="2543497"/>
            <a:ext cx="986853" cy="2796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06899110-3C92-F838-7D93-13C35C107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CZ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8DFF381-80F4-F645-CDE4-033DC0166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Karel </a:t>
            </a:r>
            <a:r>
              <a:rPr lang="en-GB" dirty="0" err="1"/>
              <a:t>Kubíček</a:t>
            </a:r>
            <a:endParaRPr lang="en-CZ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9C28950-DE2B-E66A-8A02-DDCC2DD74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E7985-D56D-AC45-BFE6-3590DEA37939}" type="slidenum">
              <a:rPr lang="en-CZ" smtClean="0"/>
              <a:t>23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3556114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hart of different chemical formulas&#10;&#10;AI-generated content may be incorrect.">
            <a:extLst>
              <a:ext uri="{FF2B5EF4-FFF2-40B4-BE49-F238E27FC236}">
                <a16:creationId xmlns:a16="http://schemas.microsoft.com/office/drawing/2014/main" id="{1FB4B3BA-6EE6-7C09-6362-3DFADBBC8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714" y="0"/>
            <a:ext cx="5800572" cy="6858000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014CF1-F25D-EE83-1A60-064FC2923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C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C5E30A-B617-7E58-996D-0728E33B2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E7985-D56D-AC45-BFE6-3590DEA37939}" type="slidenum">
              <a:rPr lang="en-CZ" smtClean="0"/>
              <a:t>24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6006383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84A9F2E8-6C7D-C3F8-42CF-7C73C033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7498" y="974654"/>
            <a:ext cx="5757004" cy="41794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3DC509-E75A-B2BE-11F1-E1F4DDDD258A}"/>
              </a:ext>
            </a:extLst>
          </p:cNvPr>
          <p:cNvSpPr txBox="1"/>
          <p:nvPr/>
        </p:nvSpPr>
        <p:spPr>
          <a:xfrm>
            <a:off x="1750102" y="5435718"/>
            <a:ext cx="86917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prstClr val="black"/>
                </a:solidFill>
                <a:latin typeface="Courier" panose="02070309020205020404" pitchFamily="49" charset="0"/>
              </a:rPr>
              <a:t>Legend: </a:t>
            </a:r>
            <a:r>
              <a:rPr lang="en-GB" sz="1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" panose="02070309020205020404" pitchFamily="49" charset="0"/>
              </a:rPr>
              <a:t>gray</a:t>
            </a:r>
            <a:r>
              <a:rPr lang="en-GB" sz="1800" dirty="0">
                <a:solidFill>
                  <a:prstClr val="black"/>
                </a:solidFill>
                <a:latin typeface="Courier" panose="02070309020205020404" pitchFamily="49" charset="0"/>
              </a:rPr>
              <a:t> = aliphatic, </a:t>
            </a:r>
            <a:r>
              <a:rPr lang="en-GB" sz="1800" b="1" dirty="0">
                <a:solidFill>
                  <a:srgbClr val="FF0000"/>
                </a:solidFill>
                <a:latin typeface="Courier" panose="02070309020205020404" pitchFamily="49" charset="0"/>
              </a:rPr>
              <a:t>red</a:t>
            </a:r>
            <a:r>
              <a:rPr lang="en-GB" sz="1800" dirty="0">
                <a:solidFill>
                  <a:prstClr val="black"/>
                </a:solidFill>
                <a:latin typeface="Courier" panose="02070309020205020404" pitchFamily="49" charset="0"/>
              </a:rPr>
              <a:t> = acidic, </a:t>
            </a:r>
            <a:r>
              <a:rPr lang="en-GB" sz="1800" b="1" dirty="0">
                <a:solidFill>
                  <a:srgbClr val="00B050"/>
                </a:solidFill>
                <a:latin typeface="Courier" panose="02070309020205020404" pitchFamily="49" charset="0"/>
              </a:rPr>
              <a:t>green </a:t>
            </a:r>
            <a:r>
              <a:rPr lang="en-GB" sz="1800" dirty="0">
                <a:solidFill>
                  <a:prstClr val="black"/>
                </a:solidFill>
                <a:latin typeface="Courier" panose="02070309020205020404" pitchFamily="49" charset="0"/>
              </a:rPr>
              <a:t>= small hydroxy,           </a:t>
            </a:r>
            <a:r>
              <a:rPr lang="en-GB" sz="1800" b="1" dirty="0">
                <a:solidFill>
                  <a:srgbClr val="0070C0"/>
                </a:solidFill>
                <a:latin typeface="Courier" panose="02070309020205020404" pitchFamily="49" charset="0"/>
              </a:rPr>
              <a:t>blue</a:t>
            </a:r>
            <a:r>
              <a:rPr lang="en-GB" sz="1800" dirty="0">
                <a:solidFill>
                  <a:prstClr val="black"/>
                </a:solidFill>
                <a:latin typeface="Courier" panose="02070309020205020404" pitchFamily="49" charset="0"/>
              </a:rPr>
              <a:t> = basic, </a:t>
            </a:r>
            <a:r>
              <a:rPr lang="en-GB" sz="1800" b="1" dirty="0">
                <a:solidFill>
                  <a:prstClr val="black"/>
                </a:solidFill>
                <a:latin typeface="Courier" panose="02070309020205020404" pitchFamily="49" charset="0"/>
              </a:rPr>
              <a:t>black</a:t>
            </a:r>
            <a:r>
              <a:rPr lang="en-GB" sz="1800" dirty="0">
                <a:solidFill>
                  <a:prstClr val="black"/>
                </a:solidFill>
                <a:latin typeface="Courier" panose="02070309020205020404" pitchFamily="49" charset="0"/>
              </a:rPr>
              <a:t> = aromatic, white = amide, </a:t>
            </a:r>
            <a:r>
              <a:rPr lang="en-GB" sz="1800" b="1" dirty="0">
                <a:solidFill>
                  <a:prstClr val="black"/>
                </a:solidFill>
                <a:highlight>
                  <a:srgbClr val="FFFF00"/>
                </a:highlight>
                <a:latin typeface="Courier" panose="02070309020205020404" pitchFamily="49" charset="0"/>
              </a:rPr>
              <a:t>yellow</a:t>
            </a:r>
            <a:r>
              <a:rPr lang="en-GB" sz="1800" dirty="0">
                <a:solidFill>
                  <a:prstClr val="black"/>
                </a:solidFill>
                <a:latin typeface="Courier" panose="02070309020205020404" pitchFamily="49" charset="0"/>
              </a:rPr>
              <a:t> = </a:t>
            </a:r>
            <a:r>
              <a:rPr lang="en-GB" sz="1800" dirty="0" err="1">
                <a:solidFill>
                  <a:prstClr val="black"/>
                </a:solidFill>
                <a:latin typeface="Courier" panose="02070309020205020404" pitchFamily="49" charset="0"/>
              </a:rPr>
              <a:t>sulfur</a:t>
            </a:r>
            <a:endParaRPr lang="en-GB" sz="1800" dirty="0">
              <a:solidFill>
                <a:prstClr val="black"/>
              </a:solidFill>
              <a:latin typeface="Courier" panose="02070309020205020404" pitchFamily="49" charset="0"/>
            </a:endParaRPr>
          </a:p>
          <a:p>
            <a:endParaRPr lang="en-GB" dirty="0">
              <a:solidFill>
                <a:prstClr val="black"/>
              </a:solidFill>
              <a:latin typeface="Courier" panose="02070309020205020404" pitchFamily="49" charset="0"/>
            </a:endParaRPr>
          </a:p>
          <a:p>
            <a:pPr algn="r"/>
            <a:r>
              <a:rPr lang="en-GB" sz="1200" dirty="0"/>
              <a:t>https://</a:t>
            </a:r>
            <a:r>
              <a:rPr lang="en-GB" sz="1200" dirty="0" err="1"/>
              <a:t>web.expasy.org</a:t>
            </a:r>
            <a:r>
              <a:rPr lang="en-GB" sz="1200" dirty="0"/>
              <a:t>/docs/</a:t>
            </a:r>
            <a:r>
              <a:rPr lang="en-GB" sz="1200" dirty="0" err="1"/>
              <a:t>relnotes</a:t>
            </a:r>
            <a:r>
              <a:rPr lang="en-GB" sz="1200" dirty="0"/>
              <a:t>/</a:t>
            </a:r>
            <a:r>
              <a:rPr lang="en-GB" sz="1200" dirty="0" err="1"/>
              <a:t>relstat.html</a:t>
            </a:r>
            <a:endParaRPr lang="en-CZ"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0AF327-6AA1-DFE0-F195-8F898D4E77EA}"/>
              </a:ext>
            </a:extLst>
          </p:cNvPr>
          <p:cNvSpPr txBox="1"/>
          <p:nvPr/>
        </p:nvSpPr>
        <p:spPr>
          <a:xfrm>
            <a:off x="659567" y="194872"/>
            <a:ext cx="9503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Composition in percent for the complete database</a:t>
            </a:r>
            <a:endParaRPr lang="en-C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E76D36C-AA2E-A236-E79A-F945CA675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CZ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3098C0A-3FE5-8356-9B24-45754B378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Karel Kubíček</a:t>
            </a:r>
            <a:endParaRPr lang="en-CZ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1AE0703-A3D0-E9F9-C1BE-72AF3914A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E7985-D56D-AC45-BFE6-3590DEA37939}" type="slidenum">
              <a:rPr lang="en-CZ" smtClean="0"/>
              <a:t>25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8280136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648200" y="6356351"/>
            <a:ext cx="3429000" cy="365125"/>
          </a:xfrm>
        </p:spPr>
        <p:txBody>
          <a:bodyPr/>
          <a:lstStyle/>
          <a:p>
            <a:r>
              <a:rPr lang="en-US"/>
              <a:t>Karel Kubíček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CFE9-3E20-D34A-936D-633295D73144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745391" y="407781"/>
            <a:ext cx="8774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III] </a:t>
            </a:r>
            <a:r>
              <a:rPr lang="en-US" dirty="0" err="1"/>
              <a:t>Peptidy</a:t>
            </a:r>
            <a:r>
              <a:rPr lang="en-US" dirty="0"/>
              <a:t>, </a:t>
            </a:r>
            <a:r>
              <a:rPr lang="en-US" dirty="0" err="1"/>
              <a:t>proteiny</a:t>
            </a:r>
            <a:r>
              <a:rPr lang="en-US" dirty="0"/>
              <a:t> – </a:t>
            </a:r>
            <a:r>
              <a:rPr lang="en-US" dirty="0" err="1"/>
              <a:t>vznik</a:t>
            </a:r>
            <a:r>
              <a:rPr lang="en-US" dirty="0"/>
              <a:t> </a:t>
            </a:r>
            <a:r>
              <a:rPr lang="en-US" dirty="0" err="1"/>
              <a:t>polymerů</a:t>
            </a:r>
            <a:r>
              <a:rPr lang="en-US" dirty="0"/>
              <a:t> </a:t>
            </a:r>
            <a:r>
              <a:rPr lang="en-US" dirty="0" err="1"/>
              <a:t>polymerizační</a:t>
            </a:r>
            <a:r>
              <a:rPr lang="en-US" dirty="0"/>
              <a:t> </a:t>
            </a:r>
            <a:r>
              <a:rPr lang="en-US" dirty="0" err="1"/>
              <a:t>reakcí</a:t>
            </a:r>
            <a:endParaRPr lang="en-US" dirty="0"/>
          </a:p>
        </p:txBody>
      </p:sp>
      <p:pic>
        <p:nvPicPr>
          <p:cNvPr id="5" name="Picture 4" descr="polymerizac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129" y="1108118"/>
            <a:ext cx="7935093" cy="4028089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eptidova_vazba_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6083" y="2383929"/>
            <a:ext cx="4411443" cy="2008782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648200" y="6356351"/>
            <a:ext cx="3429000" cy="365125"/>
          </a:xfrm>
        </p:spPr>
        <p:txBody>
          <a:bodyPr/>
          <a:lstStyle/>
          <a:p>
            <a:r>
              <a:rPr lang="en-US"/>
              <a:t>Karel Kubíček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CFE9-3E20-D34A-936D-633295D73144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745391" y="407781"/>
            <a:ext cx="8774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IV] </a:t>
            </a:r>
            <a:r>
              <a:rPr lang="en-US" dirty="0" err="1"/>
              <a:t>Peptidová</a:t>
            </a:r>
            <a:r>
              <a:rPr lang="en-US" dirty="0"/>
              <a:t> </a:t>
            </a:r>
            <a:r>
              <a:rPr lang="en-US" dirty="0" err="1"/>
              <a:t>vazba</a:t>
            </a:r>
            <a:r>
              <a:rPr lang="en-US" dirty="0"/>
              <a:t> – pseudo </a:t>
            </a:r>
            <a:r>
              <a:rPr lang="en-US" dirty="0" err="1"/>
              <a:t>dvojitá</a:t>
            </a:r>
            <a:r>
              <a:rPr lang="en-US" dirty="0"/>
              <a:t> </a:t>
            </a:r>
            <a:r>
              <a:rPr lang="en-US" dirty="0" err="1"/>
              <a:t>vazba</a:t>
            </a:r>
            <a:r>
              <a:rPr lang="en-US" dirty="0"/>
              <a:t> =&gt; </a:t>
            </a:r>
            <a:r>
              <a:rPr lang="en-US" dirty="0" err="1"/>
              <a:t>amidová</a:t>
            </a:r>
            <a:r>
              <a:rPr lang="en-US" dirty="0"/>
              <a:t> </a:t>
            </a:r>
            <a:r>
              <a:rPr lang="en-US" dirty="0" err="1"/>
              <a:t>rovina</a:t>
            </a:r>
            <a:endParaRPr lang="en-US" dirty="0"/>
          </a:p>
        </p:txBody>
      </p:sp>
      <p:pic>
        <p:nvPicPr>
          <p:cNvPr id="5" name="Picture 4" descr="peptidova_vazb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1127" y="795821"/>
            <a:ext cx="6397013" cy="1870406"/>
          </a:xfrm>
          <a:prstGeom prst="rect">
            <a:avLst/>
          </a:prstGeom>
        </p:spPr>
      </p:pic>
      <p:pic>
        <p:nvPicPr>
          <p:cNvPr id="8" name="Picture 7" descr="peptidova_vazba_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743" y="2666228"/>
            <a:ext cx="4253200" cy="1551392"/>
          </a:xfrm>
          <a:prstGeom prst="rect">
            <a:avLst/>
          </a:prstGeom>
        </p:spPr>
      </p:pic>
      <p:pic>
        <p:nvPicPr>
          <p:cNvPr id="10" name="Picture 9" descr="peptidova_vazba_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4453" y="4392712"/>
            <a:ext cx="3764980" cy="1810419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648200" y="6356351"/>
            <a:ext cx="3429000" cy="365125"/>
          </a:xfrm>
        </p:spPr>
        <p:txBody>
          <a:bodyPr/>
          <a:lstStyle/>
          <a:p>
            <a:r>
              <a:rPr lang="en-US"/>
              <a:t>Karel Kubíček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CFE9-3E20-D34A-936D-633295D73144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4" name="Picture 3" descr="parametry_polypept_reterz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0683" y="1468012"/>
            <a:ext cx="7206433" cy="42413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5391" y="244670"/>
            <a:ext cx="9134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V] </a:t>
            </a:r>
            <a:r>
              <a:rPr lang="en-US" dirty="0" err="1"/>
              <a:t>Proteinová</a:t>
            </a:r>
            <a:r>
              <a:rPr lang="en-US" dirty="0"/>
              <a:t> </a:t>
            </a:r>
            <a:r>
              <a:rPr lang="en-US" dirty="0" err="1"/>
              <a:t>páteř</a:t>
            </a:r>
            <a:r>
              <a:rPr lang="en-US" dirty="0"/>
              <a:t>, </a:t>
            </a:r>
            <a:r>
              <a:rPr lang="en-US" dirty="0" err="1"/>
              <a:t>primární</a:t>
            </a:r>
            <a:r>
              <a:rPr lang="en-US" dirty="0"/>
              <a:t> </a:t>
            </a:r>
            <a:r>
              <a:rPr lang="en-US" dirty="0" err="1"/>
              <a:t>struktura</a:t>
            </a:r>
            <a:r>
              <a:rPr lang="en-US" dirty="0"/>
              <a:t>, </a:t>
            </a:r>
            <a:r>
              <a:rPr lang="en-US" dirty="0" err="1"/>
              <a:t>číslování</a:t>
            </a:r>
            <a:r>
              <a:rPr lang="en-US" dirty="0"/>
              <a:t> </a:t>
            </a:r>
            <a:r>
              <a:rPr lang="en-US" dirty="0" err="1"/>
              <a:t>od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N-</a:t>
            </a:r>
            <a:r>
              <a:rPr lang="en-US" dirty="0" err="1"/>
              <a:t>konce</a:t>
            </a:r>
            <a:r>
              <a:rPr lang="en-US" dirty="0"/>
              <a:t> (</a:t>
            </a:r>
            <a:r>
              <a:rPr lang="en-US" dirty="0" err="1"/>
              <a:t>terminu</a:t>
            </a:r>
            <a:r>
              <a:rPr lang="en-US" dirty="0"/>
              <a:t>) </a:t>
            </a:r>
            <a:r>
              <a:rPr lang="en-US" dirty="0" err="1"/>
              <a:t>směrem</a:t>
            </a:r>
            <a:r>
              <a:rPr lang="en-US" dirty="0"/>
              <a:t> </a:t>
            </a:r>
            <a:r>
              <a:rPr lang="en-US" dirty="0" err="1"/>
              <a:t>k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C-</a:t>
            </a:r>
            <a:r>
              <a:rPr lang="en-US" dirty="0" err="1"/>
              <a:t>konci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CFE9-3E20-D34A-936D-633295D73144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81201" y="44971"/>
            <a:ext cx="7872081" cy="6432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Informace</a:t>
            </a:r>
            <a:r>
              <a:rPr lang="en-US" dirty="0"/>
              <a:t> o 3D (</a:t>
            </a:r>
            <a:r>
              <a:rPr lang="en-US" dirty="0" err="1"/>
              <a:t>proteinové</a:t>
            </a:r>
            <a:r>
              <a:rPr lang="en-US" dirty="0"/>
              <a:t>) </a:t>
            </a:r>
            <a:r>
              <a:rPr lang="en-US" dirty="0" err="1"/>
              <a:t>struktuře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zapsány</a:t>
            </a:r>
            <a:r>
              <a:rPr lang="en-US" dirty="0"/>
              <a:t> v </a:t>
            </a:r>
            <a:r>
              <a:rPr lang="en-US" dirty="0" err="1"/>
              <a:t>kartézských</a:t>
            </a:r>
            <a:r>
              <a:rPr lang="en-US" dirty="0"/>
              <a:t> </a:t>
            </a:r>
            <a:r>
              <a:rPr lang="en-US" dirty="0" err="1"/>
              <a:t>souřadnicích</a:t>
            </a:r>
            <a:endParaRPr lang="en-US" dirty="0"/>
          </a:p>
          <a:p>
            <a:r>
              <a:rPr lang="en-US" dirty="0" err="1"/>
              <a:t>Nejrozšířenější</a:t>
            </a:r>
            <a:r>
              <a:rPr lang="en-US" dirty="0"/>
              <a:t> </a:t>
            </a:r>
            <a:r>
              <a:rPr lang="en-US" dirty="0" err="1"/>
              <a:t>formát</a:t>
            </a:r>
            <a:r>
              <a:rPr lang="en-US" dirty="0"/>
              <a:t> PDB  (</a:t>
            </a:r>
            <a:r>
              <a:rPr lang="en-US" dirty="0" err="1"/>
              <a:t>ProteinDataBank</a:t>
            </a:r>
            <a:r>
              <a:rPr lang="en-US" dirty="0"/>
              <a:t>, </a:t>
            </a:r>
            <a:r>
              <a:rPr lang="en-US" dirty="0">
                <a:hlinkClick r:id="rId2"/>
              </a:rPr>
              <a:t>www.pdb.org</a:t>
            </a:r>
            <a:r>
              <a:rPr lang="en-US" dirty="0"/>
              <a:t> 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1400" dirty="0">
                <a:latin typeface="Courier"/>
                <a:cs typeface="Courier"/>
              </a:rPr>
              <a:t>ATOM    128  N   HIS O  18      20.321   6.124  17.761  1.00 11.40</a:t>
            </a:r>
          </a:p>
          <a:p>
            <a:r>
              <a:rPr lang="en-US" sz="1400" dirty="0">
                <a:latin typeface="Courier"/>
                <a:cs typeface="Courier"/>
              </a:rPr>
              <a:t>ATOM    129  CA  HIS O  18      21.097   5.169  18.563  1.00 13.62</a:t>
            </a:r>
          </a:p>
          <a:p>
            <a:r>
              <a:rPr lang="en-US" sz="1400" dirty="0">
                <a:latin typeface="Courier"/>
                <a:cs typeface="Courier"/>
              </a:rPr>
              <a:t>ATOM    130  C   HIS O  18      22.581   5.413  18.454  1.00 17.00  </a:t>
            </a:r>
          </a:p>
          <a:p>
            <a:r>
              <a:rPr lang="en-US" sz="1400" dirty="0">
                <a:latin typeface="Courier"/>
                <a:cs typeface="Courier"/>
              </a:rPr>
              <a:t>ATOM    131  O   HIS O  18      23.031   5.592  17.321  1.00 15.45</a:t>
            </a:r>
          </a:p>
          <a:p>
            <a:r>
              <a:rPr lang="en-US" sz="1400" dirty="0">
                <a:latin typeface="Courier"/>
                <a:cs typeface="Courier"/>
              </a:rPr>
              <a:t>ATOM    132  CB  HIS O  18      20.883   3.747  18.034  1.00 16.68 </a:t>
            </a:r>
          </a:p>
          <a:p>
            <a:r>
              <a:rPr lang="en-US" sz="1400" dirty="0">
                <a:latin typeface="Courier"/>
                <a:cs typeface="Courier"/>
              </a:rPr>
              <a:t>ATOM    133  CG  HIS O  18      19.557   3.103  18.437  1.00 11.72</a:t>
            </a:r>
          </a:p>
          <a:p>
            <a:r>
              <a:rPr lang="en-US" sz="1400" dirty="0">
                <a:latin typeface="Courier"/>
                <a:cs typeface="Courier"/>
              </a:rPr>
              <a:t>ATOM    134  ND1 HIS O  18      19.252   2.806  19.725  1.00 11.66</a:t>
            </a:r>
          </a:p>
          <a:p>
            <a:r>
              <a:rPr lang="en-US" sz="1400" dirty="0">
                <a:latin typeface="Courier"/>
                <a:cs typeface="Courier"/>
              </a:rPr>
              <a:t>ATOM    135  CD2 HIS O  18      18.479   2.751  17.657  1.00 16.32</a:t>
            </a:r>
          </a:p>
          <a:p>
            <a:r>
              <a:rPr lang="en-US" sz="1400" dirty="0">
                <a:latin typeface="Courier"/>
                <a:cs typeface="Courier"/>
              </a:rPr>
              <a:t>ATOM    136  CE1 HIS O  18      18.021   2.238  19.730  1.00 14.91</a:t>
            </a:r>
          </a:p>
          <a:p>
            <a:r>
              <a:rPr lang="en-US" sz="1400" dirty="0">
                <a:latin typeface="Courier"/>
                <a:cs typeface="Courier"/>
              </a:rPr>
              <a:t>ATOM    137  NE2 HIS O  18      17.552   2.185  18.473  1.00 17.58</a:t>
            </a:r>
          </a:p>
          <a:p>
            <a:r>
              <a:rPr lang="en-US" sz="1400" dirty="0">
                <a:latin typeface="Courier"/>
                <a:cs typeface="Courier"/>
              </a:rPr>
              <a:t> </a:t>
            </a:r>
          </a:p>
          <a:p>
            <a:r>
              <a:rPr lang="en-US" sz="1400" dirty="0">
                <a:latin typeface="Courier"/>
                <a:cs typeface="Courier"/>
              </a:rPr>
              <a:t>HETATM 1633  NC  HEM O 104      15.182   3.191  16.831  1.00 21.22</a:t>
            </a:r>
          </a:p>
          <a:p>
            <a:r>
              <a:rPr lang="en-US" sz="1400" dirty="0">
                <a:latin typeface="Courier"/>
                <a:cs typeface="Courier"/>
              </a:rPr>
              <a:t>HETATM 1634  C1C HEM O 104      15.433   3.334  15.488  1.00 17.49</a:t>
            </a:r>
          </a:p>
          <a:p>
            <a:r>
              <a:rPr lang="en-US" sz="1400" dirty="0">
                <a:latin typeface="Courier"/>
                <a:cs typeface="Courier"/>
              </a:rPr>
              <a:t>HETATM 1635  C2C HEM O 104      15.046   4.605  15.145  1.00 31.21</a:t>
            </a:r>
          </a:p>
          <a:p>
            <a:r>
              <a:rPr lang="en-US" sz="1400" dirty="0">
                <a:latin typeface="Courier"/>
                <a:cs typeface="Courier"/>
              </a:rPr>
              <a:t>HETATM 1636  C3C HEM O 104      14.623   5.242  16.323  1.00 14.38</a:t>
            </a:r>
          </a:p>
          <a:p>
            <a:r>
              <a:rPr lang="en-US" sz="1400" dirty="0">
                <a:latin typeface="Courier"/>
                <a:cs typeface="Courier"/>
              </a:rPr>
              <a:t>HETATM 1637  C4C HEM O 104      14.661   4.346  17.360  1.00 14.50</a:t>
            </a:r>
          </a:p>
          <a:p>
            <a:r>
              <a:rPr lang="en-US" sz="1400" dirty="0">
                <a:latin typeface="Courier"/>
                <a:cs typeface="Courier"/>
              </a:rPr>
              <a:t>HETATM 1638  CMC HEM O 104      15.299   5.349  13.850  1.00 15.54</a:t>
            </a:r>
          </a:p>
          <a:p>
            <a:r>
              <a:rPr lang="en-US" sz="1400" dirty="0">
                <a:latin typeface="Courier"/>
                <a:cs typeface="Courier"/>
              </a:rPr>
              <a:t>HETATM 1639  CAC HEM O 104      14.314   6.707  16.409  1.00 31.67</a:t>
            </a:r>
          </a:p>
          <a:p>
            <a:r>
              <a:rPr lang="en-US" sz="1400" dirty="0">
                <a:latin typeface="Courier"/>
                <a:cs typeface="Courier"/>
              </a:rPr>
              <a:t>HETATM 1640  CBC HEM O 104      13.170   7.262  15.615  1.00 10.23</a:t>
            </a:r>
          </a:p>
          <a:p>
            <a:r>
              <a:rPr lang="en-US" sz="1400" dirty="0">
                <a:latin typeface="Courier"/>
                <a:cs typeface="Courier"/>
              </a:rPr>
              <a:t> </a:t>
            </a:r>
          </a:p>
          <a:p>
            <a:r>
              <a:rPr lang="en-US" sz="1400" dirty="0">
                <a:latin typeface="Courier"/>
                <a:cs typeface="Courier"/>
              </a:rPr>
              <a:t>HETATM 1609 FE   HEM O 104      15.801   1.483  17.954  1.00  9.37</a:t>
            </a:r>
          </a:p>
          <a:p>
            <a:endParaRPr lang="en-US" sz="1400" dirty="0">
              <a:latin typeface="Courier"/>
              <a:cs typeface="Courier"/>
            </a:endParaRPr>
          </a:p>
          <a:p>
            <a:r>
              <a:rPr lang="en-US" sz="1400" dirty="0">
                <a:latin typeface="Courier"/>
                <a:cs typeface="Courier"/>
                <a:hlinkClick r:id="rId3" action="ppaction://hlinkfile"/>
              </a:rPr>
              <a:t>ftp://ftp.wwpdb.org/pub/pdb/doc/format_descriptions/Format_v33_A4.pdf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981201" y="1385310"/>
            <a:ext cx="783887" cy="4603265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765088" y="1385310"/>
            <a:ext cx="505094" cy="4603265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92702" y="1385310"/>
            <a:ext cx="505094" cy="4603265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783365" y="1385310"/>
            <a:ext cx="505094" cy="4603265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290206" y="1385310"/>
            <a:ext cx="148906" cy="4603265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442606" y="1385310"/>
            <a:ext cx="472737" cy="4603265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432018" y="1385310"/>
            <a:ext cx="2499456" cy="4603265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961750" y="1385310"/>
            <a:ext cx="1254106" cy="4603265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60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810D0B-4746-154F-9EC6-04A749A78F51}"/>
              </a:ext>
            </a:extLst>
          </p:cNvPr>
          <p:cNvSpPr txBox="1"/>
          <p:nvPr/>
        </p:nvSpPr>
        <p:spPr>
          <a:xfrm>
            <a:off x="1981200" y="504202"/>
            <a:ext cx="8438972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2160FF"/>
                </a:solidFill>
              </a:rPr>
              <a:t>Chemické složení lidského těla</a:t>
            </a:r>
          </a:p>
          <a:p>
            <a:endParaRPr lang="cs-CZ" dirty="0"/>
          </a:p>
          <a:p>
            <a:pPr marL="514350" indent="-514350">
              <a:buFont typeface="+mj-lt"/>
              <a:buAutoNum type="alphaLcPeriod"/>
            </a:pPr>
            <a:r>
              <a:rPr lang="cs-CZ" sz="2400" dirty="0"/>
              <a:t>(</a:t>
            </a:r>
            <a:r>
              <a:rPr lang="cs-CZ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65</a:t>
            </a:r>
            <a:r>
              <a:rPr lang="cs-CZ" sz="2400" dirty="0">
                <a:solidFill>
                  <a:schemeClr val="bg1"/>
                </a:solidFill>
              </a:rPr>
              <a:t>.0</a:t>
            </a:r>
            <a:r>
              <a:rPr lang="cs-CZ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%</a:t>
            </a:r>
            <a:r>
              <a:rPr lang="cs-CZ" sz="2400" dirty="0"/>
              <a:t>) Voda</a:t>
            </a:r>
          </a:p>
          <a:p>
            <a:pPr marL="514350" indent="-514350">
              <a:buFont typeface="+mj-lt"/>
              <a:buAutoNum type="alphaLcPeriod"/>
            </a:pPr>
            <a:r>
              <a:rPr lang="cs-CZ" sz="2400" dirty="0"/>
              <a:t>(</a:t>
            </a:r>
            <a:r>
              <a:rPr lang="cs-CZ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</a:t>
            </a:r>
            <a:r>
              <a:rPr lang="cs-CZ" sz="2400" dirty="0">
                <a:solidFill>
                  <a:schemeClr val="bg1"/>
                </a:solidFill>
              </a:rPr>
              <a:t>.0</a:t>
            </a:r>
            <a:r>
              <a:rPr lang="cs-CZ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%</a:t>
            </a:r>
            <a:r>
              <a:rPr lang="cs-CZ" sz="2400" dirty="0"/>
              <a:t>) Proteiny</a:t>
            </a:r>
          </a:p>
          <a:p>
            <a:pPr marL="514350" indent="-514350">
              <a:buFont typeface="+mj-lt"/>
              <a:buAutoNum type="alphaLcPeriod"/>
            </a:pPr>
            <a:r>
              <a:rPr lang="cs-CZ" sz="2400" dirty="0"/>
              <a:t>(</a:t>
            </a:r>
            <a:r>
              <a:rPr lang="cs-CZ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12</a:t>
            </a:r>
            <a:r>
              <a:rPr lang="cs-CZ" sz="2400" dirty="0">
                <a:solidFill>
                  <a:schemeClr val="bg1"/>
                </a:solidFill>
              </a:rPr>
              <a:t>.0</a:t>
            </a:r>
            <a:r>
              <a:rPr lang="cs-CZ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%</a:t>
            </a:r>
            <a:r>
              <a:rPr lang="cs-CZ" sz="2400" dirty="0"/>
              <a:t>) Lipidy (tuky)</a:t>
            </a:r>
          </a:p>
          <a:p>
            <a:pPr marL="514350" indent="-514350">
              <a:buFont typeface="+mj-lt"/>
              <a:buAutoNum type="alphaLcPeriod"/>
            </a:pPr>
            <a:r>
              <a:rPr lang="cs-CZ" sz="2400" dirty="0"/>
              <a:t>(</a:t>
            </a:r>
            <a:r>
              <a:rPr lang="cs-CZ" sz="2400" dirty="0">
                <a:solidFill>
                  <a:schemeClr val="bg1"/>
                </a:solidFill>
              </a:rPr>
              <a:t>0</a:t>
            </a:r>
            <a:r>
              <a:rPr lang="cs-CZ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1.1 %</a:t>
            </a:r>
            <a:r>
              <a:rPr lang="cs-CZ" sz="2400" dirty="0"/>
              <a:t>) Nukleové kyseliny</a:t>
            </a:r>
          </a:p>
          <a:p>
            <a:pPr marL="514350" indent="-514350">
              <a:buFont typeface="+mj-lt"/>
              <a:buAutoNum type="alphaLcPeriod"/>
            </a:pPr>
            <a:r>
              <a:rPr lang="cs-CZ" sz="2400" dirty="0"/>
              <a:t>Ionty (Na</a:t>
            </a:r>
            <a:r>
              <a:rPr lang="cs-CZ" sz="2400" baseline="30000" dirty="0"/>
              <a:t>+</a:t>
            </a:r>
            <a:r>
              <a:rPr lang="cs-CZ" sz="2400" dirty="0"/>
              <a:t>, K</a:t>
            </a:r>
            <a:r>
              <a:rPr lang="cs-CZ" sz="2400" baseline="30000" dirty="0"/>
              <a:t>+</a:t>
            </a:r>
            <a:r>
              <a:rPr lang="cs-CZ" sz="2400" dirty="0"/>
              <a:t>, Cl</a:t>
            </a:r>
            <a:r>
              <a:rPr lang="cs-CZ" sz="2400" baseline="30000" dirty="0"/>
              <a:t>-</a:t>
            </a:r>
            <a:r>
              <a:rPr lang="cs-CZ" sz="2400" dirty="0"/>
              <a:t>, PO</a:t>
            </a:r>
            <a:r>
              <a:rPr lang="cs-CZ" sz="2400" baseline="-25000" dirty="0"/>
              <a:t>4</a:t>
            </a:r>
            <a:r>
              <a:rPr lang="cs-CZ" sz="2400" baseline="30000" dirty="0"/>
              <a:t>3-</a:t>
            </a:r>
            <a:r>
              <a:rPr lang="cs-CZ" sz="2400" dirty="0"/>
              <a:t> ...)</a:t>
            </a:r>
          </a:p>
          <a:p>
            <a:pPr marL="514350" indent="-514350">
              <a:buFont typeface="+mj-lt"/>
              <a:buAutoNum type="alphaLcPeriod"/>
            </a:pPr>
            <a:r>
              <a:rPr lang="cs-CZ" sz="2400" dirty="0"/>
              <a:t>Plyny (O</a:t>
            </a:r>
            <a:r>
              <a:rPr lang="cs-CZ" sz="2400" baseline="-25000" dirty="0"/>
              <a:t>2</a:t>
            </a:r>
            <a:r>
              <a:rPr lang="cs-CZ" sz="2400" dirty="0"/>
              <a:t>, CO</a:t>
            </a:r>
            <a:r>
              <a:rPr lang="cs-CZ" sz="2400" baseline="-25000" dirty="0"/>
              <a:t>2</a:t>
            </a:r>
            <a:r>
              <a:rPr lang="cs-CZ" sz="2400" dirty="0"/>
              <a:t>, …), </a:t>
            </a:r>
            <a:r>
              <a:rPr lang="cs-CZ" sz="2400" dirty="0" err="1"/>
              <a:t>karbohydráty</a:t>
            </a:r>
            <a:r>
              <a:rPr lang="cs-CZ" sz="2400" dirty="0"/>
              <a:t> (glukóza), </a:t>
            </a:r>
            <a:r>
              <a:rPr lang="cs-CZ" sz="2400" dirty="0" err="1"/>
              <a:t>hydroxyapatit</a:t>
            </a:r>
            <a:r>
              <a:rPr lang="cs-CZ" sz="2400" dirty="0"/>
              <a:t> (forma vápníku a fosfátu – zuby, kosti), volné radikály, </a:t>
            </a:r>
            <a:r>
              <a:rPr lang="cs-CZ" sz="2400" dirty="0" err="1"/>
              <a:t>etc</a:t>
            </a:r>
            <a:r>
              <a:rPr lang="cs-CZ" sz="2400" dirty="0"/>
              <a:t>.</a:t>
            </a:r>
          </a:p>
          <a:p>
            <a:pPr marL="342900" indent="-342900">
              <a:buAutoNum type="alphaLcPeriod"/>
            </a:pPr>
            <a:endParaRPr lang="cs-CZ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CB2E46-CC34-6146-BA8F-2BEBD4936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302ED2B-37D7-E641-AF57-3D103793F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FA1B684-9F91-574D-868F-2919424D6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5A76C-3A57-0940-BBC0-C9D853A7BB7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4812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mide_pla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8582" y="1114826"/>
            <a:ext cx="3294637" cy="4864253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CFE9-3E20-D34A-936D-633295D73144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4" name="Picture 3" descr="AEKGY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8215" y="578105"/>
            <a:ext cx="4940498" cy="33876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66622" y="4222217"/>
            <a:ext cx="6152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Symbol" charset="2"/>
              <a:buChar char="f"/>
            </a:pPr>
            <a:r>
              <a:rPr lang="en-US" sz="2000" dirty="0">
                <a:latin typeface="Symbol" charset="2"/>
                <a:cs typeface="Symbol" charset="2"/>
              </a:rPr>
              <a:t> - </a:t>
            </a:r>
            <a:r>
              <a:rPr lang="en-US" sz="2000" b="1" dirty="0">
                <a:solidFill>
                  <a:srgbClr val="FF0000"/>
                </a:solidFill>
                <a:latin typeface="Arial Bold"/>
                <a:cs typeface="Arial Bold"/>
              </a:rPr>
              <a:t>CO, N, C</a:t>
            </a:r>
            <a:r>
              <a:rPr lang="en-US" sz="2000" b="1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a</a:t>
            </a:r>
            <a:r>
              <a:rPr lang="en-US" sz="2000" b="1" dirty="0">
                <a:solidFill>
                  <a:srgbClr val="FF0000"/>
                </a:solidFill>
                <a:latin typeface="Arial Bold"/>
                <a:cs typeface="Arial Bold"/>
              </a:rPr>
              <a:t>, CO</a:t>
            </a:r>
            <a:r>
              <a:rPr lang="en-US" sz="2000" dirty="0">
                <a:solidFill>
                  <a:srgbClr val="FF0000"/>
                </a:solidFill>
                <a:latin typeface="Arial Bold"/>
                <a:cs typeface="Arial Bold"/>
              </a:rPr>
              <a:t> </a:t>
            </a:r>
            <a:r>
              <a:rPr lang="en-US" sz="2000" dirty="0">
                <a:latin typeface="Arial Bold"/>
                <a:cs typeface="Arial Bold"/>
              </a:rPr>
              <a:t>(CO </a:t>
            </a:r>
            <a:r>
              <a:rPr lang="en-US" sz="2000" dirty="0" err="1">
                <a:latin typeface="Arial Bold"/>
                <a:cs typeface="Arial Bold"/>
              </a:rPr>
              <a:t>někdy</a:t>
            </a:r>
            <a:r>
              <a:rPr lang="en-US" sz="2000" dirty="0">
                <a:latin typeface="Arial Bold"/>
                <a:cs typeface="Arial Bold"/>
              </a:rPr>
              <a:t> </a:t>
            </a:r>
            <a:r>
              <a:rPr lang="en-US" sz="2000" dirty="0" err="1">
                <a:latin typeface="Arial Bold"/>
                <a:cs typeface="Arial Bold"/>
              </a:rPr>
              <a:t>značeno</a:t>
            </a:r>
            <a:r>
              <a:rPr lang="en-US" sz="2000" dirty="0">
                <a:latin typeface="Arial Bold"/>
                <a:cs typeface="Arial Bold"/>
              </a:rPr>
              <a:t> C’)</a:t>
            </a:r>
            <a:r>
              <a:rPr lang="en-US" sz="2000" dirty="0">
                <a:latin typeface="Symbol" charset="2"/>
                <a:cs typeface="Symbol" charset="2"/>
              </a:rPr>
              <a:t> </a:t>
            </a:r>
          </a:p>
          <a:p>
            <a:r>
              <a:rPr lang="en-US" sz="2000" dirty="0">
                <a:latin typeface="Symbol" charset="2"/>
                <a:cs typeface="Symbol" charset="2"/>
              </a:rPr>
              <a:t>y - </a:t>
            </a:r>
            <a:r>
              <a:rPr lang="en-US" sz="2000" b="1" dirty="0">
                <a:latin typeface="Arial Bold"/>
                <a:cs typeface="Arial Bold"/>
              </a:rPr>
              <a:t>N, C</a:t>
            </a:r>
            <a:r>
              <a:rPr lang="en-US" sz="2000" b="1" baseline="-25000" dirty="0">
                <a:latin typeface="Symbol" charset="2"/>
                <a:cs typeface="Symbol" charset="2"/>
              </a:rPr>
              <a:t>a</a:t>
            </a:r>
            <a:r>
              <a:rPr lang="en-US" sz="2000" b="1" dirty="0">
                <a:latin typeface="Arial Bold"/>
                <a:cs typeface="Arial Bold"/>
              </a:rPr>
              <a:t>, CO, N</a:t>
            </a:r>
            <a:endParaRPr lang="en-US" sz="2000" b="1" dirty="0">
              <a:latin typeface="Symbol" charset="2"/>
              <a:cs typeface="Symbol" charset="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31512" y="2253065"/>
            <a:ext cx="1759470" cy="699053"/>
          </a:xfrm>
          <a:prstGeom prst="rect">
            <a:avLst/>
          </a:prstGeom>
          <a:noFill/>
          <a:ln w="7620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21820" y="2300606"/>
            <a:ext cx="1759470" cy="699053"/>
          </a:xfrm>
          <a:prstGeom prst="rect">
            <a:avLst/>
          </a:prstGeom>
          <a:noFill/>
          <a:ln w="762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CFE9-3E20-D34A-936D-633295D73144}" type="slidenum">
              <a:rPr lang="en-US" smtClean="0"/>
              <a:pPr/>
              <a:t>31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981200" y="955208"/>
          <a:ext cx="8060406" cy="340360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3037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34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91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58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48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434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Structural</a:t>
                      </a:r>
                      <a:r>
                        <a:rPr lang="en-US" baseline="0" dirty="0"/>
                        <a:t> element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Symbol" charset="2"/>
                          <a:cs typeface="Symbol" charset="2"/>
                        </a:rPr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Symbol" charset="2"/>
                          <a:cs typeface="Symbol" charset="2"/>
                        </a:rPr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Symbol" charset="2"/>
                          <a:cs typeface="Symbol" charset="2"/>
                        </a:rPr>
                        <a:t>a</a:t>
                      </a:r>
                      <a:r>
                        <a:rPr lang="en-US" dirty="0"/>
                        <a:t>-helix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  <a:r>
                        <a:rPr lang="en-US" baseline="-25000" dirty="0"/>
                        <a:t>10</a:t>
                      </a:r>
                      <a:r>
                        <a:rPr lang="en-US" dirty="0"/>
                        <a:t>-helix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Symbol" charset="2"/>
                          <a:cs typeface="Symbol" charset="2"/>
                        </a:rPr>
                        <a:t>b</a:t>
                      </a:r>
                      <a:r>
                        <a:rPr lang="en-US" dirty="0"/>
                        <a:t>-helix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Polyproline</a:t>
                      </a:r>
                      <a:r>
                        <a:rPr lang="en-US" dirty="0"/>
                        <a:t> II</a:t>
                      </a:r>
                      <a:r>
                        <a:rPr lang="en-US" baseline="0" dirty="0">
                          <a:latin typeface="Symbol" charset="2"/>
                          <a:cs typeface="Symbol" charset="2"/>
                        </a:rPr>
                        <a:t> </a:t>
                      </a:r>
                      <a:r>
                        <a:rPr lang="en-US" dirty="0"/>
                        <a:t>helix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+149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Parallel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>
                          <a:latin typeface="Symbol" charset="2"/>
                          <a:cs typeface="Symbol" charset="2"/>
                        </a:rPr>
                        <a:t>b</a:t>
                      </a:r>
                      <a:r>
                        <a:rPr lang="en-US" baseline="0" dirty="0">
                          <a:latin typeface="+mn-lt"/>
                          <a:cs typeface="Symbol" charset="2"/>
                        </a:rPr>
                        <a:t>-strand</a:t>
                      </a:r>
                      <a:endParaRPr lang="en-US" dirty="0">
                        <a:latin typeface="+mn-lt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+113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Antiparallel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>
                          <a:latin typeface="Symbol" charset="2"/>
                          <a:cs typeface="Symbol" charset="2"/>
                        </a:rPr>
                        <a:t>b</a:t>
                      </a:r>
                      <a:r>
                        <a:rPr lang="en-US" baseline="0" dirty="0">
                          <a:latin typeface="+mn-lt"/>
                          <a:cs typeface="Symbol" charset="2"/>
                        </a:rPr>
                        <a:t>-strand</a:t>
                      </a:r>
                      <a:endParaRPr lang="en-US" dirty="0">
                        <a:latin typeface="+mn-lt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+135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981200" y="358946"/>
            <a:ext cx="8060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Structural parameters for protein secondary structures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31075" y="4417824"/>
            <a:ext cx="96227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charset="0"/>
              <a:buChar char="f"/>
            </a:pPr>
            <a:r>
              <a:rPr lang="en-US" dirty="0"/>
              <a:t>and </a:t>
            </a:r>
            <a:r>
              <a:rPr lang="en-US" dirty="0">
                <a:latin typeface="Symbol" charset="2"/>
                <a:cs typeface="Symbol" charset="2"/>
              </a:rPr>
              <a:t>y </a:t>
            </a:r>
            <a:r>
              <a:rPr lang="en-US" dirty="0"/>
              <a:t>are the conformational angles of the </a:t>
            </a:r>
            <a:r>
              <a:rPr lang="en-US" dirty="0" err="1"/>
              <a:t>mainchain</a:t>
            </a:r>
            <a:r>
              <a:rPr lang="en-US" dirty="0"/>
              <a:t>, with </a:t>
            </a:r>
            <a:r>
              <a:rPr lang="en-US" dirty="0">
                <a:latin typeface="Symbol" charset="2"/>
                <a:cs typeface="Symbol" charset="2"/>
              </a:rPr>
              <a:t>w</a:t>
            </a:r>
            <a:r>
              <a:rPr lang="en-US" dirty="0"/>
              <a:t> ~180°(trans conformation)</a:t>
            </a:r>
          </a:p>
          <a:p>
            <a:r>
              <a:rPr lang="en-US" i="1" dirty="0"/>
              <a:t>n </a:t>
            </a:r>
            <a:r>
              <a:rPr lang="en-US" dirty="0"/>
              <a:t>= number of residues per turn</a:t>
            </a:r>
          </a:p>
          <a:p>
            <a:r>
              <a:rPr lang="en-US" i="1" dirty="0"/>
              <a:t>d </a:t>
            </a:r>
            <a:r>
              <a:rPr lang="en-US" dirty="0"/>
              <a:t>=  displacement between successive residues along the helix/strand axis</a:t>
            </a:r>
          </a:p>
          <a:p>
            <a:r>
              <a:rPr lang="en-US" i="1" dirty="0"/>
              <a:t>p </a:t>
            </a:r>
            <a:r>
              <a:rPr lang="en-US" dirty="0"/>
              <a:t>= the pitch of helix/strand, the distance along the helix/strand axis of a complete sec. </a:t>
            </a:r>
            <a:r>
              <a:rPr lang="en-US" dirty="0" err="1"/>
              <a:t>struct</a:t>
            </a:r>
            <a:r>
              <a:rPr lang="en-US" dirty="0"/>
              <a:t>. element. Note that </a:t>
            </a:r>
            <a:r>
              <a:rPr lang="en-US" i="1" dirty="0"/>
              <a:t>p</a:t>
            </a:r>
            <a:r>
              <a:rPr lang="en-US" dirty="0"/>
              <a:t>=</a:t>
            </a:r>
            <a:r>
              <a:rPr lang="en-US" i="1" dirty="0"/>
              <a:t>n </a:t>
            </a:r>
            <a:r>
              <a:rPr lang="en-US" dirty="0"/>
              <a:t>x </a:t>
            </a:r>
            <a:r>
              <a:rPr lang="en-US" i="1" dirty="0"/>
              <a:t>d </a:t>
            </a:r>
            <a:r>
              <a:rPr lang="en-US" dirty="0"/>
              <a:t>(equation is exact, error is in rounding of </a:t>
            </a:r>
            <a:r>
              <a:rPr lang="en-US" i="1" dirty="0"/>
              <a:t>n</a:t>
            </a:r>
            <a:r>
              <a:rPr lang="en-US" dirty="0"/>
              <a:t> and </a:t>
            </a:r>
            <a:r>
              <a:rPr lang="en-US" i="1" dirty="0"/>
              <a:t>d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245216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648200" y="6356351"/>
            <a:ext cx="3429001" cy="365125"/>
          </a:xfrm>
        </p:spPr>
        <p:txBody>
          <a:bodyPr/>
          <a:lstStyle/>
          <a:p>
            <a:r>
              <a:rPr lang="en-US"/>
              <a:t>Karel Kubíček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CFE9-3E20-D34A-936D-633295D73144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5" name="Picture 4" descr="ramachandra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5558" y="493182"/>
            <a:ext cx="6303798" cy="59209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45391" y="81553"/>
            <a:ext cx="8774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VI] </a:t>
            </a:r>
            <a:r>
              <a:rPr lang="en-US" dirty="0" err="1"/>
              <a:t>Ramachandranův</a:t>
            </a:r>
            <a:r>
              <a:rPr lang="en-US" dirty="0"/>
              <a:t> diagram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CFE9-3E20-D34A-936D-633295D73144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5" name="Picture 4" descr="ramachandran_proteins_2003_50_4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866" y="1636884"/>
            <a:ext cx="4617778" cy="4487333"/>
          </a:xfrm>
          <a:prstGeom prst="rect">
            <a:avLst/>
          </a:prstGeom>
        </p:spPr>
      </p:pic>
      <p:pic>
        <p:nvPicPr>
          <p:cNvPr id="6" name="Picture 5" descr="ramachandran_proteins_2003_50_437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530" y="1735661"/>
            <a:ext cx="4576492" cy="43008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45391" y="81553"/>
            <a:ext cx="8774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Ramachandranův</a:t>
            </a:r>
            <a:r>
              <a:rPr lang="en-US" sz="2800" dirty="0"/>
              <a:t> diagram – </a:t>
            </a:r>
            <a:r>
              <a:rPr lang="en-US" sz="2800" dirty="0" err="1"/>
              <a:t>komplet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627111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ED9B66-A9F6-0842-88C8-B59B57D15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566E17-FC5A-5644-816B-C4E60212C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8A0348-404F-3B42-8358-FEFA1339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CFE9-3E20-D34A-936D-633295D73144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31509F-4AE1-E846-A8CB-8A7F93F5AEA1}"/>
              </a:ext>
            </a:extLst>
          </p:cNvPr>
          <p:cNvSpPr txBox="1"/>
          <p:nvPr/>
        </p:nvSpPr>
        <p:spPr>
          <a:xfrm>
            <a:off x="1780784" y="209263"/>
            <a:ext cx="86304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hlinkClick r:id="rId2"/>
              </a:rPr>
              <a:t>https://proteopedia.org/wiki/index.php/Tutorial:Ramachandran_principle_and_phi_psi_angles</a:t>
            </a:r>
            <a:endParaRPr lang="en-GB" sz="1600" dirty="0"/>
          </a:p>
          <a:p>
            <a:pPr algn="ctr"/>
            <a:endParaRPr lang="en-CZ" sz="1600" dirty="0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9134B7D1-1912-D24D-AED0-8A87AC476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394" y="794038"/>
            <a:ext cx="8837210" cy="514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4221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CDC7EDE-027B-6647-BE4D-CD22F40B3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182" y="0"/>
            <a:ext cx="7867636" cy="646346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357474-B532-E440-B763-E36E1ED4E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5969D0-60F5-D44D-ADC8-034AE19B5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7BD47-602D-EF4A-B9F2-68E7AE963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CFE9-3E20-D34A-936D-633295D73144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4815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lix_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367" y="624403"/>
            <a:ext cx="3838586" cy="3427585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648200" y="6356351"/>
            <a:ext cx="3429000" cy="365125"/>
          </a:xfrm>
        </p:spPr>
        <p:txBody>
          <a:bodyPr/>
          <a:lstStyle/>
          <a:p>
            <a:r>
              <a:rPr lang="en-US"/>
              <a:t>Karel Kubíček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CFE9-3E20-D34A-936D-633295D73144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826955" y="314575"/>
            <a:ext cx="8669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/>
                <a:cs typeface="Arial"/>
              </a:rPr>
              <a:t>VII] </a:t>
            </a:r>
            <a:r>
              <a:rPr lang="en-US" sz="2000" b="1" dirty="0" err="1">
                <a:latin typeface="Arial"/>
                <a:cs typeface="Arial"/>
              </a:rPr>
              <a:t>Sekundární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struktura</a:t>
            </a:r>
            <a:endParaRPr lang="en-US" sz="2000" b="1" dirty="0">
              <a:latin typeface="Arial"/>
              <a:cs typeface="Arial"/>
            </a:endParaRPr>
          </a:p>
          <a:p>
            <a:pPr marL="342900" indent="-342900">
              <a:buAutoNum type="arabicParenR"/>
            </a:pPr>
            <a:r>
              <a:rPr lang="en-US" sz="2400" b="1" dirty="0">
                <a:latin typeface="Symbol" charset="2"/>
                <a:cs typeface="Symbol" charset="2"/>
              </a:rPr>
              <a:t>a</a:t>
            </a:r>
            <a:r>
              <a:rPr lang="en-US" sz="2400" b="1" dirty="0">
                <a:latin typeface="Arial"/>
                <a:cs typeface="Arial"/>
              </a:rPr>
              <a:t>-</a:t>
            </a:r>
            <a:r>
              <a:rPr lang="en-US" sz="2400" b="1" dirty="0" err="1">
                <a:latin typeface="Arial"/>
                <a:cs typeface="Arial"/>
              </a:rPr>
              <a:t>šroubovice</a:t>
            </a:r>
            <a:r>
              <a:rPr lang="en-US" sz="2400" b="1" dirty="0">
                <a:latin typeface="Arial"/>
                <a:cs typeface="Arial"/>
              </a:rPr>
              <a:t> (</a:t>
            </a:r>
            <a:r>
              <a:rPr lang="en-US" sz="2400" b="1" dirty="0">
                <a:latin typeface="Symbol" charset="2"/>
                <a:cs typeface="Symbol" charset="2"/>
              </a:rPr>
              <a:t>a</a:t>
            </a:r>
            <a:r>
              <a:rPr lang="en-US" sz="2400" b="1" dirty="0">
                <a:latin typeface="Arial"/>
                <a:cs typeface="Arial"/>
              </a:rPr>
              <a:t>-helix)</a:t>
            </a:r>
          </a:p>
          <a:p>
            <a:pPr marL="342900" indent="-342900">
              <a:buAutoNum type="arabicParenR"/>
            </a:pPr>
            <a:r>
              <a:rPr lang="en-US" dirty="0" err="1">
                <a:latin typeface="Symbol" charset="2"/>
                <a:cs typeface="Symbol" charset="2"/>
              </a:rPr>
              <a:t>b</a:t>
            </a:r>
            <a:r>
              <a:rPr lang="en-US" dirty="0" err="1">
                <a:latin typeface="Arial"/>
                <a:cs typeface="Arial"/>
              </a:rPr>
              <a:t>-skládaný</a:t>
            </a:r>
            <a:r>
              <a:rPr lang="en-US" dirty="0">
                <a:latin typeface="Arial"/>
                <a:cs typeface="Arial"/>
              </a:rPr>
              <a:t> list (</a:t>
            </a:r>
            <a:r>
              <a:rPr lang="en-US" dirty="0" err="1">
                <a:latin typeface="Symbol" charset="2"/>
                <a:cs typeface="Symbol" charset="2"/>
              </a:rPr>
              <a:t>b</a:t>
            </a:r>
            <a:r>
              <a:rPr lang="en-US" dirty="0">
                <a:latin typeface="Arial"/>
                <a:cs typeface="Arial"/>
              </a:rPr>
              <a:t>-sheet)</a:t>
            </a:r>
          </a:p>
          <a:p>
            <a:pPr marL="342900" indent="-342900">
              <a:buAutoNum type="arabicParenR"/>
            </a:pPr>
            <a:r>
              <a:rPr lang="en-US" dirty="0" err="1">
                <a:latin typeface="Arial"/>
                <a:cs typeface="Arial"/>
              </a:rPr>
              <a:t>Ohyb</a:t>
            </a:r>
            <a:r>
              <a:rPr lang="en-US" dirty="0">
                <a:latin typeface="Arial"/>
                <a:cs typeface="Arial"/>
              </a:rPr>
              <a:t>, </a:t>
            </a:r>
            <a:r>
              <a:rPr lang="en-US" dirty="0" err="1">
                <a:latin typeface="Arial"/>
                <a:cs typeface="Arial"/>
              </a:rPr>
              <a:t>smyčka</a:t>
            </a:r>
            <a:r>
              <a:rPr lang="en-US" dirty="0">
                <a:latin typeface="Arial"/>
                <a:cs typeface="Arial"/>
              </a:rPr>
              <a:t> (loop/turn)</a:t>
            </a:r>
          </a:p>
        </p:txBody>
      </p:sp>
      <p:pic>
        <p:nvPicPr>
          <p:cNvPr id="5" name="Picture 4" descr="helix_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7953" y="314574"/>
            <a:ext cx="2238178" cy="5932818"/>
          </a:xfrm>
          <a:prstGeom prst="rect">
            <a:avLst/>
          </a:prstGeom>
        </p:spPr>
      </p:pic>
      <p:pic>
        <p:nvPicPr>
          <p:cNvPr id="6" name="Picture 5" descr="helix_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6955" y="1816456"/>
            <a:ext cx="2882442" cy="4259480"/>
          </a:xfrm>
          <a:prstGeom prst="rect">
            <a:avLst/>
          </a:prstGeom>
        </p:spPr>
      </p:pic>
      <p:pic>
        <p:nvPicPr>
          <p:cNvPr id="9" name="Picture 8" descr="helix_zob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3632" y="4176689"/>
            <a:ext cx="3263568" cy="1624194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F132EDE-C425-A445-AD0B-5A9951132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02722"/>
            <a:ext cx="9144000" cy="6284109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242CCB-339B-B544-83E7-9B691FDFD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3CE6A0-D8EF-8744-B822-9BC516C10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F12ABA-CA0C-BF42-9BF0-DAC92894C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CFE9-3E20-D34A-936D-633295D73144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4314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358312" y="2056452"/>
            <a:ext cx="3230308" cy="4299899"/>
            <a:chOff x="5456492" y="2056451"/>
            <a:chExt cx="3230308" cy="4299899"/>
          </a:xfrm>
        </p:grpSpPr>
        <p:pic>
          <p:nvPicPr>
            <p:cNvPr id="6" name="Picture 5" descr="3_10_helix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6492" y="2056451"/>
              <a:ext cx="3230308" cy="429989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398825" y="3736999"/>
              <a:ext cx="340298" cy="382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noProof="0" dirty="0">
                  <a:solidFill>
                    <a:srgbClr val="FFFF00"/>
                  </a:solidFill>
                </a:rPr>
                <a:t>1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568974" y="4080216"/>
              <a:ext cx="340298" cy="382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noProof="0" dirty="0">
                  <a:solidFill>
                    <a:srgbClr val="FFFF00"/>
                  </a:solidFill>
                </a:rPr>
                <a:t>2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151077" y="4096486"/>
              <a:ext cx="340298" cy="382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noProof="0" dirty="0">
                  <a:solidFill>
                    <a:srgbClr val="FFFF00"/>
                  </a:solidFill>
                </a:rPr>
                <a:t>3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512312" y="3690835"/>
              <a:ext cx="340298" cy="382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noProof="0" dirty="0">
                  <a:solidFill>
                    <a:srgbClr val="FFFF00"/>
                  </a:solidFill>
                </a:rPr>
                <a:t>4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36266" y="3216385"/>
              <a:ext cx="340298" cy="382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noProof="0" dirty="0">
                  <a:solidFill>
                    <a:srgbClr val="FFFF00"/>
                  </a:solidFill>
                </a:rPr>
                <a:t>5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863064" y="3216385"/>
              <a:ext cx="340298" cy="382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noProof="0" dirty="0">
                  <a:solidFill>
                    <a:srgbClr val="FFFF00"/>
                  </a:solidFill>
                </a:rPr>
                <a:t>6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20474" y="2379308"/>
              <a:ext cx="340298" cy="382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noProof="0" dirty="0">
                  <a:solidFill>
                    <a:srgbClr val="FFFF00"/>
                  </a:solidFill>
                </a:rPr>
                <a:t>8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739123" y="2762122"/>
              <a:ext cx="340298" cy="382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noProof="0" dirty="0">
                  <a:solidFill>
                    <a:srgbClr val="FFFF00"/>
                  </a:solidFill>
                </a:rPr>
                <a:t>7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420408" y="2519556"/>
              <a:ext cx="340298" cy="382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noProof="0" dirty="0">
                  <a:solidFill>
                    <a:srgbClr val="FFFF00"/>
                  </a:solidFill>
                </a:rPr>
                <a:t>9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277290" y="2863363"/>
              <a:ext cx="4460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noProof="0" dirty="0"/>
                <a:t>10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noProof="0" dirty="0"/>
              <a:t>CST126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noProof="0" dirty="0"/>
              <a:t>Karel Kubíček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CFE9-3E20-D34A-936D-633295D73144}" type="slidenum">
              <a:rPr lang="cs-CZ" noProof="0" smtClean="0"/>
              <a:pPr/>
              <a:t>38</a:t>
            </a:fld>
            <a:endParaRPr lang="cs-CZ" noProof="0" dirty="0"/>
          </a:p>
        </p:txBody>
      </p:sp>
      <p:sp>
        <p:nvSpPr>
          <p:cNvPr id="5" name="TextBox 4"/>
          <p:cNvSpPr txBox="1"/>
          <p:nvPr/>
        </p:nvSpPr>
        <p:spPr>
          <a:xfrm>
            <a:off x="280219" y="209221"/>
            <a:ext cx="1172005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noProof="0" dirty="0"/>
              <a:t>Ostatní motivy sekundární struktury :</a:t>
            </a:r>
          </a:p>
          <a:p>
            <a:endParaRPr lang="cs-CZ" sz="2800" b="1" noProof="0" dirty="0"/>
          </a:p>
          <a:p>
            <a:pPr marL="342900" indent="-342900">
              <a:buFont typeface="+mj-lt"/>
              <a:buAutoNum type="arabicPeriod"/>
            </a:pPr>
            <a:r>
              <a:rPr lang="cs-CZ" noProof="0" dirty="0" err="1"/>
              <a:t>polyprolinová</a:t>
            </a:r>
            <a:r>
              <a:rPr lang="cs-CZ" noProof="0" dirty="0"/>
              <a:t> šroubovice I &amp; II – levotočivá, 3.3 nebo 3 (PPI, PPII, v uvedeném pořadí) aminokyseliny/otočku</a:t>
            </a:r>
          </a:p>
          <a:p>
            <a:pPr marL="342900" indent="-342900">
              <a:buFont typeface="+mj-lt"/>
              <a:buAutoNum type="arabicPeriod"/>
            </a:pPr>
            <a:r>
              <a:rPr lang="cs-CZ" noProof="0" dirty="0"/>
              <a:t>šroubovice 3</a:t>
            </a:r>
            <a:r>
              <a:rPr lang="cs-CZ" baseline="-25000" noProof="0" dirty="0"/>
              <a:t>10</a:t>
            </a:r>
            <a:r>
              <a:rPr lang="cs-CZ" noProof="0" dirty="0"/>
              <a:t>  (srovnej s 3.6</a:t>
            </a:r>
            <a:r>
              <a:rPr lang="cs-CZ" baseline="-25000" noProof="0" dirty="0"/>
              <a:t>13</a:t>
            </a:r>
            <a:r>
              <a:rPr lang="cs-CZ" noProof="0" dirty="0"/>
              <a:t>)– pravotočivá, 3 aminokyseliny/otáčku, 10 atomů vytváří kruh uzavřený vodíkovou vazbou, např. </a:t>
            </a:r>
            <a:r>
              <a:rPr lang="cs-CZ" noProof="0" dirty="0" err="1"/>
              <a:t>poly</a:t>
            </a:r>
            <a:r>
              <a:rPr lang="cs-CZ" noProof="0" dirty="0"/>
              <a:t>-Ala</a:t>
            </a:r>
          </a:p>
          <a:p>
            <a:pPr marL="342900" indent="-342900">
              <a:buFont typeface="+mj-lt"/>
              <a:buAutoNum type="arabicPeriod"/>
            </a:pPr>
            <a:r>
              <a:rPr lang="cs-CZ" noProof="0" dirty="0">
                <a:latin typeface="Symbol" charset="2"/>
                <a:cs typeface="Symbol" charset="2"/>
              </a:rPr>
              <a:t>p</a:t>
            </a:r>
            <a:r>
              <a:rPr lang="cs-CZ" noProof="0" dirty="0"/>
              <a:t>-šroubovice – pravotočivá, 4.1 aminokyseliny/otáčku</a:t>
            </a:r>
          </a:p>
          <a:p>
            <a:pPr marL="342900" indent="-342900">
              <a:buFont typeface="+mj-lt"/>
              <a:buAutoNum type="arabicPeriod"/>
            </a:pPr>
            <a:r>
              <a:rPr lang="cs-CZ" noProof="0" dirty="0">
                <a:latin typeface="Symbol" charset="2"/>
                <a:cs typeface="Symbol" charset="2"/>
              </a:rPr>
              <a:t>b</a:t>
            </a:r>
            <a:r>
              <a:rPr lang="cs-CZ" noProof="0" dirty="0"/>
              <a:t>-šroubovice – vzniká uspořádáním </a:t>
            </a:r>
            <a:r>
              <a:rPr lang="cs-CZ" noProof="0" dirty="0">
                <a:latin typeface="Symbol" charset="2"/>
                <a:cs typeface="Symbol" charset="2"/>
              </a:rPr>
              <a:t>b</a:t>
            </a:r>
            <a:r>
              <a:rPr lang="cs-CZ" noProof="0" dirty="0"/>
              <a:t>-skládaných listů do </a:t>
            </a:r>
          </a:p>
          <a:p>
            <a:r>
              <a:rPr lang="cs-CZ" noProof="0" dirty="0"/>
              <a:t>       </a:t>
            </a:r>
            <a:r>
              <a:rPr lang="cs-CZ" noProof="0" dirty="0" err="1"/>
              <a:t>pravo</a:t>
            </a:r>
            <a:r>
              <a:rPr lang="cs-CZ" noProof="0" dirty="0"/>
              <a:t>- i levotočivé šroubovice.</a:t>
            </a:r>
          </a:p>
          <a:p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1433465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B93DCF-9B26-914C-9078-B57DDB4D8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CD156B-8954-C44F-A730-1DD2D47B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D64B75-5617-3349-916D-BD42D2E66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CFE9-3E20-D34A-936D-633295D73144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A3D0D9-31D3-4C4F-A30F-B410CC36F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702068"/>
            <a:ext cx="9144000" cy="545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892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F8B6BCC-A09B-8A9A-800D-133CDD41F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449771"/>
            <a:ext cx="7772400" cy="595845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1692993-0C28-B365-36E7-ECE775764F66}"/>
              </a:ext>
            </a:extLst>
          </p:cNvPr>
          <p:cNvSpPr/>
          <p:nvPr/>
        </p:nvSpPr>
        <p:spPr>
          <a:xfrm>
            <a:off x="9325897" y="5638800"/>
            <a:ext cx="1332271" cy="988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9E951B-4E5E-6207-DD62-68D8C13F3B94}"/>
              </a:ext>
            </a:extLst>
          </p:cNvPr>
          <p:cNvSpPr txBox="1"/>
          <p:nvPr/>
        </p:nvSpPr>
        <p:spPr>
          <a:xfrm>
            <a:off x="8426245" y="6204157"/>
            <a:ext cx="36231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/>
              <a:t>C</a:t>
            </a:r>
            <a:r>
              <a:rPr lang="en-CZ" sz="1200" dirty="0"/>
              <a:t>redit to prof. Robert Vácha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FD060ED3-6B9B-1262-213C-5C7E71454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CZ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6E72D936-8316-478E-3864-E4A28C23A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Karel Kubíček</a:t>
            </a:r>
            <a:endParaRPr lang="en-CZ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E55CE7E-5BE4-C7F8-1EAA-2FBEEC307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E7985-D56D-AC45-BFE6-3590DEA37939}" type="slidenum">
              <a:rPr lang="en-CZ" smtClean="0"/>
              <a:t>4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4012413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CFE9-3E20-D34A-936D-633295D73144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826955" y="314575"/>
            <a:ext cx="8669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/>
                <a:cs typeface="Arial"/>
              </a:rPr>
              <a:t>VII] </a:t>
            </a:r>
            <a:r>
              <a:rPr lang="en-US" sz="2000" b="1" dirty="0" err="1">
                <a:latin typeface="Arial"/>
                <a:cs typeface="Arial"/>
              </a:rPr>
              <a:t>Sekundární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struktura</a:t>
            </a:r>
            <a:endParaRPr lang="en-US" sz="2000" b="1" dirty="0">
              <a:latin typeface="Arial"/>
              <a:cs typeface="Arial"/>
            </a:endParaRPr>
          </a:p>
          <a:p>
            <a:pPr marL="342900" indent="-342900">
              <a:buAutoNum type="arabicParenR"/>
            </a:pPr>
            <a:r>
              <a:rPr lang="en-US" dirty="0">
                <a:latin typeface="Symbol" charset="2"/>
                <a:cs typeface="Symbol" charset="2"/>
              </a:rPr>
              <a:t>a</a:t>
            </a:r>
            <a:r>
              <a:rPr lang="en-US" dirty="0">
                <a:latin typeface="Arial"/>
                <a:cs typeface="Arial"/>
              </a:rPr>
              <a:t>-</a:t>
            </a:r>
            <a:r>
              <a:rPr lang="en-US" dirty="0" err="1">
                <a:latin typeface="Arial"/>
                <a:cs typeface="Arial"/>
              </a:rPr>
              <a:t>šroubovice</a:t>
            </a:r>
            <a:r>
              <a:rPr lang="en-US" dirty="0">
                <a:latin typeface="Arial"/>
                <a:cs typeface="Arial"/>
              </a:rPr>
              <a:t> (</a:t>
            </a:r>
            <a:r>
              <a:rPr lang="en-US" dirty="0">
                <a:latin typeface="Symbol" charset="2"/>
                <a:cs typeface="Symbol" charset="2"/>
              </a:rPr>
              <a:t>a</a:t>
            </a:r>
            <a:r>
              <a:rPr lang="en-US" dirty="0">
                <a:latin typeface="Arial"/>
                <a:cs typeface="Arial"/>
              </a:rPr>
              <a:t>-helix)</a:t>
            </a:r>
          </a:p>
          <a:p>
            <a:pPr marL="342900" indent="-342900">
              <a:buAutoNum type="arabicParenR"/>
            </a:pPr>
            <a:r>
              <a:rPr lang="en-US" sz="2400" b="1" dirty="0" err="1">
                <a:latin typeface="Symbol" charset="2"/>
                <a:cs typeface="Symbol" charset="2"/>
              </a:rPr>
              <a:t>b</a:t>
            </a:r>
            <a:r>
              <a:rPr lang="en-US" sz="2400" b="1" dirty="0" err="1">
                <a:latin typeface="Arial"/>
                <a:cs typeface="Arial"/>
              </a:rPr>
              <a:t>-skládaný</a:t>
            </a:r>
            <a:r>
              <a:rPr lang="en-US" sz="2400" b="1" dirty="0">
                <a:latin typeface="Arial"/>
                <a:cs typeface="Arial"/>
              </a:rPr>
              <a:t> list (</a:t>
            </a:r>
            <a:r>
              <a:rPr lang="en-US" sz="2400" b="1" dirty="0" err="1">
                <a:latin typeface="Symbol" charset="2"/>
                <a:cs typeface="Symbol" charset="2"/>
              </a:rPr>
              <a:t>b</a:t>
            </a:r>
            <a:r>
              <a:rPr lang="en-US" sz="2400" b="1" dirty="0">
                <a:latin typeface="Arial"/>
                <a:cs typeface="Arial"/>
              </a:rPr>
              <a:t>-sheet)</a:t>
            </a:r>
          </a:p>
          <a:p>
            <a:pPr marL="342900" indent="-342900">
              <a:buAutoNum type="arabicParenR"/>
            </a:pPr>
            <a:r>
              <a:rPr lang="en-US" dirty="0" err="1">
                <a:latin typeface="Arial"/>
                <a:cs typeface="Arial"/>
              </a:rPr>
              <a:t>Ohyb</a:t>
            </a:r>
            <a:r>
              <a:rPr lang="en-US" dirty="0">
                <a:latin typeface="Arial"/>
                <a:cs typeface="Arial"/>
              </a:rPr>
              <a:t>, </a:t>
            </a:r>
            <a:r>
              <a:rPr lang="en-US" dirty="0" err="1">
                <a:latin typeface="Arial"/>
                <a:cs typeface="Arial"/>
              </a:rPr>
              <a:t>smyčka</a:t>
            </a:r>
            <a:r>
              <a:rPr lang="en-US" dirty="0">
                <a:latin typeface="Arial"/>
                <a:cs typeface="Arial"/>
              </a:rPr>
              <a:t> (loop/turn)</a:t>
            </a:r>
          </a:p>
        </p:txBody>
      </p:sp>
      <p:pic>
        <p:nvPicPr>
          <p:cNvPr id="5" name="Picture 4" descr="beta_shee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984" y="570893"/>
            <a:ext cx="4358432" cy="53436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55801" y="314574"/>
            <a:ext cx="2947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antiparalelní</a:t>
            </a:r>
            <a:r>
              <a:rPr lang="en-US" b="1" dirty="0"/>
              <a:t> </a:t>
            </a:r>
            <a:r>
              <a:rPr lang="en-US" b="1" dirty="0" err="1"/>
              <a:t>uspořádání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755801" y="3379695"/>
            <a:ext cx="2947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paralelní</a:t>
            </a:r>
            <a:r>
              <a:rPr lang="en-US" b="1" dirty="0"/>
              <a:t> </a:t>
            </a:r>
            <a:r>
              <a:rPr lang="en-US" b="1" dirty="0" err="1"/>
              <a:t>uspořádání</a:t>
            </a:r>
            <a:endParaRPr lang="en-US" b="1" dirty="0"/>
          </a:p>
        </p:txBody>
      </p:sp>
      <p:pic>
        <p:nvPicPr>
          <p:cNvPr id="9" name="Picture 8" descr="beta_sheet_zob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4238296"/>
            <a:ext cx="4022363" cy="2150892"/>
          </a:xfrm>
          <a:prstGeom prst="rect">
            <a:avLst/>
          </a:prstGeom>
        </p:spPr>
      </p:pic>
      <p:pic>
        <p:nvPicPr>
          <p:cNvPr id="8" name="Picture 7" descr="beta_sheet_zobr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87130" y="3081366"/>
            <a:ext cx="4022363" cy="2150892"/>
          </a:xfrm>
          <a:prstGeom prst="rect">
            <a:avLst/>
          </a:prstGeom>
        </p:spPr>
      </p:pic>
      <p:pic>
        <p:nvPicPr>
          <p:cNvPr id="10" name="Picture 9" descr="beta_sheet_zobr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3301041" flipH="1">
            <a:off x="2183341" y="2017570"/>
            <a:ext cx="3994295" cy="2150892"/>
          </a:xfrm>
          <a:prstGeom prst="rect">
            <a:avLst/>
          </a:prstGeom>
          <a:effectLst/>
        </p:spPr>
      </p:pic>
      <p:sp>
        <p:nvSpPr>
          <p:cNvPr id="11" name="TextBox 10"/>
          <p:cNvSpPr txBox="1"/>
          <p:nvPr/>
        </p:nvSpPr>
        <p:spPr>
          <a:xfrm rot="1436362">
            <a:off x="3120341" y="4765213"/>
            <a:ext cx="2039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paralelní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1436362">
            <a:off x="3132915" y="3517747"/>
            <a:ext cx="2039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antiparalelní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CFE9-3E20-D34A-936D-633295D73144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826955" y="314575"/>
            <a:ext cx="8669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/>
                <a:cs typeface="Arial"/>
              </a:rPr>
              <a:t>VII] </a:t>
            </a:r>
            <a:r>
              <a:rPr lang="en-US" sz="2000" b="1" dirty="0" err="1">
                <a:latin typeface="Arial"/>
                <a:cs typeface="Arial"/>
              </a:rPr>
              <a:t>Sekundární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struktura</a:t>
            </a:r>
            <a:endParaRPr lang="en-US" sz="2000" b="1" dirty="0">
              <a:latin typeface="Arial"/>
              <a:cs typeface="Arial"/>
            </a:endParaRPr>
          </a:p>
          <a:p>
            <a:pPr marL="342900" indent="-342900">
              <a:buAutoNum type="arabicParenR"/>
            </a:pPr>
            <a:r>
              <a:rPr lang="en-US" dirty="0">
                <a:latin typeface="Symbol" charset="2"/>
                <a:cs typeface="Symbol" charset="2"/>
              </a:rPr>
              <a:t>a</a:t>
            </a:r>
            <a:r>
              <a:rPr lang="en-US" dirty="0">
                <a:latin typeface="Arial"/>
                <a:cs typeface="Arial"/>
              </a:rPr>
              <a:t>-</a:t>
            </a:r>
            <a:r>
              <a:rPr lang="en-US" dirty="0" err="1">
                <a:latin typeface="Arial"/>
                <a:cs typeface="Arial"/>
              </a:rPr>
              <a:t>šroubovice</a:t>
            </a:r>
            <a:r>
              <a:rPr lang="en-US" dirty="0">
                <a:latin typeface="Arial"/>
                <a:cs typeface="Arial"/>
              </a:rPr>
              <a:t> (</a:t>
            </a:r>
            <a:r>
              <a:rPr lang="en-US" dirty="0">
                <a:latin typeface="Symbol" charset="2"/>
                <a:cs typeface="Symbol" charset="2"/>
              </a:rPr>
              <a:t>a</a:t>
            </a:r>
            <a:r>
              <a:rPr lang="en-US" dirty="0">
                <a:latin typeface="Arial"/>
                <a:cs typeface="Arial"/>
              </a:rPr>
              <a:t>-helix)</a:t>
            </a:r>
          </a:p>
          <a:p>
            <a:pPr marL="342900" indent="-342900">
              <a:buAutoNum type="arabicParenR"/>
            </a:pPr>
            <a:r>
              <a:rPr lang="en-US" dirty="0" err="1">
                <a:latin typeface="Symbol" charset="2"/>
                <a:cs typeface="Symbol" charset="2"/>
              </a:rPr>
              <a:t>b</a:t>
            </a:r>
            <a:r>
              <a:rPr lang="en-US" dirty="0" err="1">
                <a:latin typeface="Arial"/>
                <a:cs typeface="Arial"/>
              </a:rPr>
              <a:t>-skládaný</a:t>
            </a:r>
            <a:r>
              <a:rPr lang="en-US" dirty="0">
                <a:latin typeface="Arial"/>
                <a:cs typeface="Arial"/>
              </a:rPr>
              <a:t> list (</a:t>
            </a:r>
            <a:r>
              <a:rPr lang="en-US" dirty="0" err="1">
                <a:latin typeface="Symbol" charset="2"/>
                <a:cs typeface="Symbol" charset="2"/>
              </a:rPr>
              <a:t>b</a:t>
            </a:r>
            <a:r>
              <a:rPr lang="en-US" dirty="0">
                <a:latin typeface="Arial"/>
                <a:cs typeface="Arial"/>
              </a:rPr>
              <a:t>-sheet)</a:t>
            </a:r>
          </a:p>
          <a:p>
            <a:pPr marL="342900" indent="-342900">
              <a:buAutoNum type="arabicParenR"/>
            </a:pPr>
            <a:r>
              <a:rPr lang="en-US" sz="2400" b="1" dirty="0" err="1">
                <a:latin typeface="Arial"/>
                <a:cs typeface="Arial"/>
              </a:rPr>
              <a:t>Ohyb</a:t>
            </a:r>
            <a:r>
              <a:rPr lang="en-US" sz="2400" b="1" dirty="0">
                <a:latin typeface="Arial"/>
                <a:cs typeface="Arial"/>
              </a:rPr>
              <a:t>, </a:t>
            </a:r>
            <a:r>
              <a:rPr lang="en-US" sz="2400" b="1" dirty="0" err="1">
                <a:latin typeface="Arial"/>
                <a:cs typeface="Arial"/>
              </a:rPr>
              <a:t>smyčka</a:t>
            </a:r>
            <a:r>
              <a:rPr lang="en-US" sz="2400" b="1" dirty="0">
                <a:latin typeface="Arial"/>
                <a:cs typeface="Arial"/>
              </a:rPr>
              <a:t> (loop/turn)</a:t>
            </a:r>
          </a:p>
        </p:txBody>
      </p:sp>
      <p:pic>
        <p:nvPicPr>
          <p:cNvPr id="5" name="Picture 4" descr="beta_smyck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6955" y="1719570"/>
            <a:ext cx="3605662" cy="3856442"/>
          </a:xfrm>
          <a:prstGeom prst="rect">
            <a:avLst/>
          </a:prstGeom>
        </p:spPr>
      </p:pic>
      <p:pic>
        <p:nvPicPr>
          <p:cNvPr id="6" name="Picture 5" descr="gama_beta_smyck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7459" y="1894334"/>
            <a:ext cx="5068672" cy="33141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81808" y="5987018"/>
            <a:ext cx="2947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Symbol" charset="2"/>
                <a:cs typeface="Symbol" charset="2"/>
              </a:rPr>
              <a:t>b</a:t>
            </a:r>
            <a:r>
              <a:rPr lang="en-US" b="1" dirty="0" err="1"/>
              <a:t>-smyčka/ohyb</a:t>
            </a:r>
            <a:r>
              <a:rPr lang="en-US" b="1" dirty="0"/>
              <a:t> (4 residua)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7543800" y="4800164"/>
            <a:ext cx="1425904" cy="1186855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0800000">
            <a:off x="4648202" y="5576012"/>
            <a:ext cx="1291953" cy="41100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777024" y="1525002"/>
            <a:ext cx="2947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Symbol" charset="2"/>
                <a:cs typeface="Symbol" charset="2"/>
              </a:rPr>
              <a:t>g</a:t>
            </a:r>
            <a:r>
              <a:rPr lang="en-US" b="1" dirty="0" err="1"/>
              <a:t>-smyčka/ohyb</a:t>
            </a:r>
            <a:r>
              <a:rPr lang="en-US" b="1" dirty="0"/>
              <a:t> (3 residua)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5400000">
            <a:off x="6403344" y="2094199"/>
            <a:ext cx="866928" cy="4672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648200" y="6356351"/>
            <a:ext cx="3429000" cy="365125"/>
          </a:xfrm>
        </p:spPr>
        <p:txBody>
          <a:bodyPr/>
          <a:lstStyle/>
          <a:p>
            <a:r>
              <a:rPr lang="en-US" dirty="0"/>
              <a:t>Karel </a:t>
            </a:r>
            <a:r>
              <a:rPr lang="en-US" dirty="0" err="1"/>
              <a:t>Kubíček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CFE9-3E20-D34A-936D-633295D73144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9BD3C8-CBE6-0029-6CB2-8DC08AD71052}"/>
              </a:ext>
            </a:extLst>
          </p:cNvPr>
          <p:cNvSpPr txBox="1"/>
          <p:nvPr/>
        </p:nvSpPr>
        <p:spPr>
          <a:xfrm>
            <a:off x="89211" y="154561"/>
            <a:ext cx="1210279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/>
                <a:cs typeface="Arial"/>
              </a:rPr>
              <a:t>Disulfide bonds</a:t>
            </a:r>
            <a:endParaRPr lang="en-GB" sz="2800" dirty="0">
              <a:solidFill>
                <a:srgbClr val="18191A"/>
              </a:solidFill>
              <a:latin typeface="Helvetica" pitchFamily="2" charset="0"/>
            </a:endParaRPr>
          </a:p>
          <a:p>
            <a:endParaRPr lang="en-GB" dirty="0">
              <a:solidFill>
                <a:srgbClr val="18191A"/>
              </a:solidFill>
              <a:latin typeface="Helvetica" pitchFamily="2" charset="0"/>
            </a:endParaRPr>
          </a:p>
          <a:p>
            <a:r>
              <a:rPr lang="en-GB" sz="1800" dirty="0">
                <a:solidFill>
                  <a:srgbClr val="18191A"/>
                </a:solidFill>
                <a:latin typeface="Helvetica" pitchFamily="2" charset="0"/>
              </a:rPr>
              <a:t>Created through </a:t>
            </a:r>
            <a:r>
              <a:rPr lang="en-GB" sz="1800" b="1" dirty="0">
                <a:solidFill>
                  <a:srgbClr val="0070C0"/>
                </a:solidFill>
                <a:latin typeface="Helvetica" pitchFamily="2" charset="0"/>
              </a:rPr>
              <a:t>oxidation</a:t>
            </a:r>
            <a:r>
              <a:rPr lang="en-GB" sz="1800" dirty="0">
                <a:solidFill>
                  <a:srgbClr val="18191A"/>
                </a:solidFill>
                <a:latin typeface="Helvetica" pitchFamily="2" charset="0"/>
              </a:rPr>
              <a:t> of sulfhydryl groups </a:t>
            </a:r>
          </a:p>
          <a:p>
            <a:endParaRPr lang="en-GB" dirty="0">
              <a:solidFill>
                <a:srgbClr val="18191A"/>
              </a:solidFill>
              <a:latin typeface="Helvetica" pitchFamily="2" charset="0"/>
            </a:endParaRPr>
          </a:p>
          <a:p>
            <a:pPr algn="ctr"/>
            <a:endParaRPr lang="en-GB" sz="2800" dirty="0">
              <a:solidFill>
                <a:srgbClr val="18191A"/>
              </a:solidFill>
              <a:latin typeface="Helvetica" pitchFamily="2" charset="0"/>
            </a:endParaRPr>
          </a:p>
          <a:p>
            <a:pPr algn="ctr"/>
            <a:r>
              <a:rPr lang="en-GB" sz="2800" dirty="0">
                <a:solidFill>
                  <a:srgbClr val="18191A"/>
                </a:solidFill>
                <a:latin typeface="Helvetica" pitchFamily="2" charset="0"/>
              </a:rPr>
              <a:t>2 RSH → RS-SR + 2 H</a:t>
            </a:r>
            <a:r>
              <a:rPr lang="en-GB" sz="2800" baseline="30000" dirty="0">
                <a:solidFill>
                  <a:srgbClr val="18191A"/>
                </a:solidFill>
                <a:latin typeface="Helvetica" pitchFamily="2" charset="0"/>
              </a:rPr>
              <a:t>+</a:t>
            </a:r>
            <a:r>
              <a:rPr lang="en-GB" sz="2800" dirty="0">
                <a:solidFill>
                  <a:srgbClr val="18191A"/>
                </a:solidFill>
                <a:latin typeface="Helvetica" pitchFamily="2" charset="0"/>
              </a:rPr>
              <a:t> + 2 e</a:t>
            </a:r>
            <a:r>
              <a:rPr lang="en-GB" sz="2800" baseline="30000" dirty="0">
                <a:solidFill>
                  <a:srgbClr val="18191A"/>
                </a:solidFill>
                <a:latin typeface="Helvetica" pitchFamily="2" charset="0"/>
              </a:rPr>
              <a:t>-</a:t>
            </a:r>
          </a:p>
          <a:p>
            <a:endParaRPr lang="en-GB" sz="1800" baseline="30000" dirty="0">
              <a:solidFill>
                <a:srgbClr val="18191A"/>
              </a:solidFill>
              <a:latin typeface="Helvetica" pitchFamily="2" charset="0"/>
            </a:endParaRPr>
          </a:p>
          <a:p>
            <a:endParaRPr lang="en-GB" baseline="30000" dirty="0">
              <a:solidFill>
                <a:srgbClr val="18191A"/>
              </a:solidFill>
              <a:latin typeface="Helvetica" pitchFamily="2" charset="0"/>
            </a:endParaRPr>
          </a:p>
          <a:p>
            <a:endParaRPr lang="en-GB" baseline="30000" dirty="0">
              <a:solidFill>
                <a:srgbClr val="18191A"/>
              </a:solidFill>
              <a:latin typeface="Helvetica" pitchFamily="2" charset="0"/>
            </a:endParaRPr>
          </a:p>
          <a:p>
            <a:endParaRPr lang="en-GB" baseline="30000" dirty="0">
              <a:solidFill>
                <a:srgbClr val="18191A"/>
              </a:solidFill>
              <a:latin typeface="Helvetica" pitchFamily="2" charset="0"/>
            </a:endParaRPr>
          </a:p>
          <a:p>
            <a:r>
              <a:rPr lang="en-GB" sz="1800" b="1" dirty="0">
                <a:solidFill>
                  <a:srgbClr val="0070C0"/>
                </a:solidFill>
                <a:latin typeface="Helvetica" pitchFamily="2" charset="0"/>
              </a:rPr>
              <a:t>This process of oxidation can produce:</a:t>
            </a:r>
          </a:p>
          <a:p>
            <a:pPr marL="800100" lvl="1" indent="-342900">
              <a:buAutoNum type="arabicParenR"/>
            </a:pPr>
            <a:r>
              <a:rPr lang="en-GB" dirty="0">
                <a:solidFill>
                  <a:srgbClr val="18191A"/>
                </a:solidFill>
                <a:latin typeface="Helvetica" pitchFamily="2" charset="0"/>
              </a:rPr>
              <a:t>stable protein dimers, </a:t>
            </a:r>
          </a:p>
          <a:p>
            <a:pPr marL="800100" lvl="1" indent="-342900">
              <a:buAutoNum type="arabicParenR"/>
            </a:pPr>
            <a:r>
              <a:rPr lang="en-GB" dirty="0">
                <a:solidFill>
                  <a:srgbClr val="18191A"/>
                </a:solidFill>
                <a:latin typeface="Helvetica" pitchFamily="2" charset="0"/>
              </a:rPr>
              <a:t>polymers, </a:t>
            </a:r>
          </a:p>
          <a:p>
            <a:pPr marL="800100" lvl="1" indent="-342900">
              <a:buAutoNum type="arabicParenR"/>
            </a:pPr>
            <a:r>
              <a:rPr lang="en-GB" dirty="0">
                <a:solidFill>
                  <a:srgbClr val="18191A"/>
                </a:solidFill>
                <a:latin typeface="Helvetica" pitchFamily="2" charset="0"/>
              </a:rPr>
              <a:t>complexes, in which the </a:t>
            </a:r>
            <a:r>
              <a:rPr lang="en-GB" dirty="0" err="1">
                <a:solidFill>
                  <a:srgbClr val="18191A"/>
                </a:solidFill>
                <a:latin typeface="Helvetica" pitchFamily="2" charset="0"/>
              </a:rPr>
              <a:t>sulfide</a:t>
            </a:r>
            <a:r>
              <a:rPr lang="en-GB" dirty="0">
                <a:solidFill>
                  <a:srgbClr val="18191A"/>
                </a:solidFill>
                <a:latin typeface="Helvetica" pitchFamily="2" charset="0"/>
              </a:rPr>
              <a:t> bonds can help in protein folding.</a:t>
            </a:r>
          </a:p>
          <a:p>
            <a:pPr marL="800100" lvl="1" indent="-342900">
              <a:buAutoNum type="arabicParenR"/>
            </a:pPr>
            <a:endParaRPr lang="en-GB" b="0" i="0" dirty="0">
              <a:solidFill>
                <a:srgbClr val="18191A"/>
              </a:solidFill>
              <a:effectLst/>
              <a:latin typeface="Helvetica" pitchFamily="2" charset="0"/>
            </a:endParaRPr>
          </a:p>
          <a:p>
            <a:pPr marL="11113" lvl="1"/>
            <a:r>
              <a:rPr lang="en-GB" b="1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Disulfide bonds</a:t>
            </a:r>
          </a:p>
          <a:p>
            <a:pPr marL="868363" lvl="2" indent="-400050">
              <a:buAutoNum type="romanLcParenR"/>
            </a:pP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intramolecularly – within a polypeptide chain, usually responsible for stabilizing </a:t>
            </a:r>
            <a:r>
              <a:rPr lang="en-GB" b="1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tertiary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structures of proteins </a:t>
            </a:r>
          </a:p>
          <a:p>
            <a:pPr marL="868363" lvl="2" indent="-400050">
              <a:buAutoNum type="romanLcParenR"/>
            </a:pPr>
            <a:endParaRPr lang="en-GB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marL="868363" lvl="2" indent="-400050">
              <a:buAutoNum type="romanLcParenR"/>
            </a:pP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Intermolecularly – between polypeptide chains, are attributed to stabilizing </a:t>
            </a:r>
            <a:r>
              <a:rPr lang="en-GB" b="1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quaternary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protein structures</a:t>
            </a:r>
          </a:p>
          <a:p>
            <a:pPr marL="868363" lvl="2" indent="-400050">
              <a:buAutoNum type="romanLcParenR"/>
            </a:pPr>
            <a:endParaRPr lang="en-GB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endParaRPr lang="en-GB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algn="r"/>
            <a:r>
              <a:rPr lang="en-GB" sz="1200" dirty="0">
                <a:solidFill>
                  <a:srgbClr val="18191A"/>
                </a:solidFill>
                <a:latin typeface="Helvetica" pitchFamily="2" charset="0"/>
              </a:rPr>
              <a:t>https://</a:t>
            </a:r>
            <a:r>
              <a:rPr lang="en-GB" sz="1200" dirty="0" err="1">
                <a:solidFill>
                  <a:srgbClr val="18191A"/>
                </a:solidFill>
                <a:latin typeface="Helvetica" pitchFamily="2" charset="0"/>
              </a:rPr>
              <a:t>en.wikibooks.org</a:t>
            </a:r>
            <a:r>
              <a:rPr lang="en-GB" sz="1200" dirty="0">
                <a:solidFill>
                  <a:srgbClr val="18191A"/>
                </a:solidFill>
                <a:latin typeface="Helvetica" pitchFamily="2" charset="0"/>
              </a:rPr>
              <a:t>/wiki/</a:t>
            </a:r>
            <a:r>
              <a:rPr lang="en-GB" sz="1200" dirty="0" err="1">
                <a:solidFill>
                  <a:srgbClr val="18191A"/>
                </a:solidFill>
                <a:latin typeface="Helvetica" pitchFamily="2" charset="0"/>
              </a:rPr>
              <a:t>Structural_Biochemistry</a:t>
            </a:r>
            <a:r>
              <a:rPr lang="en-GB" sz="1200" dirty="0">
                <a:solidFill>
                  <a:srgbClr val="18191A"/>
                </a:solidFill>
                <a:latin typeface="Helvetica" pitchFamily="2" charset="0"/>
              </a:rPr>
              <a:t>/</a:t>
            </a:r>
            <a:r>
              <a:rPr lang="en-GB" sz="1200" dirty="0" err="1">
                <a:solidFill>
                  <a:srgbClr val="18191A"/>
                </a:solidFill>
                <a:latin typeface="Helvetica" pitchFamily="2" charset="0"/>
              </a:rPr>
              <a:t>Chemical_Bonding</a:t>
            </a:r>
            <a:r>
              <a:rPr lang="en-GB" sz="1200" dirty="0">
                <a:solidFill>
                  <a:srgbClr val="18191A"/>
                </a:solidFill>
                <a:latin typeface="Helvetica" pitchFamily="2" charset="0"/>
              </a:rPr>
              <a:t>/_</a:t>
            </a:r>
            <a:r>
              <a:rPr lang="en-GB" sz="1200" dirty="0" err="1">
                <a:solidFill>
                  <a:srgbClr val="18191A"/>
                </a:solidFill>
                <a:latin typeface="Helvetica" pitchFamily="2" charset="0"/>
              </a:rPr>
              <a:t>Disulfide_bonds</a:t>
            </a:r>
            <a:endParaRPr lang="en-GB" sz="1200" dirty="0">
              <a:solidFill>
                <a:srgbClr val="18191A"/>
              </a:solidFill>
              <a:latin typeface="Helvetica" pitchFamily="2" charset="0"/>
            </a:endParaRPr>
          </a:p>
        </p:txBody>
      </p:sp>
      <p:pic>
        <p:nvPicPr>
          <p:cNvPr id="11" name="Picture 10" descr="A structure of a chemical formula&#10;&#10;AI-generated content may be incorrect.">
            <a:extLst>
              <a:ext uri="{FF2B5EF4-FFF2-40B4-BE49-F238E27FC236}">
                <a16:creationId xmlns:a16="http://schemas.microsoft.com/office/drawing/2014/main" id="{21FF731C-CC97-A5B7-75C0-8BD9FB4BD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865" y="659566"/>
            <a:ext cx="2478333" cy="315543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F7E2EA-9CA0-D57E-642B-8C377C66FB24}"/>
              </a:ext>
            </a:extLst>
          </p:cNvPr>
          <p:cNvSpPr txBox="1"/>
          <p:nvPr/>
        </p:nvSpPr>
        <p:spPr>
          <a:xfrm>
            <a:off x="0" y="267629"/>
            <a:ext cx="12192001" cy="6201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Salt bridge</a:t>
            </a:r>
            <a:endParaRPr lang="en-GB" b="1" dirty="0">
              <a:solidFill>
                <a:srgbClr val="0E10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800" dirty="0">
                <a:solidFill>
                  <a:srgbClr val="18191A"/>
                </a:solidFill>
                <a:latin typeface="Helvetica" pitchFamily="2" charset="0"/>
              </a:rPr>
              <a:t>       combination of two non-covalent interactions: </a:t>
            </a:r>
          </a:p>
          <a:p>
            <a:pPr marL="1314450" lvl="2" indent="-400050">
              <a:lnSpc>
                <a:spcPct val="150000"/>
              </a:lnSpc>
              <a:buAutoNum type="romanLcParenR"/>
            </a:pPr>
            <a:r>
              <a:rPr lang="en-GB" dirty="0">
                <a:solidFill>
                  <a:srgbClr val="18191A"/>
                </a:solidFill>
                <a:latin typeface="Helvetica" pitchFamily="2" charset="0"/>
              </a:rPr>
              <a:t>hydrogen bonding</a:t>
            </a:r>
          </a:p>
          <a:p>
            <a:pPr marL="1314450" lvl="2" indent="-400050">
              <a:lnSpc>
                <a:spcPct val="150000"/>
              </a:lnSpc>
              <a:buAutoNum type="romanLcParenR"/>
            </a:pPr>
            <a:r>
              <a:rPr lang="en-GB" dirty="0">
                <a:solidFill>
                  <a:srgbClr val="18191A"/>
                </a:solidFill>
                <a:latin typeface="Helvetica" pitchFamily="2" charset="0"/>
              </a:rPr>
              <a:t>ionic bonding</a:t>
            </a:r>
          </a:p>
          <a:p>
            <a:endParaRPr lang="en-GB" b="1" dirty="0">
              <a:solidFill>
                <a:srgbClr val="18191A"/>
              </a:solidFill>
              <a:latin typeface="Helvetica" pitchFamily="2" charset="0"/>
              <a:cs typeface="Arial" panose="020B0604020202020204" pitchFamily="34" charset="0"/>
            </a:endParaRPr>
          </a:p>
          <a:p>
            <a:endParaRPr lang="en-GB" b="1" dirty="0">
              <a:solidFill>
                <a:srgbClr val="18191A"/>
              </a:solidFill>
              <a:latin typeface="Helvetica" pitchFamily="2" charset="0"/>
              <a:cs typeface="Arial" panose="020B0604020202020204" pitchFamily="34" charset="0"/>
            </a:endParaRPr>
          </a:p>
          <a:p>
            <a:endParaRPr lang="en-GB" b="1" dirty="0">
              <a:solidFill>
                <a:srgbClr val="18191A"/>
              </a:solidFill>
              <a:latin typeface="Helvetica" pitchFamily="2" charset="0"/>
              <a:cs typeface="Arial" panose="020B0604020202020204" pitchFamily="34" charset="0"/>
            </a:endParaRPr>
          </a:p>
          <a:p>
            <a:endParaRPr lang="en-GB" b="1" dirty="0">
              <a:solidFill>
                <a:srgbClr val="18191A"/>
              </a:solidFill>
              <a:latin typeface="Helvetica" pitchFamily="2" charset="0"/>
              <a:cs typeface="Arial" panose="020B0604020202020204" pitchFamily="34" charset="0"/>
            </a:endParaRPr>
          </a:p>
          <a:p>
            <a:endParaRPr lang="en-GB" b="1" dirty="0">
              <a:solidFill>
                <a:srgbClr val="18191A"/>
              </a:solidFill>
              <a:latin typeface="Helvetica" pitchFamily="2" charset="0"/>
              <a:cs typeface="Arial" panose="020B0604020202020204" pitchFamily="34" charset="0"/>
            </a:endParaRPr>
          </a:p>
          <a:p>
            <a:endParaRPr lang="en-GB" b="1" dirty="0">
              <a:solidFill>
                <a:srgbClr val="18191A"/>
              </a:solidFill>
              <a:latin typeface="Helvetica" pitchFamily="2" charset="0"/>
              <a:cs typeface="Arial" panose="020B0604020202020204" pitchFamily="34" charset="0"/>
            </a:endParaRPr>
          </a:p>
          <a:p>
            <a:endParaRPr lang="en-GB" b="1" dirty="0">
              <a:solidFill>
                <a:srgbClr val="18191A"/>
              </a:solidFill>
              <a:latin typeface="Helvetica" pitchFamily="2" charset="0"/>
              <a:cs typeface="Arial" panose="020B0604020202020204" pitchFamily="34" charset="0"/>
            </a:endParaRPr>
          </a:p>
          <a:p>
            <a:endParaRPr lang="en-GB" b="1" dirty="0">
              <a:solidFill>
                <a:srgbClr val="18191A"/>
              </a:solidFill>
              <a:latin typeface="Helvetica" pitchFamily="2" charset="0"/>
              <a:cs typeface="Arial" panose="020B0604020202020204" pitchFamily="34" charset="0"/>
            </a:endParaRPr>
          </a:p>
          <a:p>
            <a:pPr marL="400050" indent="-400050">
              <a:lnSpc>
                <a:spcPct val="150000"/>
              </a:lnSpc>
              <a:buFont typeface="+mj-lt"/>
              <a:buAutoNum type="alphaLcParenR"/>
            </a:pPr>
            <a:r>
              <a:rPr lang="en-US" dirty="0">
                <a:solidFill>
                  <a:srgbClr val="1819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often arises from the anionic carboxylate (RCOO</a:t>
            </a:r>
            <a:r>
              <a:rPr lang="en-US" baseline="30000" dirty="0">
                <a:solidFill>
                  <a:srgbClr val="1819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dirty="0">
                <a:solidFill>
                  <a:srgbClr val="1819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of either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aspartic</a:t>
            </a: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1819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glutamic acid</a:t>
            </a:r>
            <a:r>
              <a:rPr lang="en-US" dirty="0">
                <a:solidFill>
                  <a:srgbClr val="1819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the cationic ammonium (RNH</a:t>
            </a:r>
            <a:r>
              <a:rPr lang="en-US" baseline="-25000" dirty="0">
                <a:solidFill>
                  <a:srgbClr val="1819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aseline="30000" dirty="0">
                <a:solidFill>
                  <a:srgbClr val="1819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dirty="0">
                <a:solidFill>
                  <a:srgbClr val="1819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from </a:t>
            </a: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lysine</a:t>
            </a:r>
            <a:r>
              <a:rPr lang="en-US" dirty="0">
                <a:solidFill>
                  <a:srgbClr val="1819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the guanidinium (RNHC(NH</a:t>
            </a:r>
            <a:r>
              <a:rPr lang="en-US" baseline="-25000" dirty="0">
                <a:solidFill>
                  <a:srgbClr val="1819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rgbClr val="1819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baseline="-25000" dirty="0">
                <a:solidFill>
                  <a:srgbClr val="1819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aseline="30000" dirty="0">
                <a:solidFill>
                  <a:srgbClr val="1819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dirty="0">
                <a:solidFill>
                  <a:srgbClr val="1819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of </a:t>
            </a: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arginine</a:t>
            </a:r>
          </a:p>
          <a:p>
            <a:pPr marL="400050" indent="-400050">
              <a:lnSpc>
                <a:spcPct val="150000"/>
              </a:lnSpc>
              <a:buAutoNum type="alphaLcParenR"/>
            </a:pPr>
            <a:r>
              <a:rPr lang="en-US" dirty="0">
                <a:solidFill>
                  <a:srgbClr val="1819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residues with ionizable side chains such as histidine, tyrosine, and serine can also participate</a:t>
            </a:r>
          </a:p>
          <a:p>
            <a:pPr marL="400050" indent="-400050">
              <a:lnSpc>
                <a:spcPct val="150000"/>
              </a:lnSpc>
              <a:buAutoNum type="alphaLcParenR"/>
            </a:pPr>
            <a:r>
              <a:rPr lang="en-US" dirty="0">
                <a:solidFill>
                  <a:srgbClr val="1819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b="1" dirty="0">
                <a:solidFill>
                  <a:srgbClr val="1819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dirty="0">
                <a:solidFill>
                  <a:srgbClr val="1819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distance required is less than 4 </a:t>
            </a:r>
            <a:r>
              <a:rPr lang="en-US" dirty="0" err="1">
                <a:solidFill>
                  <a:srgbClr val="1819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  <a:r>
              <a:rPr lang="en-US" dirty="0">
                <a:solidFill>
                  <a:srgbClr val="1819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Greater than this distance apart do not qualify as forming a salt bridge.</a:t>
            </a:r>
          </a:p>
          <a:p>
            <a:endParaRPr lang="en-GB" sz="1200" dirty="0">
              <a:solidFill>
                <a:srgbClr val="1819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200" dirty="0">
              <a:solidFill>
                <a:srgbClr val="1819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GB" sz="1200" dirty="0">
                <a:solidFill>
                  <a:srgbClr val="1819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GB" sz="1200" dirty="0" err="1">
                <a:solidFill>
                  <a:srgbClr val="1819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en.wikipedia.org</a:t>
            </a:r>
            <a:r>
              <a:rPr lang="en-GB" sz="1200" dirty="0">
                <a:solidFill>
                  <a:srgbClr val="1819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/wiki/</a:t>
            </a:r>
            <a:r>
              <a:rPr lang="en-GB" sz="1200" dirty="0" err="1">
                <a:solidFill>
                  <a:srgbClr val="1819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Salt_bridge</a:t>
            </a:r>
            <a:r>
              <a:rPr lang="en-GB" sz="1200" dirty="0">
                <a:solidFill>
                  <a:srgbClr val="1819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_(</a:t>
            </a:r>
            <a:r>
              <a:rPr lang="en-GB" sz="1200" dirty="0" err="1">
                <a:solidFill>
                  <a:srgbClr val="1819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protein_and_supramolecular</a:t>
            </a:r>
            <a:r>
              <a:rPr lang="en-GB" sz="1200" dirty="0">
                <a:solidFill>
                  <a:srgbClr val="1819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5" name="Picture 4" descr="A diagram of chemical formulas&#10;&#10;AI-generated content may be incorrect.">
            <a:extLst>
              <a:ext uri="{FF2B5EF4-FFF2-40B4-BE49-F238E27FC236}">
                <a16:creationId xmlns:a16="http://schemas.microsoft.com/office/drawing/2014/main" id="{E4B9B66D-1055-2F5F-279D-264F51993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665" y="111510"/>
            <a:ext cx="4899432" cy="342900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772C759-72B0-527D-E34B-B78A162A5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CST126</a:t>
            </a:r>
            <a:endParaRPr lang="en-CZ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7BBA4F3-6F4F-1682-D0E8-D2A194FB5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Karel Kubíček</a:t>
            </a:r>
            <a:endParaRPr lang="en-CZ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86C2C8-8BBA-0943-42D1-AAB6EE6E9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E7985-D56D-AC45-BFE6-3590DEA37939}" type="slidenum">
              <a:rPr lang="en-CZ" smtClean="0"/>
              <a:t>43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5066700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CFE9-3E20-D34A-936D-633295D73144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676400" y="685800"/>
            <a:ext cx="899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4000" dirty="0">
                <a:solidFill>
                  <a:schemeClr val="tx2"/>
                </a:solidFill>
                <a:latin typeface="Arial" charset="0"/>
              </a:rPr>
              <a:t>Primary sequence reveals important clues about a protein</a:t>
            </a:r>
            <a:endParaRPr lang="en-US" sz="440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90466" y="1997649"/>
            <a:ext cx="83203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One sequence keeps silent about its three-dimensional structure</a:t>
            </a:r>
          </a:p>
          <a:p>
            <a:r>
              <a:rPr lang="en-US" sz="2400" b="1" i="1" dirty="0"/>
              <a:t>Two aligned sequences whisper</a:t>
            </a:r>
          </a:p>
          <a:p>
            <a:r>
              <a:rPr lang="en-US" sz="2400" b="1" i="1" dirty="0"/>
              <a:t>But tables of many aligned sequences shout out loud</a:t>
            </a:r>
          </a:p>
        </p:txBody>
      </p:sp>
    </p:spTree>
    <p:extLst>
      <p:ext uri="{BB962C8B-B14F-4D97-AF65-F5344CB8AC3E}">
        <p14:creationId xmlns:p14="http://schemas.microsoft.com/office/powerpoint/2010/main" val="19924053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1676400" y="685800"/>
            <a:ext cx="899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4000" dirty="0">
                <a:solidFill>
                  <a:schemeClr val="tx2"/>
                </a:solidFill>
                <a:latin typeface="Arial" charset="0"/>
              </a:rPr>
              <a:t>Primary sequence reveals important clues about a protein</a:t>
            </a:r>
            <a:endParaRPr lang="en-US" sz="440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31868" name="Text Box 124"/>
          <p:cNvSpPr txBox="1">
            <a:spLocks noChangeArrowheads="1"/>
          </p:cNvSpPr>
          <p:nvPr/>
        </p:nvSpPr>
        <p:spPr bwMode="auto">
          <a:xfrm>
            <a:off x="1752601" y="1371600"/>
            <a:ext cx="866457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 charset="0"/>
              </a:rPr>
              <a:t>• Evolution conserves amino acids that are important to protein structure and function across species.  Sequence comparison of multiple “homologs” of a particular protein reveals highly conserved regions that are important for function.</a:t>
            </a:r>
          </a:p>
          <a:p>
            <a:endParaRPr lang="en-US">
              <a:latin typeface="Arial" charset="0"/>
            </a:endParaRPr>
          </a:p>
          <a:p>
            <a:r>
              <a:rPr lang="en-US">
                <a:latin typeface="Arial" charset="0"/>
              </a:rPr>
              <a:t>• Clusters of conserved residues are called “motifs” -- motifs carry out a particular function or form a particular structure that is important for the conserved protein.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659064" y="4156472"/>
            <a:ext cx="6715125" cy="1749448"/>
            <a:chOff x="728" y="3072"/>
            <a:chExt cx="4230" cy="1102"/>
          </a:xfrm>
        </p:grpSpPr>
        <p:sp>
          <p:nvSpPr>
            <p:cNvPr id="31749" name="Rectangle 5"/>
            <p:cNvSpPr>
              <a:spLocks noChangeArrowheads="1"/>
            </p:cNvSpPr>
            <p:nvPr/>
          </p:nvSpPr>
          <p:spPr bwMode="auto">
            <a:xfrm>
              <a:off x="4188" y="3920"/>
              <a:ext cx="102" cy="113"/>
            </a:xfrm>
            <a:prstGeom prst="rect">
              <a:avLst/>
            </a:prstGeom>
            <a:solidFill>
              <a:srgbClr val="C1C2C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50" name="Rectangle 6"/>
            <p:cNvSpPr>
              <a:spLocks noChangeArrowheads="1"/>
            </p:cNvSpPr>
            <p:nvPr/>
          </p:nvSpPr>
          <p:spPr bwMode="auto">
            <a:xfrm>
              <a:off x="2910" y="3920"/>
              <a:ext cx="102" cy="113"/>
            </a:xfrm>
            <a:prstGeom prst="rect">
              <a:avLst/>
            </a:prstGeom>
            <a:solidFill>
              <a:srgbClr val="C1C2C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51" name="Rectangle 7"/>
            <p:cNvSpPr>
              <a:spLocks noChangeArrowheads="1"/>
            </p:cNvSpPr>
            <p:nvPr/>
          </p:nvSpPr>
          <p:spPr bwMode="auto">
            <a:xfrm>
              <a:off x="3766" y="3920"/>
              <a:ext cx="102" cy="113"/>
            </a:xfrm>
            <a:prstGeom prst="rect">
              <a:avLst/>
            </a:prstGeom>
            <a:solidFill>
              <a:srgbClr val="C1C2C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52" name="Rectangle 8"/>
            <p:cNvSpPr>
              <a:spLocks noChangeArrowheads="1"/>
            </p:cNvSpPr>
            <p:nvPr/>
          </p:nvSpPr>
          <p:spPr bwMode="auto">
            <a:xfrm>
              <a:off x="2812" y="3920"/>
              <a:ext cx="102" cy="113"/>
            </a:xfrm>
            <a:prstGeom prst="rect">
              <a:avLst/>
            </a:prstGeom>
            <a:solidFill>
              <a:srgbClr val="C1C2C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53" name="Rectangle 9"/>
            <p:cNvSpPr>
              <a:spLocks noChangeArrowheads="1"/>
            </p:cNvSpPr>
            <p:nvPr/>
          </p:nvSpPr>
          <p:spPr bwMode="auto">
            <a:xfrm>
              <a:off x="4518" y="3920"/>
              <a:ext cx="102" cy="113"/>
            </a:xfrm>
            <a:prstGeom prst="rect">
              <a:avLst/>
            </a:prstGeom>
            <a:solidFill>
              <a:srgbClr val="646464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54" name="Rectangle 10"/>
            <p:cNvSpPr>
              <a:spLocks noChangeArrowheads="1"/>
            </p:cNvSpPr>
            <p:nvPr/>
          </p:nvSpPr>
          <p:spPr bwMode="auto">
            <a:xfrm>
              <a:off x="4405" y="3920"/>
              <a:ext cx="102" cy="113"/>
            </a:xfrm>
            <a:prstGeom prst="rect">
              <a:avLst/>
            </a:prstGeom>
            <a:solidFill>
              <a:srgbClr val="646464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55" name="Rectangle 11"/>
            <p:cNvSpPr>
              <a:spLocks noChangeArrowheads="1"/>
            </p:cNvSpPr>
            <p:nvPr/>
          </p:nvSpPr>
          <p:spPr bwMode="auto">
            <a:xfrm>
              <a:off x="4300" y="3920"/>
              <a:ext cx="102" cy="113"/>
            </a:xfrm>
            <a:prstGeom prst="rect">
              <a:avLst/>
            </a:prstGeom>
            <a:solidFill>
              <a:srgbClr val="646464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56" name="Rectangle 12"/>
            <p:cNvSpPr>
              <a:spLocks noChangeArrowheads="1"/>
            </p:cNvSpPr>
            <p:nvPr/>
          </p:nvSpPr>
          <p:spPr bwMode="auto">
            <a:xfrm>
              <a:off x="3977" y="3920"/>
              <a:ext cx="102" cy="113"/>
            </a:xfrm>
            <a:prstGeom prst="rect">
              <a:avLst/>
            </a:prstGeom>
            <a:solidFill>
              <a:srgbClr val="646464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57" name="Rectangle 13"/>
            <p:cNvSpPr>
              <a:spLocks noChangeArrowheads="1"/>
            </p:cNvSpPr>
            <p:nvPr/>
          </p:nvSpPr>
          <p:spPr bwMode="auto">
            <a:xfrm>
              <a:off x="3338" y="3920"/>
              <a:ext cx="102" cy="113"/>
            </a:xfrm>
            <a:prstGeom prst="rect">
              <a:avLst/>
            </a:prstGeom>
            <a:solidFill>
              <a:srgbClr val="646464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58" name="Rectangle 14"/>
            <p:cNvSpPr>
              <a:spLocks noChangeArrowheads="1"/>
            </p:cNvSpPr>
            <p:nvPr/>
          </p:nvSpPr>
          <p:spPr bwMode="auto">
            <a:xfrm>
              <a:off x="3549" y="3920"/>
              <a:ext cx="102" cy="113"/>
            </a:xfrm>
            <a:prstGeom prst="rect">
              <a:avLst/>
            </a:prstGeom>
            <a:solidFill>
              <a:srgbClr val="646464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59" name="Rectangle 15"/>
            <p:cNvSpPr>
              <a:spLocks noChangeArrowheads="1"/>
            </p:cNvSpPr>
            <p:nvPr/>
          </p:nvSpPr>
          <p:spPr bwMode="auto">
            <a:xfrm>
              <a:off x="3450" y="3920"/>
              <a:ext cx="102" cy="113"/>
            </a:xfrm>
            <a:prstGeom prst="rect">
              <a:avLst/>
            </a:prstGeom>
            <a:solidFill>
              <a:srgbClr val="646464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60" name="Rectangle 16"/>
            <p:cNvSpPr>
              <a:spLocks noChangeArrowheads="1"/>
            </p:cNvSpPr>
            <p:nvPr/>
          </p:nvSpPr>
          <p:spPr bwMode="auto">
            <a:xfrm>
              <a:off x="3233" y="3920"/>
              <a:ext cx="102" cy="113"/>
            </a:xfrm>
            <a:prstGeom prst="rect">
              <a:avLst/>
            </a:prstGeom>
            <a:solidFill>
              <a:srgbClr val="646464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61" name="Rectangle 17"/>
            <p:cNvSpPr>
              <a:spLocks noChangeArrowheads="1"/>
            </p:cNvSpPr>
            <p:nvPr/>
          </p:nvSpPr>
          <p:spPr bwMode="auto">
            <a:xfrm>
              <a:off x="3135" y="3920"/>
              <a:ext cx="102" cy="113"/>
            </a:xfrm>
            <a:prstGeom prst="rect">
              <a:avLst/>
            </a:prstGeom>
            <a:solidFill>
              <a:srgbClr val="3E66A7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62" name="Rectangle 18"/>
            <p:cNvSpPr>
              <a:spLocks noChangeArrowheads="1"/>
            </p:cNvSpPr>
            <p:nvPr/>
          </p:nvSpPr>
          <p:spPr bwMode="auto">
            <a:xfrm>
              <a:off x="3022" y="3920"/>
              <a:ext cx="102" cy="113"/>
            </a:xfrm>
            <a:prstGeom prst="rect">
              <a:avLst/>
            </a:prstGeom>
            <a:solidFill>
              <a:srgbClr val="3E66A7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63" name="Rectangle 19"/>
            <p:cNvSpPr>
              <a:spLocks noChangeArrowheads="1"/>
            </p:cNvSpPr>
            <p:nvPr/>
          </p:nvSpPr>
          <p:spPr bwMode="auto">
            <a:xfrm>
              <a:off x="4082" y="3920"/>
              <a:ext cx="102" cy="113"/>
            </a:xfrm>
            <a:prstGeom prst="rect">
              <a:avLst/>
            </a:prstGeom>
            <a:solidFill>
              <a:srgbClr val="DE2616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64" name="Rectangle 20"/>
            <p:cNvSpPr>
              <a:spLocks noChangeArrowheads="1"/>
            </p:cNvSpPr>
            <p:nvPr/>
          </p:nvSpPr>
          <p:spPr bwMode="auto">
            <a:xfrm>
              <a:off x="3654" y="3920"/>
              <a:ext cx="102" cy="113"/>
            </a:xfrm>
            <a:prstGeom prst="rect">
              <a:avLst/>
            </a:prstGeom>
            <a:solidFill>
              <a:srgbClr val="DE2616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65" name="Rectangle 21"/>
            <p:cNvSpPr>
              <a:spLocks noChangeArrowheads="1"/>
            </p:cNvSpPr>
            <p:nvPr/>
          </p:nvSpPr>
          <p:spPr bwMode="auto">
            <a:xfrm>
              <a:off x="3872" y="3920"/>
              <a:ext cx="102" cy="113"/>
            </a:xfrm>
            <a:prstGeom prst="rect">
              <a:avLst/>
            </a:prstGeom>
            <a:solidFill>
              <a:srgbClr val="DE2616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66" name="Rectangle 22"/>
            <p:cNvSpPr>
              <a:spLocks noChangeArrowheads="1"/>
            </p:cNvSpPr>
            <p:nvPr/>
          </p:nvSpPr>
          <p:spPr bwMode="auto">
            <a:xfrm>
              <a:off x="4518" y="3536"/>
              <a:ext cx="102" cy="113"/>
            </a:xfrm>
            <a:prstGeom prst="rect">
              <a:avLst/>
            </a:prstGeom>
            <a:solidFill>
              <a:srgbClr val="C1C2C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67" name="Rectangle 23"/>
            <p:cNvSpPr>
              <a:spLocks noChangeArrowheads="1"/>
            </p:cNvSpPr>
            <p:nvPr/>
          </p:nvSpPr>
          <p:spPr bwMode="auto">
            <a:xfrm>
              <a:off x="3977" y="3536"/>
              <a:ext cx="102" cy="113"/>
            </a:xfrm>
            <a:prstGeom prst="rect">
              <a:avLst/>
            </a:prstGeom>
            <a:solidFill>
              <a:srgbClr val="C1C2C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68" name="Rectangle 24"/>
            <p:cNvSpPr>
              <a:spLocks noChangeArrowheads="1"/>
            </p:cNvSpPr>
            <p:nvPr/>
          </p:nvSpPr>
          <p:spPr bwMode="auto">
            <a:xfrm>
              <a:off x="3766" y="3536"/>
              <a:ext cx="102" cy="113"/>
            </a:xfrm>
            <a:prstGeom prst="rect">
              <a:avLst/>
            </a:prstGeom>
            <a:solidFill>
              <a:srgbClr val="C1C2C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69" name="Rectangle 25"/>
            <p:cNvSpPr>
              <a:spLocks noChangeArrowheads="1"/>
            </p:cNvSpPr>
            <p:nvPr/>
          </p:nvSpPr>
          <p:spPr bwMode="auto">
            <a:xfrm>
              <a:off x="3233" y="3536"/>
              <a:ext cx="102" cy="113"/>
            </a:xfrm>
            <a:prstGeom prst="rect">
              <a:avLst/>
            </a:prstGeom>
            <a:solidFill>
              <a:srgbClr val="C1C2C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70" name="Rectangle 26"/>
            <p:cNvSpPr>
              <a:spLocks noChangeArrowheads="1"/>
            </p:cNvSpPr>
            <p:nvPr/>
          </p:nvSpPr>
          <p:spPr bwMode="auto">
            <a:xfrm>
              <a:off x="4405" y="3536"/>
              <a:ext cx="102" cy="113"/>
            </a:xfrm>
            <a:prstGeom prst="rect">
              <a:avLst/>
            </a:prstGeom>
            <a:solidFill>
              <a:srgbClr val="646464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71" name="Rectangle 27"/>
            <p:cNvSpPr>
              <a:spLocks noChangeArrowheads="1"/>
            </p:cNvSpPr>
            <p:nvPr/>
          </p:nvSpPr>
          <p:spPr bwMode="auto">
            <a:xfrm>
              <a:off x="4188" y="3536"/>
              <a:ext cx="102" cy="113"/>
            </a:xfrm>
            <a:prstGeom prst="rect">
              <a:avLst/>
            </a:prstGeom>
            <a:solidFill>
              <a:srgbClr val="646464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72" name="Rectangle 28"/>
            <p:cNvSpPr>
              <a:spLocks noChangeArrowheads="1"/>
            </p:cNvSpPr>
            <p:nvPr/>
          </p:nvSpPr>
          <p:spPr bwMode="auto">
            <a:xfrm>
              <a:off x="4405" y="3536"/>
              <a:ext cx="102" cy="113"/>
            </a:xfrm>
            <a:prstGeom prst="rect">
              <a:avLst/>
            </a:prstGeom>
            <a:solidFill>
              <a:srgbClr val="646464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73" name="Rectangle 29"/>
            <p:cNvSpPr>
              <a:spLocks noChangeArrowheads="1"/>
            </p:cNvSpPr>
            <p:nvPr/>
          </p:nvSpPr>
          <p:spPr bwMode="auto">
            <a:xfrm>
              <a:off x="3872" y="3536"/>
              <a:ext cx="102" cy="113"/>
            </a:xfrm>
            <a:prstGeom prst="rect">
              <a:avLst/>
            </a:prstGeom>
            <a:solidFill>
              <a:srgbClr val="646464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74" name="Rectangle 30"/>
            <p:cNvSpPr>
              <a:spLocks noChangeArrowheads="1"/>
            </p:cNvSpPr>
            <p:nvPr/>
          </p:nvSpPr>
          <p:spPr bwMode="auto">
            <a:xfrm>
              <a:off x="3549" y="3536"/>
              <a:ext cx="102" cy="113"/>
            </a:xfrm>
            <a:prstGeom prst="rect">
              <a:avLst/>
            </a:prstGeom>
            <a:solidFill>
              <a:srgbClr val="646464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75" name="Rectangle 31"/>
            <p:cNvSpPr>
              <a:spLocks noChangeArrowheads="1"/>
            </p:cNvSpPr>
            <p:nvPr/>
          </p:nvSpPr>
          <p:spPr bwMode="auto">
            <a:xfrm>
              <a:off x="3450" y="3536"/>
              <a:ext cx="102" cy="113"/>
            </a:xfrm>
            <a:prstGeom prst="rect">
              <a:avLst/>
            </a:prstGeom>
            <a:solidFill>
              <a:srgbClr val="646464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76" name="Rectangle 32"/>
            <p:cNvSpPr>
              <a:spLocks noChangeArrowheads="1"/>
            </p:cNvSpPr>
            <p:nvPr/>
          </p:nvSpPr>
          <p:spPr bwMode="auto">
            <a:xfrm>
              <a:off x="3338" y="3536"/>
              <a:ext cx="102" cy="113"/>
            </a:xfrm>
            <a:prstGeom prst="rect">
              <a:avLst/>
            </a:prstGeom>
            <a:solidFill>
              <a:srgbClr val="646464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77" name="Rectangle 33"/>
            <p:cNvSpPr>
              <a:spLocks noChangeArrowheads="1"/>
            </p:cNvSpPr>
            <p:nvPr/>
          </p:nvSpPr>
          <p:spPr bwMode="auto">
            <a:xfrm>
              <a:off x="2917" y="3536"/>
              <a:ext cx="102" cy="113"/>
            </a:xfrm>
            <a:prstGeom prst="rect">
              <a:avLst/>
            </a:prstGeom>
            <a:solidFill>
              <a:srgbClr val="5CAB42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78" name="Rectangle 34"/>
            <p:cNvSpPr>
              <a:spLocks noChangeArrowheads="1"/>
            </p:cNvSpPr>
            <p:nvPr/>
          </p:nvSpPr>
          <p:spPr bwMode="auto">
            <a:xfrm>
              <a:off x="3135" y="3536"/>
              <a:ext cx="102" cy="113"/>
            </a:xfrm>
            <a:prstGeom prst="rect">
              <a:avLst/>
            </a:prstGeom>
            <a:solidFill>
              <a:srgbClr val="3E66A7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79" name="Rectangle 35"/>
            <p:cNvSpPr>
              <a:spLocks noChangeArrowheads="1"/>
            </p:cNvSpPr>
            <p:nvPr/>
          </p:nvSpPr>
          <p:spPr bwMode="auto">
            <a:xfrm>
              <a:off x="2812" y="3536"/>
              <a:ext cx="102" cy="113"/>
            </a:xfrm>
            <a:prstGeom prst="rect">
              <a:avLst/>
            </a:prstGeom>
            <a:solidFill>
              <a:srgbClr val="3E66A7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80" name="Rectangle 36"/>
            <p:cNvSpPr>
              <a:spLocks noChangeArrowheads="1"/>
            </p:cNvSpPr>
            <p:nvPr/>
          </p:nvSpPr>
          <p:spPr bwMode="auto">
            <a:xfrm>
              <a:off x="4082" y="3536"/>
              <a:ext cx="102" cy="113"/>
            </a:xfrm>
            <a:prstGeom prst="rect">
              <a:avLst/>
            </a:prstGeom>
            <a:solidFill>
              <a:srgbClr val="DE2616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81" name="Rectangle 37"/>
            <p:cNvSpPr>
              <a:spLocks noChangeArrowheads="1"/>
            </p:cNvSpPr>
            <p:nvPr/>
          </p:nvSpPr>
          <p:spPr bwMode="auto">
            <a:xfrm>
              <a:off x="3654" y="3536"/>
              <a:ext cx="102" cy="113"/>
            </a:xfrm>
            <a:prstGeom prst="rect">
              <a:avLst/>
            </a:prstGeom>
            <a:solidFill>
              <a:srgbClr val="DE2616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82" name="Rectangle 38"/>
            <p:cNvSpPr>
              <a:spLocks noChangeArrowheads="1"/>
            </p:cNvSpPr>
            <p:nvPr/>
          </p:nvSpPr>
          <p:spPr bwMode="auto">
            <a:xfrm>
              <a:off x="3022" y="3536"/>
              <a:ext cx="102" cy="113"/>
            </a:xfrm>
            <a:prstGeom prst="rect">
              <a:avLst/>
            </a:prstGeom>
            <a:solidFill>
              <a:srgbClr val="DE2616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83" name="Rectangle 39"/>
            <p:cNvSpPr>
              <a:spLocks noChangeArrowheads="1"/>
            </p:cNvSpPr>
            <p:nvPr/>
          </p:nvSpPr>
          <p:spPr bwMode="auto">
            <a:xfrm>
              <a:off x="4405" y="3344"/>
              <a:ext cx="102" cy="113"/>
            </a:xfrm>
            <a:prstGeom prst="rect">
              <a:avLst/>
            </a:prstGeom>
            <a:solidFill>
              <a:srgbClr val="C1C2C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84" name="Rectangle 40"/>
            <p:cNvSpPr>
              <a:spLocks noChangeArrowheads="1"/>
            </p:cNvSpPr>
            <p:nvPr/>
          </p:nvSpPr>
          <p:spPr bwMode="auto">
            <a:xfrm>
              <a:off x="3766" y="3344"/>
              <a:ext cx="102" cy="113"/>
            </a:xfrm>
            <a:prstGeom prst="rect">
              <a:avLst/>
            </a:prstGeom>
            <a:solidFill>
              <a:srgbClr val="C1C2C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85" name="Rectangle 41"/>
            <p:cNvSpPr>
              <a:spLocks noChangeArrowheads="1"/>
            </p:cNvSpPr>
            <p:nvPr/>
          </p:nvSpPr>
          <p:spPr bwMode="auto">
            <a:xfrm>
              <a:off x="4188" y="3344"/>
              <a:ext cx="102" cy="113"/>
            </a:xfrm>
            <a:prstGeom prst="rect">
              <a:avLst/>
            </a:prstGeom>
            <a:solidFill>
              <a:srgbClr val="646464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86" name="Rectangle 42"/>
            <p:cNvSpPr>
              <a:spLocks noChangeArrowheads="1"/>
            </p:cNvSpPr>
            <p:nvPr/>
          </p:nvSpPr>
          <p:spPr bwMode="auto">
            <a:xfrm>
              <a:off x="4518" y="3344"/>
              <a:ext cx="102" cy="113"/>
            </a:xfrm>
            <a:prstGeom prst="rect">
              <a:avLst/>
            </a:prstGeom>
            <a:solidFill>
              <a:srgbClr val="646464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87" name="Rectangle 43"/>
            <p:cNvSpPr>
              <a:spLocks noChangeArrowheads="1"/>
            </p:cNvSpPr>
            <p:nvPr/>
          </p:nvSpPr>
          <p:spPr bwMode="auto">
            <a:xfrm>
              <a:off x="4300" y="3344"/>
              <a:ext cx="102" cy="113"/>
            </a:xfrm>
            <a:prstGeom prst="rect">
              <a:avLst/>
            </a:prstGeom>
            <a:solidFill>
              <a:srgbClr val="646464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88" name="Rectangle 44"/>
            <p:cNvSpPr>
              <a:spLocks noChangeArrowheads="1"/>
            </p:cNvSpPr>
            <p:nvPr/>
          </p:nvSpPr>
          <p:spPr bwMode="auto">
            <a:xfrm>
              <a:off x="3977" y="3344"/>
              <a:ext cx="102" cy="113"/>
            </a:xfrm>
            <a:prstGeom prst="rect">
              <a:avLst/>
            </a:prstGeom>
            <a:solidFill>
              <a:srgbClr val="646464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89" name="Rectangle 45"/>
            <p:cNvSpPr>
              <a:spLocks noChangeArrowheads="1"/>
            </p:cNvSpPr>
            <p:nvPr/>
          </p:nvSpPr>
          <p:spPr bwMode="auto">
            <a:xfrm>
              <a:off x="3338" y="3344"/>
              <a:ext cx="102" cy="113"/>
            </a:xfrm>
            <a:prstGeom prst="rect">
              <a:avLst/>
            </a:prstGeom>
            <a:solidFill>
              <a:srgbClr val="646464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90" name="Rectangle 46"/>
            <p:cNvSpPr>
              <a:spLocks noChangeArrowheads="1"/>
            </p:cNvSpPr>
            <p:nvPr/>
          </p:nvSpPr>
          <p:spPr bwMode="auto">
            <a:xfrm>
              <a:off x="3549" y="3344"/>
              <a:ext cx="102" cy="113"/>
            </a:xfrm>
            <a:prstGeom prst="rect">
              <a:avLst/>
            </a:prstGeom>
            <a:solidFill>
              <a:srgbClr val="646464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91" name="Rectangle 47"/>
            <p:cNvSpPr>
              <a:spLocks noChangeArrowheads="1"/>
            </p:cNvSpPr>
            <p:nvPr/>
          </p:nvSpPr>
          <p:spPr bwMode="auto">
            <a:xfrm>
              <a:off x="3450" y="3344"/>
              <a:ext cx="102" cy="113"/>
            </a:xfrm>
            <a:prstGeom prst="rect">
              <a:avLst/>
            </a:prstGeom>
            <a:solidFill>
              <a:srgbClr val="646464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92" name="Rectangle 48"/>
            <p:cNvSpPr>
              <a:spLocks noChangeArrowheads="1"/>
            </p:cNvSpPr>
            <p:nvPr/>
          </p:nvSpPr>
          <p:spPr bwMode="auto">
            <a:xfrm>
              <a:off x="3233" y="3344"/>
              <a:ext cx="102" cy="113"/>
            </a:xfrm>
            <a:prstGeom prst="rect">
              <a:avLst/>
            </a:prstGeom>
            <a:solidFill>
              <a:srgbClr val="646464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93" name="Rectangle 49"/>
            <p:cNvSpPr>
              <a:spLocks noChangeArrowheads="1"/>
            </p:cNvSpPr>
            <p:nvPr/>
          </p:nvSpPr>
          <p:spPr bwMode="auto">
            <a:xfrm>
              <a:off x="2917" y="3344"/>
              <a:ext cx="102" cy="113"/>
            </a:xfrm>
            <a:prstGeom prst="rect">
              <a:avLst/>
            </a:prstGeom>
            <a:solidFill>
              <a:srgbClr val="646464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94" name="Rectangle 50"/>
            <p:cNvSpPr>
              <a:spLocks noChangeArrowheads="1"/>
            </p:cNvSpPr>
            <p:nvPr/>
          </p:nvSpPr>
          <p:spPr bwMode="auto">
            <a:xfrm>
              <a:off x="3872" y="3344"/>
              <a:ext cx="102" cy="113"/>
            </a:xfrm>
            <a:prstGeom prst="rect">
              <a:avLst/>
            </a:prstGeom>
            <a:solidFill>
              <a:srgbClr val="5CAB42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95" name="Rectangle 51"/>
            <p:cNvSpPr>
              <a:spLocks noChangeArrowheads="1"/>
            </p:cNvSpPr>
            <p:nvPr/>
          </p:nvSpPr>
          <p:spPr bwMode="auto">
            <a:xfrm>
              <a:off x="3022" y="3344"/>
              <a:ext cx="102" cy="113"/>
            </a:xfrm>
            <a:prstGeom prst="rect">
              <a:avLst/>
            </a:prstGeom>
            <a:solidFill>
              <a:srgbClr val="5CAB42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96" name="Rectangle 52"/>
            <p:cNvSpPr>
              <a:spLocks noChangeArrowheads="1"/>
            </p:cNvSpPr>
            <p:nvPr/>
          </p:nvSpPr>
          <p:spPr bwMode="auto">
            <a:xfrm>
              <a:off x="3135" y="3344"/>
              <a:ext cx="102" cy="113"/>
            </a:xfrm>
            <a:prstGeom prst="rect">
              <a:avLst/>
            </a:prstGeom>
            <a:solidFill>
              <a:srgbClr val="3E66A7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97" name="Rectangle 53"/>
            <p:cNvSpPr>
              <a:spLocks noChangeArrowheads="1"/>
            </p:cNvSpPr>
            <p:nvPr/>
          </p:nvSpPr>
          <p:spPr bwMode="auto">
            <a:xfrm>
              <a:off x="4082" y="3344"/>
              <a:ext cx="102" cy="113"/>
            </a:xfrm>
            <a:prstGeom prst="rect">
              <a:avLst/>
            </a:prstGeom>
            <a:solidFill>
              <a:srgbClr val="DE2616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98" name="Rectangle 54"/>
            <p:cNvSpPr>
              <a:spLocks noChangeArrowheads="1"/>
            </p:cNvSpPr>
            <p:nvPr/>
          </p:nvSpPr>
          <p:spPr bwMode="auto">
            <a:xfrm>
              <a:off x="3654" y="3344"/>
              <a:ext cx="102" cy="113"/>
            </a:xfrm>
            <a:prstGeom prst="rect">
              <a:avLst/>
            </a:prstGeom>
            <a:solidFill>
              <a:srgbClr val="DE2616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99" name="Rectangle 55"/>
            <p:cNvSpPr>
              <a:spLocks noChangeArrowheads="1"/>
            </p:cNvSpPr>
            <p:nvPr/>
          </p:nvSpPr>
          <p:spPr bwMode="auto">
            <a:xfrm>
              <a:off x="2812" y="3344"/>
              <a:ext cx="102" cy="113"/>
            </a:xfrm>
            <a:prstGeom prst="rect">
              <a:avLst/>
            </a:prstGeom>
            <a:solidFill>
              <a:srgbClr val="DE2616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00" name="Rectangle 56"/>
            <p:cNvSpPr>
              <a:spLocks noChangeArrowheads="1"/>
            </p:cNvSpPr>
            <p:nvPr/>
          </p:nvSpPr>
          <p:spPr bwMode="auto">
            <a:xfrm>
              <a:off x="4405" y="3152"/>
              <a:ext cx="102" cy="113"/>
            </a:xfrm>
            <a:prstGeom prst="rect">
              <a:avLst/>
            </a:prstGeom>
            <a:solidFill>
              <a:srgbClr val="C1C2C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01" name="Rectangle 57"/>
            <p:cNvSpPr>
              <a:spLocks noChangeArrowheads="1"/>
            </p:cNvSpPr>
            <p:nvPr/>
          </p:nvSpPr>
          <p:spPr bwMode="auto">
            <a:xfrm>
              <a:off x="3773" y="3152"/>
              <a:ext cx="102" cy="113"/>
            </a:xfrm>
            <a:prstGeom prst="rect">
              <a:avLst/>
            </a:prstGeom>
            <a:solidFill>
              <a:srgbClr val="C1C2C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02" name="Rectangle 58"/>
            <p:cNvSpPr>
              <a:spLocks noChangeArrowheads="1"/>
            </p:cNvSpPr>
            <p:nvPr/>
          </p:nvSpPr>
          <p:spPr bwMode="auto">
            <a:xfrm>
              <a:off x="4307" y="3152"/>
              <a:ext cx="102" cy="113"/>
            </a:xfrm>
            <a:prstGeom prst="rect">
              <a:avLst/>
            </a:prstGeom>
            <a:solidFill>
              <a:srgbClr val="646464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03" name="Rectangle 59"/>
            <p:cNvSpPr>
              <a:spLocks noChangeArrowheads="1"/>
            </p:cNvSpPr>
            <p:nvPr/>
          </p:nvSpPr>
          <p:spPr bwMode="auto">
            <a:xfrm>
              <a:off x="4195" y="3152"/>
              <a:ext cx="102" cy="113"/>
            </a:xfrm>
            <a:prstGeom prst="rect">
              <a:avLst/>
            </a:prstGeom>
            <a:solidFill>
              <a:srgbClr val="646464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04" name="Rectangle 60"/>
            <p:cNvSpPr>
              <a:spLocks noChangeArrowheads="1"/>
            </p:cNvSpPr>
            <p:nvPr/>
          </p:nvSpPr>
          <p:spPr bwMode="auto">
            <a:xfrm>
              <a:off x="4511" y="3152"/>
              <a:ext cx="102" cy="113"/>
            </a:xfrm>
            <a:prstGeom prst="rect">
              <a:avLst/>
            </a:prstGeom>
            <a:solidFill>
              <a:srgbClr val="646464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05" name="Rectangle 61"/>
            <p:cNvSpPr>
              <a:spLocks noChangeArrowheads="1"/>
            </p:cNvSpPr>
            <p:nvPr/>
          </p:nvSpPr>
          <p:spPr bwMode="auto">
            <a:xfrm>
              <a:off x="3991" y="3152"/>
              <a:ext cx="102" cy="113"/>
            </a:xfrm>
            <a:prstGeom prst="rect">
              <a:avLst/>
            </a:prstGeom>
            <a:solidFill>
              <a:srgbClr val="646464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06" name="Rectangle 62"/>
            <p:cNvSpPr>
              <a:spLocks noChangeArrowheads="1"/>
            </p:cNvSpPr>
            <p:nvPr/>
          </p:nvSpPr>
          <p:spPr bwMode="auto">
            <a:xfrm>
              <a:off x="3563" y="3152"/>
              <a:ext cx="102" cy="113"/>
            </a:xfrm>
            <a:prstGeom prst="rect">
              <a:avLst/>
            </a:prstGeom>
            <a:solidFill>
              <a:srgbClr val="646464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07" name="Rectangle 63"/>
            <p:cNvSpPr>
              <a:spLocks noChangeArrowheads="1"/>
            </p:cNvSpPr>
            <p:nvPr/>
          </p:nvSpPr>
          <p:spPr bwMode="auto">
            <a:xfrm>
              <a:off x="3240" y="3152"/>
              <a:ext cx="102" cy="113"/>
            </a:xfrm>
            <a:prstGeom prst="rect">
              <a:avLst/>
            </a:prstGeom>
            <a:solidFill>
              <a:srgbClr val="646464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08" name="Rectangle 64"/>
            <p:cNvSpPr>
              <a:spLocks noChangeArrowheads="1"/>
            </p:cNvSpPr>
            <p:nvPr/>
          </p:nvSpPr>
          <p:spPr bwMode="auto">
            <a:xfrm>
              <a:off x="3464" y="3152"/>
              <a:ext cx="102" cy="113"/>
            </a:xfrm>
            <a:prstGeom prst="rect">
              <a:avLst/>
            </a:prstGeom>
            <a:solidFill>
              <a:srgbClr val="646464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09" name="Rectangle 65"/>
            <p:cNvSpPr>
              <a:spLocks noChangeArrowheads="1"/>
            </p:cNvSpPr>
            <p:nvPr/>
          </p:nvSpPr>
          <p:spPr bwMode="auto">
            <a:xfrm>
              <a:off x="3352" y="3152"/>
              <a:ext cx="102" cy="113"/>
            </a:xfrm>
            <a:prstGeom prst="rect">
              <a:avLst/>
            </a:prstGeom>
            <a:solidFill>
              <a:srgbClr val="646464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10" name="Rectangle 66"/>
            <p:cNvSpPr>
              <a:spLocks noChangeArrowheads="1"/>
            </p:cNvSpPr>
            <p:nvPr/>
          </p:nvSpPr>
          <p:spPr bwMode="auto">
            <a:xfrm>
              <a:off x="2917" y="3152"/>
              <a:ext cx="102" cy="113"/>
            </a:xfrm>
            <a:prstGeom prst="rect">
              <a:avLst/>
            </a:prstGeom>
            <a:solidFill>
              <a:srgbClr val="646464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11" name="Rectangle 67"/>
            <p:cNvSpPr>
              <a:spLocks noChangeArrowheads="1"/>
            </p:cNvSpPr>
            <p:nvPr/>
          </p:nvSpPr>
          <p:spPr bwMode="auto">
            <a:xfrm>
              <a:off x="3879" y="3152"/>
              <a:ext cx="102" cy="113"/>
            </a:xfrm>
            <a:prstGeom prst="rect">
              <a:avLst/>
            </a:prstGeom>
            <a:solidFill>
              <a:srgbClr val="5CAB42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12" name="Rectangle 68"/>
            <p:cNvSpPr>
              <a:spLocks noChangeArrowheads="1"/>
            </p:cNvSpPr>
            <p:nvPr/>
          </p:nvSpPr>
          <p:spPr bwMode="auto">
            <a:xfrm>
              <a:off x="3022" y="3152"/>
              <a:ext cx="102" cy="113"/>
            </a:xfrm>
            <a:prstGeom prst="rect">
              <a:avLst/>
            </a:prstGeom>
            <a:solidFill>
              <a:srgbClr val="5CAB42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13" name="Rectangle 69"/>
            <p:cNvSpPr>
              <a:spLocks noChangeArrowheads="1"/>
            </p:cNvSpPr>
            <p:nvPr/>
          </p:nvSpPr>
          <p:spPr bwMode="auto">
            <a:xfrm>
              <a:off x="3135" y="3152"/>
              <a:ext cx="102" cy="113"/>
            </a:xfrm>
            <a:prstGeom prst="rect">
              <a:avLst/>
            </a:prstGeom>
            <a:solidFill>
              <a:srgbClr val="3E66A7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14" name="Rectangle 70"/>
            <p:cNvSpPr>
              <a:spLocks noChangeArrowheads="1"/>
            </p:cNvSpPr>
            <p:nvPr/>
          </p:nvSpPr>
          <p:spPr bwMode="auto">
            <a:xfrm>
              <a:off x="4089" y="3152"/>
              <a:ext cx="102" cy="113"/>
            </a:xfrm>
            <a:prstGeom prst="rect">
              <a:avLst/>
            </a:prstGeom>
            <a:solidFill>
              <a:srgbClr val="DE2616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15" name="Rectangle 71"/>
            <p:cNvSpPr>
              <a:spLocks noChangeArrowheads="1"/>
            </p:cNvSpPr>
            <p:nvPr/>
          </p:nvSpPr>
          <p:spPr bwMode="auto">
            <a:xfrm>
              <a:off x="3661" y="3152"/>
              <a:ext cx="102" cy="113"/>
            </a:xfrm>
            <a:prstGeom prst="rect">
              <a:avLst/>
            </a:prstGeom>
            <a:solidFill>
              <a:srgbClr val="DE2616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16" name="Rectangle 72"/>
            <p:cNvSpPr>
              <a:spLocks noChangeArrowheads="1"/>
            </p:cNvSpPr>
            <p:nvPr/>
          </p:nvSpPr>
          <p:spPr bwMode="auto">
            <a:xfrm>
              <a:off x="2812" y="3152"/>
              <a:ext cx="102" cy="113"/>
            </a:xfrm>
            <a:prstGeom prst="rect">
              <a:avLst/>
            </a:prstGeom>
            <a:solidFill>
              <a:srgbClr val="DE2616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17" name="Rectangle 73"/>
            <p:cNvSpPr>
              <a:spLocks noChangeArrowheads="1"/>
            </p:cNvSpPr>
            <p:nvPr/>
          </p:nvSpPr>
          <p:spPr bwMode="auto">
            <a:xfrm>
              <a:off x="3766" y="3728"/>
              <a:ext cx="102" cy="113"/>
            </a:xfrm>
            <a:prstGeom prst="rect">
              <a:avLst/>
            </a:prstGeom>
            <a:solidFill>
              <a:srgbClr val="C1C2C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18" name="Rectangle 74"/>
            <p:cNvSpPr>
              <a:spLocks noChangeArrowheads="1"/>
            </p:cNvSpPr>
            <p:nvPr/>
          </p:nvSpPr>
          <p:spPr bwMode="auto">
            <a:xfrm>
              <a:off x="2917" y="3728"/>
              <a:ext cx="102" cy="113"/>
            </a:xfrm>
            <a:prstGeom prst="rect">
              <a:avLst/>
            </a:prstGeom>
            <a:solidFill>
              <a:srgbClr val="C1C2C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19" name="Rectangle 75"/>
            <p:cNvSpPr>
              <a:spLocks noChangeArrowheads="1"/>
            </p:cNvSpPr>
            <p:nvPr/>
          </p:nvSpPr>
          <p:spPr bwMode="auto">
            <a:xfrm>
              <a:off x="2812" y="3728"/>
              <a:ext cx="102" cy="113"/>
            </a:xfrm>
            <a:prstGeom prst="rect">
              <a:avLst/>
            </a:prstGeom>
            <a:solidFill>
              <a:srgbClr val="C1C2C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20" name="Rectangle 76"/>
            <p:cNvSpPr>
              <a:spLocks noChangeArrowheads="1"/>
            </p:cNvSpPr>
            <p:nvPr/>
          </p:nvSpPr>
          <p:spPr bwMode="auto">
            <a:xfrm>
              <a:off x="4518" y="3728"/>
              <a:ext cx="102" cy="113"/>
            </a:xfrm>
            <a:prstGeom prst="rect">
              <a:avLst/>
            </a:prstGeom>
            <a:solidFill>
              <a:srgbClr val="646464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21" name="Rectangle 77"/>
            <p:cNvSpPr>
              <a:spLocks noChangeArrowheads="1"/>
            </p:cNvSpPr>
            <p:nvPr/>
          </p:nvSpPr>
          <p:spPr bwMode="auto">
            <a:xfrm>
              <a:off x="4188" y="3728"/>
              <a:ext cx="102" cy="113"/>
            </a:xfrm>
            <a:prstGeom prst="rect">
              <a:avLst/>
            </a:prstGeom>
            <a:solidFill>
              <a:srgbClr val="646464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22" name="Rectangle 78"/>
            <p:cNvSpPr>
              <a:spLocks noChangeArrowheads="1"/>
            </p:cNvSpPr>
            <p:nvPr/>
          </p:nvSpPr>
          <p:spPr bwMode="auto">
            <a:xfrm>
              <a:off x="4300" y="3728"/>
              <a:ext cx="102" cy="113"/>
            </a:xfrm>
            <a:prstGeom prst="rect">
              <a:avLst/>
            </a:prstGeom>
            <a:solidFill>
              <a:srgbClr val="646464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23" name="Rectangle 79"/>
            <p:cNvSpPr>
              <a:spLocks noChangeArrowheads="1"/>
            </p:cNvSpPr>
            <p:nvPr/>
          </p:nvSpPr>
          <p:spPr bwMode="auto">
            <a:xfrm>
              <a:off x="4405" y="3728"/>
              <a:ext cx="102" cy="113"/>
            </a:xfrm>
            <a:prstGeom prst="rect">
              <a:avLst/>
            </a:prstGeom>
            <a:solidFill>
              <a:srgbClr val="646464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24" name="Rectangle 80"/>
            <p:cNvSpPr>
              <a:spLocks noChangeArrowheads="1"/>
            </p:cNvSpPr>
            <p:nvPr/>
          </p:nvSpPr>
          <p:spPr bwMode="auto">
            <a:xfrm>
              <a:off x="3977" y="3728"/>
              <a:ext cx="102" cy="113"/>
            </a:xfrm>
            <a:prstGeom prst="rect">
              <a:avLst/>
            </a:prstGeom>
            <a:solidFill>
              <a:srgbClr val="646464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25" name="Rectangle 81"/>
            <p:cNvSpPr>
              <a:spLocks noChangeArrowheads="1"/>
            </p:cNvSpPr>
            <p:nvPr/>
          </p:nvSpPr>
          <p:spPr bwMode="auto">
            <a:xfrm>
              <a:off x="3549" y="3728"/>
              <a:ext cx="102" cy="113"/>
            </a:xfrm>
            <a:prstGeom prst="rect">
              <a:avLst/>
            </a:prstGeom>
            <a:solidFill>
              <a:srgbClr val="646464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26" name="Rectangle 82"/>
            <p:cNvSpPr>
              <a:spLocks noChangeArrowheads="1"/>
            </p:cNvSpPr>
            <p:nvPr/>
          </p:nvSpPr>
          <p:spPr bwMode="auto">
            <a:xfrm>
              <a:off x="3450" y="3728"/>
              <a:ext cx="102" cy="113"/>
            </a:xfrm>
            <a:prstGeom prst="rect">
              <a:avLst/>
            </a:prstGeom>
            <a:solidFill>
              <a:srgbClr val="646464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27" name="Rectangle 83"/>
            <p:cNvSpPr>
              <a:spLocks noChangeArrowheads="1"/>
            </p:cNvSpPr>
            <p:nvPr/>
          </p:nvSpPr>
          <p:spPr bwMode="auto">
            <a:xfrm>
              <a:off x="3338" y="3728"/>
              <a:ext cx="102" cy="113"/>
            </a:xfrm>
            <a:prstGeom prst="rect">
              <a:avLst/>
            </a:prstGeom>
            <a:solidFill>
              <a:srgbClr val="646464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28" name="Rectangle 84"/>
            <p:cNvSpPr>
              <a:spLocks noChangeArrowheads="1"/>
            </p:cNvSpPr>
            <p:nvPr/>
          </p:nvSpPr>
          <p:spPr bwMode="auto">
            <a:xfrm>
              <a:off x="3233" y="3728"/>
              <a:ext cx="102" cy="113"/>
            </a:xfrm>
            <a:prstGeom prst="rect">
              <a:avLst/>
            </a:prstGeom>
            <a:solidFill>
              <a:srgbClr val="646464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29" name="Rectangle 85"/>
            <p:cNvSpPr>
              <a:spLocks noChangeArrowheads="1"/>
            </p:cNvSpPr>
            <p:nvPr/>
          </p:nvSpPr>
          <p:spPr bwMode="auto">
            <a:xfrm>
              <a:off x="3022" y="3728"/>
              <a:ext cx="102" cy="113"/>
            </a:xfrm>
            <a:prstGeom prst="rect">
              <a:avLst/>
            </a:prstGeom>
            <a:solidFill>
              <a:srgbClr val="3E66A7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30" name="Rectangle 86"/>
            <p:cNvSpPr>
              <a:spLocks noChangeArrowheads="1"/>
            </p:cNvSpPr>
            <p:nvPr/>
          </p:nvSpPr>
          <p:spPr bwMode="auto">
            <a:xfrm>
              <a:off x="3135" y="3728"/>
              <a:ext cx="102" cy="113"/>
            </a:xfrm>
            <a:prstGeom prst="rect">
              <a:avLst/>
            </a:prstGeom>
            <a:solidFill>
              <a:srgbClr val="3E66A7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31" name="Rectangle 87"/>
            <p:cNvSpPr>
              <a:spLocks noChangeArrowheads="1"/>
            </p:cNvSpPr>
            <p:nvPr/>
          </p:nvSpPr>
          <p:spPr bwMode="auto">
            <a:xfrm>
              <a:off x="4082" y="3728"/>
              <a:ext cx="102" cy="113"/>
            </a:xfrm>
            <a:prstGeom prst="rect">
              <a:avLst/>
            </a:prstGeom>
            <a:solidFill>
              <a:srgbClr val="DE2616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32" name="Rectangle 88"/>
            <p:cNvSpPr>
              <a:spLocks noChangeArrowheads="1"/>
            </p:cNvSpPr>
            <p:nvPr/>
          </p:nvSpPr>
          <p:spPr bwMode="auto">
            <a:xfrm>
              <a:off x="3872" y="3728"/>
              <a:ext cx="102" cy="113"/>
            </a:xfrm>
            <a:prstGeom prst="rect">
              <a:avLst/>
            </a:prstGeom>
            <a:solidFill>
              <a:srgbClr val="DE2616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33" name="Rectangle 89"/>
            <p:cNvSpPr>
              <a:spLocks noChangeArrowheads="1"/>
            </p:cNvSpPr>
            <p:nvPr/>
          </p:nvSpPr>
          <p:spPr bwMode="auto">
            <a:xfrm>
              <a:off x="3654" y="3728"/>
              <a:ext cx="102" cy="113"/>
            </a:xfrm>
            <a:prstGeom prst="rect">
              <a:avLst/>
            </a:prstGeom>
            <a:solidFill>
              <a:srgbClr val="DE2616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34" name="Freeform 90"/>
            <p:cNvSpPr>
              <a:spLocks/>
            </p:cNvSpPr>
            <p:nvPr/>
          </p:nvSpPr>
          <p:spPr bwMode="auto">
            <a:xfrm>
              <a:off x="2790" y="3072"/>
              <a:ext cx="1841" cy="110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32" y="0"/>
                </a:cxn>
                <a:cxn ang="0">
                  <a:pos x="1632" y="0"/>
                </a:cxn>
                <a:cxn ang="0">
                  <a:pos x="1632" y="1184"/>
                </a:cxn>
                <a:cxn ang="0">
                  <a:pos x="1632" y="1184"/>
                </a:cxn>
                <a:cxn ang="0">
                  <a:pos x="0" y="1184"/>
                </a:cxn>
                <a:cxn ang="0">
                  <a:pos x="0" y="118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632" h="1184">
                  <a:moveTo>
                    <a:pt x="0" y="0"/>
                  </a:moveTo>
                  <a:lnTo>
                    <a:pt x="1632" y="0"/>
                  </a:lnTo>
                  <a:lnTo>
                    <a:pt x="1632" y="0"/>
                  </a:lnTo>
                  <a:lnTo>
                    <a:pt x="1632" y="1184"/>
                  </a:lnTo>
                  <a:lnTo>
                    <a:pt x="1632" y="1184"/>
                  </a:lnTo>
                  <a:lnTo>
                    <a:pt x="0" y="1184"/>
                  </a:lnTo>
                  <a:lnTo>
                    <a:pt x="0" y="118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35" name="Rectangle 91"/>
            <p:cNvSpPr>
              <a:spLocks noChangeArrowheads="1"/>
            </p:cNvSpPr>
            <p:nvPr/>
          </p:nvSpPr>
          <p:spPr bwMode="auto">
            <a:xfrm>
              <a:off x="728" y="3084"/>
              <a:ext cx="1129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latin typeface="Courier" charset="0"/>
                </a:rPr>
                <a:t>DnaG  E. coli</a:t>
              </a:r>
              <a:endParaRPr lang="en-US" sz="2000"/>
            </a:p>
          </p:txBody>
        </p:sp>
        <p:sp>
          <p:nvSpPr>
            <p:cNvPr id="31836" name="Rectangle 92"/>
            <p:cNvSpPr>
              <a:spLocks noChangeArrowheads="1"/>
            </p:cNvSpPr>
            <p:nvPr/>
          </p:nvSpPr>
          <p:spPr bwMode="auto">
            <a:xfrm>
              <a:off x="2524" y="3089"/>
              <a:ext cx="2401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Courier" charset="0"/>
                </a:rPr>
                <a:t>...</a:t>
              </a:r>
              <a:r>
                <a:rPr lang="en-US" sz="2200" dirty="0">
                  <a:solidFill>
                    <a:srgbClr val="000000"/>
                  </a:solidFill>
                  <a:latin typeface="Courier" charset="0"/>
                </a:rPr>
                <a:t>EPNRLLVVEGYMDVVAL</a:t>
              </a:r>
              <a:r>
                <a:rPr lang="en-US" sz="2000" dirty="0">
                  <a:solidFill>
                    <a:srgbClr val="000000"/>
                  </a:solidFill>
                  <a:latin typeface="Courier" charset="0"/>
                </a:rPr>
                <a:t>...</a:t>
              </a:r>
              <a:endParaRPr lang="en-US" sz="2000" dirty="0"/>
            </a:p>
          </p:txBody>
        </p:sp>
        <p:sp>
          <p:nvSpPr>
            <p:cNvPr id="31837" name="Rectangle 93"/>
            <p:cNvSpPr>
              <a:spLocks noChangeArrowheads="1"/>
            </p:cNvSpPr>
            <p:nvPr/>
          </p:nvSpPr>
          <p:spPr bwMode="auto">
            <a:xfrm>
              <a:off x="728" y="3276"/>
              <a:ext cx="1042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latin typeface="Courier" charset="0"/>
                </a:rPr>
                <a:t>DnaG  S. typ</a:t>
              </a:r>
              <a:endParaRPr lang="en-US" sz="2000"/>
            </a:p>
          </p:txBody>
        </p:sp>
        <p:sp>
          <p:nvSpPr>
            <p:cNvPr id="31838" name="Rectangle 94"/>
            <p:cNvSpPr>
              <a:spLocks noChangeArrowheads="1"/>
            </p:cNvSpPr>
            <p:nvPr/>
          </p:nvSpPr>
          <p:spPr bwMode="auto">
            <a:xfrm>
              <a:off x="2496" y="3286"/>
              <a:ext cx="2462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200" dirty="0">
                  <a:solidFill>
                    <a:srgbClr val="000000"/>
                  </a:solidFill>
                  <a:latin typeface="Courier" charset="0"/>
                </a:rPr>
                <a:t>...EPQRLLVVEGYMDVVAL...</a:t>
              </a:r>
              <a:endParaRPr lang="en-US" sz="2200" dirty="0"/>
            </a:p>
          </p:txBody>
        </p:sp>
        <p:sp>
          <p:nvSpPr>
            <p:cNvPr id="31839" name="Rectangle 95"/>
            <p:cNvSpPr>
              <a:spLocks noChangeArrowheads="1"/>
            </p:cNvSpPr>
            <p:nvPr/>
          </p:nvSpPr>
          <p:spPr bwMode="auto">
            <a:xfrm>
              <a:off x="728" y="3468"/>
              <a:ext cx="1129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latin typeface="Courier" charset="0"/>
                </a:rPr>
                <a:t>DnaG  B. subt</a:t>
              </a:r>
              <a:endParaRPr lang="en-US" sz="2000"/>
            </a:p>
          </p:txBody>
        </p:sp>
        <p:sp>
          <p:nvSpPr>
            <p:cNvPr id="31840" name="Rectangle 96"/>
            <p:cNvSpPr>
              <a:spLocks noChangeArrowheads="1"/>
            </p:cNvSpPr>
            <p:nvPr/>
          </p:nvSpPr>
          <p:spPr bwMode="auto">
            <a:xfrm>
              <a:off x="2496" y="3478"/>
              <a:ext cx="2462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200" dirty="0">
                  <a:solidFill>
                    <a:srgbClr val="000000"/>
                  </a:solidFill>
                  <a:latin typeface="Courier" charset="0"/>
                </a:rPr>
                <a:t>...KQERAVLFEGFADVYTA...</a:t>
              </a:r>
              <a:endParaRPr lang="en-US" sz="2200" dirty="0"/>
            </a:p>
          </p:txBody>
        </p:sp>
        <p:sp>
          <p:nvSpPr>
            <p:cNvPr id="31841" name="Rectangle 97"/>
            <p:cNvSpPr>
              <a:spLocks noChangeArrowheads="1"/>
            </p:cNvSpPr>
            <p:nvPr/>
          </p:nvSpPr>
          <p:spPr bwMode="auto">
            <a:xfrm>
              <a:off x="728" y="3660"/>
              <a:ext cx="695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latin typeface="Courier" charset="0"/>
                </a:rPr>
                <a:t>gp4   T3</a:t>
              </a:r>
              <a:endParaRPr lang="en-US" sz="2000"/>
            </a:p>
          </p:txBody>
        </p:sp>
        <p:sp>
          <p:nvSpPr>
            <p:cNvPr id="31842" name="Rectangle 98"/>
            <p:cNvSpPr>
              <a:spLocks noChangeArrowheads="1"/>
            </p:cNvSpPr>
            <p:nvPr/>
          </p:nvSpPr>
          <p:spPr bwMode="auto">
            <a:xfrm>
              <a:off x="2496" y="3670"/>
              <a:ext cx="2462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200">
                  <a:solidFill>
                    <a:srgbClr val="000000"/>
                  </a:solidFill>
                  <a:latin typeface="Courier" charset="0"/>
                </a:rPr>
                <a:t>...GGKKIVVTEGEIDMLTV...</a:t>
              </a:r>
              <a:endParaRPr lang="en-US" sz="2200"/>
            </a:p>
          </p:txBody>
        </p:sp>
        <p:sp>
          <p:nvSpPr>
            <p:cNvPr id="31843" name="Rectangle 99"/>
            <p:cNvSpPr>
              <a:spLocks noChangeArrowheads="1"/>
            </p:cNvSpPr>
            <p:nvPr/>
          </p:nvSpPr>
          <p:spPr bwMode="auto">
            <a:xfrm>
              <a:off x="728" y="3852"/>
              <a:ext cx="261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latin typeface="Courier" charset="0"/>
                </a:rPr>
                <a:t>gp4</a:t>
              </a:r>
              <a:endParaRPr lang="en-US" sz="2000"/>
            </a:p>
          </p:txBody>
        </p:sp>
        <p:sp>
          <p:nvSpPr>
            <p:cNvPr id="31844" name="Rectangle 100"/>
            <p:cNvSpPr>
              <a:spLocks noChangeArrowheads="1"/>
            </p:cNvSpPr>
            <p:nvPr/>
          </p:nvSpPr>
          <p:spPr bwMode="auto">
            <a:xfrm>
              <a:off x="1304" y="3852"/>
              <a:ext cx="261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latin typeface="Courier" charset="0"/>
                </a:rPr>
                <a:t> T7</a:t>
              </a:r>
              <a:endParaRPr lang="en-US" sz="2000"/>
            </a:p>
          </p:txBody>
        </p:sp>
        <p:sp>
          <p:nvSpPr>
            <p:cNvPr id="31845" name="Rectangle 101"/>
            <p:cNvSpPr>
              <a:spLocks noChangeArrowheads="1"/>
            </p:cNvSpPr>
            <p:nvPr/>
          </p:nvSpPr>
          <p:spPr bwMode="auto">
            <a:xfrm>
              <a:off x="2168" y="3852"/>
              <a:ext cx="87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latin typeface="Courier" charset="0"/>
                </a:rPr>
                <a:t> </a:t>
              </a:r>
              <a:endParaRPr lang="en-US" sz="2000"/>
            </a:p>
          </p:txBody>
        </p:sp>
        <p:sp>
          <p:nvSpPr>
            <p:cNvPr id="31846" name="Rectangle 102"/>
            <p:cNvSpPr>
              <a:spLocks noChangeArrowheads="1"/>
            </p:cNvSpPr>
            <p:nvPr/>
          </p:nvSpPr>
          <p:spPr bwMode="auto">
            <a:xfrm>
              <a:off x="2496" y="3855"/>
              <a:ext cx="2462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200">
                  <a:solidFill>
                    <a:srgbClr val="000000"/>
                  </a:solidFill>
                  <a:latin typeface="Courier" charset="0"/>
                </a:rPr>
                <a:t>...GGKKIVVTEGEIDALTV...</a:t>
              </a:r>
              <a:endParaRPr lang="en-US" sz="2200"/>
            </a:p>
          </p:txBody>
        </p:sp>
      </p:grpSp>
      <p:sp>
        <p:nvSpPr>
          <p:cNvPr id="31856" name="Rectangle 112"/>
          <p:cNvSpPr>
            <a:spLocks noChangeArrowheads="1"/>
          </p:cNvSpPr>
          <p:nvPr/>
        </p:nvSpPr>
        <p:spPr bwMode="auto">
          <a:xfrm>
            <a:off x="2514600" y="4156390"/>
            <a:ext cx="2667000" cy="1676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113"/>
          <p:cNvGrpSpPr>
            <a:grpSpLocks/>
          </p:cNvGrpSpPr>
          <p:nvPr/>
        </p:nvGrpSpPr>
        <p:grpSpPr bwMode="auto">
          <a:xfrm>
            <a:off x="2514600" y="4251641"/>
            <a:ext cx="2344738" cy="1495426"/>
            <a:chOff x="2084" y="1628"/>
            <a:chExt cx="1477" cy="942"/>
          </a:xfrm>
        </p:grpSpPr>
        <p:sp>
          <p:nvSpPr>
            <p:cNvPr id="31858" name="Rectangle 114"/>
            <p:cNvSpPr>
              <a:spLocks noChangeArrowheads="1"/>
            </p:cNvSpPr>
            <p:nvPr/>
          </p:nvSpPr>
          <p:spPr bwMode="auto">
            <a:xfrm>
              <a:off x="2084" y="1688"/>
              <a:ext cx="96" cy="104"/>
            </a:xfrm>
            <a:prstGeom prst="rect">
              <a:avLst/>
            </a:prstGeom>
            <a:solidFill>
              <a:srgbClr val="C1C2C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59" name="Rectangle 115"/>
            <p:cNvSpPr>
              <a:spLocks noChangeArrowheads="1"/>
            </p:cNvSpPr>
            <p:nvPr/>
          </p:nvSpPr>
          <p:spPr bwMode="auto">
            <a:xfrm>
              <a:off x="2084" y="1864"/>
              <a:ext cx="96" cy="112"/>
            </a:xfrm>
            <a:prstGeom prst="rect">
              <a:avLst/>
            </a:prstGeom>
            <a:solidFill>
              <a:srgbClr val="646464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60" name="Rectangle 116"/>
            <p:cNvSpPr>
              <a:spLocks noChangeArrowheads="1"/>
            </p:cNvSpPr>
            <p:nvPr/>
          </p:nvSpPr>
          <p:spPr bwMode="auto">
            <a:xfrm>
              <a:off x="2084" y="2064"/>
              <a:ext cx="96" cy="104"/>
            </a:xfrm>
            <a:prstGeom prst="rect">
              <a:avLst/>
            </a:prstGeom>
            <a:solidFill>
              <a:srgbClr val="5CAB42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61" name="Rectangle 117"/>
            <p:cNvSpPr>
              <a:spLocks noChangeArrowheads="1"/>
            </p:cNvSpPr>
            <p:nvPr/>
          </p:nvSpPr>
          <p:spPr bwMode="auto">
            <a:xfrm>
              <a:off x="2084" y="2256"/>
              <a:ext cx="96" cy="104"/>
            </a:xfrm>
            <a:prstGeom prst="rect">
              <a:avLst/>
            </a:prstGeom>
            <a:solidFill>
              <a:srgbClr val="3E66A7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62" name="Rectangle 118"/>
            <p:cNvSpPr>
              <a:spLocks noChangeArrowheads="1"/>
            </p:cNvSpPr>
            <p:nvPr/>
          </p:nvSpPr>
          <p:spPr bwMode="auto">
            <a:xfrm>
              <a:off x="2084" y="2440"/>
              <a:ext cx="96" cy="104"/>
            </a:xfrm>
            <a:prstGeom prst="rect">
              <a:avLst/>
            </a:prstGeom>
            <a:solidFill>
              <a:srgbClr val="DE2616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63" name="Rectangle 119"/>
            <p:cNvSpPr>
              <a:spLocks noChangeArrowheads="1"/>
            </p:cNvSpPr>
            <p:nvPr/>
          </p:nvSpPr>
          <p:spPr bwMode="auto">
            <a:xfrm>
              <a:off x="2296" y="1628"/>
              <a:ext cx="1265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latin typeface="Geneva" charset="0"/>
                </a:rPr>
                <a:t>small hydrophobic</a:t>
              </a:r>
              <a:endParaRPr lang="en-US" sz="2000"/>
            </a:p>
          </p:txBody>
        </p:sp>
        <p:sp>
          <p:nvSpPr>
            <p:cNvPr id="31864" name="Rectangle 120"/>
            <p:cNvSpPr>
              <a:spLocks noChangeArrowheads="1"/>
            </p:cNvSpPr>
            <p:nvPr/>
          </p:nvSpPr>
          <p:spPr bwMode="auto">
            <a:xfrm>
              <a:off x="2296" y="1820"/>
              <a:ext cx="1256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latin typeface="Geneva" charset="0"/>
                </a:rPr>
                <a:t>large hydrophobic</a:t>
              </a:r>
              <a:endParaRPr lang="en-US" sz="2000"/>
            </a:p>
          </p:txBody>
        </p:sp>
        <p:sp>
          <p:nvSpPr>
            <p:cNvPr id="31865" name="Rectangle 121"/>
            <p:cNvSpPr>
              <a:spLocks noChangeArrowheads="1"/>
            </p:cNvSpPr>
            <p:nvPr/>
          </p:nvSpPr>
          <p:spPr bwMode="auto">
            <a:xfrm>
              <a:off x="2296" y="2012"/>
              <a:ext cx="347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latin typeface="Geneva" charset="0"/>
                </a:rPr>
                <a:t>polar</a:t>
              </a:r>
              <a:endParaRPr lang="en-US" sz="2000"/>
            </a:p>
          </p:txBody>
        </p:sp>
        <p:sp>
          <p:nvSpPr>
            <p:cNvPr id="31866" name="Rectangle 122"/>
            <p:cNvSpPr>
              <a:spLocks noChangeArrowheads="1"/>
            </p:cNvSpPr>
            <p:nvPr/>
          </p:nvSpPr>
          <p:spPr bwMode="auto">
            <a:xfrm>
              <a:off x="2296" y="2204"/>
              <a:ext cx="1071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latin typeface="Geneva" charset="0"/>
                </a:rPr>
                <a:t>positive charge</a:t>
              </a:r>
              <a:endParaRPr lang="en-US" sz="2000"/>
            </a:p>
          </p:txBody>
        </p:sp>
        <p:sp>
          <p:nvSpPr>
            <p:cNvPr id="31867" name="Rectangle 123"/>
            <p:cNvSpPr>
              <a:spLocks noChangeArrowheads="1"/>
            </p:cNvSpPr>
            <p:nvPr/>
          </p:nvSpPr>
          <p:spPr bwMode="auto">
            <a:xfrm>
              <a:off x="2296" y="2396"/>
              <a:ext cx="1126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latin typeface="Geneva" charset="0"/>
                </a:rPr>
                <a:t>negative charge</a:t>
              </a:r>
              <a:endParaRPr lang="en-US" sz="2000"/>
            </a:p>
          </p:txBody>
        </p:sp>
      </p:grpSp>
      <p:sp>
        <p:nvSpPr>
          <p:cNvPr id="31869" name="Text Box 125"/>
          <p:cNvSpPr txBox="1">
            <a:spLocks noChangeArrowheads="1"/>
          </p:cNvSpPr>
          <p:nvPr/>
        </p:nvSpPr>
        <p:spPr bwMode="auto">
          <a:xfrm>
            <a:off x="7038977" y="3749991"/>
            <a:ext cx="735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Arial" charset="0"/>
              </a:rPr>
              <a:t>motif</a:t>
            </a:r>
          </a:p>
        </p:txBody>
      </p:sp>
      <p:sp>
        <p:nvSpPr>
          <p:cNvPr id="31870" name="AutoShape 126"/>
          <p:cNvSpPr>
            <a:spLocks noChangeArrowheads="1"/>
          </p:cNvSpPr>
          <p:nvPr/>
        </p:nvSpPr>
        <p:spPr bwMode="auto">
          <a:xfrm>
            <a:off x="7750629" y="3891278"/>
            <a:ext cx="914400" cy="152400"/>
          </a:xfrm>
          <a:prstGeom prst="rightArrow">
            <a:avLst>
              <a:gd name="adj1" fmla="val 50000"/>
              <a:gd name="adj2" fmla="val 1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871" name="AutoShape 127"/>
          <p:cNvSpPr>
            <a:spLocks noChangeArrowheads="1"/>
          </p:cNvSpPr>
          <p:nvPr/>
        </p:nvSpPr>
        <p:spPr bwMode="auto">
          <a:xfrm flipH="1">
            <a:off x="6150429" y="3891278"/>
            <a:ext cx="914400" cy="152400"/>
          </a:xfrm>
          <a:prstGeom prst="rightArrow">
            <a:avLst>
              <a:gd name="adj1" fmla="val 50000"/>
              <a:gd name="adj2" fmla="val 1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" name="Date Placeholder 1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129" name="Slide Number Placeholder 1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CFE9-3E20-D34A-936D-633295D73144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130" name="Footer Placeholder 1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  <a:endParaRPr lang="en-US" dirty="0"/>
          </a:p>
        </p:txBody>
      </p:sp>
      <p:sp>
        <p:nvSpPr>
          <p:cNvPr id="132" name="Rectangle 102"/>
          <p:cNvSpPr>
            <a:spLocks noChangeArrowheads="1"/>
          </p:cNvSpPr>
          <p:nvPr/>
        </p:nvSpPr>
        <p:spPr bwMode="auto">
          <a:xfrm>
            <a:off x="5480278" y="5607514"/>
            <a:ext cx="339836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  <a:latin typeface="Courier" charset="0"/>
              </a:rPr>
              <a:t>      :::: </a:t>
            </a:r>
            <a:r>
              <a:rPr lang="en-US" sz="2200">
                <a:solidFill>
                  <a:srgbClr val="000000"/>
                </a:solidFill>
                <a:latin typeface="Courier" charset="0"/>
              </a:rPr>
              <a:t>** :*   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7313183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CFE9-3E20-D34A-936D-633295D73144}" type="slidenum">
              <a:rPr lang="en-US" smtClean="0"/>
              <a:pPr/>
              <a:t>46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494410" y="1182967"/>
          <a:ext cx="7163932" cy="360680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35819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19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Structure</a:t>
                      </a:r>
                      <a:r>
                        <a:rPr lang="en-US" baseline="0" dirty="0"/>
                        <a:t> of function identified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Motif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Nucleotide-binding</a:t>
                      </a:r>
                      <a:r>
                        <a:rPr lang="en-US" baseline="0" dirty="0"/>
                        <a:t> site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G*G**G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N-glycosylation 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N*S</a:t>
                      </a:r>
                      <a:r>
                        <a:rPr lang="en-US" baseline="0" dirty="0"/>
                        <a:t> or </a:t>
                      </a:r>
                      <a:r>
                        <a:rPr lang="en-US" b="1" baseline="0" dirty="0"/>
                        <a:t>N*T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Nuclear protein transit</a:t>
                      </a:r>
                      <a:r>
                        <a:rPr lang="en-US" baseline="0" dirty="0"/>
                        <a:t> sequence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KKKRKV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Factor IX</a:t>
                      </a:r>
                      <a:r>
                        <a:rPr lang="en-US" baseline="0" dirty="0"/>
                        <a:t> proteinase cleavage site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IEGR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Serine proteinase active</a:t>
                      </a:r>
                      <a:r>
                        <a:rPr lang="en-US" baseline="0" dirty="0"/>
                        <a:t> site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GDSGG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Acid proteinase active 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FDTGS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Fibronectin</a:t>
                      </a:r>
                      <a:r>
                        <a:rPr lang="en-US" dirty="0"/>
                        <a:t> cell adhesion sequence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RGDS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Copper binding 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H***H…H</a:t>
                      </a:r>
                      <a:r>
                        <a:rPr lang="en-US" dirty="0"/>
                        <a:t> or</a:t>
                      </a:r>
                      <a:r>
                        <a:rPr lang="en-US" baseline="0" dirty="0"/>
                        <a:t> </a:t>
                      </a:r>
                      <a:r>
                        <a:rPr lang="en-US" b="1" baseline="0" dirty="0"/>
                        <a:t>H****H…H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251810" y="5365114"/>
            <a:ext cx="79589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	= any single amino acid (AA)</a:t>
            </a:r>
          </a:p>
          <a:p>
            <a:r>
              <a:rPr lang="en-US" b="1" dirty="0"/>
              <a:t>***</a:t>
            </a:r>
            <a:r>
              <a:rPr lang="en-US" dirty="0"/>
              <a:t> 	= several AAs</a:t>
            </a:r>
            <a:endParaRPr lang="en-US" b="1" dirty="0"/>
          </a:p>
          <a:p>
            <a:r>
              <a:rPr lang="en-US" b="1" dirty="0"/>
              <a:t>... 	</a:t>
            </a:r>
            <a:r>
              <a:rPr lang="en-US" dirty="0"/>
              <a:t>= any number of AAs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51914" y="228304"/>
            <a:ext cx="8058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Some motifs in protein sequences</a:t>
            </a:r>
          </a:p>
        </p:txBody>
      </p:sp>
    </p:spTree>
    <p:extLst>
      <p:ext uri="{BB962C8B-B14F-4D97-AF65-F5344CB8AC3E}">
        <p14:creationId xmlns:p14="http://schemas.microsoft.com/office/powerpoint/2010/main" val="13855276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CFE9-3E20-D34A-936D-633295D73144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133600" y="5334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457200">
              <a:spcBef>
                <a:spcPct val="0"/>
              </a:spcBef>
              <a:defRPr/>
            </a:pPr>
            <a:r>
              <a:rPr lang="en-US" sz="4400">
                <a:latin typeface="+mj-lt"/>
                <a:ea typeface="+mj-ea"/>
                <a:cs typeface="+mj-cs"/>
              </a:rPr>
              <a:t>Protein folding</a:t>
            </a:r>
            <a:endParaRPr lang="en-US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47636" y="2089726"/>
            <a:ext cx="77631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</a:t>
            </a:r>
            <a:r>
              <a:rPr lang="en-US" b="1" dirty="0" err="1">
                <a:solidFill>
                  <a:srgbClr val="000090"/>
                </a:solidFill>
              </a:rPr>
              <a:t>Levinthal</a:t>
            </a:r>
            <a:r>
              <a:rPr lang="en-US" b="1" dirty="0">
                <a:solidFill>
                  <a:srgbClr val="000090"/>
                </a:solidFill>
              </a:rPr>
              <a:t> paradox </a:t>
            </a:r>
            <a:r>
              <a:rPr lang="en-US" dirty="0"/>
              <a:t>states that if an averaged sized protein would sample all possible conformations before finding the one with the lowest energy, the whole </a:t>
            </a:r>
            <a:r>
              <a:rPr lang="en-US" b="1" dirty="0">
                <a:solidFill>
                  <a:srgbClr val="000090"/>
                </a:solidFill>
              </a:rPr>
              <a:t>process would take billions of years</a:t>
            </a:r>
            <a:r>
              <a:rPr lang="en-US" dirty="0"/>
              <a:t>. </a:t>
            </a:r>
          </a:p>
          <a:p>
            <a:r>
              <a:rPr lang="en-US" dirty="0"/>
              <a:t>	Proteins </a:t>
            </a:r>
            <a:r>
              <a:rPr lang="en-US" b="1" dirty="0">
                <a:solidFill>
                  <a:srgbClr val="000090"/>
                </a:solidFill>
              </a:rPr>
              <a:t>typically </a:t>
            </a:r>
            <a:r>
              <a:rPr lang="en-US" dirty="0"/>
              <a:t>fold within </a:t>
            </a:r>
            <a:r>
              <a:rPr lang="en-US" b="1" dirty="0">
                <a:solidFill>
                  <a:srgbClr val="000090"/>
                </a:solidFill>
              </a:rPr>
              <a:t>0.1 and 1000 seconds</a:t>
            </a:r>
            <a:r>
              <a:rPr lang="en-US" dirty="0"/>
              <a:t>, therefore the protein folding process must be directed some way through a specific folding pathway.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3398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3600" y="533400"/>
            <a:ext cx="7772400" cy="1143000"/>
          </a:xfrm>
        </p:spPr>
        <p:txBody>
          <a:bodyPr/>
          <a:lstStyle/>
          <a:p>
            <a:r>
              <a:rPr lang="en-US" dirty="0"/>
              <a:t>Protein folding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2057400"/>
            <a:ext cx="7772400" cy="4495800"/>
          </a:xfrm>
        </p:spPr>
        <p:txBody>
          <a:bodyPr/>
          <a:lstStyle/>
          <a:p>
            <a:r>
              <a:rPr lang="en-US" sz="1600" b="1" dirty="0"/>
              <a:t>Anfinsen's Classic Experiment: </a:t>
            </a:r>
            <a:r>
              <a:rPr lang="en-US" sz="1600" dirty="0"/>
              <a:t>The "Protein Folding Problem" asks a very simple question:</a:t>
            </a:r>
          </a:p>
          <a:p>
            <a:endParaRPr lang="en-US" sz="1600" dirty="0"/>
          </a:p>
          <a:p>
            <a:r>
              <a:rPr lang="en-US" sz="1600" dirty="0"/>
              <a:t> </a:t>
            </a:r>
            <a:r>
              <a:rPr lang="en-US" sz="1600" b="1" dirty="0"/>
              <a:t>"How does the primary structure of a protein determine its 2</a:t>
            </a:r>
            <a:r>
              <a:rPr lang="cs-CZ" sz="1600" b="1" dirty="0"/>
              <a:t>ｰ </a:t>
            </a:r>
            <a:r>
              <a:rPr lang="en-US" sz="1600" b="1" dirty="0"/>
              <a:t>and 3</a:t>
            </a:r>
            <a:r>
              <a:rPr lang="cs-CZ" sz="1600" b="1" dirty="0"/>
              <a:t>ｰ </a:t>
            </a:r>
            <a:r>
              <a:rPr lang="en-US" sz="1600" b="1" dirty="0"/>
              <a:t>structure?"</a:t>
            </a:r>
            <a:r>
              <a:rPr lang="en-US" sz="1600" dirty="0"/>
              <a:t>.</a:t>
            </a:r>
          </a:p>
          <a:p>
            <a:r>
              <a:rPr lang="en-US" sz="1600" dirty="0"/>
              <a:t> </a:t>
            </a:r>
          </a:p>
          <a:p>
            <a:pPr algn="just"/>
            <a:r>
              <a:rPr lang="en-US" sz="1600" dirty="0"/>
              <a:t>We have known for many decades that proteins fold into their correct 3-D structures inside the cell. But correct folding during synthesis on the ribosome or later with assistance from unknown cellular factors could explain the </a:t>
            </a:r>
            <a:r>
              <a:rPr lang="en-US" sz="1600" i="1" dirty="0"/>
              <a:t>in vivo</a:t>
            </a:r>
            <a:r>
              <a:rPr lang="en-US" sz="1600" dirty="0"/>
              <a:t> results.</a:t>
            </a:r>
          </a:p>
          <a:p>
            <a:pPr algn="just"/>
            <a:r>
              <a:rPr lang="en-US" sz="1600" dirty="0"/>
              <a:t>	In the 1960's, Anfinsen and his coworkers performed a series of seminal experiments </a:t>
            </a:r>
            <a:r>
              <a:rPr lang="en-US" sz="1600" i="1" dirty="0"/>
              <a:t>in vitro</a:t>
            </a:r>
            <a:r>
              <a:rPr lang="en-US" sz="1600" dirty="0"/>
              <a:t> that answered a key part of the problem. The original work led Anfinsen to propose his "Thermodynamic Hypothesis", which states that the native conformation of a protein is adopted spontaneously. In other words, there is sufficient information contained in the protein sequence to guarantee correct folding from any of a large number of unfolded states. A schematic diagram of Anfinsen's experiment is shown below in two parts:</a:t>
            </a:r>
            <a:endParaRPr lang="en-US" sz="1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CFE9-3E20-D34A-936D-633295D73144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</p:spTree>
    <p:extLst>
      <p:ext uri="{BB962C8B-B14F-4D97-AF65-F5344CB8AC3E}">
        <p14:creationId xmlns:p14="http://schemas.microsoft.com/office/powerpoint/2010/main" val="16024042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nfinse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6527" y="1"/>
            <a:ext cx="6963928" cy="6097995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CFE9-3E20-D34A-936D-633295D73144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</p:spTree>
    <p:extLst>
      <p:ext uri="{BB962C8B-B14F-4D97-AF65-F5344CB8AC3E}">
        <p14:creationId xmlns:p14="http://schemas.microsoft.com/office/powerpoint/2010/main" val="103742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C075CDD-A9CA-B172-1D44-67663E48A03A}"/>
              </a:ext>
            </a:extLst>
          </p:cNvPr>
          <p:cNvSpPr txBox="1"/>
          <p:nvPr/>
        </p:nvSpPr>
        <p:spPr>
          <a:xfrm>
            <a:off x="494676" y="374754"/>
            <a:ext cx="6850505" cy="4378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74 </a:t>
            </a:r>
            <a:r>
              <a:rPr lang="en-GB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anomalií</a:t>
            </a:r>
            <a:r>
              <a:rPr lang="en-GB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vody</a:t>
            </a:r>
            <a:endParaRPr lang="en-GB" sz="280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CZ" dirty="0"/>
          </a:p>
          <a:p>
            <a:endParaRPr lang="en-CZ" dirty="0"/>
          </a:p>
          <a:p>
            <a:pPr>
              <a:spcAft>
                <a:spcPts val="900"/>
              </a:spcAft>
            </a:pPr>
            <a:r>
              <a:rPr lang="en-GB" u="sng" dirty="0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2"/>
              </a:rPr>
              <a:t>http://www1.lsbu.ac.uk/water/water_anomalies.html</a:t>
            </a:r>
            <a:endParaRPr lang="en-GB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spcAft>
                <a:spcPts val="900"/>
              </a:spcAft>
            </a:pPr>
            <a:b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en-GB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Phase anomalies P1-P13</a:t>
            </a:r>
          </a:p>
          <a:p>
            <a:pPr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Density anomalies D1-D22 </a:t>
            </a:r>
          </a:p>
          <a:p>
            <a:pPr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Material anomalies M1-M18 </a:t>
            </a:r>
          </a:p>
          <a:p>
            <a:pPr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Thermodynamic anomalies T1-T11 </a:t>
            </a:r>
          </a:p>
          <a:p>
            <a:pPr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Physical anomalies F1-F10 </a:t>
            </a:r>
          </a:p>
          <a:p>
            <a:endParaRPr lang="en-CZ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DC5F9B0-1D86-FA0C-539F-51D934F02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CZ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760A44D-0146-1710-FEC7-5B544D5D2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Karel Kubíček</a:t>
            </a:r>
            <a:endParaRPr lang="en-CZ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C834AC6-3E1C-7096-6245-8CC1CE0D8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E7985-D56D-AC45-BFE6-3590DEA37939}" type="slidenum">
              <a:rPr lang="en-CZ" smtClean="0"/>
              <a:t>5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9065344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Anfi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914401"/>
            <a:ext cx="7924800" cy="5313363"/>
          </a:xfrm>
          <a:prstGeom prst="rect">
            <a:avLst/>
          </a:prstGeom>
          <a:noFill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CFE9-3E20-D34A-936D-633295D73144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</p:spTree>
    <p:extLst>
      <p:ext uri="{BB962C8B-B14F-4D97-AF65-F5344CB8AC3E}">
        <p14:creationId xmlns:p14="http://schemas.microsoft.com/office/powerpoint/2010/main" val="40864139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648200" y="6356351"/>
            <a:ext cx="3575768" cy="365125"/>
          </a:xfrm>
        </p:spPr>
        <p:txBody>
          <a:bodyPr/>
          <a:lstStyle/>
          <a:p>
            <a:r>
              <a:rPr lang="en-US"/>
              <a:t>Karel Kubíček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CFE9-3E20-D34A-936D-633295D73144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826955" y="314574"/>
            <a:ext cx="8669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/>
                <a:cs typeface="Arial"/>
              </a:rPr>
              <a:t>VII] </a:t>
            </a:r>
            <a:r>
              <a:rPr lang="en-US" sz="2000" b="1" dirty="0" err="1">
                <a:latin typeface="Arial"/>
                <a:cs typeface="Arial"/>
              </a:rPr>
              <a:t>Terciární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struktura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proteinů</a:t>
            </a:r>
            <a:endParaRPr lang="en-US" sz="2400" b="1" dirty="0">
              <a:latin typeface="Arial"/>
              <a:cs typeface="Arial"/>
            </a:endParaRPr>
          </a:p>
        </p:txBody>
      </p:sp>
      <p:pic>
        <p:nvPicPr>
          <p:cNvPr id="5" name="Picture 4" descr="primar-sek-terciar_struk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3597" y="1332829"/>
            <a:ext cx="6852534" cy="39450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5477" y="871164"/>
            <a:ext cx="237703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/>
                <a:cs typeface="Arial"/>
              </a:rPr>
              <a:t>1) </a:t>
            </a:r>
            <a:r>
              <a:rPr lang="en-US" b="1" dirty="0" err="1">
                <a:latin typeface="Arial"/>
                <a:cs typeface="Arial"/>
              </a:rPr>
              <a:t>Kolagen</a:t>
            </a:r>
            <a:endParaRPr lang="en-US" b="1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 err="1">
                <a:latin typeface="Arial"/>
                <a:cs typeface="Arial"/>
              </a:rPr>
              <a:t>Primární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struktura</a:t>
            </a:r>
            <a:r>
              <a:rPr lang="en-US" dirty="0">
                <a:latin typeface="Arial"/>
                <a:cs typeface="Arial"/>
              </a:rPr>
              <a:t>:</a:t>
            </a:r>
          </a:p>
          <a:p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 err="1">
                <a:latin typeface="Arial"/>
                <a:cs typeface="Arial"/>
              </a:rPr>
              <a:t>Sekundární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struktura</a:t>
            </a:r>
            <a:r>
              <a:rPr lang="en-US" dirty="0">
                <a:latin typeface="Arial"/>
                <a:cs typeface="Arial"/>
              </a:rPr>
              <a:t>:</a:t>
            </a:r>
          </a:p>
          <a:p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 err="1">
                <a:latin typeface="Arial"/>
                <a:cs typeface="Arial"/>
              </a:rPr>
              <a:t>Terciární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struktura</a:t>
            </a:r>
            <a:r>
              <a:rPr lang="en-US" dirty="0">
                <a:latin typeface="Arial"/>
                <a:cs typeface="Arial"/>
              </a:rPr>
              <a:t>: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CFE9-3E20-D34A-936D-633295D73144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826955" y="314574"/>
            <a:ext cx="8669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/>
                <a:cs typeface="Arial"/>
              </a:rPr>
              <a:t>3) </a:t>
            </a:r>
            <a:r>
              <a:rPr lang="en-US" sz="2000" b="1" dirty="0" err="1">
                <a:latin typeface="Arial"/>
                <a:cs typeface="Arial"/>
              </a:rPr>
              <a:t>Strukturní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motivy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v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proteinech</a:t>
            </a:r>
            <a:endParaRPr lang="en-US" sz="2000" b="1" dirty="0">
              <a:latin typeface="Arial"/>
              <a:cs typeface="Arial"/>
            </a:endParaRPr>
          </a:p>
        </p:txBody>
      </p:sp>
      <p:pic>
        <p:nvPicPr>
          <p:cNvPr id="5" name="Picture 4" descr="motivy_proteinu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6955" y="1145587"/>
            <a:ext cx="8669176" cy="26948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26955" y="4287525"/>
            <a:ext cx="8669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Symbol" charset="2"/>
                <a:cs typeface="Symbol" charset="2"/>
              </a:rPr>
              <a:t>b</a:t>
            </a:r>
            <a:r>
              <a:rPr lang="en-US" dirty="0" err="1">
                <a:latin typeface="Arial"/>
                <a:cs typeface="Arial"/>
              </a:rPr>
              <a:t>-meandr</a:t>
            </a:r>
            <a:r>
              <a:rPr lang="en-US" dirty="0">
                <a:latin typeface="Arial"/>
                <a:cs typeface="Arial"/>
              </a:rPr>
              <a:t>			   </a:t>
            </a:r>
            <a:r>
              <a:rPr lang="en-US" dirty="0" err="1">
                <a:latin typeface="Arial"/>
                <a:cs typeface="Arial"/>
              </a:rPr>
              <a:t>Řecký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klíč</a:t>
            </a:r>
            <a:r>
              <a:rPr lang="en-US" dirty="0">
                <a:latin typeface="Arial"/>
                <a:cs typeface="Arial"/>
              </a:rPr>
              <a:t>						               Swiss/Jelly roll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1676400" y="838200"/>
            <a:ext cx="876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4400">
                <a:solidFill>
                  <a:schemeClr val="tx2"/>
                </a:solidFill>
                <a:latin typeface="Arial" charset="0"/>
              </a:rPr>
              <a:t>Charged and polar R-groups tend to map to protein surfaces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2262188"/>
            <a:ext cx="8686800" cy="3300412"/>
          </a:xfrm>
          <a:prstGeom prst="rect">
            <a:avLst/>
          </a:prstGeom>
          <a:noFill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CFE9-3E20-D34A-936D-633295D73144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</p:spTree>
    <p:extLst>
      <p:ext uri="{BB962C8B-B14F-4D97-AF65-F5344CB8AC3E}">
        <p14:creationId xmlns:p14="http://schemas.microsoft.com/office/powerpoint/2010/main" val="37502542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648200" y="6356351"/>
            <a:ext cx="3429000" cy="365125"/>
          </a:xfrm>
        </p:spPr>
        <p:txBody>
          <a:bodyPr/>
          <a:lstStyle/>
          <a:p>
            <a:r>
              <a:rPr lang="en-US"/>
              <a:t>Karel Kubíček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CFE9-3E20-D34A-936D-633295D73144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4" name="Picture 3" descr="3D-struktur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217" y="219631"/>
            <a:ext cx="8925523" cy="5887742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78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648200" y="6356351"/>
            <a:ext cx="3429000" cy="365125"/>
          </a:xfrm>
        </p:spPr>
        <p:txBody>
          <a:bodyPr/>
          <a:lstStyle/>
          <a:p>
            <a:r>
              <a:rPr lang="en-US"/>
              <a:t>Karel Kubíček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CFE9-3E20-D34A-936D-633295D73144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26955" y="314574"/>
            <a:ext cx="86691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/>
                <a:cs typeface="Arial"/>
              </a:rPr>
              <a:t>VIII] </a:t>
            </a:r>
            <a:r>
              <a:rPr lang="en-US" sz="2000" b="1" dirty="0" err="1">
                <a:latin typeface="Arial"/>
                <a:cs typeface="Arial"/>
              </a:rPr>
              <a:t>Kvartérní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struktura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proteinů</a:t>
            </a:r>
            <a:endParaRPr lang="en-US" sz="2000" b="1" dirty="0">
              <a:latin typeface="Arial"/>
              <a:cs typeface="Arial"/>
            </a:endParaRPr>
          </a:p>
          <a:p>
            <a:endParaRPr lang="en-US" sz="2000" b="1" dirty="0">
              <a:latin typeface="Arial"/>
              <a:cs typeface="Arial"/>
            </a:endParaRPr>
          </a:p>
          <a:p>
            <a:pPr marL="457200" indent="-457200">
              <a:buAutoNum type="arabicParenR"/>
            </a:pPr>
            <a:r>
              <a:rPr lang="en-US" sz="2000" b="1" dirty="0" err="1">
                <a:latin typeface="Arial"/>
                <a:cs typeface="Arial"/>
              </a:rPr>
              <a:t>Multimery</a:t>
            </a:r>
            <a:endParaRPr lang="en-US" sz="2000" b="1" dirty="0">
              <a:latin typeface="Arial"/>
              <a:cs typeface="Arial"/>
            </a:endParaRPr>
          </a:p>
          <a:p>
            <a:pPr marL="457200" indent="-457200">
              <a:buAutoNum type="arabicParenR"/>
            </a:pPr>
            <a:r>
              <a:rPr lang="en-US" sz="2000" b="1" dirty="0">
                <a:latin typeface="Arial"/>
                <a:cs typeface="Arial"/>
              </a:rPr>
              <a:t>Homo-/hetero-</a:t>
            </a:r>
          </a:p>
          <a:p>
            <a:pPr marL="457200" indent="-457200"/>
            <a:r>
              <a:rPr lang="en-US" sz="2000" b="1" dirty="0">
                <a:latin typeface="Arial"/>
                <a:cs typeface="Arial"/>
              </a:rPr>
              <a:t>	-</a:t>
            </a:r>
            <a:r>
              <a:rPr lang="en-US" sz="2000" b="1" dirty="0" err="1">
                <a:latin typeface="Arial"/>
                <a:cs typeface="Arial"/>
              </a:rPr>
              <a:t>mery</a:t>
            </a:r>
            <a:endParaRPr lang="en-US" sz="2000" b="1" dirty="0">
              <a:latin typeface="Arial"/>
              <a:cs typeface="Arial"/>
            </a:endParaRPr>
          </a:p>
        </p:txBody>
      </p:sp>
      <p:pic>
        <p:nvPicPr>
          <p:cNvPr id="7" name="Picture 6" descr="kvarterni_struktur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039" y="714685"/>
            <a:ext cx="6429093" cy="5342591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4390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1524000" y="6858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4400">
                <a:solidFill>
                  <a:schemeClr val="tx2"/>
                </a:solidFill>
                <a:latin typeface="Arial" charset="0"/>
              </a:rPr>
              <a:t>Examples of other quaternary structures</a:t>
            </a: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1889126" y="1279526"/>
            <a:ext cx="79105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Arial" charset="0"/>
              </a:rPr>
              <a:t>      </a:t>
            </a:r>
            <a:r>
              <a:rPr lang="en-US" sz="2000" u="sng">
                <a:latin typeface="Arial" charset="0"/>
              </a:rPr>
              <a:t>Tetramer</a:t>
            </a:r>
            <a:r>
              <a:rPr lang="en-US" sz="2000">
                <a:latin typeface="Arial" charset="0"/>
              </a:rPr>
              <a:t>		           </a:t>
            </a:r>
            <a:r>
              <a:rPr lang="en-US" sz="2000" u="sng">
                <a:latin typeface="Arial" charset="0"/>
              </a:rPr>
              <a:t>Hexamer</a:t>
            </a:r>
            <a:r>
              <a:rPr lang="en-US" sz="2000">
                <a:latin typeface="Arial" charset="0"/>
              </a:rPr>
              <a:t>	 	   	     </a:t>
            </a:r>
            <a:r>
              <a:rPr lang="en-US" sz="2000" u="sng">
                <a:latin typeface="Arial" charset="0"/>
              </a:rPr>
              <a:t>Filament</a:t>
            </a:r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30388" y="1676400"/>
            <a:ext cx="2208212" cy="3448050"/>
          </a:xfrm>
          <a:prstGeom prst="rect">
            <a:avLst/>
          </a:prstGeom>
          <a:noFill/>
        </p:spPr>
      </p:pic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1841500"/>
            <a:ext cx="3289300" cy="3416300"/>
          </a:xfrm>
          <a:prstGeom prst="rect">
            <a:avLst/>
          </a:prstGeom>
          <a:noFill/>
        </p:spPr>
      </p:pic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614517" y="5525353"/>
            <a:ext cx="1258037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Arial" charset="0"/>
              </a:rPr>
              <a:t>             		 </a:t>
            </a:r>
            <a:r>
              <a:rPr lang="en-US" sz="1200" u="sng" dirty="0">
                <a:latin typeface="Arial" charset="0"/>
              </a:rPr>
              <a:t>SSB</a:t>
            </a:r>
            <a:r>
              <a:rPr lang="en-US" sz="1200" dirty="0">
                <a:latin typeface="Arial" charset="0"/>
              </a:rPr>
              <a:t>			</a:t>
            </a:r>
            <a:r>
              <a:rPr lang="en-US" sz="1200" u="sng" dirty="0">
                <a:latin typeface="Arial" charset="0"/>
              </a:rPr>
              <a:t>DNA helicase</a:t>
            </a:r>
            <a:r>
              <a:rPr lang="en-US" sz="1200" dirty="0">
                <a:latin typeface="Arial" charset="0"/>
              </a:rPr>
              <a:t>		    		           </a:t>
            </a:r>
            <a:r>
              <a:rPr lang="en-US" sz="1200" u="sng" dirty="0">
                <a:latin typeface="Arial" charset="0"/>
              </a:rPr>
              <a:t>Recombinase</a:t>
            </a:r>
          </a:p>
          <a:p>
            <a:r>
              <a:rPr lang="en-US" sz="1200" dirty="0">
                <a:latin typeface="Arial" charset="0"/>
              </a:rPr>
              <a:t>   	        Allows coordinated   		      Allows coordinated DNA binding	     		          Allows complete</a:t>
            </a:r>
          </a:p>
          <a:p>
            <a:r>
              <a:rPr lang="en-US" sz="1200" dirty="0">
                <a:latin typeface="Arial" charset="0"/>
              </a:rPr>
              <a:t>        	              DNA binding	  	                and ATP hydrolysis	      		           coverage of an 										   		        extended molecule</a:t>
            </a:r>
          </a:p>
        </p:txBody>
      </p:sp>
      <p:pic>
        <p:nvPicPr>
          <p:cNvPr id="5427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7153276" y="2832101"/>
            <a:ext cx="3984625" cy="1520825"/>
          </a:xfrm>
          <a:prstGeom prst="rect">
            <a:avLst/>
          </a:prstGeom>
          <a:noFill/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CFE9-3E20-D34A-936D-633295D73144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</p:spTree>
    <p:extLst>
      <p:ext uri="{BB962C8B-B14F-4D97-AF65-F5344CB8AC3E}">
        <p14:creationId xmlns:p14="http://schemas.microsoft.com/office/powerpoint/2010/main" val="27479593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CFE9-3E20-D34A-936D-633295D73144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5662" t="6666" r="32768"/>
          <a:stretch/>
        </p:blipFill>
        <p:spPr>
          <a:xfrm>
            <a:off x="4025900" y="76200"/>
            <a:ext cx="3517900" cy="6400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89900" y="6048574"/>
            <a:ext cx="2578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Grigoryan</a:t>
            </a:r>
            <a:r>
              <a:rPr lang="en-US" sz="1400" dirty="0"/>
              <a:t> and Keating, 2008</a:t>
            </a:r>
          </a:p>
        </p:txBody>
      </p:sp>
    </p:spTree>
    <p:extLst>
      <p:ext uri="{BB962C8B-B14F-4D97-AF65-F5344CB8AC3E}">
        <p14:creationId xmlns:p14="http://schemas.microsoft.com/office/powerpoint/2010/main" val="7070980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CFE9-3E20-D34A-936D-633295D73144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-76200"/>
            <a:ext cx="8458200" cy="668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7373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CFE9-3E20-D34A-936D-633295D73144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1" y="0"/>
            <a:ext cx="8929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000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3774780-02A9-4D3E-825C-629424E02C32}"/>
              </a:ext>
            </a:extLst>
          </p:cNvPr>
          <p:cNvSpPr txBox="1"/>
          <p:nvPr/>
        </p:nvSpPr>
        <p:spPr>
          <a:xfrm>
            <a:off x="389744" y="209862"/>
            <a:ext cx="1166234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cs-CZ" sz="2800" b="1" noProof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Hustota vody</a:t>
            </a:r>
            <a:endParaRPr lang="cs-CZ" sz="2800" noProof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spcAft>
                <a:spcPts val="900"/>
              </a:spcAft>
            </a:pPr>
            <a:endParaRPr lang="cs-CZ" noProof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Aft>
                <a:spcPts val="900"/>
              </a:spcAft>
            </a:pPr>
            <a:r>
              <a:rPr lang="cs-CZ" noProof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● charakteristická vlastnost vody </a:t>
            </a:r>
          </a:p>
          <a:p>
            <a:pPr>
              <a:spcAft>
                <a:spcPts val="900"/>
              </a:spcAft>
            </a:pPr>
            <a:r>
              <a:rPr lang="cs-CZ" noProof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● významná pro existenci života na Zemi </a:t>
            </a:r>
          </a:p>
          <a:p>
            <a:pPr>
              <a:spcAft>
                <a:spcPts val="900"/>
              </a:spcAft>
            </a:pPr>
            <a:r>
              <a:rPr lang="cs-CZ" noProof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● hustotní maximum při 4 °C → led má menší hustotu než kapalná voda, a proto plave na hladině </a:t>
            </a:r>
            <a:endParaRPr lang="en-GB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DC8465-7209-C2E6-AB21-B29923D48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4407" y="2579742"/>
            <a:ext cx="6261100" cy="4203700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EF938867-D029-973A-F96C-EC178D94D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CZ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D016725-559B-C89F-546E-6E98A6C2F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Karel Kubíček</a:t>
            </a:r>
            <a:endParaRPr lang="en-CZ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C7BF2E5-79E1-6EF1-1DC4-3910DB33E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E7985-D56D-AC45-BFE6-3590DEA37939}" type="slidenum">
              <a:rPr lang="en-CZ" smtClean="0"/>
              <a:t>6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74741123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CFE9-3E20-D34A-936D-633295D73144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81200" y="549451"/>
            <a:ext cx="8229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Confidence in structural features of proteins determined by </a:t>
            </a:r>
          </a:p>
          <a:p>
            <a:pPr algn="ctr"/>
            <a:r>
              <a:rPr lang="en-US" sz="2400" dirty="0"/>
              <a:t>X-ray crystallography</a:t>
            </a:r>
          </a:p>
          <a:p>
            <a:pPr algn="ctr"/>
            <a:r>
              <a:rPr lang="en-US" dirty="0"/>
              <a:t>(estimates are very rough and strongly depend on the quality of the data)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805083" y="2009471"/>
          <a:ext cx="8491394" cy="37287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4479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11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94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68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74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985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Structural feature</a:t>
                      </a:r>
                    </a:p>
                    <a:p>
                      <a:pPr algn="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Resolution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 </a:t>
                      </a:r>
                      <a:r>
                        <a:rPr lang="en-US" dirty="0" err="1"/>
                        <a:t>Å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 </a:t>
                      </a:r>
                      <a:r>
                        <a:rPr lang="en-US" dirty="0" err="1"/>
                        <a:t>Å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2.5 </a:t>
                      </a:r>
                      <a:r>
                        <a:rPr lang="en-US" dirty="0" err="1"/>
                        <a:t>Å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 </a:t>
                      </a:r>
                      <a:r>
                        <a:rPr lang="en-US" dirty="0" err="1"/>
                        <a:t>Å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 </a:t>
                      </a:r>
                      <a:r>
                        <a:rPr lang="en-US" dirty="0" err="1"/>
                        <a:t>Å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Chain</a:t>
                      </a:r>
                      <a:r>
                        <a:rPr lang="en-US" sz="1400" baseline="0" dirty="0"/>
                        <a:t> tracing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Fair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Good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Good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Good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Secondary structure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Helices fair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Fair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Good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Good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Good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/>
                        <a:t>Sidechain</a:t>
                      </a:r>
                      <a:r>
                        <a:rPr lang="en-US" sz="1400" dirty="0"/>
                        <a:t> conformations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Fair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Good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Good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Orientation</a:t>
                      </a:r>
                      <a:r>
                        <a:rPr lang="en-US" sz="1400" baseline="0" dirty="0"/>
                        <a:t> of peptide planes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Fair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Good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Good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Protein hydrogen atoms visible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Good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38035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648200" y="6356351"/>
            <a:ext cx="3429000" cy="365125"/>
          </a:xfrm>
        </p:spPr>
        <p:txBody>
          <a:bodyPr/>
          <a:lstStyle/>
          <a:p>
            <a:r>
              <a:rPr lang="en-US"/>
              <a:t>Karel Kubíček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CFE9-3E20-D34A-936D-633295D73144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26955" y="314575"/>
            <a:ext cx="86691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/>
                <a:cs typeface="Arial"/>
              </a:rPr>
              <a:t>XII] </a:t>
            </a:r>
            <a:r>
              <a:rPr lang="en-US" sz="2000" b="1" dirty="0" err="1">
                <a:latin typeface="Arial"/>
                <a:cs typeface="Arial"/>
              </a:rPr>
              <a:t>Metody</a:t>
            </a:r>
            <a:r>
              <a:rPr lang="en-US" sz="2000" b="1" dirty="0">
                <a:latin typeface="Arial"/>
                <a:cs typeface="Arial"/>
              </a:rPr>
              <a:t> pro </a:t>
            </a:r>
            <a:r>
              <a:rPr lang="en-US" sz="2000" b="1" dirty="0" err="1">
                <a:latin typeface="Arial"/>
                <a:cs typeface="Arial"/>
              </a:rPr>
              <a:t>určování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třídimenzionální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struktury</a:t>
            </a:r>
            <a:r>
              <a:rPr lang="en-US" sz="2000" b="1" dirty="0">
                <a:latin typeface="Arial"/>
                <a:cs typeface="Arial"/>
              </a:rPr>
              <a:t> (</a:t>
            </a:r>
            <a:r>
              <a:rPr lang="en-US" sz="2000" b="1" dirty="0" err="1">
                <a:latin typeface="Arial"/>
                <a:cs typeface="Arial"/>
              </a:rPr>
              <a:t>bio)molekul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na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atomární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úrovni</a:t>
            </a:r>
            <a:endParaRPr lang="en-US" sz="2000" b="1" dirty="0">
              <a:latin typeface="Arial"/>
              <a:cs typeface="Arial"/>
            </a:endParaRPr>
          </a:p>
          <a:p>
            <a:endParaRPr lang="en-US" sz="2000" b="1" dirty="0">
              <a:latin typeface="Arial"/>
              <a:cs typeface="Arial"/>
            </a:endParaRPr>
          </a:p>
          <a:p>
            <a:endParaRPr lang="en-US" sz="2000" b="1" dirty="0">
              <a:latin typeface="Arial"/>
              <a:cs typeface="Arial"/>
            </a:endParaRPr>
          </a:p>
          <a:p>
            <a:pPr marL="457200" indent="-457200">
              <a:buAutoNum type="arabicParenR"/>
            </a:pPr>
            <a:r>
              <a:rPr lang="en-US" sz="2000" b="1" dirty="0">
                <a:latin typeface="Arial"/>
                <a:cs typeface="Arial"/>
              </a:rPr>
              <a:t>NMR – </a:t>
            </a:r>
            <a:r>
              <a:rPr lang="en-US" sz="2000" b="1" dirty="0" err="1">
                <a:latin typeface="Arial"/>
                <a:cs typeface="Arial"/>
              </a:rPr>
              <a:t>nukleární</a:t>
            </a:r>
            <a:r>
              <a:rPr lang="en-US" sz="2000" b="1" dirty="0">
                <a:latin typeface="Arial"/>
                <a:cs typeface="Arial"/>
              </a:rPr>
              <a:t> (=</a:t>
            </a:r>
            <a:r>
              <a:rPr lang="en-US" sz="2000" b="1" dirty="0" err="1">
                <a:latin typeface="Arial"/>
                <a:cs typeface="Arial"/>
              </a:rPr>
              <a:t>jaderná</a:t>
            </a:r>
            <a:r>
              <a:rPr lang="en-US" sz="2000" b="1" dirty="0">
                <a:latin typeface="Arial"/>
                <a:cs typeface="Arial"/>
              </a:rPr>
              <a:t>) </a:t>
            </a:r>
            <a:r>
              <a:rPr lang="en-US" sz="2000" b="1" dirty="0" err="1">
                <a:latin typeface="Arial"/>
                <a:cs typeface="Arial"/>
              </a:rPr>
              <a:t>magnetická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rezonance</a:t>
            </a:r>
            <a:r>
              <a:rPr lang="en-US" sz="2000" b="1" dirty="0">
                <a:latin typeface="Arial"/>
                <a:cs typeface="Arial"/>
              </a:rPr>
              <a:t> – </a:t>
            </a:r>
            <a:r>
              <a:rPr lang="en-US" sz="2000" b="1" dirty="0" err="1">
                <a:latin typeface="Arial"/>
                <a:cs typeface="Arial"/>
              </a:rPr>
              <a:t>měření</a:t>
            </a:r>
            <a:r>
              <a:rPr lang="en-US" sz="2000" b="1" dirty="0">
                <a:latin typeface="Arial"/>
                <a:cs typeface="Arial"/>
              </a:rPr>
              <a:t> (</a:t>
            </a:r>
            <a:r>
              <a:rPr lang="en-US" sz="2000" b="1" dirty="0" err="1">
                <a:latin typeface="Arial"/>
                <a:cs typeface="Arial"/>
              </a:rPr>
              <a:t>také</a:t>
            </a:r>
            <a:r>
              <a:rPr lang="en-US" sz="2000" b="1" dirty="0">
                <a:latin typeface="Arial"/>
                <a:cs typeface="Arial"/>
              </a:rPr>
              <a:t>) </a:t>
            </a:r>
            <a:r>
              <a:rPr lang="en-US" sz="2000" b="1" dirty="0" err="1">
                <a:latin typeface="Arial"/>
                <a:cs typeface="Arial"/>
              </a:rPr>
              <a:t>v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kapalném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prostředí</a:t>
            </a:r>
            <a:endParaRPr lang="en-US" sz="2000" b="1" dirty="0">
              <a:latin typeface="Arial"/>
              <a:cs typeface="Arial"/>
            </a:endParaRPr>
          </a:p>
          <a:p>
            <a:pPr marL="457200" indent="-457200">
              <a:buAutoNum type="arabicParenR"/>
            </a:pPr>
            <a:r>
              <a:rPr lang="en-US" sz="2000" b="1" dirty="0" err="1">
                <a:latin typeface="Arial"/>
                <a:cs typeface="Arial"/>
              </a:rPr>
              <a:t>Rentgenová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krystalografie</a:t>
            </a:r>
            <a:r>
              <a:rPr lang="en-US" sz="2000" b="1" dirty="0">
                <a:latin typeface="Arial"/>
                <a:cs typeface="Arial"/>
              </a:rPr>
              <a:t> - (</a:t>
            </a:r>
            <a:r>
              <a:rPr lang="en-US" sz="2000" b="1" dirty="0" err="1">
                <a:latin typeface="Arial"/>
                <a:cs typeface="Arial"/>
              </a:rPr>
              <a:t>měření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především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v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krystalu</a:t>
            </a:r>
            <a:r>
              <a:rPr lang="en-US" sz="2000" b="1" dirty="0">
                <a:latin typeface="Arial"/>
                <a:cs typeface="Arial"/>
              </a:rPr>
              <a:t>)</a:t>
            </a:r>
          </a:p>
          <a:p>
            <a:pPr marL="457200" indent="-457200">
              <a:buAutoNum type="arabicParenR"/>
            </a:pPr>
            <a:r>
              <a:rPr lang="en-US" sz="2000" b="1" dirty="0" err="1">
                <a:latin typeface="Arial"/>
                <a:cs typeface="Arial"/>
              </a:rPr>
              <a:t>Kryo-elektronová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mikroskopie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pic>
        <p:nvPicPr>
          <p:cNvPr id="5" name="Picture 4" descr="Screen Shot 2015-09-29 at 11.15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0" y="774700"/>
            <a:ext cx="7543800" cy="444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74213" y="6533923"/>
            <a:ext cx="275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J </a:t>
            </a:r>
            <a:r>
              <a:rPr lang="en-US" sz="1400" dirty="0" err="1"/>
              <a:t>Mol</a:t>
            </a:r>
            <a:r>
              <a:rPr lang="en-US" sz="1400" dirty="0"/>
              <a:t> Graph Model 19, 2001, 26-59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84B2CD-226F-3646-ADC5-92EAB3609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CFE9-3E20-D34A-936D-633295D73144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252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pic>
        <p:nvPicPr>
          <p:cNvPr id="5" name="Picture 4" descr="Screen Shot 2015-09-29 at 11.11.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63224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17193" y="6489307"/>
            <a:ext cx="398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BiochimBiophysActa</a:t>
            </a:r>
            <a:r>
              <a:rPr lang="en-US" sz="1400" dirty="0"/>
              <a:t> 1804, 2010, 1231-64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1BC448-13AE-A143-AEF9-799594390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CFE9-3E20-D34A-936D-633295D73144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96536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CFE9-3E20-D34A-936D-633295D73144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803651" y="407781"/>
            <a:ext cx="86691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IX] </a:t>
            </a:r>
            <a:r>
              <a:rPr lang="en-US" sz="2000" b="1" dirty="0" err="1"/>
              <a:t>Funkce</a:t>
            </a:r>
            <a:r>
              <a:rPr lang="en-US" sz="2000" b="1" dirty="0"/>
              <a:t> </a:t>
            </a:r>
            <a:r>
              <a:rPr lang="en-US" sz="2000" b="1" dirty="0" err="1"/>
              <a:t>proteinů</a:t>
            </a:r>
            <a:r>
              <a:rPr lang="en-US" sz="2000" b="1" dirty="0"/>
              <a:t>:</a:t>
            </a:r>
          </a:p>
          <a:p>
            <a:endParaRPr lang="en-US" sz="2000" b="1" dirty="0"/>
          </a:p>
          <a:p>
            <a:endParaRPr lang="en-US" sz="2000" b="1" dirty="0"/>
          </a:p>
          <a:p>
            <a:pPr marL="342900" indent="-342900">
              <a:buAutoNum type="arabicParenR"/>
            </a:pPr>
            <a:r>
              <a:rPr lang="en-US" dirty="0" err="1"/>
              <a:t>Enzymy</a:t>
            </a:r>
            <a:r>
              <a:rPr lang="en-US" dirty="0"/>
              <a:t> – </a:t>
            </a:r>
            <a:r>
              <a:rPr lang="en-US" dirty="0" err="1"/>
              <a:t>katalyzátory</a:t>
            </a:r>
            <a:r>
              <a:rPr lang="en-US" dirty="0"/>
              <a:t> </a:t>
            </a:r>
            <a:r>
              <a:rPr lang="en-US" dirty="0" err="1"/>
              <a:t>biologických</a:t>
            </a:r>
            <a:r>
              <a:rPr lang="en-US" dirty="0"/>
              <a:t> </a:t>
            </a:r>
            <a:r>
              <a:rPr lang="en-US" dirty="0" err="1"/>
              <a:t>reakcí</a:t>
            </a:r>
            <a:endParaRPr lang="en-US" dirty="0"/>
          </a:p>
          <a:p>
            <a:pPr marL="342900" indent="-342900">
              <a:buAutoNum type="arabicParenR"/>
            </a:pPr>
            <a:r>
              <a:rPr lang="en-US" dirty="0" err="1"/>
              <a:t>Transportní</a:t>
            </a:r>
            <a:r>
              <a:rPr lang="en-US" dirty="0"/>
              <a:t> </a:t>
            </a:r>
            <a:r>
              <a:rPr lang="en-US" dirty="0" err="1"/>
              <a:t>proteiny</a:t>
            </a:r>
            <a:r>
              <a:rPr lang="en-US" dirty="0"/>
              <a:t> (hemoglobin)</a:t>
            </a:r>
          </a:p>
          <a:p>
            <a:pPr marL="342900" indent="-342900">
              <a:buAutoNum type="arabicParenR"/>
            </a:pPr>
            <a:r>
              <a:rPr lang="en-US" dirty="0" err="1"/>
              <a:t>Regulační</a:t>
            </a:r>
            <a:r>
              <a:rPr lang="en-US" dirty="0"/>
              <a:t> </a:t>
            </a:r>
            <a:r>
              <a:rPr lang="en-US" dirty="0" err="1"/>
              <a:t>proteiny</a:t>
            </a:r>
            <a:r>
              <a:rPr lang="en-US" dirty="0"/>
              <a:t> (</a:t>
            </a:r>
            <a:r>
              <a:rPr lang="en-US" dirty="0" err="1"/>
              <a:t>např</a:t>
            </a:r>
            <a:r>
              <a:rPr lang="en-US" dirty="0"/>
              <a:t>. </a:t>
            </a:r>
            <a:r>
              <a:rPr lang="en-US" dirty="0" err="1"/>
              <a:t>hormon</a:t>
            </a:r>
            <a:r>
              <a:rPr lang="en-US" dirty="0"/>
              <a:t> insulin)</a:t>
            </a:r>
          </a:p>
          <a:p>
            <a:pPr marL="342900" indent="-342900">
              <a:buAutoNum type="arabicParenR"/>
            </a:pPr>
            <a:r>
              <a:rPr lang="en-US" dirty="0" err="1"/>
              <a:t>Skladovací</a:t>
            </a:r>
            <a:r>
              <a:rPr lang="en-US" dirty="0"/>
              <a:t> (storage) – </a:t>
            </a:r>
            <a:r>
              <a:rPr lang="en-US" dirty="0" err="1"/>
              <a:t>např</a:t>
            </a:r>
            <a:r>
              <a:rPr lang="en-US" dirty="0"/>
              <a:t>. </a:t>
            </a:r>
            <a:r>
              <a:rPr lang="en-US" dirty="0" err="1"/>
              <a:t>ovalbumin</a:t>
            </a:r>
            <a:r>
              <a:rPr lang="en-US" dirty="0"/>
              <a:t> – </a:t>
            </a:r>
            <a:r>
              <a:rPr lang="en-US" dirty="0" err="1"/>
              <a:t>zdroj</a:t>
            </a:r>
            <a:r>
              <a:rPr lang="en-US" dirty="0"/>
              <a:t> </a:t>
            </a:r>
            <a:r>
              <a:rPr lang="en-US" dirty="0" err="1"/>
              <a:t>dusíku</a:t>
            </a:r>
            <a:r>
              <a:rPr lang="en-US" dirty="0"/>
              <a:t> pro </a:t>
            </a:r>
            <a:r>
              <a:rPr lang="en-US" dirty="0" err="1"/>
              <a:t>vyvíjející</a:t>
            </a:r>
            <a:r>
              <a:rPr lang="en-US" dirty="0"/>
              <a:t> se </a:t>
            </a:r>
            <a:r>
              <a:rPr lang="en-US" dirty="0" err="1"/>
              <a:t>ptačí</a:t>
            </a:r>
            <a:r>
              <a:rPr lang="en-US" dirty="0"/>
              <a:t> embryo</a:t>
            </a:r>
          </a:p>
          <a:p>
            <a:pPr marL="342900" indent="-342900">
              <a:buAutoNum type="arabicParenR"/>
            </a:pPr>
            <a:r>
              <a:rPr lang="en-US" dirty="0"/>
              <a:t>“</a:t>
            </a:r>
            <a:r>
              <a:rPr lang="en-US" dirty="0" err="1"/>
              <a:t>Pohybové</a:t>
            </a:r>
            <a:r>
              <a:rPr lang="en-US" dirty="0"/>
              <a:t>” </a:t>
            </a:r>
            <a:r>
              <a:rPr lang="en-US" dirty="0" err="1"/>
              <a:t>proteiny</a:t>
            </a:r>
            <a:r>
              <a:rPr lang="en-US" dirty="0"/>
              <a:t> – </a:t>
            </a:r>
            <a:r>
              <a:rPr lang="en-US" dirty="0" err="1"/>
              <a:t>actin</a:t>
            </a:r>
            <a:r>
              <a:rPr lang="en-US" dirty="0"/>
              <a:t>, myosin, </a:t>
            </a:r>
            <a:r>
              <a:rPr lang="en-US" dirty="0" err="1"/>
              <a:t>tubulin</a:t>
            </a:r>
            <a:r>
              <a:rPr lang="en-US" dirty="0"/>
              <a:t>, </a:t>
            </a:r>
            <a:r>
              <a:rPr lang="en-US" dirty="0" err="1"/>
              <a:t>dynein</a:t>
            </a:r>
            <a:r>
              <a:rPr lang="en-US" dirty="0"/>
              <a:t>, </a:t>
            </a:r>
            <a:r>
              <a:rPr lang="en-US" dirty="0" err="1"/>
              <a:t>kinesin</a:t>
            </a:r>
            <a:endParaRPr lang="en-US" dirty="0"/>
          </a:p>
          <a:p>
            <a:pPr marL="342900" indent="-342900">
              <a:buAutoNum type="arabicParenR"/>
            </a:pPr>
            <a:r>
              <a:rPr lang="en-US" dirty="0" err="1"/>
              <a:t>Strukturní</a:t>
            </a:r>
            <a:r>
              <a:rPr lang="en-US" dirty="0"/>
              <a:t> </a:t>
            </a:r>
            <a:r>
              <a:rPr lang="en-US" dirty="0" err="1"/>
              <a:t>proteiny</a:t>
            </a:r>
            <a:r>
              <a:rPr lang="en-US" dirty="0"/>
              <a:t> – </a:t>
            </a:r>
            <a:r>
              <a:rPr lang="en-US" dirty="0" err="1"/>
              <a:t>zajišťujicí</a:t>
            </a:r>
            <a:r>
              <a:rPr lang="en-US" dirty="0"/>
              <a:t> </a:t>
            </a:r>
            <a:r>
              <a:rPr lang="en-US" dirty="0" err="1"/>
              <a:t>vytvoření</a:t>
            </a:r>
            <a:r>
              <a:rPr lang="en-US" dirty="0"/>
              <a:t> a </a:t>
            </a:r>
            <a:r>
              <a:rPr lang="en-US" dirty="0" err="1"/>
              <a:t>udržení</a:t>
            </a:r>
            <a:r>
              <a:rPr lang="en-US" dirty="0"/>
              <a:t> </a:t>
            </a:r>
            <a:r>
              <a:rPr lang="en-US" dirty="0" err="1"/>
              <a:t>biologické</a:t>
            </a:r>
            <a:r>
              <a:rPr lang="en-US" dirty="0"/>
              <a:t> </a:t>
            </a:r>
            <a:r>
              <a:rPr lang="en-US" dirty="0" err="1"/>
              <a:t>struktury</a:t>
            </a:r>
            <a:r>
              <a:rPr lang="en-US" dirty="0"/>
              <a:t> – </a:t>
            </a:r>
            <a:r>
              <a:rPr lang="en-US" dirty="0">
                <a:latin typeface="Symbol" charset="2"/>
                <a:cs typeface="Symbol" charset="2"/>
              </a:rPr>
              <a:t>a</a:t>
            </a:r>
            <a:r>
              <a:rPr lang="en-US" dirty="0"/>
              <a:t>-keratin, </a:t>
            </a:r>
            <a:r>
              <a:rPr lang="en-US" dirty="0" err="1"/>
              <a:t>kolagen</a:t>
            </a:r>
            <a:r>
              <a:rPr lang="en-US" dirty="0"/>
              <a:t>, </a:t>
            </a:r>
            <a:r>
              <a:rPr lang="en-US" dirty="0" err="1"/>
              <a:t>elastin</a:t>
            </a:r>
            <a:r>
              <a:rPr lang="en-US" dirty="0"/>
              <a:t>, fibroin etc.</a:t>
            </a:r>
          </a:p>
          <a:p>
            <a:pPr marL="342900" indent="-342900">
              <a:buAutoNum type="arabicParenR"/>
            </a:pPr>
            <a:r>
              <a:rPr lang="en-US" dirty="0" err="1"/>
              <a:t>Ochranné</a:t>
            </a:r>
            <a:r>
              <a:rPr lang="en-US" dirty="0"/>
              <a:t> – </a:t>
            </a:r>
            <a:r>
              <a:rPr lang="en-US" dirty="0" err="1"/>
              <a:t>imunoglobuliny</a:t>
            </a:r>
            <a:r>
              <a:rPr lang="en-US" dirty="0"/>
              <a:t>, fibrinogen, thrombin</a:t>
            </a:r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01091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CFE9-3E20-D34A-936D-633295D73144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141562" y="547592"/>
            <a:ext cx="9344193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X] </a:t>
            </a:r>
            <a:r>
              <a:rPr lang="en-US" sz="2400" b="1" dirty="0" err="1"/>
              <a:t>Proteinová</a:t>
            </a:r>
            <a:r>
              <a:rPr lang="en-US" sz="2400" b="1" dirty="0"/>
              <a:t> </a:t>
            </a:r>
            <a:r>
              <a:rPr lang="en-US" sz="2400" b="1" dirty="0" err="1"/>
              <a:t>databáze</a:t>
            </a:r>
            <a:r>
              <a:rPr lang="en-US" sz="2400" b="1" dirty="0"/>
              <a:t> – PDB</a:t>
            </a:r>
          </a:p>
          <a:p>
            <a:r>
              <a:rPr lang="en-US" dirty="0"/>
              <a:t>		</a:t>
            </a:r>
          </a:p>
          <a:p>
            <a:r>
              <a:rPr lang="en-US" dirty="0"/>
              <a:t>			</a:t>
            </a:r>
          </a:p>
          <a:p>
            <a:r>
              <a:rPr lang="en-US" dirty="0"/>
              <a:t>			</a:t>
            </a:r>
            <a:r>
              <a:rPr lang="en-US" sz="2400" dirty="0">
                <a:hlinkClick r:id="rId2"/>
              </a:rPr>
              <a:t>WWW.RCSB.ORG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b="1" dirty="0"/>
              <a:t>XI] </a:t>
            </a:r>
            <a:r>
              <a:rPr lang="en-US" sz="2400" b="1" dirty="0" err="1"/>
              <a:t>Vizualizační</a:t>
            </a:r>
            <a:r>
              <a:rPr lang="en-US" sz="2400" b="1" dirty="0"/>
              <a:t> </a:t>
            </a:r>
            <a:r>
              <a:rPr lang="en-US" sz="2400" b="1" dirty="0" err="1"/>
              <a:t>programy</a:t>
            </a:r>
            <a:endParaRPr lang="en-US" sz="2400" dirty="0"/>
          </a:p>
          <a:p>
            <a:pPr marL="457200" indent="-457200">
              <a:buAutoNum type="arabicParenR"/>
            </a:pPr>
            <a:r>
              <a:rPr lang="en-US" sz="2400" dirty="0" err="1"/>
              <a:t>ChimeraX</a:t>
            </a:r>
            <a:endParaRPr lang="en-US" sz="2400" dirty="0"/>
          </a:p>
          <a:p>
            <a:pPr marL="457200" indent="-457200">
              <a:buAutoNum type="arabicParenR"/>
            </a:pPr>
            <a:r>
              <a:rPr lang="en-US" sz="2400" dirty="0"/>
              <a:t>Chimera</a:t>
            </a:r>
          </a:p>
          <a:p>
            <a:pPr marL="457200" indent="-457200">
              <a:buAutoNum type="arabicParenR"/>
            </a:pPr>
            <a:r>
              <a:rPr lang="en-US" sz="2400" dirty="0" err="1"/>
              <a:t>PyMol</a:t>
            </a:r>
            <a:endParaRPr lang="en-US" sz="2400" dirty="0"/>
          </a:p>
          <a:p>
            <a:pPr marL="457200" indent="-457200">
              <a:buFontTx/>
              <a:buAutoNum type="arabicParenR"/>
            </a:pPr>
            <a:r>
              <a:rPr lang="en-US" sz="2400" dirty="0"/>
              <a:t>VMD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AE01B22-8D7F-B74B-97F8-B778E370BD9D}"/>
              </a:ext>
            </a:extLst>
          </p:cNvPr>
          <p:cNvSpPr txBox="1"/>
          <p:nvPr/>
        </p:nvSpPr>
        <p:spPr>
          <a:xfrm>
            <a:off x="1724826" y="2772042"/>
            <a:ext cx="87423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000" dirty="0"/>
              <a:t>Nukleové kyseliny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C04B665-3D3F-AA4C-BC90-05CE6C744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9B0E4A3-311D-A145-8204-E01E173B5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E0F79E7-9329-E24F-A33D-D41221FB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5A76C-3A57-0940-BBC0-C9D853A7BB7B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14123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1"/>
            <a:ext cx="9144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	</a:t>
            </a:r>
            <a:r>
              <a:rPr lang="en-US" sz="2000" b="1" dirty="0" err="1">
                <a:latin typeface="Arial"/>
                <a:cs typeface="Arial"/>
              </a:rPr>
              <a:t>Základní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stavební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kameny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nukleových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kyselin</a:t>
            </a:r>
            <a:r>
              <a:rPr lang="en-US" sz="2000" b="1" dirty="0">
                <a:latin typeface="Arial"/>
                <a:cs typeface="Arial"/>
              </a:rPr>
              <a:t>:</a:t>
            </a:r>
          </a:p>
          <a:p>
            <a:endParaRPr lang="en-US" dirty="0">
              <a:latin typeface="Arial"/>
              <a:cs typeface="Arial"/>
            </a:endParaRPr>
          </a:p>
          <a:p>
            <a:pPr marL="800100" lvl="1" indent="-342900">
              <a:buAutoNum type="arabicParenR"/>
            </a:pPr>
            <a:r>
              <a:rPr lang="en-US" dirty="0" err="1">
                <a:latin typeface="Arial"/>
                <a:cs typeface="Arial"/>
              </a:rPr>
              <a:t>Báze</a:t>
            </a:r>
            <a:endParaRPr lang="en-US" dirty="0">
              <a:latin typeface="Arial"/>
              <a:cs typeface="Arial"/>
            </a:endParaRPr>
          </a:p>
          <a:p>
            <a:pPr marL="1314450" lvl="2" indent="-400050">
              <a:buAutoNum type="romanLcParenR"/>
            </a:pPr>
            <a:r>
              <a:rPr lang="en-US" dirty="0" err="1">
                <a:latin typeface="Arial"/>
                <a:cs typeface="Arial"/>
              </a:rPr>
              <a:t>Purinové</a:t>
            </a:r>
            <a:r>
              <a:rPr lang="en-US" dirty="0">
                <a:latin typeface="Arial"/>
                <a:cs typeface="Arial"/>
              </a:rPr>
              <a:t> – </a:t>
            </a:r>
            <a:r>
              <a:rPr lang="en-US" dirty="0" err="1">
                <a:latin typeface="Arial"/>
                <a:cs typeface="Arial"/>
              </a:rPr>
              <a:t>menší</a:t>
            </a:r>
            <a:r>
              <a:rPr lang="en-US" dirty="0">
                <a:latin typeface="Arial"/>
                <a:cs typeface="Arial"/>
              </a:rPr>
              <a:t>, </a:t>
            </a:r>
            <a:r>
              <a:rPr lang="en-US" dirty="0" err="1">
                <a:latin typeface="Arial"/>
                <a:cs typeface="Arial"/>
              </a:rPr>
              <a:t>číslování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arom</a:t>
            </a:r>
            <a:r>
              <a:rPr lang="en-US" dirty="0">
                <a:latin typeface="Arial"/>
                <a:cs typeface="Arial"/>
              </a:rPr>
              <a:t>. </a:t>
            </a:r>
            <a:r>
              <a:rPr lang="en-US" dirty="0" err="1">
                <a:latin typeface="Arial"/>
                <a:cs typeface="Arial"/>
              </a:rPr>
              <a:t>kruhu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protisměru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hod</a:t>
            </a:r>
            <a:r>
              <a:rPr lang="en-US" dirty="0">
                <a:latin typeface="Arial"/>
                <a:cs typeface="Arial"/>
              </a:rPr>
              <a:t>. r., </a:t>
            </a:r>
            <a:r>
              <a:rPr lang="en-US" b="1" dirty="0" err="1">
                <a:latin typeface="Arial"/>
                <a:cs typeface="Arial"/>
              </a:rPr>
              <a:t>adenin</a:t>
            </a:r>
            <a:r>
              <a:rPr lang="en-US" b="1" dirty="0">
                <a:latin typeface="Arial"/>
                <a:cs typeface="Arial"/>
              </a:rPr>
              <a:t> (</a:t>
            </a:r>
            <a:r>
              <a:rPr lang="en-US" b="1" dirty="0">
                <a:solidFill>
                  <a:srgbClr val="000090"/>
                </a:solidFill>
                <a:latin typeface="Arial"/>
                <a:cs typeface="Arial"/>
              </a:rPr>
              <a:t>A</a:t>
            </a:r>
            <a:r>
              <a:rPr lang="en-US" b="1" dirty="0">
                <a:latin typeface="Arial"/>
                <a:cs typeface="Arial"/>
              </a:rPr>
              <a:t>)</a:t>
            </a:r>
            <a:r>
              <a:rPr lang="en-US" dirty="0">
                <a:latin typeface="Arial"/>
                <a:cs typeface="Arial"/>
              </a:rPr>
              <a:t>, </a:t>
            </a:r>
            <a:r>
              <a:rPr lang="en-US" b="1" dirty="0" err="1">
                <a:latin typeface="Arial"/>
                <a:cs typeface="Arial"/>
              </a:rPr>
              <a:t>guanin</a:t>
            </a:r>
            <a:r>
              <a:rPr lang="en-US" b="1" dirty="0">
                <a:latin typeface="Arial"/>
                <a:cs typeface="Arial"/>
              </a:rPr>
              <a:t> (</a:t>
            </a:r>
            <a:r>
              <a:rPr lang="en-US" b="1" dirty="0">
                <a:solidFill>
                  <a:srgbClr val="000090"/>
                </a:solidFill>
                <a:latin typeface="Arial"/>
                <a:cs typeface="Arial"/>
              </a:rPr>
              <a:t>G</a:t>
            </a:r>
            <a:r>
              <a:rPr lang="en-US" b="1" dirty="0">
                <a:latin typeface="Arial"/>
                <a:cs typeface="Arial"/>
              </a:rPr>
              <a:t>)</a:t>
            </a:r>
            <a:r>
              <a:rPr lang="en-US" dirty="0">
                <a:latin typeface="Arial"/>
                <a:cs typeface="Arial"/>
              </a:rPr>
              <a:t>, </a:t>
            </a:r>
            <a:r>
              <a:rPr lang="en-US" dirty="0" err="1">
                <a:latin typeface="Arial"/>
                <a:cs typeface="Arial"/>
              </a:rPr>
              <a:t>obecně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b="1" dirty="0">
                <a:latin typeface="Arial"/>
                <a:cs typeface="Arial"/>
              </a:rPr>
              <a:t>R</a:t>
            </a:r>
          </a:p>
          <a:p>
            <a:pPr marL="1314450" lvl="2" indent="-400050">
              <a:buAutoNum type="romanLcParenR"/>
            </a:pPr>
            <a:r>
              <a:rPr lang="en-US" dirty="0" err="1">
                <a:latin typeface="Arial"/>
                <a:cs typeface="Arial"/>
              </a:rPr>
              <a:t>Pyrimidinové</a:t>
            </a:r>
            <a:r>
              <a:rPr lang="en-US" dirty="0">
                <a:latin typeface="Arial"/>
                <a:cs typeface="Arial"/>
              </a:rPr>
              <a:t> – </a:t>
            </a:r>
            <a:r>
              <a:rPr lang="en-US" dirty="0" err="1">
                <a:latin typeface="Arial"/>
                <a:cs typeface="Arial"/>
              </a:rPr>
              <a:t>větší</a:t>
            </a:r>
            <a:r>
              <a:rPr lang="en-US" dirty="0">
                <a:latin typeface="Arial"/>
                <a:cs typeface="Arial"/>
              </a:rPr>
              <a:t>, </a:t>
            </a:r>
            <a:r>
              <a:rPr lang="en-US" dirty="0" err="1">
                <a:latin typeface="Arial"/>
                <a:cs typeface="Arial"/>
              </a:rPr>
              <a:t>číslování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směru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hod</a:t>
            </a:r>
            <a:r>
              <a:rPr lang="en-US" dirty="0">
                <a:latin typeface="Arial"/>
                <a:cs typeface="Arial"/>
              </a:rPr>
              <a:t>. r., </a:t>
            </a:r>
            <a:r>
              <a:rPr lang="en-US" b="1" dirty="0" err="1">
                <a:latin typeface="Arial"/>
                <a:cs typeface="Arial"/>
              </a:rPr>
              <a:t>cytosin</a:t>
            </a:r>
            <a:r>
              <a:rPr lang="en-US" b="1" dirty="0">
                <a:latin typeface="Arial"/>
                <a:cs typeface="Arial"/>
              </a:rPr>
              <a:t> (</a:t>
            </a:r>
            <a:r>
              <a:rPr lang="en-US" b="1" dirty="0">
                <a:solidFill>
                  <a:srgbClr val="000090"/>
                </a:solidFill>
                <a:latin typeface="Arial"/>
                <a:cs typeface="Arial"/>
              </a:rPr>
              <a:t>C</a:t>
            </a:r>
            <a:r>
              <a:rPr lang="en-US" b="1" dirty="0">
                <a:latin typeface="Arial"/>
                <a:cs typeface="Arial"/>
              </a:rPr>
              <a:t>)</a:t>
            </a:r>
            <a:r>
              <a:rPr lang="en-US" dirty="0">
                <a:latin typeface="Arial"/>
                <a:cs typeface="Arial"/>
              </a:rPr>
              <a:t>, </a:t>
            </a:r>
            <a:r>
              <a:rPr lang="en-US" b="1" dirty="0">
                <a:latin typeface="Arial"/>
                <a:cs typeface="Arial"/>
              </a:rPr>
              <a:t>uracil (</a:t>
            </a:r>
            <a:r>
              <a:rPr lang="en-US" b="1" dirty="0">
                <a:solidFill>
                  <a:srgbClr val="000090"/>
                </a:solidFill>
                <a:latin typeface="Arial"/>
                <a:cs typeface="Arial"/>
              </a:rPr>
              <a:t>U</a:t>
            </a:r>
            <a:r>
              <a:rPr lang="en-US" b="1" dirty="0">
                <a:latin typeface="Arial"/>
                <a:cs typeface="Arial"/>
              </a:rPr>
              <a:t>)</a:t>
            </a:r>
            <a:r>
              <a:rPr lang="en-US" dirty="0">
                <a:latin typeface="Arial"/>
                <a:cs typeface="Arial"/>
              </a:rPr>
              <a:t>, </a:t>
            </a:r>
            <a:r>
              <a:rPr lang="en-US" b="1" dirty="0" err="1">
                <a:latin typeface="Arial"/>
                <a:cs typeface="Arial"/>
              </a:rPr>
              <a:t>thymin</a:t>
            </a:r>
            <a:r>
              <a:rPr lang="en-US" b="1" dirty="0">
                <a:latin typeface="Arial"/>
                <a:cs typeface="Arial"/>
              </a:rPr>
              <a:t> (</a:t>
            </a:r>
            <a:r>
              <a:rPr lang="en-US" b="1" dirty="0">
                <a:solidFill>
                  <a:srgbClr val="000090"/>
                </a:solidFill>
                <a:latin typeface="Arial"/>
                <a:cs typeface="Arial"/>
              </a:rPr>
              <a:t>T</a:t>
            </a:r>
            <a:r>
              <a:rPr lang="en-US" b="1" dirty="0">
                <a:latin typeface="Arial"/>
                <a:cs typeface="Arial"/>
              </a:rPr>
              <a:t>)</a:t>
            </a:r>
            <a:r>
              <a:rPr lang="en-US" dirty="0">
                <a:latin typeface="Arial"/>
                <a:cs typeface="Arial"/>
              </a:rPr>
              <a:t>,</a:t>
            </a:r>
            <a:r>
              <a:rPr lang="en-US" b="1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obecně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b="1" dirty="0">
                <a:latin typeface="Arial"/>
                <a:cs typeface="Arial"/>
              </a:rPr>
              <a:t>Y</a:t>
            </a:r>
          </a:p>
          <a:p>
            <a:pPr marL="800100" lvl="1" indent="-342900">
              <a:buAutoNum type="arabicParenR"/>
            </a:pPr>
            <a:r>
              <a:rPr lang="en-US" dirty="0" err="1">
                <a:latin typeface="Arial"/>
                <a:cs typeface="Arial"/>
              </a:rPr>
              <a:t>Cukr</a:t>
            </a:r>
            <a:r>
              <a:rPr lang="en-US" dirty="0">
                <a:latin typeface="Arial"/>
                <a:cs typeface="Arial"/>
              </a:rPr>
              <a:t> – 2’-deoxyribóza (</a:t>
            </a:r>
            <a:r>
              <a:rPr lang="en-US" b="1" dirty="0">
                <a:solidFill>
                  <a:srgbClr val="800000"/>
                </a:solidFill>
                <a:latin typeface="Arial"/>
                <a:cs typeface="Arial"/>
              </a:rPr>
              <a:t>DNA</a:t>
            </a:r>
            <a:r>
              <a:rPr lang="en-US" dirty="0">
                <a:latin typeface="Arial"/>
                <a:cs typeface="Arial"/>
              </a:rPr>
              <a:t>), </a:t>
            </a:r>
            <a:r>
              <a:rPr lang="en-US" dirty="0" err="1">
                <a:latin typeface="Arial"/>
                <a:cs typeface="Arial"/>
              </a:rPr>
              <a:t>ribóza</a:t>
            </a:r>
            <a:r>
              <a:rPr lang="en-US" dirty="0">
                <a:latin typeface="Arial"/>
                <a:cs typeface="Arial"/>
              </a:rPr>
              <a:t> (</a:t>
            </a:r>
            <a:r>
              <a:rPr lang="en-US" b="1" dirty="0">
                <a:solidFill>
                  <a:srgbClr val="800000"/>
                </a:solidFill>
                <a:latin typeface="Arial"/>
                <a:cs typeface="Arial"/>
              </a:rPr>
              <a:t>RNA</a:t>
            </a:r>
            <a:r>
              <a:rPr lang="en-US" dirty="0">
                <a:latin typeface="Arial"/>
                <a:cs typeface="Arial"/>
              </a:rPr>
              <a:t>)</a:t>
            </a:r>
          </a:p>
          <a:p>
            <a:pPr marL="800100" lvl="1" indent="-342900">
              <a:buAutoNum type="arabicParenR"/>
            </a:pPr>
            <a:r>
              <a:rPr lang="en-US" dirty="0" err="1">
                <a:latin typeface="Arial"/>
                <a:cs typeface="Arial"/>
              </a:rPr>
              <a:t>Fosfát</a:t>
            </a:r>
            <a:endParaRPr lang="en-US" dirty="0">
              <a:latin typeface="Arial"/>
              <a:cs typeface="Arial"/>
            </a:endParaRPr>
          </a:p>
          <a:p>
            <a:pPr marL="800100" lvl="1" indent="-342900">
              <a:buAutoNum type="arabicParenR"/>
            </a:pPr>
            <a:endParaRPr lang="en-US" dirty="0">
              <a:latin typeface="Arial"/>
              <a:cs typeface="Arial"/>
            </a:endParaRPr>
          </a:p>
          <a:p>
            <a:pPr marL="800100" lvl="1" indent="-342900"/>
            <a:r>
              <a:rPr lang="en-US" sz="2000" b="1" dirty="0" err="1">
                <a:latin typeface="Arial"/>
                <a:cs typeface="Arial"/>
              </a:rPr>
              <a:t>Báze</a:t>
            </a:r>
            <a:r>
              <a:rPr lang="en-US" sz="2000" b="1" dirty="0">
                <a:latin typeface="Arial"/>
                <a:cs typeface="Arial"/>
              </a:rPr>
              <a:t>:</a:t>
            </a:r>
          </a:p>
          <a:p>
            <a:pPr marL="800100" lvl="1" indent="-342900">
              <a:buAutoNum type="arabicParenR"/>
            </a:pPr>
            <a:r>
              <a:rPr lang="en-US" dirty="0" err="1">
                <a:latin typeface="Arial"/>
                <a:cs typeface="Arial"/>
              </a:rPr>
              <a:t>Standardní</a:t>
            </a:r>
            <a:endParaRPr lang="en-US" dirty="0">
              <a:latin typeface="Arial"/>
              <a:cs typeface="Arial"/>
            </a:endParaRPr>
          </a:p>
          <a:p>
            <a:pPr marL="800100" lvl="1" indent="-342900">
              <a:buAutoNum type="arabicParenR"/>
            </a:pPr>
            <a:r>
              <a:rPr lang="en-US" dirty="0" err="1">
                <a:latin typeface="Arial"/>
                <a:cs typeface="Arial"/>
              </a:rPr>
              <a:t>Modifikované</a:t>
            </a:r>
            <a:r>
              <a:rPr lang="en-US" dirty="0">
                <a:latin typeface="Arial"/>
                <a:cs typeface="Arial"/>
              </a:rPr>
              <a:t>: N6-methyl-dA, 5-methyl-dC, </a:t>
            </a:r>
            <a:r>
              <a:rPr lang="en-US" dirty="0" err="1">
                <a:latin typeface="Arial"/>
                <a:cs typeface="Arial"/>
              </a:rPr>
              <a:t>xanthin</a:t>
            </a:r>
            <a:r>
              <a:rPr lang="en-US" dirty="0">
                <a:latin typeface="Arial"/>
                <a:cs typeface="Arial"/>
              </a:rPr>
              <a:t>, </a:t>
            </a:r>
            <a:r>
              <a:rPr lang="en-US" dirty="0" err="1">
                <a:latin typeface="Arial"/>
                <a:cs typeface="Arial"/>
              </a:rPr>
              <a:t>hypoxanthin</a:t>
            </a:r>
            <a:r>
              <a:rPr lang="en-US" dirty="0">
                <a:latin typeface="Arial"/>
                <a:cs typeface="Arial"/>
              </a:rPr>
              <a:t>, uric acid, 7-methylguanine, </a:t>
            </a:r>
            <a:r>
              <a:rPr lang="en-US" dirty="0" err="1">
                <a:latin typeface="Arial"/>
                <a:cs typeface="Arial"/>
              </a:rPr>
              <a:t>dimetylaminoadenin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CFE9-3E20-D34A-936D-633295D73144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90254" y="6356351"/>
            <a:ext cx="6117361" cy="365125"/>
          </a:xfrm>
        </p:spPr>
        <p:txBody>
          <a:bodyPr/>
          <a:lstStyle/>
          <a:p>
            <a:r>
              <a:rPr lang="en-US"/>
              <a:t>Karel Kubíček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pic>
        <p:nvPicPr>
          <p:cNvPr id="8" name="Picture 7" descr="purin_pyrimidi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253" y="3964594"/>
            <a:ext cx="6553200" cy="23766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86424" y="6068576"/>
            <a:ext cx="7823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	</a:t>
            </a:r>
            <a:r>
              <a:rPr lang="en-US" b="1" dirty="0" err="1"/>
              <a:t>Purin</a:t>
            </a:r>
            <a:r>
              <a:rPr lang="en-US" b="1" dirty="0"/>
              <a:t> (</a:t>
            </a:r>
            <a:r>
              <a:rPr lang="en-US" b="1" dirty="0">
                <a:solidFill>
                  <a:srgbClr val="800000"/>
                </a:solidFill>
              </a:rPr>
              <a:t>R</a:t>
            </a:r>
            <a:r>
              <a:rPr lang="en-US" b="1" dirty="0"/>
              <a:t>)	</a:t>
            </a:r>
            <a:r>
              <a:rPr lang="en-US" dirty="0"/>
              <a:t>			</a:t>
            </a:r>
            <a:r>
              <a:rPr lang="en-US" b="1" dirty="0" err="1"/>
              <a:t>Pyrimidin</a:t>
            </a:r>
            <a:r>
              <a:rPr lang="en-US" b="1" dirty="0"/>
              <a:t> (</a:t>
            </a:r>
            <a:r>
              <a:rPr lang="en-US" b="1" dirty="0">
                <a:solidFill>
                  <a:srgbClr val="800000"/>
                </a:solidFill>
              </a:rPr>
              <a:t>Y</a:t>
            </a:r>
            <a:r>
              <a:rPr lang="en-US" b="1" dirty="0"/>
              <a:t>)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pic>
        <p:nvPicPr>
          <p:cNvPr id="11" name="Picture 10" descr="U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230" y="3510384"/>
            <a:ext cx="3703941" cy="2845966"/>
          </a:xfrm>
          <a:prstGeom prst="rect">
            <a:avLst/>
          </a:prstGeom>
        </p:spPr>
      </p:pic>
      <p:pic>
        <p:nvPicPr>
          <p:cNvPr id="12" name="Picture 11" descr="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2858" y="3397272"/>
            <a:ext cx="2629070" cy="2959078"/>
          </a:xfrm>
          <a:prstGeom prst="rect">
            <a:avLst/>
          </a:prstGeom>
        </p:spPr>
      </p:pic>
      <p:pic>
        <p:nvPicPr>
          <p:cNvPr id="10" name="Picture 9" descr="A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6673" y="318385"/>
            <a:ext cx="5732842" cy="292160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3376687" y="318386"/>
            <a:ext cx="955474" cy="532129"/>
          </a:xfrm>
          <a:prstGeom prst="ellipse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022433" y="1649640"/>
            <a:ext cx="955474" cy="532129"/>
          </a:xfrm>
          <a:prstGeom prst="ellipse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376688" y="3397273"/>
            <a:ext cx="738113" cy="532129"/>
          </a:xfrm>
          <a:prstGeom prst="ellipse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977907" y="318386"/>
            <a:ext cx="745020" cy="532129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8165703" y="3397272"/>
            <a:ext cx="395256" cy="379176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467291" y="4596691"/>
            <a:ext cx="395256" cy="379176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662133" y="3440478"/>
            <a:ext cx="395256" cy="379176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963721" y="4651548"/>
            <a:ext cx="395256" cy="379176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796229" y="4614360"/>
            <a:ext cx="395256" cy="379176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8924007" y="3638545"/>
            <a:ext cx="624705" cy="674786"/>
          </a:xfrm>
          <a:prstGeom prst="ellipse">
            <a:avLst/>
          </a:prstGeom>
          <a:noFill/>
          <a:ln w="5715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187818" y="3638545"/>
            <a:ext cx="624705" cy="674786"/>
          </a:xfrm>
          <a:prstGeom prst="ellipse">
            <a:avLst/>
          </a:prstGeom>
          <a:noFill/>
          <a:ln w="5715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 rot="16200000" flipV="1">
            <a:off x="9066460" y="3509985"/>
            <a:ext cx="341690" cy="794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16200000" flipV="1">
            <a:off x="6329323" y="3510385"/>
            <a:ext cx="341694" cy="1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500170" y="3337948"/>
            <a:ext cx="2737533" cy="1588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pic>
        <p:nvPicPr>
          <p:cNvPr id="11" name="Picture 10" descr="U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230" y="3510384"/>
            <a:ext cx="3703941" cy="2845966"/>
          </a:xfrm>
          <a:prstGeom prst="rect">
            <a:avLst/>
          </a:prstGeom>
        </p:spPr>
      </p:pic>
      <p:pic>
        <p:nvPicPr>
          <p:cNvPr id="12" name="Picture 11" descr="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2858" y="3397272"/>
            <a:ext cx="2629070" cy="2959078"/>
          </a:xfrm>
          <a:prstGeom prst="rect">
            <a:avLst/>
          </a:prstGeom>
        </p:spPr>
      </p:pic>
      <p:pic>
        <p:nvPicPr>
          <p:cNvPr id="10" name="Picture 9" descr="A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6673" y="459495"/>
            <a:ext cx="5732842" cy="2921600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7283040" y="3741174"/>
            <a:ext cx="395256" cy="37917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824968" y="3799510"/>
            <a:ext cx="395256" cy="37917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509583" y="3452274"/>
            <a:ext cx="605217" cy="37917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525188" y="559299"/>
            <a:ext cx="605217" cy="37917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111677" y="1840491"/>
            <a:ext cx="605217" cy="37917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6243726" y="881277"/>
            <a:ext cx="395256" cy="37917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795889" y="22054"/>
            <a:ext cx="4600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Vyměnitelné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a </a:t>
            </a:r>
            <a:r>
              <a:rPr lang="en-US" b="1" dirty="0" err="1">
                <a:solidFill>
                  <a:srgbClr val="0000FF"/>
                </a:solidFill>
              </a:rPr>
              <a:t>aromatické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/>
              <a:t>vodíkové</a:t>
            </a:r>
            <a:r>
              <a:rPr lang="en-US" dirty="0"/>
              <a:t> atomy 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4896557" y="1580444"/>
            <a:ext cx="592667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2796230" y="1851779"/>
            <a:ext cx="432625" cy="36788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8570739" y="1580444"/>
            <a:ext cx="662749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4086578" y="3951112"/>
            <a:ext cx="428978" cy="238863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6314282" y="3951112"/>
            <a:ext cx="428978" cy="238863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 flipV="1">
            <a:off x="6316143" y="4681041"/>
            <a:ext cx="400751" cy="35662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 flipV="1">
            <a:off x="4084728" y="4681041"/>
            <a:ext cx="400751" cy="35662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8832737" y="4655128"/>
            <a:ext cx="400751" cy="35662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7534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A66AB02-B82C-D537-64E5-59F8CCD4D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619421"/>
            <a:ext cx="7772400" cy="5619157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BC7292D-5F49-AE02-3054-2B4FACC18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CZ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F31114A-4631-8471-AFA4-8BD4E7094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Karel Kubíček</a:t>
            </a:r>
            <a:endParaRPr lang="en-CZ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CDF475-CC2B-DF1F-6520-C4F1EFF97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E7985-D56D-AC45-BFE6-3590DEA37939}" type="slidenum">
              <a:rPr lang="en-CZ" smtClean="0"/>
              <a:t>7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63652923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70</a:t>
            </a:fld>
            <a:endParaRPr lang="en-US"/>
          </a:p>
        </p:txBody>
      </p:sp>
      <p:pic>
        <p:nvPicPr>
          <p:cNvPr id="7" name="Picture 6" descr="charges_dna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12"/>
          <a:stretch/>
        </p:blipFill>
        <p:spPr>
          <a:xfrm rot="5400000">
            <a:off x="3543302" y="-114300"/>
            <a:ext cx="5080002" cy="75663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81200" y="197557"/>
            <a:ext cx="8080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Hustoty</a:t>
            </a:r>
            <a:r>
              <a:rPr lang="en-US" dirty="0"/>
              <a:t> </a:t>
            </a:r>
            <a:r>
              <a:rPr lang="en-US" dirty="0" err="1"/>
              <a:t>nábojů</a:t>
            </a:r>
            <a:r>
              <a:rPr lang="en-US" dirty="0"/>
              <a:t> v </a:t>
            </a:r>
            <a:r>
              <a:rPr lang="en-US" dirty="0" err="1"/>
              <a:t>nukleotidech</a:t>
            </a:r>
            <a:r>
              <a:rPr lang="en-US" dirty="0"/>
              <a:t> </a:t>
            </a:r>
            <a:r>
              <a:rPr lang="en-US" dirty="0" err="1"/>
              <a:t>rozdělené</a:t>
            </a:r>
            <a:r>
              <a:rPr lang="en-US" dirty="0"/>
              <a:t> </a:t>
            </a:r>
            <a:r>
              <a:rPr lang="en-US" dirty="0" err="1"/>
              <a:t>podle</a:t>
            </a:r>
            <a:r>
              <a:rPr lang="en-US" dirty="0"/>
              <a:t> </a:t>
            </a:r>
            <a:r>
              <a:rPr lang="en-US" b="1" dirty="0"/>
              <a:t>Del </a:t>
            </a:r>
            <a:r>
              <a:rPr lang="en-US" b="1" dirty="0" err="1"/>
              <a:t>Re</a:t>
            </a:r>
            <a:r>
              <a:rPr lang="en-US" dirty="0" err="1"/>
              <a:t>ho</a:t>
            </a:r>
            <a:r>
              <a:rPr lang="en-US" dirty="0"/>
              <a:t> </a:t>
            </a:r>
            <a:r>
              <a:rPr lang="en-US" dirty="0">
                <a:latin typeface="Symbol" charset="2"/>
                <a:cs typeface="Symbol" charset="2"/>
              </a:rPr>
              <a:t>s</a:t>
            </a:r>
            <a:r>
              <a:rPr lang="en-US" dirty="0"/>
              <a:t> </a:t>
            </a:r>
            <a:r>
              <a:rPr lang="en-US" dirty="0" err="1"/>
              <a:t>nábojů</a:t>
            </a:r>
            <a:r>
              <a:rPr lang="en-US" dirty="0"/>
              <a:t> (Roman) a </a:t>
            </a:r>
            <a:r>
              <a:rPr lang="en-US" b="1" dirty="0" err="1"/>
              <a:t>Hückel</a:t>
            </a:r>
            <a:r>
              <a:rPr lang="en-US" dirty="0" err="1"/>
              <a:t>ových</a:t>
            </a:r>
            <a:r>
              <a:rPr lang="en-US" dirty="0"/>
              <a:t> </a:t>
            </a:r>
            <a:r>
              <a:rPr lang="en-US" dirty="0">
                <a:latin typeface="Symbol" charset="2"/>
                <a:cs typeface="Symbol" charset="2"/>
              </a:rPr>
              <a:t>p</a:t>
            </a:r>
            <a:r>
              <a:rPr lang="en-US" dirty="0"/>
              <a:t> </a:t>
            </a:r>
            <a:r>
              <a:rPr lang="en-US" dirty="0" err="1"/>
              <a:t>nábojů</a:t>
            </a:r>
            <a:r>
              <a:rPr lang="en-US" dirty="0"/>
              <a:t> (</a:t>
            </a:r>
            <a:r>
              <a:rPr lang="en-US" dirty="0" err="1"/>
              <a:t>kurzíva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1390842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71</a:t>
            </a:fld>
            <a:endParaRPr lang="en-US"/>
          </a:p>
        </p:txBody>
      </p:sp>
      <p:pic>
        <p:nvPicPr>
          <p:cNvPr id="7" name="Picture 6" descr="Screen Shot 2011-09-26 at 1.28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9629"/>
            <a:ext cx="9144000" cy="601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76103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72</a:t>
            </a:fld>
            <a:endParaRPr lang="en-US"/>
          </a:p>
        </p:txBody>
      </p:sp>
      <p:pic>
        <p:nvPicPr>
          <p:cNvPr id="7" name="Picture 6" descr="tautomer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448649"/>
            <a:ext cx="9144000" cy="19607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98783" y="547591"/>
            <a:ext cx="8797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Tautomerie</a:t>
            </a:r>
            <a:r>
              <a:rPr lang="en-US" sz="2000" b="1" dirty="0"/>
              <a:t> amino (</a:t>
            </a:r>
            <a:r>
              <a:rPr lang="en-US" sz="2000" dirty="0" err="1"/>
              <a:t>amin</a:t>
            </a:r>
            <a:r>
              <a:rPr lang="en-US" sz="2000" dirty="0"/>
              <a:t>&lt;-&gt;</a:t>
            </a:r>
            <a:r>
              <a:rPr lang="en-US" sz="2000" dirty="0" err="1"/>
              <a:t>imin</a:t>
            </a:r>
            <a:r>
              <a:rPr lang="en-US" sz="2000" b="1" dirty="0"/>
              <a:t>) a </a:t>
            </a:r>
            <a:r>
              <a:rPr lang="en-US" sz="2000" b="1" dirty="0" err="1"/>
              <a:t>keto</a:t>
            </a:r>
            <a:r>
              <a:rPr lang="en-US" sz="2000" b="1" dirty="0"/>
              <a:t> (</a:t>
            </a:r>
            <a:r>
              <a:rPr lang="en-US" sz="2000" dirty="0" err="1"/>
              <a:t>keto</a:t>
            </a:r>
            <a:r>
              <a:rPr lang="en-US" sz="2000" dirty="0"/>
              <a:t>&lt;-&gt;</a:t>
            </a:r>
            <a:r>
              <a:rPr lang="en-US" sz="2000" dirty="0" err="1"/>
              <a:t>enol</a:t>
            </a:r>
            <a:r>
              <a:rPr lang="en-US" sz="2000" dirty="0"/>
              <a:t> forma</a:t>
            </a:r>
            <a:r>
              <a:rPr lang="en-US" sz="2000" b="1" dirty="0"/>
              <a:t>) </a:t>
            </a:r>
            <a:r>
              <a:rPr lang="en-US" sz="2000" b="1" dirty="0" err="1"/>
              <a:t>skupin</a:t>
            </a:r>
            <a:r>
              <a:rPr lang="en-US" sz="2000" b="1" dirty="0"/>
              <a:t> </a:t>
            </a:r>
            <a:r>
              <a:rPr lang="en-US" sz="2000" b="1" dirty="0" err="1"/>
              <a:t>purinů</a:t>
            </a:r>
            <a:r>
              <a:rPr lang="en-US" sz="2000" b="1" dirty="0"/>
              <a:t> a </a:t>
            </a:r>
            <a:r>
              <a:rPr lang="en-US" sz="2000" b="1" dirty="0" err="1"/>
              <a:t>pyrimidinů</a:t>
            </a:r>
            <a:r>
              <a:rPr lang="en-US" sz="2000" b="1" dirty="0"/>
              <a:t>, </a:t>
            </a:r>
            <a:r>
              <a:rPr lang="en-US" sz="2000" b="1" dirty="0" err="1"/>
              <a:t>fyziologické</a:t>
            </a:r>
            <a:r>
              <a:rPr lang="en-US" sz="2000" b="1" dirty="0"/>
              <a:t> </a:t>
            </a:r>
            <a:r>
              <a:rPr lang="en-US" sz="2000" b="1" dirty="0" err="1"/>
              <a:t>podmínky</a:t>
            </a:r>
            <a:r>
              <a:rPr lang="en-US" sz="2000" b="1" dirty="0"/>
              <a:t> </a:t>
            </a:r>
            <a:r>
              <a:rPr lang="en-US" sz="2000" b="1" dirty="0" err="1"/>
              <a:t>favorizují</a:t>
            </a:r>
            <a:r>
              <a:rPr lang="en-US" sz="2000" b="1" dirty="0"/>
              <a:t> amino a </a:t>
            </a:r>
            <a:r>
              <a:rPr lang="en-US" sz="2000" b="1" dirty="0" err="1"/>
              <a:t>keto</a:t>
            </a:r>
            <a:r>
              <a:rPr lang="en-US" sz="2000" b="1" dirty="0"/>
              <a:t> </a:t>
            </a:r>
            <a:r>
              <a:rPr lang="en-US" sz="2000" b="1" dirty="0" err="1"/>
              <a:t>formy</a:t>
            </a:r>
            <a:endParaRPr lang="en-US" sz="2000" b="1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73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675479" y="302923"/>
            <a:ext cx="8820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Nukleosidy</a:t>
            </a:r>
            <a:r>
              <a:rPr lang="en-US" sz="2000" b="1" dirty="0"/>
              <a:t> a </a:t>
            </a:r>
            <a:r>
              <a:rPr lang="en-US" sz="2000" b="1" dirty="0" err="1"/>
              <a:t>nukleotidy</a:t>
            </a:r>
            <a:endParaRPr lang="en-US" sz="2000" b="1" dirty="0"/>
          </a:p>
        </p:txBody>
      </p:sp>
      <p:pic>
        <p:nvPicPr>
          <p:cNvPr id="9" name="Picture 8" descr="ATP_ADP_AM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7225" y="1106834"/>
            <a:ext cx="4958907" cy="51079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75478" y="1106835"/>
            <a:ext cx="55347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Nukleo</a:t>
            </a:r>
            <a:r>
              <a:rPr lang="en-US" b="1" dirty="0" err="1">
                <a:solidFill>
                  <a:srgbClr val="800000"/>
                </a:solidFill>
              </a:rPr>
              <a:t>tid</a:t>
            </a:r>
            <a:r>
              <a:rPr lang="en-US" dirty="0"/>
              <a:t> </a:t>
            </a:r>
            <a:r>
              <a:rPr lang="en-US" dirty="0" err="1"/>
              <a:t>vzniká</a:t>
            </a:r>
            <a:r>
              <a:rPr lang="en-US" dirty="0"/>
              <a:t> </a:t>
            </a:r>
            <a:r>
              <a:rPr lang="en-US" dirty="0" err="1"/>
              <a:t>esterifikací</a:t>
            </a:r>
            <a:r>
              <a:rPr lang="en-US" dirty="0"/>
              <a:t> </a:t>
            </a:r>
            <a:r>
              <a:rPr lang="en-US" dirty="0" err="1"/>
              <a:t>fosforylu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–OH </a:t>
            </a:r>
            <a:r>
              <a:rPr lang="en-US" dirty="0" err="1"/>
              <a:t>skupinu</a:t>
            </a:r>
            <a:r>
              <a:rPr lang="en-US" dirty="0"/>
              <a:t> </a:t>
            </a:r>
            <a:r>
              <a:rPr lang="en-US" dirty="0" err="1"/>
              <a:t>nukleo</a:t>
            </a:r>
            <a:r>
              <a:rPr lang="en-US" b="1" dirty="0" err="1">
                <a:solidFill>
                  <a:srgbClr val="800000"/>
                </a:solidFill>
              </a:rPr>
              <a:t>sid</a:t>
            </a:r>
            <a:r>
              <a:rPr lang="en-US" dirty="0" err="1"/>
              <a:t>u</a:t>
            </a:r>
            <a:r>
              <a:rPr lang="en-US" dirty="0"/>
              <a:t>. V </a:t>
            </a:r>
            <a:r>
              <a:rPr lang="en-US" dirty="0" err="1"/>
              <a:t>riboze</a:t>
            </a:r>
            <a:r>
              <a:rPr lang="en-US" dirty="0"/>
              <a:t> </a:t>
            </a:r>
            <a:r>
              <a:rPr lang="en-US" dirty="0" err="1"/>
              <a:t>lze</a:t>
            </a:r>
            <a:r>
              <a:rPr lang="en-US" dirty="0"/>
              <a:t> </a:t>
            </a:r>
            <a:r>
              <a:rPr lang="en-US" dirty="0" err="1"/>
              <a:t>esterifikovat</a:t>
            </a:r>
            <a:r>
              <a:rPr lang="en-US" dirty="0"/>
              <a:t> 3 </a:t>
            </a:r>
            <a:r>
              <a:rPr lang="en-US" dirty="0" err="1"/>
              <a:t>skupiny</a:t>
            </a:r>
            <a:r>
              <a:rPr lang="en-US" dirty="0"/>
              <a:t> (</a:t>
            </a:r>
            <a:r>
              <a:rPr lang="en-US" dirty="0" err="1"/>
              <a:t>ve</a:t>
            </a:r>
            <a:r>
              <a:rPr lang="en-US" dirty="0"/>
              <a:t> 2’-deoxy-riboze </a:t>
            </a:r>
            <a:r>
              <a:rPr lang="en-US" dirty="0" err="1"/>
              <a:t>pouze</a:t>
            </a:r>
            <a:r>
              <a:rPr lang="en-US" dirty="0"/>
              <a:t> 2 –OH </a:t>
            </a:r>
            <a:r>
              <a:rPr lang="en-US" dirty="0" err="1"/>
              <a:t>skupiny</a:t>
            </a:r>
            <a:r>
              <a:rPr lang="en-US" dirty="0"/>
              <a:t>) , </a:t>
            </a:r>
            <a:r>
              <a:rPr lang="en-US" dirty="0" err="1"/>
              <a:t>přesto</a:t>
            </a:r>
            <a:r>
              <a:rPr lang="en-US" dirty="0"/>
              <a:t> </a:t>
            </a:r>
            <a:r>
              <a:rPr lang="en-US" dirty="0" err="1"/>
              <a:t>má</a:t>
            </a:r>
            <a:r>
              <a:rPr lang="en-US" dirty="0"/>
              <a:t> </a:t>
            </a:r>
            <a:r>
              <a:rPr lang="en-US" dirty="0" err="1"/>
              <a:t>drtivá</a:t>
            </a:r>
            <a:r>
              <a:rPr lang="en-US" dirty="0"/>
              <a:t> </a:t>
            </a:r>
            <a:r>
              <a:rPr lang="en-US" dirty="0" err="1"/>
              <a:t>většina</a:t>
            </a:r>
            <a:r>
              <a:rPr lang="en-US" dirty="0"/>
              <a:t> </a:t>
            </a:r>
            <a:r>
              <a:rPr lang="en-US" dirty="0" err="1"/>
              <a:t>ribonukleotidů</a:t>
            </a:r>
            <a:r>
              <a:rPr lang="en-US" dirty="0"/>
              <a:t> </a:t>
            </a:r>
            <a:r>
              <a:rPr lang="en-US" dirty="0" err="1"/>
              <a:t>fosfát</a:t>
            </a:r>
            <a:r>
              <a:rPr lang="en-US" dirty="0"/>
              <a:t> </a:t>
            </a:r>
            <a:r>
              <a:rPr lang="en-US" dirty="0" err="1"/>
              <a:t>v</a:t>
            </a:r>
            <a:r>
              <a:rPr lang="en-US" dirty="0"/>
              <a:t> </a:t>
            </a:r>
            <a:r>
              <a:rPr lang="en-US" dirty="0" err="1"/>
              <a:t>poloze</a:t>
            </a:r>
            <a:r>
              <a:rPr lang="en-US" dirty="0"/>
              <a:t> 5’.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74"/>
          <a:stretch/>
        </p:blipFill>
        <p:spPr bwMode="auto">
          <a:xfrm>
            <a:off x="1589592" y="2410845"/>
            <a:ext cx="4082564" cy="3629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74</a:t>
            </a:fld>
            <a:endParaRPr lang="en-US"/>
          </a:p>
        </p:txBody>
      </p:sp>
      <p:pic>
        <p:nvPicPr>
          <p:cNvPr id="8" name="Picture 7" descr="sid_ti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7555" y="696833"/>
            <a:ext cx="1258045" cy="5545819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3282685" y="248502"/>
          <a:ext cx="7200677" cy="61899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39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747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919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0368">
                <a:tc>
                  <a:txBody>
                    <a:bodyPr/>
                    <a:lstStyle/>
                    <a:p>
                      <a:r>
                        <a:rPr lang="en-US" b="0" dirty="0" err="1"/>
                        <a:t>Název</a:t>
                      </a:r>
                      <a:r>
                        <a:rPr lang="en-US" b="0" dirty="0"/>
                        <a:t> </a:t>
                      </a:r>
                      <a:r>
                        <a:rPr lang="en-US" b="0" dirty="0" err="1"/>
                        <a:t>báze</a:t>
                      </a:r>
                      <a:r>
                        <a:rPr lang="en-US" b="0" dirty="0"/>
                        <a:t>, </a:t>
                      </a:r>
                      <a:r>
                        <a:rPr lang="en-US" b="1" dirty="0"/>
                        <a:t>X=H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err="1"/>
                        <a:t>Nukleosid</a:t>
                      </a:r>
                      <a:r>
                        <a:rPr lang="en-US" dirty="0"/>
                        <a:t>, X=(</a:t>
                      </a:r>
                      <a:r>
                        <a:rPr lang="en-US" dirty="0" err="1"/>
                        <a:t>deoxy)ribóza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err="1"/>
                        <a:t>Nukleotid</a:t>
                      </a:r>
                      <a:r>
                        <a:rPr lang="en-US" dirty="0"/>
                        <a:t>, X= </a:t>
                      </a:r>
                      <a:r>
                        <a:rPr lang="en-US" dirty="0" err="1"/>
                        <a:t>fosfo.ribóza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207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 err="1"/>
                        <a:t>Adenin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 err="1"/>
                        <a:t>Adenosin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pPr algn="ctr"/>
                      <a:r>
                        <a:rPr lang="en-US" dirty="0" err="1"/>
                        <a:t>Adenosinmonofosfát</a:t>
                      </a:r>
                      <a:endParaRPr lang="en-US" dirty="0"/>
                    </a:p>
                    <a:p>
                      <a:pPr algn="ctr"/>
                      <a:r>
                        <a:rPr lang="en-US" b="1" dirty="0"/>
                        <a:t>AMP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445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 err="1"/>
                        <a:t>Guanin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 err="1"/>
                        <a:t>Guanosin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pPr algn="ctr"/>
                      <a:r>
                        <a:rPr lang="en-US" dirty="0" err="1"/>
                        <a:t>Guanosinmonofosfát</a:t>
                      </a:r>
                      <a:endParaRPr lang="en-US" dirty="0"/>
                    </a:p>
                    <a:p>
                      <a:pPr algn="ctr"/>
                      <a:r>
                        <a:rPr lang="en-US" b="1" dirty="0"/>
                        <a:t>GMP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0445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 err="1"/>
                        <a:t>Cytosin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 err="1"/>
                        <a:t>Cytidin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pPr algn="ctr"/>
                      <a:r>
                        <a:rPr lang="en-US" dirty="0" err="1"/>
                        <a:t>Cytidinmonofosfát</a:t>
                      </a:r>
                      <a:endParaRPr lang="en-US" dirty="0"/>
                    </a:p>
                    <a:p>
                      <a:pPr algn="ctr"/>
                      <a:r>
                        <a:rPr lang="en-US" b="1" dirty="0"/>
                        <a:t>CMP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0445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 err="1"/>
                        <a:t>Uracil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 err="1"/>
                        <a:t>Uridin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pPr algn="ctr"/>
                      <a:r>
                        <a:rPr lang="en-US" dirty="0" err="1"/>
                        <a:t>Uridinmonofosfát</a:t>
                      </a:r>
                      <a:endParaRPr lang="en-US" dirty="0"/>
                    </a:p>
                    <a:p>
                      <a:pPr algn="ctr"/>
                      <a:r>
                        <a:rPr lang="en-US" b="1" dirty="0"/>
                        <a:t>UMP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0445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 err="1"/>
                        <a:t>Thymin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 err="1"/>
                        <a:t>Thymidin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  <a:p>
                      <a:pPr algn="ctr"/>
                      <a:r>
                        <a:rPr lang="en-US" b="0" dirty="0" err="1"/>
                        <a:t>Thymidinmonofosfát</a:t>
                      </a:r>
                      <a:endParaRPr lang="en-US" b="0" dirty="0"/>
                    </a:p>
                    <a:p>
                      <a:pPr algn="ctr"/>
                      <a:r>
                        <a:rPr lang="en-US" b="1" dirty="0"/>
                        <a:t>TMP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75</a:t>
            </a:fld>
            <a:endParaRPr lang="en-US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43"/>
          <a:stretch/>
        </p:blipFill>
        <p:spPr bwMode="auto">
          <a:xfrm>
            <a:off x="1810096" y="550035"/>
            <a:ext cx="4357475" cy="4331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52" r="10470"/>
          <a:stretch/>
        </p:blipFill>
        <p:spPr bwMode="auto">
          <a:xfrm>
            <a:off x="6621299" y="583164"/>
            <a:ext cx="3909749" cy="4331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3279913" y="4726610"/>
            <a:ext cx="2573130" cy="43069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75841" y="367816"/>
            <a:ext cx="1655789" cy="43069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2440609" y="632908"/>
            <a:ext cx="4859410" cy="5057678"/>
          </a:xfrm>
          <a:custGeom>
            <a:avLst/>
            <a:gdLst>
              <a:gd name="connsiteX0" fmla="*/ 0 w 4859410"/>
              <a:gd name="connsiteY0" fmla="*/ 4413962 h 5057678"/>
              <a:gd name="connsiteX1" fmla="*/ 1004956 w 4859410"/>
              <a:gd name="connsiteY1" fmla="*/ 4955092 h 5057678"/>
              <a:gd name="connsiteX2" fmla="*/ 2528956 w 4859410"/>
              <a:gd name="connsiteY2" fmla="*/ 4955092 h 5057678"/>
              <a:gd name="connsiteX3" fmla="*/ 3699565 w 4859410"/>
              <a:gd name="connsiteY3" fmla="*/ 3894918 h 5057678"/>
              <a:gd name="connsiteX4" fmla="*/ 3290956 w 4859410"/>
              <a:gd name="connsiteY4" fmla="*/ 405179 h 5057678"/>
              <a:gd name="connsiteX5" fmla="*/ 4616174 w 4859410"/>
              <a:gd name="connsiteY5" fmla="*/ 118049 h 5057678"/>
              <a:gd name="connsiteX6" fmla="*/ 4859130 w 4859410"/>
              <a:gd name="connsiteY6" fmla="*/ 813788 h 5057678"/>
              <a:gd name="connsiteX7" fmla="*/ 4859130 w 4859410"/>
              <a:gd name="connsiteY7" fmla="*/ 813788 h 5057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9410" h="5057678">
                <a:moveTo>
                  <a:pt x="0" y="4413962"/>
                </a:moveTo>
                <a:cubicBezTo>
                  <a:pt x="291731" y="4639433"/>
                  <a:pt x="583463" y="4864904"/>
                  <a:pt x="1004956" y="4955092"/>
                </a:cubicBezTo>
                <a:cubicBezTo>
                  <a:pt x="1426449" y="5045280"/>
                  <a:pt x="2079855" y="5131788"/>
                  <a:pt x="2528956" y="4955092"/>
                </a:cubicBezTo>
                <a:cubicBezTo>
                  <a:pt x="2978057" y="4778396"/>
                  <a:pt x="3572565" y="4653237"/>
                  <a:pt x="3699565" y="3894918"/>
                </a:cubicBezTo>
                <a:cubicBezTo>
                  <a:pt x="3826565" y="3136599"/>
                  <a:pt x="3138188" y="1034657"/>
                  <a:pt x="3290956" y="405179"/>
                </a:cubicBezTo>
                <a:cubicBezTo>
                  <a:pt x="3443724" y="-224299"/>
                  <a:pt x="4354812" y="49948"/>
                  <a:pt x="4616174" y="118049"/>
                </a:cubicBezTo>
                <a:cubicBezTo>
                  <a:pt x="4877536" y="186150"/>
                  <a:pt x="4859130" y="813788"/>
                  <a:pt x="4859130" y="813788"/>
                </a:cubicBezTo>
                <a:lnTo>
                  <a:pt x="4859130" y="813788"/>
                </a:lnTo>
              </a:path>
            </a:pathLst>
          </a:custGeom>
          <a:ln w="28575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20218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76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745390" y="267970"/>
            <a:ext cx="84654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Cukr</a:t>
            </a:r>
            <a:endParaRPr lang="en-US" sz="2000" b="1" dirty="0"/>
          </a:p>
        </p:txBody>
      </p:sp>
      <p:pic>
        <p:nvPicPr>
          <p:cNvPr id="11" name="Picture 10" descr="furanoza_deoxy_riboz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913" y="1896632"/>
            <a:ext cx="8948827" cy="3133069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4472701" y="3588472"/>
            <a:ext cx="5405868" cy="1073473"/>
            <a:chOff x="2948701" y="3588471"/>
            <a:chExt cx="5405868" cy="1073473"/>
          </a:xfrm>
        </p:grpSpPr>
        <p:sp>
          <p:nvSpPr>
            <p:cNvPr id="13" name="Oval 12"/>
            <p:cNvSpPr/>
            <p:nvPr/>
          </p:nvSpPr>
          <p:spPr>
            <a:xfrm>
              <a:off x="2948701" y="3588471"/>
              <a:ext cx="721716" cy="532129"/>
            </a:xfrm>
            <a:prstGeom prst="ellipse">
              <a:avLst/>
            </a:prstGeom>
            <a:noFill/>
            <a:ln w="571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7785253" y="3588471"/>
              <a:ext cx="569316" cy="532129"/>
            </a:xfrm>
            <a:prstGeom prst="ellipse">
              <a:avLst/>
            </a:prstGeom>
            <a:noFill/>
            <a:ln w="571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>
              <a:stCxn id="13" idx="4"/>
            </p:cNvCxnSpPr>
            <p:nvPr/>
          </p:nvCxnSpPr>
          <p:spPr>
            <a:xfrm rot="16200000" flipH="1">
              <a:off x="3051155" y="4379003"/>
              <a:ext cx="539756" cy="22949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 flipH="1">
              <a:off x="7804864" y="4379002"/>
              <a:ext cx="539756" cy="22949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10800000">
              <a:off x="3332509" y="4660356"/>
              <a:ext cx="4753711" cy="1588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2491483" y="2271921"/>
            <a:ext cx="5022060" cy="873820"/>
            <a:chOff x="967483" y="2271921"/>
            <a:chExt cx="5022060" cy="873820"/>
          </a:xfrm>
        </p:grpSpPr>
        <p:sp>
          <p:nvSpPr>
            <p:cNvPr id="27" name="Oval 26"/>
            <p:cNvSpPr/>
            <p:nvPr/>
          </p:nvSpPr>
          <p:spPr>
            <a:xfrm rot="10800000">
              <a:off x="5430247" y="2613611"/>
              <a:ext cx="559296" cy="532129"/>
            </a:xfrm>
            <a:prstGeom prst="ellipse">
              <a:avLst/>
            </a:prstGeom>
            <a:noFill/>
            <a:ln w="571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 rot="10800000">
              <a:off x="967483" y="2613612"/>
              <a:ext cx="569316" cy="532129"/>
            </a:xfrm>
            <a:prstGeom prst="ellipse">
              <a:avLst/>
            </a:prstGeom>
            <a:noFill/>
            <a:ln w="571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/>
            <p:cNvCxnSpPr>
              <a:stCxn id="27" idx="4"/>
            </p:cNvCxnSpPr>
            <p:nvPr/>
          </p:nvCxnSpPr>
          <p:spPr>
            <a:xfrm rot="16200000" flipV="1">
              <a:off x="5538653" y="2442369"/>
              <a:ext cx="341690" cy="794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V="1">
              <a:off x="1087942" y="2442768"/>
              <a:ext cx="341694" cy="1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1258788" y="2271921"/>
              <a:ext cx="4474857" cy="1588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Straight Connector 41"/>
          <p:cNvCxnSpPr/>
          <p:nvPr/>
        </p:nvCxnSpPr>
        <p:spPr>
          <a:xfrm rot="16200000" flipH="1">
            <a:off x="3394429" y="3570990"/>
            <a:ext cx="4951625" cy="93217"/>
          </a:xfrm>
          <a:prstGeom prst="line">
            <a:avLst/>
          </a:prstGeom>
          <a:ln w="38100" cmpd="sng">
            <a:solidFill>
              <a:srgbClr val="0000FF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77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593913" y="1285482"/>
            <a:ext cx="8925523" cy="3359730"/>
            <a:chOff x="0" y="772837"/>
            <a:chExt cx="8925523" cy="3359730"/>
          </a:xfrm>
        </p:grpSpPr>
        <p:pic>
          <p:nvPicPr>
            <p:cNvPr id="9" name="Picture 8" descr="AMP_dAMP_UMP_dTMP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772837"/>
              <a:ext cx="8925523" cy="26240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0" y="3763235"/>
              <a:ext cx="89255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	AMP		</a:t>
              </a:r>
              <a:r>
                <a:rPr lang="en-US" b="1" dirty="0" err="1"/>
                <a:t>dAMP</a:t>
              </a:r>
              <a:r>
                <a:rPr lang="en-US" b="1" dirty="0"/>
                <a:t>			UMP		      dTMP</a:t>
              </a:r>
            </a:p>
          </p:txBody>
        </p:sp>
      </p:grp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78</a:t>
            </a:fld>
            <a:endParaRPr lang="en-US"/>
          </a:p>
        </p:txBody>
      </p:sp>
      <p:pic>
        <p:nvPicPr>
          <p:cNvPr id="8" name="Picture 7" descr="syn_ant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780" y="2072726"/>
            <a:ext cx="8878914" cy="31082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98780" y="512640"/>
            <a:ext cx="9814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Vlivem</a:t>
            </a:r>
            <a:r>
              <a:rPr lang="en-US" dirty="0"/>
              <a:t> </a:t>
            </a:r>
            <a:r>
              <a:rPr lang="en-US" dirty="0" err="1"/>
              <a:t>stérického</a:t>
            </a:r>
            <a:r>
              <a:rPr lang="en-US" dirty="0"/>
              <a:t> </a:t>
            </a:r>
            <a:r>
              <a:rPr lang="en-US" dirty="0" err="1"/>
              <a:t>bránění</a:t>
            </a:r>
            <a:r>
              <a:rPr lang="en-US" dirty="0"/>
              <a:t> </a:t>
            </a:r>
            <a:r>
              <a:rPr lang="en-US" dirty="0" err="1"/>
              <a:t>báze</a:t>
            </a:r>
            <a:r>
              <a:rPr lang="en-US" dirty="0"/>
              <a:t> se </a:t>
            </a:r>
            <a:r>
              <a:rPr lang="en-US" dirty="0" err="1"/>
              <a:t>vyskytují</a:t>
            </a:r>
            <a:r>
              <a:rPr lang="en-US" dirty="0"/>
              <a:t> </a:t>
            </a:r>
            <a:r>
              <a:rPr lang="en-US" dirty="0" err="1"/>
              <a:t>dvě</a:t>
            </a:r>
            <a:r>
              <a:rPr lang="en-US" dirty="0"/>
              <a:t> </a:t>
            </a:r>
            <a:r>
              <a:rPr lang="en-US" dirty="0" err="1"/>
              <a:t>konformační</a:t>
            </a:r>
            <a:r>
              <a:rPr lang="en-US" dirty="0"/>
              <a:t> </a:t>
            </a:r>
            <a:r>
              <a:rPr lang="en-US" dirty="0" err="1"/>
              <a:t>uspořádání</a:t>
            </a:r>
            <a:r>
              <a:rPr lang="en-US" dirty="0"/>
              <a:t> </a:t>
            </a:r>
            <a:r>
              <a:rPr lang="en-US" dirty="0" err="1"/>
              <a:t>báze-cukr</a:t>
            </a:r>
            <a:r>
              <a:rPr lang="en-US" dirty="0"/>
              <a:t>: </a:t>
            </a:r>
            <a:r>
              <a:rPr lang="en-US" sz="2000" b="1" i="1" dirty="0" err="1">
                <a:solidFill>
                  <a:srgbClr val="0000FF"/>
                </a:solidFill>
              </a:rPr>
              <a:t>syn</a:t>
            </a:r>
            <a:r>
              <a:rPr lang="en-US" sz="2000" dirty="0"/>
              <a:t>/</a:t>
            </a:r>
            <a:r>
              <a:rPr lang="en-US" sz="2000" b="1" i="1" dirty="0">
                <a:solidFill>
                  <a:srgbClr val="800000"/>
                </a:solidFill>
              </a:rPr>
              <a:t>anti</a:t>
            </a:r>
          </a:p>
          <a:p>
            <a:r>
              <a:rPr lang="en-US" dirty="0"/>
              <a:t>Oba </a:t>
            </a:r>
            <a:r>
              <a:rPr lang="en-US" dirty="0" err="1"/>
              <a:t>způsoby</a:t>
            </a:r>
            <a:r>
              <a:rPr lang="en-US" dirty="0"/>
              <a:t> </a:t>
            </a:r>
            <a:r>
              <a:rPr lang="en-US" dirty="0" err="1"/>
              <a:t>uspořádání</a:t>
            </a:r>
            <a:r>
              <a:rPr lang="en-US" dirty="0"/>
              <a:t> se </a:t>
            </a:r>
            <a:r>
              <a:rPr lang="en-US" dirty="0" err="1"/>
              <a:t>vyskytují</a:t>
            </a:r>
            <a:r>
              <a:rPr lang="en-US" dirty="0"/>
              <a:t> v </a:t>
            </a:r>
            <a:r>
              <a:rPr lang="en-US" dirty="0" err="1"/>
              <a:t>přírodě</a:t>
            </a:r>
            <a:r>
              <a:rPr lang="en-US" dirty="0"/>
              <a:t>, </a:t>
            </a:r>
            <a:r>
              <a:rPr lang="en-US" dirty="0" err="1"/>
              <a:t>přičemž</a:t>
            </a:r>
            <a:r>
              <a:rPr lang="en-US" dirty="0"/>
              <a:t> </a:t>
            </a:r>
            <a:r>
              <a:rPr lang="en-US" b="1" dirty="0"/>
              <a:t>ANTI</a:t>
            </a:r>
            <a:r>
              <a:rPr lang="en-US" dirty="0"/>
              <a:t> </a:t>
            </a:r>
            <a:r>
              <a:rPr lang="en-US" dirty="0" err="1"/>
              <a:t>převažuje</a:t>
            </a:r>
            <a:r>
              <a:rPr lang="en-US" sz="2000" dirty="0"/>
              <a:t> 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79</a:t>
            </a:fld>
            <a:endParaRPr lang="en-US"/>
          </a:p>
        </p:txBody>
      </p:sp>
      <p:pic>
        <p:nvPicPr>
          <p:cNvPr id="8" name="Picture 7" descr="suger_pucker01.jpeg"/>
          <p:cNvPicPr>
            <a:picLocks noChangeAspect="1"/>
          </p:cNvPicPr>
          <p:nvPr/>
        </p:nvPicPr>
        <p:blipFill>
          <a:blip r:embed="rId2"/>
          <a:srcRect t="3351" r="68863" b="78652"/>
          <a:stretch>
            <a:fillRect/>
          </a:stretch>
        </p:blipFill>
        <p:spPr>
          <a:xfrm>
            <a:off x="2772107" y="681078"/>
            <a:ext cx="2543550" cy="2419047"/>
          </a:xfrm>
          <a:prstGeom prst="rect">
            <a:avLst/>
          </a:prstGeom>
        </p:spPr>
      </p:pic>
      <p:pic>
        <p:nvPicPr>
          <p:cNvPr id="9" name="Picture 8" descr="suger_pucker01.jpeg"/>
          <p:cNvPicPr>
            <a:picLocks noChangeAspect="1"/>
          </p:cNvPicPr>
          <p:nvPr/>
        </p:nvPicPr>
        <p:blipFill>
          <a:blip r:embed="rId2"/>
          <a:srcRect t="52557" r="53107" b="19448"/>
          <a:stretch>
            <a:fillRect/>
          </a:stretch>
        </p:blipFill>
        <p:spPr>
          <a:xfrm>
            <a:off x="6427290" y="269839"/>
            <a:ext cx="3299821" cy="3241524"/>
          </a:xfrm>
          <a:prstGeom prst="rect">
            <a:avLst/>
          </a:prstGeom>
        </p:spPr>
      </p:pic>
      <p:pic>
        <p:nvPicPr>
          <p:cNvPr id="10" name="Picture 9" descr="suger_pucker01.jpeg"/>
          <p:cNvPicPr>
            <a:picLocks noChangeAspect="1"/>
          </p:cNvPicPr>
          <p:nvPr/>
        </p:nvPicPr>
        <p:blipFill>
          <a:blip r:embed="rId2"/>
          <a:srcRect t="80239" r="53107" b="1991"/>
          <a:stretch>
            <a:fillRect/>
          </a:stretch>
        </p:blipFill>
        <p:spPr>
          <a:xfrm>
            <a:off x="6427290" y="4079839"/>
            <a:ext cx="3299821" cy="2057596"/>
          </a:xfrm>
          <a:prstGeom prst="rect">
            <a:avLst/>
          </a:prstGeom>
        </p:spPr>
      </p:pic>
      <p:pic>
        <p:nvPicPr>
          <p:cNvPr id="11" name="Picture 10" descr="suger_pucker01.jpeg"/>
          <p:cNvPicPr>
            <a:picLocks noChangeAspect="1"/>
          </p:cNvPicPr>
          <p:nvPr/>
        </p:nvPicPr>
        <p:blipFill>
          <a:blip r:embed="rId2"/>
          <a:srcRect t="23543" r="68863" b="57496"/>
          <a:stretch>
            <a:fillRect/>
          </a:stretch>
        </p:blipFill>
        <p:spPr>
          <a:xfrm>
            <a:off x="2669376" y="3837935"/>
            <a:ext cx="2543550" cy="25486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65123" y="181430"/>
            <a:ext cx="5361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Konformace</a:t>
            </a:r>
            <a:r>
              <a:rPr lang="en-US" sz="2400" b="1" dirty="0"/>
              <a:t> </a:t>
            </a:r>
            <a:r>
              <a:rPr lang="en-US" sz="2400" b="1" dirty="0" err="1"/>
              <a:t>cukru</a:t>
            </a:r>
            <a:r>
              <a:rPr lang="en-US" sz="2400" b="1" dirty="0"/>
              <a:t> - Sugar pucker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DB6F010-CE96-447C-A982-0B889BDA674A}"/>
              </a:ext>
            </a:extLst>
          </p:cNvPr>
          <p:cNvSpPr txBox="1"/>
          <p:nvPr/>
        </p:nvSpPr>
        <p:spPr>
          <a:xfrm>
            <a:off x="824459" y="569626"/>
            <a:ext cx="10568066" cy="3547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cs-CZ" sz="2800" b="1" noProof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Kapalná voda </a:t>
            </a:r>
            <a:r>
              <a:rPr lang="cs-CZ" sz="2800" b="1" noProof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x</a:t>
            </a:r>
            <a:r>
              <a:rPr lang="cs-CZ" sz="2800" b="1" noProof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led</a:t>
            </a:r>
            <a:endParaRPr lang="cs-CZ" sz="2800" noProof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spcAft>
                <a:spcPts val="900"/>
              </a:spcAft>
            </a:pPr>
            <a:endParaRPr lang="cs-CZ" noProof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cs-CZ" noProof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počet sousedů je v kapalné vodě </a:t>
            </a:r>
            <a:r>
              <a:rPr lang="cs-CZ" b="1" noProof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</a:t>
            </a:r>
            <a:r>
              <a:rPr lang="cs-CZ" noProof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 v ledu </a:t>
            </a:r>
            <a:r>
              <a:rPr lang="cs-CZ" b="1" noProof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</a:t>
            </a:r>
          </a:p>
          <a:p>
            <a:pPr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cs-CZ" noProof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průměrný počet vodíkových vazeb na molekulu je v kapalině ~3.5 v ledu 4</a:t>
            </a:r>
          </a:p>
          <a:p>
            <a:pPr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cs-CZ" noProof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úhel H-O-H je </a:t>
            </a:r>
            <a:r>
              <a:rPr lang="cs-CZ" b="1" noProof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 kapalině 104.5° ⇒ </a:t>
            </a:r>
            <a:r>
              <a:rPr lang="cs-CZ" noProof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menší než </a:t>
            </a:r>
            <a:r>
              <a:rPr lang="cs-CZ" b="1" noProof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 ledu 109.5° </a:t>
            </a:r>
          </a:p>
          <a:p>
            <a:pPr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cs-CZ" noProof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molekuly vody mohou vyplňovat mezery přítomné ve struktuře ledu </a:t>
            </a:r>
          </a:p>
          <a:p>
            <a:pPr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cs-CZ" noProof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 ledu je vyšší protonová vodivost a mobilita (protony přeskakují podél sítě vodíkových vazeb – </a:t>
            </a:r>
            <a:r>
              <a:rPr lang="cs-CZ" noProof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Grotthussův</a:t>
            </a:r>
            <a:r>
              <a:rPr lang="cs-CZ" noProof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mechanismus)</a:t>
            </a:r>
          </a:p>
          <a:p>
            <a:endParaRPr lang="cs-CZ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5DF157-7966-4E85-9894-0D176E045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0642" y="4008204"/>
            <a:ext cx="4000500" cy="2235200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B9CD195-DFF2-2C27-DA9D-D4D466216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CZ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5E6FBE0-9051-0737-31F5-2E21AA5E2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Karel Kubíček</a:t>
            </a:r>
            <a:endParaRPr lang="en-CZ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CA66538-7958-AB34-FDBB-B85005050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E7985-D56D-AC45-BFE6-3590DEA37939}" type="slidenum">
              <a:rPr lang="en-CZ" smtClean="0"/>
              <a:t>8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75293349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backbone_sugarKK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775" y="3727685"/>
            <a:ext cx="2349406" cy="295371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80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81200" y="104856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Fosfát</a:t>
            </a:r>
            <a:r>
              <a:rPr lang="en-US" dirty="0"/>
              <a:t>; </a:t>
            </a:r>
            <a:r>
              <a:rPr lang="en-US" dirty="0" err="1"/>
              <a:t>páteř</a:t>
            </a:r>
            <a:r>
              <a:rPr lang="en-US" dirty="0"/>
              <a:t> </a:t>
            </a:r>
            <a:r>
              <a:rPr lang="en-US" dirty="0" err="1"/>
              <a:t>nukleové</a:t>
            </a:r>
            <a:r>
              <a:rPr lang="en-US" dirty="0"/>
              <a:t> </a:t>
            </a:r>
            <a:r>
              <a:rPr lang="en-US" dirty="0" err="1"/>
              <a:t>kyseliny</a:t>
            </a:r>
            <a:endParaRPr lang="en-US" dirty="0"/>
          </a:p>
        </p:txBody>
      </p:sp>
      <p:pic>
        <p:nvPicPr>
          <p:cNvPr id="9" name="Picture 8" descr="tetrahedral_fosfat.png"/>
          <p:cNvPicPr>
            <a:picLocks noChangeAspect="1"/>
          </p:cNvPicPr>
          <p:nvPr/>
        </p:nvPicPr>
        <p:blipFill>
          <a:blip r:embed="rId3"/>
          <a:srcRect l="3550" r="4136" b="20000"/>
          <a:stretch>
            <a:fillRect/>
          </a:stretch>
        </p:blipFill>
        <p:spPr>
          <a:xfrm>
            <a:off x="1687130" y="474188"/>
            <a:ext cx="5333756" cy="2499844"/>
          </a:xfrm>
          <a:prstGeom prst="rect">
            <a:avLst/>
          </a:prstGeom>
        </p:spPr>
      </p:pic>
      <p:pic>
        <p:nvPicPr>
          <p:cNvPr id="17" name="Picture 16" descr="mono_pat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5182" y="2896629"/>
            <a:ext cx="5380365" cy="34130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87130" y="3081355"/>
            <a:ext cx="5217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Tetrahedrální</a:t>
            </a:r>
            <a:r>
              <a:rPr lang="en-US" dirty="0"/>
              <a:t> </a:t>
            </a:r>
            <a:r>
              <a:rPr lang="en-US" dirty="0" err="1"/>
              <a:t>uspořádání</a:t>
            </a:r>
            <a:r>
              <a:rPr lang="en-US" dirty="0"/>
              <a:t> </a:t>
            </a:r>
            <a:r>
              <a:rPr lang="en-US" dirty="0" err="1"/>
              <a:t>fosfátové</a:t>
            </a:r>
            <a:r>
              <a:rPr lang="en-US" dirty="0"/>
              <a:t> </a:t>
            </a:r>
            <a:r>
              <a:rPr lang="en-US" dirty="0" err="1"/>
              <a:t>skupiny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(a)</a:t>
            </a:r>
            <a:r>
              <a:rPr lang="en-US" dirty="0"/>
              <a:t>, </a:t>
            </a:r>
            <a:r>
              <a:rPr lang="en-US" dirty="0" err="1"/>
              <a:t>volnost</a:t>
            </a:r>
            <a:r>
              <a:rPr lang="en-US" dirty="0"/>
              <a:t> </a:t>
            </a:r>
            <a:r>
              <a:rPr lang="en-US" dirty="0" err="1"/>
              <a:t>rotace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(</a:t>
            </a:r>
            <a:r>
              <a:rPr lang="en-US" b="1" dirty="0" err="1">
                <a:solidFill>
                  <a:srgbClr val="FF0000"/>
                </a:solidFill>
              </a:rPr>
              <a:t>b</a:t>
            </a:r>
            <a:r>
              <a:rPr lang="en-US" b="1" dirty="0">
                <a:solidFill>
                  <a:srgbClr val="FF0000"/>
                </a:solidFill>
              </a:rPr>
              <a:t>)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81</a:t>
            </a:fld>
            <a:endParaRPr lang="en-US"/>
          </a:p>
        </p:txBody>
      </p:sp>
      <p:pic>
        <p:nvPicPr>
          <p:cNvPr id="7" name="Picture 6" descr="paterDNA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9004" y="570894"/>
            <a:ext cx="4822586" cy="57854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81200" y="104856"/>
            <a:ext cx="822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err="1"/>
              <a:t>Páteř</a:t>
            </a:r>
            <a:r>
              <a:rPr lang="en-US" sz="2000" b="1" dirty="0"/>
              <a:t> </a:t>
            </a:r>
            <a:r>
              <a:rPr lang="en-US" sz="2000" b="1" dirty="0" err="1"/>
              <a:t>nukleové</a:t>
            </a:r>
            <a:r>
              <a:rPr lang="en-US" sz="2000" b="1" dirty="0"/>
              <a:t> </a:t>
            </a:r>
            <a:r>
              <a:rPr lang="en-US" sz="2000" b="1" dirty="0" err="1"/>
              <a:t>kyseliny</a:t>
            </a:r>
            <a:endParaRPr lang="en-US" sz="2000" b="1" dirty="0"/>
          </a:p>
        </p:txBody>
      </p:sp>
      <p:sp>
        <p:nvSpPr>
          <p:cNvPr id="12" name="Oval 11"/>
          <p:cNvSpPr/>
          <p:nvPr/>
        </p:nvSpPr>
        <p:spPr>
          <a:xfrm rot="10800000">
            <a:off x="4169004" y="439234"/>
            <a:ext cx="978778" cy="376327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rot="16200000" flipH="1">
            <a:off x="2767759" y="2007091"/>
            <a:ext cx="5505836" cy="3192680"/>
          </a:xfrm>
          <a:prstGeom prst="line">
            <a:avLst/>
          </a:prstGeom>
          <a:ln w="38100" cmpd="sng">
            <a:solidFill>
              <a:srgbClr val="FF0000"/>
            </a:solidFill>
            <a:prstDash val="sysDash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 rot="10800000">
            <a:off x="7346162" y="6061581"/>
            <a:ext cx="978778" cy="376327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 rot="12752174">
            <a:off x="4576854" y="699048"/>
            <a:ext cx="349564" cy="838865"/>
          </a:xfrm>
          <a:prstGeom prst="ellipse">
            <a:avLst/>
          </a:prstGeom>
          <a:noFill/>
          <a:ln w="5715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 rot="10800000">
            <a:off x="5186680" y="2418597"/>
            <a:ext cx="299040" cy="305401"/>
          </a:xfrm>
          <a:prstGeom prst="ellipse">
            <a:avLst/>
          </a:prstGeom>
          <a:noFill/>
          <a:ln w="5715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 rot="10800000">
            <a:off x="5827547" y="3646727"/>
            <a:ext cx="299040" cy="305401"/>
          </a:xfrm>
          <a:prstGeom prst="ellipse">
            <a:avLst/>
          </a:prstGeom>
          <a:noFill/>
          <a:ln w="5715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 rot="10800000">
            <a:off x="6515022" y="4905022"/>
            <a:ext cx="299040" cy="305401"/>
          </a:xfrm>
          <a:prstGeom prst="ellipse">
            <a:avLst/>
          </a:prstGeom>
          <a:noFill/>
          <a:ln w="5715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019703" y="664097"/>
            <a:ext cx="1390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náboj</a:t>
            </a:r>
            <a:r>
              <a:rPr lang="en-US" dirty="0"/>
              <a:t> </a:t>
            </a:r>
            <a:r>
              <a:rPr lang="en-US" sz="2400" b="1" dirty="0">
                <a:solidFill>
                  <a:srgbClr val="0000FF"/>
                </a:solidFill>
              </a:rPr>
              <a:t>2</a:t>
            </a:r>
            <a:r>
              <a:rPr lang="en-US" sz="2400" b="1" baseline="30000" dirty="0">
                <a:solidFill>
                  <a:srgbClr val="0000FF"/>
                </a:solidFill>
              </a:rPr>
              <a:t>-</a:t>
            </a:r>
            <a:r>
              <a:rPr lang="en-US" dirty="0"/>
              <a:t>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229869" y="2677395"/>
            <a:ext cx="488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1</a:t>
            </a:r>
            <a:r>
              <a:rPr lang="en-US" sz="2400" b="1" baseline="30000" dirty="0">
                <a:solidFill>
                  <a:srgbClr val="0000FF"/>
                </a:solidFill>
              </a:rPr>
              <a:t>-</a:t>
            </a:r>
            <a:r>
              <a:rPr lang="en-US" dirty="0"/>
              <a:t>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839199" y="3882223"/>
            <a:ext cx="488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1</a:t>
            </a:r>
            <a:r>
              <a:rPr lang="en-US" sz="2400" b="1" baseline="30000" dirty="0">
                <a:solidFill>
                  <a:srgbClr val="0000FF"/>
                </a:solidFill>
              </a:rPr>
              <a:t>-</a:t>
            </a:r>
            <a:r>
              <a:rPr lang="en-US" dirty="0"/>
              <a:t>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569863" y="5163820"/>
            <a:ext cx="488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1</a:t>
            </a:r>
            <a:r>
              <a:rPr lang="en-US" sz="2400" b="1" baseline="30000" dirty="0">
                <a:solidFill>
                  <a:srgbClr val="0000FF"/>
                </a:solidFill>
              </a:rPr>
              <a:t>-</a:t>
            </a:r>
            <a:r>
              <a:rPr lang="en-US" dirty="0"/>
              <a:t>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326715" y="850512"/>
            <a:ext cx="4865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protináboj</a:t>
            </a:r>
            <a:r>
              <a:rPr lang="en-US" dirty="0"/>
              <a:t> </a:t>
            </a:r>
            <a:r>
              <a:rPr lang="en-US" dirty="0" err="1"/>
              <a:t>negativně</a:t>
            </a:r>
            <a:r>
              <a:rPr lang="en-US" dirty="0"/>
              <a:t> </a:t>
            </a:r>
            <a:r>
              <a:rPr lang="en-US" dirty="0" err="1"/>
              <a:t>nabité</a:t>
            </a:r>
            <a:r>
              <a:rPr lang="en-US" dirty="0"/>
              <a:t> </a:t>
            </a:r>
            <a:r>
              <a:rPr lang="en-US" dirty="0" err="1"/>
              <a:t>páteři</a:t>
            </a:r>
            <a:r>
              <a:rPr lang="en-US" dirty="0"/>
              <a:t>: </a:t>
            </a:r>
            <a:r>
              <a:rPr lang="en-US" sz="2400" b="1" dirty="0">
                <a:solidFill>
                  <a:srgbClr val="800000"/>
                </a:solidFill>
              </a:rPr>
              <a:t>Na</a:t>
            </a:r>
            <a:r>
              <a:rPr lang="en-US" sz="2400" b="1" baseline="30000" dirty="0">
                <a:solidFill>
                  <a:srgbClr val="800000"/>
                </a:solidFill>
              </a:rPr>
              <a:t>+</a:t>
            </a:r>
            <a:r>
              <a:rPr lang="en-US" dirty="0"/>
              <a:t>, </a:t>
            </a:r>
            <a:r>
              <a:rPr lang="en-US" sz="2400" b="1" dirty="0">
                <a:solidFill>
                  <a:srgbClr val="800000"/>
                </a:solidFill>
              </a:rPr>
              <a:t>K</a:t>
            </a:r>
            <a:r>
              <a:rPr lang="en-US" sz="2400" b="1" baseline="30000" dirty="0">
                <a:solidFill>
                  <a:srgbClr val="800000"/>
                </a:solidFill>
              </a:rPr>
              <a:t>+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087058" y="4702155"/>
            <a:ext cx="31428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Báze</a:t>
            </a:r>
            <a:r>
              <a:rPr lang="en-US" dirty="0"/>
              <a:t> </a:t>
            </a:r>
            <a:r>
              <a:rPr lang="en-US" dirty="0" err="1"/>
              <a:t>v</a:t>
            </a:r>
            <a:r>
              <a:rPr lang="en-US" dirty="0"/>
              <a:t> </a:t>
            </a:r>
            <a:r>
              <a:rPr lang="en-US" dirty="0" err="1"/>
              <a:t>páteři</a:t>
            </a:r>
            <a:r>
              <a:rPr lang="en-US" dirty="0"/>
              <a:t> </a:t>
            </a:r>
            <a:r>
              <a:rPr lang="en-US" dirty="0" err="1"/>
              <a:t>nukleových</a:t>
            </a:r>
            <a:r>
              <a:rPr lang="en-US" dirty="0"/>
              <a:t> </a:t>
            </a:r>
            <a:r>
              <a:rPr lang="en-US" dirty="0" err="1"/>
              <a:t>kyselin</a:t>
            </a:r>
            <a:r>
              <a:rPr lang="en-US" dirty="0"/>
              <a:t> </a:t>
            </a:r>
            <a:r>
              <a:rPr lang="en-US" dirty="0" err="1"/>
              <a:t>číslujeme</a:t>
            </a:r>
            <a:r>
              <a:rPr lang="en-US" dirty="0"/>
              <a:t> </a:t>
            </a:r>
            <a:r>
              <a:rPr lang="en-US" b="1" dirty="0" err="1"/>
              <a:t>od</a:t>
            </a:r>
            <a:r>
              <a:rPr lang="en-US" b="1" dirty="0"/>
              <a:t> 5’-konce </a:t>
            </a:r>
            <a:r>
              <a:rPr lang="en-US" dirty="0" err="1"/>
              <a:t>směrem</a:t>
            </a:r>
            <a:r>
              <a:rPr lang="en-US" dirty="0"/>
              <a:t> </a:t>
            </a:r>
            <a:r>
              <a:rPr lang="en-US" b="1" dirty="0" err="1"/>
              <a:t>ke</a:t>
            </a:r>
            <a:r>
              <a:rPr lang="en-US" b="1" dirty="0"/>
              <a:t> 3’-konci</a:t>
            </a:r>
            <a:r>
              <a:rPr lang="en-US" dirty="0"/>
              <a:t>: 5’-GCAT-3’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82</a:t>
            </a:fld>
            <a:endParaRPr lang="en-US"/>
          </a:p>
        </p:txBody>
      </p:sp>
      <p:pic>
        <p:nvPicPr>
          <p:cNvPr id="7" name="Picture 6" descr="DNA_RN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477" y="654362"/>
            <a:ext cx="8704664" cy="54157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75476" y="215124"/>
            <a:ext cx="73001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	RNA				DNA</a:t>
            </a:r>
          </a:p>
        </p:txBody>
      </p:sp>
    </p:spTree>
    <p:extLst>
      <p:ext uri="{BB962C8B-B14F-4D97-AF65-F5344CB8AC3E}">
        <p14:creationId xmlns:p14="http://schemas.microsoft.com/office/powerpoint/2010/main" val="315987554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83</a:t>
            </a:fld>
            <a:endParaRPr lang="en-US"/>
          </a:p>
        </p:txBody>
      </p:sp>
      <p:pic>
        <p:nvPicPr>
          <p:cNvPr id="7" name="Picture 6" descr="DNA_RN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477" y="654362"/>
            <a:ext cx="8704664" cy="54157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75476" y="215124"/>
            <a:ext cx="73001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	RNA				DNA</a:t>
            </a:r>
          </a:p>
        </p:txBody>
      </p:sp>
      <p:sp>
        <p:nvSpPr>
          <p:cNvPr id="2" name="Oval 1"/>
          <p:cNvSpPr/>
          <p:nvPr/>
        </p:nvSpPr>
        <p:spPr>
          <a:xfrm>
            <a:off x="3081130" y="2020956"/>
            <a:ext cx="287130" cy="28713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708400" y="3145162"/>
            <a:ext cx="287130" cy="28713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331246" y="4280430"/>
            <a:ext cx="287130" cy="28713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969558" y="5415702"/>
            <a:ext cx="287130" cy="28713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142921" y="2020956"/>
            <a:ext cx="287130" cy="28713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770191" y="3145162"/>
            <a:ext cx="287130" cy="28713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393037" y="4280430"/>
            <a:ext cx="287130" cy="28713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9031349" y="5415702"/>
            <a:ext cx="287130" cy="28713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767447" y="698535"/>
            <a:ext cx="436733" cy="436733"/>
          </a:xfrm>
          <a:prstGeom prst="ellipse">
            <a:avLst/>
          </a:prstGeom>
          <a:noFill/>
          <a:ln w="5715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670287" y="4087239"/>
            <a:ext cx="436733" cy="436733"/>
          </a:xfrm>
          <a:prstGeom prst="ellipse">
            <a:avLst/>
          </a:prstGeom>
          <a:noFill/>
          <a:ln w="5715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84</a:t>
            </a:fld>
            <a:endParaRPr lang="en-US"/>
          </a:p>
        </p:txBody>
      </p:sp>
      <p:pic>
        <p:nvPicPr>
          <p:cNvPr id="7" name="Picture 6" descr="wrong_dna_paul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286003"/>
            <a:ext cx="4284968" cy="4148667"/>
          </a:xfrm>
          <a:prstGeom prst="rect">
            <a:avLst/>
          </a:prstGeom>
        </p:spPr>
      </p:pic>
      <p:pic>
        <p:nvPicPr>
          <p:cNvPr id="9" name="Picture 8" descr="Screen Shot 2014-10-21 at 08.24.5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129" y="493889"/>
            <a:ext cx="3406599" cy="5192889"/>
          </a:xfrm>
          <a:prstGeom prst="rect">
            <a:avLst/>
          </a:prstGeom>
        </p:spPr>
      </p:pic>
      <p:pic>
        <p:nvPicPr>
          <p:cNvPr id="8" name="Picture 7" descr="Screen Shot 2014-10-21 at 08.25.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618" y="211666"/>
            <a:ext cx="5233811" cy="131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17314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85</a:t>
            </a:fld>
            <a:endParaRPr lang="en-US"/>
          </a:p>
        </p:txBody>
      </p:sp>
      <p:pic>
        <p:nvPicPr>
          <p:cNvPr id="9" name="Picture 8" descr="watson_cric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809" y="752277"/>
            <a:ext cx="5341245" cy="533243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23189" y="279621"/>
            <a:ext cx="9044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800000"/>
                </a:solidFill>
              </a:rPr>
              <a:t>Párování</a:t>
            </a:r>
            <a:r>
              <a:rPr lang="en-US" sz="2000" b="1" dirty="0">
                <a:solidFill>
                  <a:srgbClr val="800000"/>
                </a:solidFill>
              </a:rPr>
              <a:t> </a:t>
            </a:r>
            <a:r>
              <a:rPr lang="en-US" sz="2000" b="1" dirty="0" err="1">
                <a:solidFill>
                  <a:srgbClr val="800000"/>
                </a:solidFill>
              </a:rPr>
              <a:t>bází</a:t>
            </a:r>
            <a:r>
              <a:rPr lang="en-US" sz="2000" b="1" dirty="0">
                <a:solidFill>
                  <a:srgbClr val="800000"/>
                </a:solidFill>
              </a:rPr>
              <a:t> NK:</a:t>
            </a:r>
            <a:r>
              <a:rPr lang="en-US" dirty="0"/>
              <a:t> Watson-Crick, NC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medicínu</a:t>
            </a:r>
            <a:r>
              <a:rPr lang="en-US" dirty="0"/>
              <a:t> a </a:t>
            </a:r>
            <a:r>
              <a:rPr lang="en-US" dirty="0" err="1"/>
              <a:t>fyziologii</a:t>
            </a:r>
            <a:r>
              <a:rPr lang="en-US" dirty="0"/>
              <a:t> 1962 [Watson(</a:t>
            </a:r>
            <a:r>
              <a:rPr lang="en-US" b="1" dirty="0"/>
              <a:t>*1928</a:t>
            </a:r>
            <a:r>
              <a:rPr lang="en-US" dirty="0"/>
              <a:t>)]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66455" y="288636"/>
            <a:ext cx="90167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90"/>
                </a:solidFill>
              </a:rPr>
              <a:t>Vodíkové</a:t>
            </a:r>
            <a:r>
              <a:rPr lang="en-US" sz="2400" b="1" dirty="0">
                <a:solidFill>
                  <a:srgbClr val="000090"/>
                </a:solidFill>
              </a:rPr>
              <a:t> </a:t>
            </a:r>
            <a:r>
              <a:rPr lang="en-US" sz="2400" b="1" dirty="0" err="1">
                <a:solidFill>
                  <a:srgbClr val="000090"/>
                </a:solidFill>
              </a:rPr>
              <a:t>vazby</a:t>
            </a:r>
            <a:endParaRPr lang="en-US" sz="2400" b="1" dirty="0">
              <a:solidFill>
                <a:srgbClr val="000090"/>
              </a:solidFill>
            </a:endParaRPr>
          </a:p>
          <a:p>
            <a:r>
              <a:rPr lang="en-US" dirty="0" err="1"/>
              <a:t>Jednotlivé</a:t>
            </a:r>
            <a:r>
              <a:rPr lang="en-US" dirty="0"/>
              <a:t> </a:t>
            </a:r>
            <a:r>
              <a:rPr lang="en-US" dirty="0" err="1"/>
              <a:t>řetězce</a:t>
            </a:r>
            <a:r>
              <a:rPr lang="en-US" dirty="0"/>
              <a:t> </a:t>
            </a:r>
            <a:r>
              <a:rPr lang="en-US" dirty="0" err="1"/>
              <a:t>dvojité</a:t>
            </a:r>
            <a:r>
              <a:rPr lang="en-US" dirty="0"/>
              <a:t> </a:t>
            </a:r>
            <a:r>
              <a:rPr lang="en-US" dirty="0" err="1"/>
              <a:t>šroubovice</a:t>
            </a:r>
            <a:r>
              <a:rPr lang="en-US" dirty="0"/>
              <a:t> </a:t>
            </a:r>
            <a:r>
              <a:rPr lang="en-US" dirty="0" err="1"/>
              <a:t>drží</a:t>
            </a:r>
            <a:r>
              <a:rPr lang="en-US" dirty="0"/>
              <a:t> </a:t>
            </a:r>
            <a:r>
              <a:rPr lang="en-US" dirty="0" err="1"/>
              <a:t>díky</a:t>
            </a:r>
            <a:r>
              <a:rPr lang="en-US" dirty="0"/>
              <a:t> </a:t>
            </a:r>
            <a:r>
              <a:rPr lang="en-US" dirty="0" err="1"/>
              <a:t>complementárními</a:t>
            </a:r>
            <a:r>
              <a:rPr lang="en-US" dirty="0"/>
              <a:t> </a:t>
            </a:r>
            <a:r>
              <a:rPr lang="en-US" dirty="0" err="1"/>
              <a:t>vazbami</a:t>
            </a:r>
            <a:r>
              <a:rPr lang="en-US" dirty="0"/>
              <a:t> </a:t>
            </a:r>
            <a:r>
              <a:rPr lang="en-US" sz="2400" b="1" dirty="0"/>
              <a:t>N•••H-N</a:t>
            </a:r>
            <a:r>
              <a:rPr lang="en-US" dirty="0"/>
              <a:t> a </a:t>
            </a:r>
            <a:r>
              <a:rPr lang="en-US" sz="2400" b="1" dirty="0"/>
              <a:t>=O•••H-N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en-US" dirty="0" err="1"/>
              <a:t>vznikají</a:t>
            </a:r>
            <a:r>
              <a:rPr lang="en-US" dirty="0"/>
              <a:t> </a:t>
            </a:r>
            <a:r>
              <a:rPr lang="en-US" dirty="0" err="1"/>
              <a:t>mezi</a:t>
            </a:r>
            <a:r>
              <a:rPr lang="en-US" dirty="0"/>
              <a:t> </a:t>
            </a:r>
            <a:r>
              <a:rPr lang="en-US" b="1" dirty="0" err="1">
                <a:solidFill>
                  <a:srgbClr val="000090"/>
                </a:solidFill>
              </a:rPr>
              <a:t>C</a:t>
            </a:r>
            <a:r>
              <a:rPr lang="en-US" dirty="0" err="1"/>
              <a:t>ytosinem</a:t>
            </a:r>
            <a:r>
              <a:rPr lang="en-US" dirty="0"/>
              <a:t> a </a:t>
            </a:r>
            <a:r>
              <a:rPr lang="en-US" b="1" dirty="0" err="1">
                <a:solidFill>
                  <a:srgbClr val="000090"/>
                </a:solidFill>
              </a:rPr>
              <a:t>G</a:t>
            </a:r>
            <a:r>
              <a:rPr lang="en-US" dirty="0" err="1"/>
              <a:t>uaninem</a:t>
            </a:r>
            <a:r>
              <a:rPr lang="en-US" dirty="0"/>
              <a:t> a </a:t>
            </a:r>
            <a:r>
              <a:rPr lang="en-US" b="1" dirty="0" err="1">
                <a:solidFill>
                  <a:srgbClr val="800000"/>
                </a:solidFill>
              </a:rPr>
              <a:t>T</a:t>
            </a:r>
            <a:r>
              <a:rPr lang="en-US" dirty="0" err="1"/>
              <a:t>hyminem</a:t>
            </a:r>
            <a:r>
              <a:rPr lang="en-US" dirty="0"/>
              <a:t> a </a:t>
            </a:r>
            <a:r>
              <a:rPr lang="en-US" b="1" dirty="0" err="1">
                <a:solidFill>
                  <a:srgbClr val="800000"/>
                </a:solidFill>
              </a:rPr>
              <a:t>A</a:t>
            </a:r>
            <a:r>
              <a:rPr lang="en-US" dirty="0" err="1"/>
              <a:t>deninem</a:t>
            </a:r>
            <a:r>
              <a:rPr lang="en-US" dirty="0"/>
              <a:t>.</a:t>
            </a:r>
          </a:p>
        </p:txBody>
      </p:sp>
      <p:pic>
        <p:nvPicPr>
          <p:cNvPr id="8" name="Picture 7" descr="Hbon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930280"/>
            <a:ext cx="9144000" cy="29974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66455" y="5346102"/>
            <a:ext cx="863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Každá</a:t>
            </a:r>
            <a:r>
              <a:rPr lang="en-US" dirty="0"/>
              <a:t> </a:t>
            </a:r>
            <a:r>
              <a:rPr lang="en-US" dirty="0" err="1"/>
              <a:t>vodíková</a:t>
            </a:r>
            <a:r>
              <a:rPr lang="en-US" dirty="0"/>
              <a:t> </a:t>
            </a:r>
            <a:r>
              <a:rPr lang="en-US" dirty="0" err="1"/>
              <a:t>vazba</a:t>
            </a:r>
            <a:r>
              <a:rPr lang="en-US" dirty="0"/>
              <a:t> </a:t>
            </a:r>
            <a:r>
              <a:rPr lang="en-US" dirty="0" err="1"/>
              <a:t>přispívá</a:t>
            </a:r>
            <a:r>
              <a:rPr lang="en-US" dirty="0"/>
              <a:t> </a:t>
            </a:r>
            <a:r>
              <a:rPr lang="en-US" dirty="0" err="1"/>
              <a:t>cca</a:t>
            </a:r>
            <a:r>
              <a:rPr lang="en-US" dirty="0"/>
              <a:t> </a:t>
            </a:r>
            <a:r>
              <a:rPr lang="en-US" b="1" dirty="0"/>
              <a:t>20 kJ/mol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stabilizaci</a:t>
            </a:r>
            <a:r>
              <a:rPr lang="en-US" dirty="0"/>
              <a:t> </a:t>
            </a:r>
            <a:r>
              <a:rPr lang="en-US" dirty="0" err="1"/>
              <a:t>dvojšroubovice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86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87</a:t>
            </a:fld>
            <a:endParaRPr lang="en-US"/>
          </a:p>
        </p:txBody>
      </p:sp>
      <p:pic>
        <p:nvPicPr>
          <p:cNvPr id="21" name="Picture 20" descr="A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761" y="645684"/>
            <a:ext cx="4213547" cy="2528128"/>
          </a:xfrm>
          <a:prstGeom prst="rect">
            <a:avLst/>
          </a:prstGeom>
        </p:spPr>
      </p:pic>
      <p:pic>
        <p:nvPicPr>
          <p:cNvPr id="22" name="Picture 21" descr="G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5067" y="46602"/>
            <a:ext cx="4398766" cy="3199102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 rot="21010004">
            <a:off x="3716652" y="3632793"/>
            <a:ext cx="1920650" cy="1667013"/>
            <a:chOff x="2153576" y="3828172"/>
            <a:chExt cx="1920650" cy="1667013"/>
          </a:xfrm>
        </p:grpSpPr>
        <p:grpSp>
          <p:nvGrpSpPr>
            <p:cNvPr id="20" name="Group 19"/>
            <p:cNvGrpSpPr/>
            <p:nvPr/>
          </p:nvGrpSpPr>
          <p:grpSpPr>
            <a:xfrm rot="8966702" flipV="1">
              <a:off x="2153576" y="3828172"/>
              <a:ext cx="1920650" cy="1667013"/>
              <a:chOff x="5257340" y="2971675"/>
              <a:chExt cx="1920650" cy="1667013"/>
            </a:xfrm>
          </p:grpSpPr>
          <p:pic>
            <p:nvPicPr>
              <p:cNvPr id="18" name="Picture 17" descr="Screen Shot 2011-09-26 at 1.28.53 PM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236" t="70405" r="914" b="1890"/>
              <a:stretch/>
            </p:blipFill>
            <p:spPr>
              <a:xfrm>
                <a:off x="5340969" y="2971675"/>
                <a:ext cx="1723626" cy="1667013"/>
              </a:xfrm>
              <a:prstGeom prst="rect">
                <a:avLst/>
              </a:prstGeom>
            </p:spPr>
          </p:pic>
          <p:pic>
            <p:nvPicPr>
              <p:cNvPr id="19" name="Picture 18" descr="Screen Shot 2011-09-26 at 1.28.53 PM.pn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39139" b="60399" l="81096" r="97900">
                            <a14:backgroundMark x1="91262" y1="50492" x2="91262" y2="50492"/>
                            <a14:backgroundMark x1="89320" y1="47213" x2="89320" y2="4721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995" t="36482" b="36944"/>
              <a:stretch/>
            </p:blipFill>
            <p:spPr>
              <a:xfrm>
                <a:off x="5257340" y="3017037"/>
                <a:ext cx="1920650" cy="1598971"/>
              </a:xfrm>
              <a:prstGeom prst="rect">
                <a:avLst/>
              </a:prstGeom>
            </p:spPr>
          </p:pic>
        </p:grpSp>
        <p:cxnSp>
          <p:nvCxnSpPr>
            <p:cNvPr id="24" name="Straight Arrow Connector 23"/>
            <p:cNvCxnSpPr/>
            <p:nvPr/>
          </p:nvCxnSpPr>
          <p:spPr>
            <a:xfrm flipH="1" flipV="1">
              <a:off x="2698825" y="4646071"/>
              <a:ext cx="612349" cy="94166"/>
            </a:xfrm>
            <a:prstGeom prst="straightConnector1">
              <a:avLst/>
            </a:prstGeom>
            <a:ln w="38100" cmpd="sng">
              <a:solidFill>
                <a:srgbClr val="FFFF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1716605" y="3886786"/>
            <a:ext cx="2156456" cy="1939492"/>
            <a:chOff x="143760" y="3828172"/>
            <a:chExt cx="2156456" cy="1939492"/>
          </a:xfrm>
        </p:grpSpPr>
        <p:grpSp>
          <p:nvGrpSpPr>
            <p:cNvPr id="12" name="Group 11"/>
            <p:cNvGrpSpPr/>
            <p:nvPr/>
          </p:nvGrpSpPr>
          <p:grpSpPr>
            <a:xfrm>
              <a:off x="143760" y="3828172"/>
              <a:ext cx="2156456" cy="1939492"/>
              <a:chOff x="-1078228" y="2971675"/>
              <a:chExt cx="2156456" cy="1939492"/>
            </a:xfrm>
          </p:grpSpPr>
          <p:pic>
            <p:nvPicPr>
              <p:cNvPr id="10" name="Picture 9" descr="Screen Shot 2011-09-26 at 1.28.53 PM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0043" r="76417" b="-2276"/>
              <a:stretch/>
            </p:blipFill>
            <p:spPr>
              <a:xfrm>
                <a:off x="-1078228" y="2971675"/>
                <a:ext cx="2156456" cy="1939492"/>
              </a:xfrm>
              <a:prstGeom prst="rect">
                <a:avLst/>
              </a:prstGeom>
            </p:spPr>
          </p:pic>
          <p:pic>
            <p:nvPicPr>
              <p:cNvPr id="9" name="Picture 8" descr="Screen Shot 2011-09-26 at 1.28.53 PM.png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7790" b="59652" l="2358" r="21225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057" r="76417" b="37615"/>
              <a:stretch/>
            </p:blipFill>
            <p:spPr>
              <a:xfrm>
                <a:off x="-1078228" y="2971675"/>
                <a:ext cx="2156456" cy="1644332"/>
              </a:xfrm>
              <a:prstGeom prst="rect">
                <a:avLst/>
              </a:prstGeom>
            </p:spPr>
          </p:pic>
        </p:grpSp>
        <p:cxnSp>
          <p:nvCxnSpPr>
            <p:cNvPr id="35" name="Straight Arrow Connector 34"/>
            <p:cNvCxnSpPr/>
            <p:nvPr/>
          </p:nvCxnSpPr>
          <p:spPr>
            <a:xfrm flipH="1" flipV="1">
              <a:off x="996589" y="4716457"/>
              <a:ext cx="564963" cy="94166"/>
            </a:xfrm>
            <a:prstGeom prst="straightConnector1">
              <a:avLst/>
            </a:prstGeom>
            <a:ln w="38100" cmpd="sng">
              <a:solidFill>
                <a:srgbClr val="FFFF00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 rot="1226603">
            <a:off x="6498573" y="3994245"/>
            <a:ext cx="2443823" cy="1810308"/>
            <a:chOff x="4797888" y="3828172"/>
            <a:chExt cx="2443823" cy="1810308"/>
          </a:xfrm>
        </p:grpSpPr>
        <p:grpSp>
          <p:nvGrpSpPr>
            <p:cNvPr id="13" name="Group 12"/>
            <p:cNvGrpSpPr/>
            <p:nvPr/>
          </p:nvGrpSpPr>
          <p:grpSpPr>
            <a:xfrm>
              <a:off x="4797888" y="3828172"/>
              <a:ext cx="2443823" cy="1810308"/>
              <a:chOff x="-1078228" y="4741065"/>
              <a:chExt cx="2443823" cy="1810308"/>
            </a:xfrm>
          </p:grpSpPr>
          <p:pic>
            <p:nvPicPr>
              <p:cNvPr id="8" name="Picture 7" descr="Screen Shot 2011-09-26 at 1.28.53 PM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11" t="69914" r="50311"/>
              <a:stretch/>
            </p:blipFill>
            <p:spPr>
              <a:xfrm>
                <a:off x="-1044208" y="4741065"/>
                <a:ext cx="2256588" cy="1810308"/>
              </a:xfrm>
              <a:prstGeom prst="rect">
                <a:avLst/>
              </a:prstGeom>
            </p:spPr>
          </p:pic>
          <p:pic>
            <p:nvPicPr>
              <p:cNvPr id="7" name="Picture 6" descr="Screen Shot 2011-09-26 at 1.28.53 PM.png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8624" b="59054" l="26772" r="481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099" t="36070" r="49175" b="38392"/>
              <a:stretch/>
            </p:blipFill>
            <p:spPr>
              <a:xfrm>
                <a:off x="-1078228" y="4819751"/>
                <a:ext cx="2443823" cy="1536599"/>
              </a:xfrm>
              <a:prstGeom prst="rect">
                <a:avLst/>
              </a:prstGeom>
            </p:spPr>
          </p:pic>
        </p:grpSp>
        <p:cxnSp>
          <p:nvCxnSpPr>
            <p:cNvPr id="37" name="Straight Arrow Connector 36"/>
            <p:cNvCxnSpPr/>
            <p:nvPr/>
          </p:nvCxnSpPr>
          <p:spPr>
            <a:xfrm>
              <a:off x="5909864" y="4455690"/>
              <a:ext cx="282351" cy="520899"/>
            </a:xfrm>
            <a:prstGeom prst="straightConnector1">
              <a:avLst/>
            </a:prstGeom>
            <a:ln w="38100" cmpd="sng">
              <a:solidFill>
                <a:srgbClr val="FFFF00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 rot="20853651">
            <a:off x="8650434" y="3688601"/>
            <a:ext cx="1496194" cy="1689693"/>
            <a:chOff x="7190606" y="3522527"/>
            <a:chExt cx="1496194" cy="1689693"/>
          </a:xfrm>
        </p:grpSpPr>
        <p:grpSp>
          <p:nvGrpSpPr>
            <p:cNvPr id="16" name="Group 15"/>
            <p:cNvGrpSpPr/>
            <p:nvPr/>
          </p:nvGrpSpPr>
          <p:grpSpPr>
            <a:xfrm rot="20269557" flipH="1">
              <a:off x="7190606" y="3522527"/>
              <a:ext cx="1496194" cy="1689693"/>
              <a:chOff x="3606004" y="2971675"/>
              <a:chExt cx="1485493" cy="1689693"/>
            </a:xfrm>
          </p:grpSpPr>
          <p:pic>
            <p:nvPicPr>
              <p:cNvPr id="14" name="Picture 13" descr="Screen Shot 2011-09-26 at 1.28.53 PM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154" t="70406" r="24601" b="1513"/>
              <a:stretch/>
            </p:blipFill>
            <p:spPr>
              <a:xfrm>
                <a:off x="3606004" y="2971675"/>
                <a:ext cx="1485493" cy="1689693"/>
              </a:xfrm>
              <a:prstGeom prst="rect">
                <a:avLst/>
              </a:prstGeom>
            </p:spPr>
          </p:pic>
          <p:pic>
            <p:nvPicPr>
              <p:cNvPr id="15" name="Picture 14" descr="Screen Shot 2011-09-26 at 1.28.53 PM.png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8272" b="60133" l="61609" r="73316">
                            <a14:foregroundMark x1="63538" y1="41148" x2="63538" y2="41148"/>
                            <a14:foregroundMark x1="63538" y1="41148" x2="63538" y2="41148"/>
                            <a14:foregroundMark x1="63538" y1="41148" x2="63538" y2="41148"/>
                            <a14:foregroundMark x1="63538" y1="41148" x2="63538" y2="41148"/>
                            <a14:foregroundMark x1="63538" y1="41148" x2="63538" y2="41148"/>
                            <a14:foregroundMark x1="63538" y1="41148" x2="63538" y2="41148"/>
                            <a14:foregroundMark x1="63538" y1="41148" x2="63538" y2="41148"/>
                            <a14:foregroundMark x1="63538" y1="41148" x2="63538" y2="4114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146" t="35539" r="25221" b="37134"/>
              <a:stretch/>
            </p:blipFill>
            <p:spPr>
              <a:xfrm>
                <a:off x="3753420" y="2971675"/>
                <a:ext cx="1338077" cy="1644332"/>
              </a:xfrm>
              <a:prstGeom prst="rect">
                <a:avLst/>
              </a:prstGeom>
            </p:spPr>
          </p:pic>
        </p:grpSp>
        <p:cxnSp>
          <p:nvCxnSpPr>
            <p:cNvPr id="42" name="Straight Arrow Connector 41"/>
            <p:cNvCxnSpPr/>
            <p:nvPr/>
          </p:nvCxnSpPr>
          <p:spPr>
            <a:xfrm flipV="1">
              <a:off x="7589869" y="4284367"/>
              <a:ext cx="486621" cy="355628"/>
            </a:xfrm>
            <a:prstGeom prst="straightConnector1">
              <a:avLst/>
            </a:prstGeom>
            <a:ln w="38100" cmpd="sng">
              <a:solidFill>
                <a:srgbClr val="FFFF00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/>
          <p:cNvSpPr txBox="1"/>
          <p:nvPr/>
        </p:nvSpPr>
        <p:spPr>
          <a:xfrm>
            <a:off x="1990305" y="5859424"/>
            <a:ext cx="870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rozložení</a:t>
            </a:r>
            <a:r>
              <a:rPr lang="en-US" dirty="0"/>
              <a:t> </a:t>
            </a:r>
            <a:r>
              <a:rPr lang="en-US" dirty="0" err="1"/>
              <a:t>náboje</a:t>
            </a:r>
            <a:r>
              <a:rPr lang="en-US" dirty="0"/>
              <a:t> v </a:t>
            </a:r>
            <a:r>
              <a:rPr lang="en-US" dirty="0" err="1"/>
              <a:t>nukleobázích</a:t>
            </a:r>
            <a:r>
              <a:rPr lang="en-US" dirty="0"/>
              <a:t> </a:t>
            </a:r>
            <a:r>
              <a:rPr lang="en-US" b="1" dirty="0">
                <a:solidFill>
                  <a:srgbClr val="0000FF"/>
                </a:solidFill>
              </a:rPr>
              <a:t>+</a:t>
            </a:r>
            <a:r>
              <a:rPr lang="en-US" dirty="0"/>
              <a:t> </a:t>
            </a:r>
            <a:r>
              <a:rPr lang="en-US" b="1" dirty="0">
                <a:solidFill>
                  <a:srgbClr val="008000"/>
                </a:solidFill>
              </a:rPr>
              <a:t>0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-</a:t>
            </a:r>
            <a:r>
              <a:rPr lang="en-US" dirty="0"/>
              <a:t>, </a:t>
            </a:r>
            <a:r>
              <a:rPr lang="en-US" dirty="0" err="1"/>
              <a:t>šipky</a:t>
            </a:r>
            <a:r>
              <a:rPr lang="en-US" dirty="0"/>
              <a:t> </a:t>
            </a:r>
            <a:r>
              <a:rPr lang="en-US" dirty="0" err="1"/>
              <a:t>označují</a:t>
            </a:r>
            <a:r>
              <a:rPr lang="en-US" dirty="0"/>
              <a:t> </a:t>
            </a:r>
            <a:r>
              <a:rPr lang="en-US" dirty="0" err="1"/>
              <a:t>dipólový</a:t>
            </a:r>
            <a:r>
              <a:rPr lang="en-US" dirty="0"/>
              <a:t> moment</a:t>
            </a:r>
          </a:p>
        </p:txBody>
      </p:sp>
    </p:spTree>
    <p:extLst>
      <p:ext uri="{BB962C8B-B14F-4D97-AF65-F5344CB8AC3E}">
        <p14:creationId xmlns:p14="http://schemas.microsoft.com/office/powerpoint/2010/main" val="309693908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88</a:t>
            </a:fld>
            <a:endParaRPr lang="en-US" dirty="0"/>
          </a:p>
        </p:txBody>
      </p:sp>
      <p:pic>
        <p:nvPicPr>
          <p:cNvPr id="7" name="Picture 6" descr="base_pairi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512099"/>
            <a:ext cx="9144000" cy="2746525"/>
          </a:xfrm>
          <a:prstGeom prst="rect">
            <a:avLst/>
          </a:prstGeom>
        </p:spPr>
      </p:pic>
      <p:pic>
        <p:nvPicPr>
          <p:cNvPr id="10" name="Picture 9" descr="A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867460"/>
            <a:ext cx="4213547" cy="2528128"/>
          </a:xfrm>
          <a:prstGeom prst="rect">
            <a:avLst/>
          </a:prstGeom>
        </p:spPr>
      </p:pic>
      <p:pic>
        <p:nvPicPr>
          <p:cNvPr id="11" name="Picture 10" descr="GC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1307" y="268378"/>
            <a:ext cx="4398766" cy="319910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03652" y="268378"/>
            <a:ext cx="6431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Watson-</a:t>
            </a:r>
            <a:r>
              <a:rPr lang="en-US" sz="2000" b="1" dirty="0" err="1"/>
              <a:t>Crickovské</a:t>
            </a:r>
            <a:r>
              <a:rPr lang="en-US" sz="2000" b="1" dirty="0"/>
              <a:t> </a:t>
            </a:r>
            <a:r>
              <a:rPr lang="en-US" sz="2000" b="1" dirty="0" err="1"/>
              <a:t>párování</a:t>
            </a:r>
            <a:r>
              <a:rPr lang="en-US" sz="2000" b="1" dirty="0"/>
              <a:t> </a:t>
            </a:r>
            <a:r>
              <a:rPr lang="en-US" sz="2000" b="1" dirty="0" err="1"/>
              <a:t>bazí</a:t>
            </a:r>
            <a:endParaRPr lang="en-US" sz="2000" b="1"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na_wc_base_pair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493" y="2037430"/>
            <a:ext cx="4856271" cy="3067757"/>
          </a:xfrm>
          <a:prstGeom prst="rect">
            <a:avLst/>
          </a:prstGeom>
        </p:spPr>
      </p:pic>
      <p:pic>
        <p:nvPicPr>
          <p:cNvPr id="8" name="Picture 7" descr="dna_base_pairing_hoogste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758710" y="1699158"/>
            <a:ext cx="4403843" cy="3003176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018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F47663F-F169-8999-3B42-EAEF18103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569" y="179882"/>
            <a:ext cx="8952497" cy="6492169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D20BD71-1476-ED93-EA05-647012895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CZ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80E5F79-F726-2B88-FF5A-3F798C87D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Karel Kubíček</a:t>
            </a:r>
            <a:endParaRPr lang="en-CZ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8E46DAC-62EE-A746-E7FA-16A02A6F1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E7985-D56D-AC45-BFE6-3590DEA37939}" type="slidenum">
              <a:rPr lang="en-CZ" smtClean="0"/>
              <a:t>9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36476963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90</a:t>
            </a:fld>
            <a:endParaRPr lang="en-US"/>
          </a:p>
        </p:txBody>
      </p:sp>
      <p:pic>
        <p:nvPicPr>
          <p:cNvPr id="8" name="Picture 7" descr="dna_karel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6543" y="3074336"/>
            <a:ext cx="4576515" cy="3282015"/>
          </a:xfrm>
          <a:prstGeom prst="rect">
            <a:avLst/>
          </a:prstGeom>
        </p:spPr>
      </p:pic>
      <p:pic>
        <p:nvPicPr>
          <p:cNvPr id="9" name="Picture 8" descr="double.jpg"/>
          <p:cNvPicPr>
            <a:picLocks noChangeAspect="1"/>
          </p:cNvPicPr>
          <p:nvPr/>
        </p:nvPicPr>
        <p:blipFill>
          <a:blip r:embed="rId3"/>
          <a:srcRect b="8349"/>
          <a:stretch>
            <a:fillRect/>
          </a:stretch>
        </p:blipFill>
        <p:spPr>
          <a:xfrm>
            <a:off x="1829724" y="1"/>
            <a:ext cx="4774601" cy="3125701"/>
          </a:xfrm>
          <a:prstGeom prst="rect">
            <a:avLst/>
          </a:prstGeom>
        </p:spPr>
      </p:pic>
      <p:pic>
        <p:nvPicPr>
          <p:cNvPr id="12" name="Picture 11" descr="DNA_Overview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8406" y="34228"/>
            <a:ext cx="2525688" cy="6322123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91</a:t>
            </a:fld>
            <a:endParaRPr lang="en-US"/>
          </a:p>
        </p:txBody>
      </p:sp>
      <p:pic>
        <p:nvPicPr>
          <p:cNvPr id="9" name="Picture 8" descr="Screen Shot 2014-10-21 at 08.39.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"/>
            <a:ext cx="7140222" cy="6150307"/>
          </a:xfrm>
          <a:prstGeom prst="rect">
            <a:avLst/>
          </a:prstGeom>
        </p:spPr>
      </p:pic>
      <p:pic>
        <p:nvPicPr>
          <p:cNvPr id="10" name="Picture 9" descr="Screen Shot 2014-10-21 at 08.40.4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860" y="6086123"/>
            <a:ext cx="24765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53557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92</a:t>
            </a:fld>
            <a:endParaRPr lang="en-US"/>
          </a:p>
        </p:txBody>
      </p:sp>
      <p:pic>
        <p:nvPicPr>
          <p:cNvPr id="7" name="Picture 6" descr="Screen Shot 2014-10-21 at 08.29.5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99"/>
          <a:stretch/>
        </p:blipFill>
        <p:spPr>
          <a:xfrm>
            <a:off x="6588345" y="1143001"/>
            <a:ext cx="3941721" cy="4910666"/>
          </a:xfrm>
          <a:prstGeom prst="rect">
            <a:avLst/>
          </a:prstGeom>
        </p:spPr>
      </p:pic>
      <p:pic>
        <p:nvPicPr>
          <p:cNvPr id="8" name="Picture 7" descr="Screen Shot 2014-10-21 at 08.29.5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62"/>
          <a:stretch/>
        </p:blipFill>
        <p:spPr>
          <a:xfrm>
            <a:off x="1696047" y="1436511"/>
            <a:ext cx="4837506" cy="2980268"/>
          </a:xfrm>
          <a:prstGeom prst="rect">
            <a:avLst/>
          </a:prstGeom>
        </p:spPr>
      </p:pic>
      <p:pic>
        <p:nvPicPr>
          <p:cNvPr id="9" name="Picture 8" descr="Screen Shot 2014-10-21 at 08.37.5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500" y="6092473"/>
            <a:ext cx="34925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38689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93</a:t>
            </a:fld>
            <a:endParaRPr lang="en-US"/>
          </a:p>
        </p:txBody>
      </p:sp>
      <p:pic>
        <p:nvPicPr>
          <p:cNvPr id="7" name="Picture 6" descr="Screen Shot 2014-10-21 at 08.40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6010"/>
            <a:ext cx="7790954" cy="6086342"/>
          </a:xfrm>
          <a:prstGeom prst="rect">
            <a:avLst/>
          </a:prstGeom>
        </p:spPr>
      </p:pic>
      <p:pic>
        <p:nvPicPr>
          <p:cNvPr id="8" name="Picture 7" descr="Screen Shot 2014-10-21 at 08.40.4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860" y="6086123"/>
            <a:ext cx="24765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186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94</a:t>
            </a:fld>
            <a:endParaRPr lang="en-US"/>
          </a:p>
        </p:txBody>
      </p:sp>
      <p:pic>
        <p:nvPicPr>
          <p:cNvPr id="7" name="Picture 6" descr="Screen Shot 2014-10-21 at 08.44.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533" y="6229350"/>
            <a:ext cx="3441700" cy="254000"/>
          </a:xfrm>
          <a:prstGeom prst="rect">
            <a:avLst/>
          </a:prstGeom>
        </p:spPr>
      </p:pic>
      <p:pic>
        <p:nvPicPr>
          <p:cNvPr id="8" name="Picture 7" descr="Screen Shot 2014-10-21 at 08.42.4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433" y="0"/>
            <a:ext cx="6781457" cy="624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3932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75143" y="283257"/>
            <a:ext cx="6516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Geometrie</a:t>
            </a:r>
            <a:r>
              <a:rPr lang="en-US" dirty="0"/>
              <a:t> </a:t>
            </a:r>
            <a:r>
              <a:rPr lang="en-US" dirty="0" err="1"/>
              <a:t>páru</a:t>
            </a:r>
            <a:r>
              <a:rPr lang="en-US" dirty="0"/>
              <a:t> </a:t>
            </a:r>
            <a:r>
              <a:rPr lang="en-US" dirty="0" err="1"/>
              <a:t>bazí</a:t>
            </a:r>
            <a:endParaRPr lang="en-US" dirty="0"/>
          </a:p>
        </p:txBody>
      </p:sp>
      <p:pic>
        <p:nvPicPr>
          <p:cNvPr id="8" name="Picture 7" descr="duplex_characteristics_twist_roll_she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806" y="869001"/>
            <a:ext cx="4772630" cy="51813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40164" y="6434784"/>
            <a:ext cx="6827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http://</a:t>
            </a:r>
            <a:r>
              <a:rPr lang="en-US" dirty="0" err="1"/>
              <a:t>nar.oxfordjournals.org</a:t>
            </a:r>
            <a:r>
              <a:rPr lang="en-US" dirty="0"/>
              <a:t>/content/31/17/5108/F1.large.jpg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28936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F3349-4C0F-5F46-9621-276280B91A08}" type="slidenum">
              <a:rPr lang="en-US" smtClean="0"/>
              <a:t>96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981200" y="432319"/>
            <a:ext cx="83794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Interkalace</a:t>
            </a:r>
            <a:r>
              <a:rPr lang="en-US" dirty="0"/>
              <a:t> – </a:t>
            </a:r>
            <a:r>
              <a:rPr lang="en-US" dirty="0" err="1"/>
              <a:t>vmezeření</a:t>
            </a:r>
            <a:endParaRPr lang="en-US" dirty="0"/>
          </a:p>
          <a:p>
            <a:endParaRPr lang="en-US" dirty="0"/>
          </a:p>
          <a:p>
            <a:pPr marL="342900" indent="-342900">
              <a:buAutoNum type="arabicParenR"/>
            </a:pPr>
            <a:r>
              <a:rPr lang="en-US" dirty="0" err="1"/>
              <a:t>Planární</a:t>
            </a:r>
            <a:r>
              <a:rPr lang="en-US" dirty="0"/>
              <a:t> </a:t>
            </a:r>
            <a:r>
              <a:rPr lang="en-US" dirty="0" err="1"/>
              <a:t>molekuly</a:t>
            </a:r>
            <a:r>
              <a:rPr lang="en-US" dirty="0"/>
              <a:t> (</a:t>
            </a:r>
            <a:r>
              <a:rPr lang="en-US" dirty="0" err="1"/>
              <a:t>nejčastěji</a:t>
            </a:r>
            <a:r>
              <a:rPr lang="en-US" dirty="0"/>
              <a:t> </a:t>
            </a:r>
            <a:r>
              <a:rPr lang="en-US" dirty="0" err="1"/>
              <a:t>organické</a:t>
            </a:r>
            <a:r>
              <a:rPr lang="en-US" dirty="0"/>
              <a:t>  </a:t>
            </a:r>
            <a:r>
              <a:rPr lang="en-US" dirty="0" err="1"/>
              <a:t>polycyklické</a:t>
            </a:r>
            <a:r>
              <a:rPr lang="en-US" dirty="0"/>
              <a:t> </a:t>
            </a:r>
            <a:r>
              <a:rPr lang="en-US" dirty="0" err="1"/>
              <a:t>aromatické</a:t>
            </a:r>
            <a:r>
              <a:rPr lang="en-US" dirty="0"/>
              <a:t> </a:t>
            </a:r>
            <a:r>
              <a:rPr lang="en-US" dirty="0" err="1"/>
              <a:t>kruhy</a:t>
            </a:r>
            <a:r>
              <a:rPr lang="en-US" dirty="0"/>
              <a:t>) </a:t>
            </a:r>
            <a:r>
              <a:rPr lang="en-US" dirty="0" err="1"/>
              <a:t>mohou</a:t>
            </a:r>
            <a:r>
              <a:rPr lang="en-US" dirty="0"/>
              <a:t> </a:t>
            </a:r>
            <a:r>
              <a:rPr lang="en-US" dirty="0" err="1"/>
              <a:t>interagovat</a:t>
            </a:r>
            <a:r>
              <a:rPr lang="en-US" dirty="0"/>
              <a:t> s </a:t>
            </a:r>
            <a:r>
              <a:rPr lang="en-US" dirty="0" err="1"/>
              <a:t>molekulami</a:t>
            </a:r>
            <a:r>
              <a:rPr lang="en-US" dirty="0"/>
              <a:t> </a:t>
            </a:r>
            <a:r>
              <a:rPr lang="en-US" dirty="0" err="1"/>
              <a:t>nukleových</a:t>
            </a:r>
            <a:r>
              <a:rPr lang="en-US" dirty="0"/>
              <a:t> </a:t>
            </a:r>
            <a:r>
              <a:rPr lang="en-US" dirty="0" err="1"/>
              <a:t>kyselin</a:t>
            </a:r>
            <a:r>
              <a:rPr lang="en-US" dirty="0"/>
              <a:t> </a:t>
            </a:r>
            <a:r>
              <a:rPr lang="en-US" dirty="0" err="1"/>
              <a:t>interkalací</a:t>
            </a:r>
            <a:r>
              <a:rPr lang="en-US" dirty="0"/>
              <a:t>, </a:t>
            </a:r>
            <a:r>
              <a:rPr lang="en-US" dirty="0" err="1"/>
              <a:t>tzn</a:t>
            </a:r>
            <a:r>
              <a:rPr lang="en-US" dirty="0"/>
              <a:t>. </a:t>
            </a:r>
            <a:r>
              <a:rPr lang="en-US" dirty="0" err="1"/>
              <a:t>vmezeřením</a:t>
            </a:r>
            <a:r>
              <a:rPr lang="en-US" dirty="0"/>
              <a:t> se </a:t>
            </a:r>
            <a:r>
              <a:rPr lang="en-US" dirty="0" err="1"/>
              <a:t>mezi</a:t>
            </a:r>
            <a:r>
              <a:rPr lang="en-US" dirty="0"/>
              <a:t> </a:t>
            </a:r>
            <a:r>
              <a:rPr lang="en-US" dirty="0" err="1"/>
              <a:t>dvě</a:t>
            </a:r>
            <a:r>
              <a:rPr lang="en-US" dirty="0"/>
              <a:t> </a:t>
            </a:r>
            <a:r>
              <a:rPr lang="en-US" dirty="0" err="1"/>
              <a:t>po</a:t>
            </a:r>
            <a:r>
              <a:rPr lang="en-US" dirty="0"/>
              <a:t> </a:t>
            </a:r>
            <a:r>
              <a:rPr lang="en-US" dirty="0" err="1"/>
              <a:t>sobě</a:t>
            </a:r>
            <a:r>
              <a:rPr lang="en-US" dirty="0"/>
              <a:t> </a:t>
            </a:r>
            <a:r>
              <a:rPr lang="en-US" dirty="0" err="1"/>
              <a:t>jdoucí</a:t>
            </a:r>
            <a:r>
              <a:rPr lang="en-US" dirty="0"/>
              <a:t> </a:t>
            </a:r>
            <a:r>
              <a:rPr lang="en-US" dirty="0" err="1"/>
              <a:t>báze</a:t>
            </a:r>
            <a:r>
              <a:rPr lang="en-US" dirty="0"/>
              <a:t> n. </a:t>
            </a:r>
            <a:r>
              <a:rPr lang="en-US" dirty="0" err="1"/>
              <a:t>páry</a:t>
            </a:r>
            <a:r>
              <a:rPr lang="en-US" dirty="0"/>
              <a:t> </a:t>
            </a:r>
            <a:r>
              <a:rPr lang="en-US" dirty="0" err="1"/>
              <a:t>bazí</a:t>
            </a:r>
            <a:endParaRPr lang="en-US" dirty="0"/>
          </a:p>
          <a:p>
            <a:pPr marL="342900" indent="-342900">
              <a:buAutoNum type="arabicParenR"/>
            </a:pPr>
            <a:r>
              <a:rPr lang="en-US" dirty="0" err="1"/>
              <a:t>Důsledkem</a:t>
            </a:r>
            <a:r>
              <a:rPr lang="en-US" dirty="0"/>
              <a:t> je </a:t>
            </a:r>
            <a:r>
              <a:rPr lang="en-US" dirty="0" err="1"/>
              <a:t>změna</a:t>
            </a:r>
            <a:r>
              <a:rPr lang="en-US" dirty="0"/>
              <a:t> </a:t>
            </a:r>
            <a:r>
              <a:rPr lang="en-US" dirty="0" err="1"/>
              <a:t>strukturních</a:t>
            </a:r>
            <a:r>
              <a:rPr lang="en-US" dirty="0"/>
              <a:t> </a:t>
            </a:r>
            <a:r>
              <a:rPr lang="en-US" dirty="0" err="1"/>
              <a:t>parametrů</a:t>
            </a:r>
            <a:r>
              <a:rPr lang="en-US" dirty="0"/>
              <a:t> </a:t>
            </a:r>
            <a:r>
              <a:rPr lang="en-US" dirty="0" err="1"/>
              <a:t>dvoušroubovice</a:t>
            </a:r>
            <a:r>
              <a:rPr lang="en-US" dirty="0"/>
              <a:t> =&gt; </a:t>
            </a:r>
            <a:r>
              <a:rPr lang="en-US" dirty="0" err="1"/>
              <a:t>narušení</a:t>
            </a:r>
            <a:r>
              <a:rPr lang="en-US" dirty="0"/>
              <a:t> </a:t>
            </a:r>
            <a:r>
              <a:rPr lang="en-US" dirty="0" err="1"/>
              <a:t>např</a:t>
            </a:r>
            <a:r>
              <a:rPr lang="en-US" dirty="0"/>
              <a:t>. </a:t>
            </a:r>
            <a:r>
              <a:rPr lang="en-US" dirty="0" err="1"/>
              <a:t>replikace</a:t>
            </a:r>
            <a:r>
              <a:rPr lang="en-US" dirty="0"/>
              <a:t> DNA</a:t>
            </a:r>
          </a:p>
          <a:p>
            <a:pPr marL="342900" indent="-342900">
              <a:buAutoNum type="arabicParenR"/>
            </a:pPr>
            <a:r>
              <a:rPr lang="en-US" dirty="0" err="1"/>
              <a:t>Chemoterapie</a:t>
            </a:r>
            <a:r>
              <a:rPr lang="en-US" dirty="0"/>
              <a:t>, </a:t>
            </a:r>
            <a:r>
              <a:rPr lang="en-US" dirty="0" err="1"/>
              <a:t>značení</a:t>
            </a:r>
            <a:r>
              <a:rPr lang="en-US" dirty="0"/>
              <a:t> </a:t>
            </a:r>
            <a:r>
              <a:rPr lang="en-US" dirty="0" err="1"/>
              <a:t>nukleových</a:t>
            </a:r>
            <a:r>
              <a:rPr lang="en-US" dirty="0"/>
              <a:t> </a:t>
            </a:r>
            <a:r>
              <a:rPr lang="en-US" dirty="0" err="1"/>
              <a:t>kyseliny</a:t>
            </a:r>
            <a:r>
              <a:rPr lang="en-US" dirty="0"/>
              <a:t> (</a:t>
            </a:r>
            <a:r>
              <a:rPr lang="en-US" dirty="0" err="1"/>
              <a:t>ethidium</a:t>
            </a:r>
            <a:r>
              <a:rPr lang="en-US" dirty="0"/>
              <a:t> </a:t>
            </a:r>
            <a:r>
              <a:rPr lang="en-US" dirty="0" err="1"/>
              <a:t>bromid</a:t>
            </a:r>
            <a:r>
              <a:rPr lang="en-US" dirty="0"/>
              <a:t>) </a:t>
            </a:r>
            <a:r>
              <a:rPr lang="en-US" dirty="0" err="1"/>
              <a:t>atp</a:t>
            </a:r>
            <a:r>
              <a:rPr lang="en-US" dirty="0"/>
              <a:t>.</a:t>
            </a:r>
          </a:p>
        </p:txBody>
      </p:sp>
      <p:pic>
        <p:nvPicPr>
          <p:cNvPr id="9" name="Picture 8" descr="800px-Ethidium_bromi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350" y="2862461"/>
            <a:ext cx="4877701" cy="29936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087050" y="4066502"/>
            <a:ext cx="31237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Ethidium</a:t>
            </a:r>
            <a:r>
              <a:rPr lang="en-US" dirty="0"/>
              <a:t> bromide</a:t>
            </a:r>
          </a:p>
          <a:p>
            <a:r>
              <a:rPr lang="en-US" dirty="0"/>
              <a:t>!!! </a:t>
            </a:r>
            <a:r>
              <a:rPr lang="en-US" dirty="0" err="1"/>
              <a:t>Mutagenní</a:t>
            </a:r>
            <a:r>
              <a:rPr lang="en-US" dirty="0"/>
              <a:t> !!!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40180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F3349-4C0F-5F46-9621-276280B91A08}" type="slidenum">
              <a:rPr lang="en-US" smtClean="0"/>
              <a:t>97</a:t>
            </a:fld>
            <a:endParaRPr lang="en-US"/>
          </a:p>
        </p:txBody>
      </p:sp>
      <p:pic>
        <p:nvPicPr>
          <p:cNvPr id="7" name="Picture 6" descr="800px-DNA_intercalation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071" y="1881219"/>
            <a:ext cx="6066948" cy="3587083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6847586" y="1432057"/>
            <a:ext cx="175651" cy="186437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561784" y="957888"/>
            <a:ext cx="3123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Ethidium</a:t>
            </a:r>
            <a:r>
              <a:rPr lang="en-US" dirty="0"/>
              <a:t> bromide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739909" y="1881218"/>
            <a:ext cx="716117" cy="3144492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9494684" y="1881218"/>
            <a:ext cx="716117" cy="3144492"/>
          </a:xfrm>
          <a:prstGeom prst="straightConnector1">
            <a:avLst/>
          </a:prstGeom>
          <a:ln w="38100" cmpd="sng">
            <a:solidFill>
              <a:srgbClr val="0000FF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321048" y="5025710"/>
            <a:ext cx="793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DNA</a:t>
            </a:r>
          </a:p>
        </p:txBody>
      </p:sp>
    </p:spTree>
    <p:extLst>
      <p:ext uri="{BB962C8B-B14F-4D97-AF65-F5344CB8AC3E}">
        <p14:creationId xmlns:p14="http://schemas.microsoft.com/office/powerpoint/2010/main" val="27847591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F3349-4C0F-5F46-9621-276280B91A08}" type="slidenum">
              <a:rPr lang="en-US" smtClean="0"/>
              <a:t>98</a:t>
            </a:fld>
            <a:endParaRPr lang="en-US"/>
          </a:p>
        </p:txBody>
      </p:sp>
      <p:pic>
        <p:nvPicPr>
          <p:cNvPr id="7" name="Picture 6" descr="1s8.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9" r="34167"/>
          <a:stretch/>
        </p:blipFill>
        <p:spPr>
          <a:xfrm>
            <a:off x="6596782" y="1335801"/>
            <a:ext cx="2623687" cy="4883123"/>
          </a:xfrm>
          <a:prstGeom prst="rect">
            <a:avLst/>
          </a:prstGeom>
        </p:spPr>
      </p:pic>
      <p:pic>
        <p:nvPicPr>
          <p:cNvPr id="8" name="Picture 7" descr="1s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1" r="37495"/>
          <a:stretch/>
        </p:blipFill>
        <p:spPr>
          <a:xfrm>
            <a:off x="2777214" y="1335801"/>
            <a:ext cx="2303734" cy="48831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24001" y="32424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Decamer</a:t>
            </a:r>
            <a:r>
              <a:rPr lang="en-US" dirty="0"/>
              <a:t> DNA </a:t>
            </a:r>
            <a:r>
              <a:rPr lang="en-US" dirty="0" err="1"/>
              <a:t>šroubovice</a:t>
            </a:r>
            <a:r>
              <a:rPr lang="en-US" dirty="0"/>
              <a:t> </a:t>
            </a:r>
            <a:r>
              <a:rPr lang="en-US" dirty="0" err="1"/>
              <a:t>interkalovaný</a:t>
            </a:r>
            <a:r>
              <a:rPr lang="en-US" dirty="0"/>
              <a:t> </a:t>
            </a:r>
            <a:r>
              <a:rPr lang="en-US" dirty="0" err="1"/>
              <a:t>dvěma</a:t>
            </a:r>
            <a:endParaRPr lang="en-US" dirty="0"/>
          </a:p>
          <a:p>
            <a:endParaRPr lang="en-US" dirty="0"/>
          </a:p>
          <a:p>
            <a:r>
              <a:rPr lang="en-US" dirty="0"/>
              <a:t>2-HYDROXY-3-(PYREN-1-YLMETHOXY)PROPYL DIHYDROGEN </a:t>
            </a:r>
            <a:r>
              <a:rPr lang="en-US" dirty="0" err="1"/>
              <a:t>fosfátovými</a:t>
            </a:r>
            <a:r>
              <a:rPr lang="en-US" dirty="0"/>
              <a:t> </a:t>
            </a:r>
            <a:r>
              <a:rPr lang="en-US" dirty="0" err="1"/>
              <a:t>bázemi</a:t>
            </a:r>
            <a:r>
              <a:rPr lang="en-US" dirty="0"/>
              <a:t> (PDB ID: 1S88)</a:t>
            </a:r>
          </a:p>
        </p:txBody>
      </p:sp>
    </p:spTree>
    <p:extLst>
      <p:ext uri="{BB962C8B-B14F-4D97-AF65-F5344CB8AC3E}">
        <p14:creationId xmlns:p14="http://schemas.microsoft.com/office/powerpoint/2010/main" val="101695099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CST126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F3349-4C0F-5F46-9621-276280B91A08}" type="slidenum">
              <a:rPr lang="en-US" smtClean="0"/>
              <a:t>99</a:t>
            </a:fld>
            <a:endParaRPr lang="en-US"/>
          </a:p>
        </p:txBody>
      </p:sp>
      <p:pic>
        <p:nvPicPr>
          <p:cNvPr id="7" name="Picture 6" descr="1x9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7" r="35870"/>
          <a:stretch/>
        </p:blipFill>
        <p:spPr>
          <a:xfrm>
            <a:off x="6625009" y="1152461"/>
            <a:ext cx="3330253" cy="50190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81201" y="351260"/>
            <a:ext cx="80686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Hexamer</a:t>
            </a:r>
            <a:r>
              <a:rPr lang="en-US" dirty="0"/>
              <a:t> DNA </a:t>
            </a:r>
            <a:r>
              <a:rPr lang="en-US" dirty="0" err="1"/>
              <a:t>šroubovice</a:t>
            </a:r>
            <a:r>
              <a:rPr lang="en-US" dirty="0"/>
              <a:t> </a:t>
            </a:r>
            <a:r>
              <a:rPr lang="en-US" dirty="0" err="1"/>
              <a:t>interkalovaný</a:t>
            </a:r>
            <a:r>
              <a:rPr lang="en-US" dirty="0"/>
              <a:t> </a:t>
            </a:r>
            <a:r>
              <a:rPr lang="en-US" dirty="0" err="1"/>
              <a:t>bispphenazinem</a:t>
            </a:r>
            <a:r>
              <a:rPr lang="en-US" dirty="0"/>
              <a:t> – </a:t>
            </a:r>
            <a:r>
              <a:rPr lang="en-US" dirty="0" err="1"/>
              <a:t>protinádorovým</a:t>
            </a:r>
            <a:r>
              <a:rPr lang="en-US" dirty="0"/>
              <a:t> </a:t>
            </a:r>
            <a:r>
              <a:rPr lang="en-US" dirty="0" err="1"/>
              <a:t>léčivem</a:t>
            </a:r>
            <a:r>
              <a:rPr lang="en-US" dirty="0"/>
              <a:t> (1-METHYL-9-[12-(9-METHYLPHENAZIN-10-IUM-1-YL)-12-OXO-2,11-DIAZA-5,8-DIAZONIADODEC-1-ANOYL]PHENAZIN-10-IUM)</a:t>
            </a:r>
          </a:p>
          <a:p>
            <a:r>
              <a:rPr lang="en-US" dirty="0"/>
              <a:t>PDB ID: 1X95</a:t>
            </a:r>
          </a:p>
        </p:txBody>
      </p:sp>
    </p:spTree>
    <p:extLst>
      <p:ext uri="{BB962C8B-B14F-4D97-AF65-F5344CB8AC3E}">
        <p14:creationId xmlns:p14="http://schemas.microsoft.com/office/powerpoint/2010/main" val="4731648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12830</TotalTime>
  <Words>4611</Words>
  <Application>Microsoft Macintosh PowerPoint</Application>
  <PresentationFormat>Widescreen</PresentationFormat>
  <Paragraphs>1232</Paragraphs>
  <Slides>169</Slides>
  <Notes>9</Notes>
  <HiddenSlides>20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Links</vt:lpstr>
      </vt:variant>
      <vt:variant>
        <vt:i4>2</vt:i4>
      </vt:variant>
      <vt:variant>
        <vt:lpstr>Slide Titles</vt:lpstr>
      </vt:variant>
      <vt:variant>
        <vt:i4>169</vt:i4>
      </vt:variant>
    </vt:vector>
  </HeadingPairs>
  <TitlesOfParts>
    <vt:vector size="183" baseType="lpstr">
      <vt:lpstr>Aptos</vt:lpstr>
      <vt:lpstr>Aptos Display</vt:lpstr>
      <vt:lpstr>Arial</vt:lpstr>
      <vt:lpstr>Arial Black</vt:lpstr>
      <vt:lpstr>Arial Bold</vt:lpstr>
      <vt:lpstr>Calibri</vt:lpstr>
      <vt:lpstr>Courier</vt:lpstr>
      <vt:lpstr>Geneva</vt:lpstr>
      <vt:lpstr>Helvetica</vt:lpstr>
      <vt:lpstr>Open Sans</vt:lpstr>
      <vt:lpstr>Symbol</vt:lpstr>
      <vt:lpstr>Office Theme</vt:lpstr>
      <vt:lpstr>???</vt:lpstr>
      <vt:lpstr>???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Protein folding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Karel Kubíček</dc:creator>
  <cp:lastModifiedBy>Karel Kubíček</cp:lastModifiedBy>
  <cp:revision>73</cp:revision>
  <dcterms:created xsi:type="dcterms:W3CDTF">2025-02-24T10:31:32Z</dcterms:created>
  <dcterms:modified xsi:type="dcterms:W3CDTF">2025-03-05T08:21:37Z</dcterms:modified>
</cp:coreProperties>
</file>