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0552B9-4B16-438D-93A7-0E33554A2065}" type="datetimeFigureOut">
              <a:rPr lang="cs-CZ" smtClean="0"/>
              <a:t>16.9.2012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47ADE15-FC25-4EB6-BFE5-651F03A339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v.cz/public/2d/64/7e/158157_14896_Rakousko_Uhersko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ujweb.atlas.cz/zabava/historie/beforewhite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89680" y="665153"/>
            <a:ext cx="5105400" cy="4111973"/>
          </a:xfrm>
        </p:spPr>
        <p:txBody>
          <a:bodyPr/>
          <a:lstStyle/>
          <a:p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brief</a:t>
            </a:r>
            <a:r>
              <a:rPr lang="cs-CZ" u="sng" dirty="0" smtClean="0"/>
              <a:t> </a:t>
            </a:r>
            <a:r>
              <a:rPr lang="cs-CZ" u="sng" dirty="0" err="1" smtClean="0"/>
              <a:t>outline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history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Czech</a:t>
            </a:r>
            <a:r>
              <a:rPr lang="cs-CZ" u="sng" dirty="0" smtClean="0"/>
              <a:t> </a:t>
            </a:r>
            <a:r>
              <a:rPr lang="cs-CZ" u="sng" dirty="0" err="1" smtClean="0"/>
              <a:t>Lands</a:t>
            </a:r>
            <a:r>
              <a:rPr lang="cs-CZ" u="sng" dirty="0" smtClean="0"/>
              <a:t> in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Middle</a:t>
            </a:r>
            <a:r>
              <a:rPr lang="cs-CZ" u="sng" dirty="0" smtClean="0"/>
              <a:t> </a:t>
            </a:r>
            <a:r>
              <a:rPr lang="cs-CZ" u="sng" dirty="0" err="1" smtClean="0"/>
              <a:t>Ages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5445224"/>
            <a:ext cx="5114778" cy="936104"/>
          </a:xfrm>
        </p:spPr>
        <p:txBody>
          <a:bodyPr/>
          <a:lstStyle/>
          <a:p>
            <a:r>
              <a:rPr lang="cs-CZ" dirty="0" smtClean="0"/>
              <a:t>Jana Musilova </a:t>
            </a:r>
            <a:r>
              <a:rPr lang="cs-CZ" dirty="0" err="1" smtClean="0"/>
              <a:t>and</a:t>
            </a:r>
            <a:r>
              <a:rPr lang="cs-CZ" dirty="0" smtClean="0"/>
              <a:t> Jana Hrabcova</a:t>
            </a: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House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Habsburgs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208912" cy="5403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1526 – 1918 </a:t>
            </a:r>
            <a:endParaRPr lang="cs-CZ" dirty="0" smtClean="0"/>
          </a:p>
          <a:p>
            <a:r>
              <a:rPr lang="cs-CZ" b="1" dirty="0" smtClean="0"/>
              <a:t>Ferdinand I </a:t>
            </a:r>
            <a:r>
              <a:rPr lang="cs-CZ" dirty="0" smtClean="0"/>
              <a:t>(1526–1564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his </a:t>
            </a:r>
            <a:r>
              <a:rPr lang="cs-CZ" dirty="0" err="1" smtClean="0"/>
              <a:t>reign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:</a:t>
            </a:r>
          </a:p>
          <a:p>
            <a:pPr lvl="0">
              <a:buFont typeface="Courier New" pitchFamily="49" charset="0"/>
              <a:buChar char="o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contest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Ottoman</a:t>
            </a:r>
            <a:r>
              <a:rPr lang="cs-CZ" dirty="0" smtClean="0"/>
              <a:t> Empire, </a:t>
            </a:r>
            <a:r>
              <a:rPr lang="cs-CZ" dirty="0" err="1" smtClean="0"/>
              <a:t>whose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advance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began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1520s</a:t>
            </a:r>
          </a:p>
          <a:p>
            <a:pPr lvl="0">
              <a:buFont typeface="Courier New" pitchFamily="49" charset="0"/>
              <a:buChar char="o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contest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protestant </a:t>
            </a:r>
            <a:r>
              <a:rPr lang="cs-CZ" dirty="0" err="1" smtClean="0"/>
              <a:t>Reformation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resulted</a:t>
            </a:r>
            <a:r>
              <a:rPr lang="cs-CZ" dirty="0" smtClean="0"/>
              <a:t> in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religion 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Habsburg</a:t>
            </a:r>
            <a:r>
              <a:rPr lang="cs-CZ" dirty="0" smtClean="0"/>
              <a:t> rule </a:t>
            </a:r>
            <a:r>
              <a:rPr lang="cs-CZ" dirty="0" err="1" smtClean="0"/>
              <a:t>brought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re-</a:t>
            </a:r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Roman </a:t>
            </a:r>
            <a:r>
              <a:rPr lang="cs-CZ" dirty="0" err="1" smtClean="0"/>
              <a:t>Catholic</a:t>
            </a:r>
            <a:r>
              <a:rPr lang="cs-CZ" dirty="0" smtClean="0"/>
              <a:t> </a:t>
            </a:r>
            <a:r>
              <a:rPr lang="cs-CZ" dirty="0" err="1" smtClean="0"/>
              <a:t>faith</a:t>
            </a:r>
            <a:r>
              <a:rPr lang="cs-CZ" dirty="0" smtClean="0"/>
              <a:t>, </a:t>
            </a:r>
            <a:r>
              <a:rPr lang="cs-CZ" dirty="0" err="1" smtClean="0"/>
              <a:t>centralization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construction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multi</a:t>
            </a:r>
            <a:r>
              <a:rPr lang="cs-CZ" dirty="0" smtClean="0"/>
              <a:t>-</a:t>
            </a:r>
            <a:r>
              <a:rPr lang="cs-CZ" dirty="0" err="1" smtClean="0"/>
              <a:t>national</a:t>
            </a:r>
            <a:r>
              <a:rPr lang="cs-CZ" dirty="0" smtClean="0"/>
              <a:t> empire.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Habsburgs</a:t>
            </a:r>
            <a:r>
              <a:rPr lang="cs-CZ" dirty="0" smtClean="0"/>
              <a:t> </a:t>
            </a:r>
            <a:r>
              <a:rPr lang="cs-CZ" dirty="0" err="1" smtClean="0"/>
              <a:t>included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Crownlands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Bohemia in </a:t>
            </a:r>
            <a:r>
              <a:rPr lang="cs-CZ" dirty="0" err="1" smtClean="0"/>
              <a:t>their</a:t>
            </a:r>
            <a:r>
              <a:rPr lang="cs-CZ" dirty="0" smtClean="0"/>
              <a:t> monarchy,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remained</a:t>
            </a:r>
            <a:r>
              <a:rPr lang="cs-CZ" dirty="0" smtClean="0"/>
              <a:t>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>
                <a:hlinkClick r:id="rId2"/>
              </a:rPr>
              <a:t>Habsburg</a:t>
            </a:r>
            <a:r>
              <a:rPr lang="cs-CZ" dirty="0" smtClean="0">
                <a:hlinkClick r:id="rId2"/>
              </a:rPr>
              <a:t> empire</a:t>
            </a:r>
            <a:r>
              <a:rPr lang="cs-CZ" dirty="0" smtClean="0"/>
              <a:t> </a:t>
            </a:r>
            <a:r>
              <a:rPr lang="cs-CZ" dirty="0" err="1" smtClean="0"/>
              <a:t>until</a:t>
            </a:r>
            <a:r>
              <a:rPr lang="cs-CZ" dirty="0" smtClean="0"/>
              <a:t> </a:t>
            </a:r>
            <a:r>
              <a:rPr lang="cs-CZ" dirty="0" smtClean="0"/>
              <a:t>1918</a:t>
            </a:r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pic>
        <p:nvPicPr>
          <p:cNvPr id="6" name="Zástupný symbol pro obsah 5" descr="800px-Growth_of_Habsburg_territori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7" y="1052736"/>
            <a:ext cx="8657738" cy="5544616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Rudolph</a:t>
            </a:r>
            <a:r>
              <a:rPr lang="cs-CZ" sz="2800" dirty="0" smtClean="0"/>
              <a:t> </a:t>
            </a:r>
            <a:r>
              <a:rPr lang="cs-CZ" sz="2800" dirty="0" smtClean="0"/>
              <a:t>II (1576-1611)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908720"/>
            <a:ext cx="8460432" cy="5949280"/>
          </a:xfrm>
        </p:spPr>
        <p:txBody>
          <a:bodyPr>
            <a:normAutofit fontScale="85000" lnSpcReduction="20000"/>
          </a:bodyPr>
          <a:lstStyle/>
          <a:p>
            <a:r>
              <a:rPr lang="cs-CZ" sz="3200" dirty="0" err="1" smtClean="0"/>
              <a:t>left</a:t>
            </a:r>
            <a:r>
              <a:rPr lang="cs-CZ" sz="3200" dirty="0" smtClean="0"/>
              <a:t> </a:t>
            </a:r>
            <a:r>
              <a:rPr lang="cs-CZ" sz="3200" dirty="0" err="1" smtClean="0"/>
              <a:t>Vienna</a:t>
            </a:r>
            <a:r>
              <a:rPr lang="cs-CZ" sz="3200" dirty="0" smtClean="0"/>
              <a:t> </a:t>
            </a: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Prague</a:t>
            </a:r>
            <a:r>
              <a:rPr lang="cs-CZ" sz="3200" dirty="0" smtClean="0"/>
              <a:t>, Bohemian </a:t>
            </a:r>
            <a:r>
              <a:rPr lang="cs-CZ" sz="3200" dirty="0" err="1" smtClean="0"/>
              <a:t>capital</a:t>
            </a:r>
            <a:r>
              <a:rPr lang="cs-CZ" sz="3200" dirty="0" smtClean="0"/>
              <a:t> </a:t>
            </a:r>
            <a:r>
              <a:rPr lang="cs-CZ" sz="3200" dirty="0" err="1" smtClean="0"/>
              <a:t>grew</a:t>
            </a:r>
            <a:r>
              <a:rPr lang="cs-CZ" sz="3200" dirty="0" smtClean="0"/>
              <a:t> </a:t>
            </a:r>
            <a:r>
              <a:rPr lang="cs-CZ" sz="3200" dirty="0" err="1" smtClean="0"/>
              <a:t>into</a:t>
            </a:r>
            <a:r>
              <a:rPr lang="cs-CZ" sz="3200" dirty="0" smtClean="0"/>
              <a:t> </a:t>
            </a:r>
            <a:r>
              <a:rPr lang="cs-CZ" sz="3200" dirty="0" err="1" smtClean="0"/>
              <a:t>an</a:t>
            </a:r>
            <a:r>
              <a:rPr lang="cs-CZ" sz="3200" dirty="0" smtClean="0"/>
              <a:t> </a:t>
            </a:r>
            <a:r>
              <a:rPr lang="cs-CZ" sz="3200" dirty="0" err="1" smtClean="0"/>
              <a:t>important</a:t>
            </a:r>
            <a:r>
              <a:rPr lang="cs-CZ" sz="3200" dirty="0" smtClean="0"/>
              <a:t> center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European</a:t>
            </a:r>
            <a:r>
              <a:rPr lang="cs-CZ" sz="3200" dirty="0" smtClean="0"/>
              <a:t> </a:t>
            </a:r>
            <a:r>
              <a:rPr lang="cs-CZ" sz="3200" dirty="0" err="1" smtClean="0"/>
              <a:t>culture</a:t>
            </a:r>
            <a:endParaRPr lang="cs-CZ" sz="3200" dirty="0" smtClean="0"/>
          </a:p>
          <a:p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Czech</a:t>
            </a:r>
            <a:r>
              <a:rPr lang="cs-CZ" sz="3200" dirty="0" smtClean="0"/>
              <a:t> </a:t>
            </a:r>
            <a:r>
              <a:rPr lang="cs-CZ" sz="3200" dirty="0" err="1" smtClean="0"/>
              <a:t>Estates</a:t>
            </a:r>
            <a:r>
              <a:rPr lang="cs-CZ" sz="3200" dirty="0" smtClean="0"/>
              <a:t> </a:t>
            </a:r>
            <a:r>
              <a:rPr lang="cs-CZ" sz="3200" dirty="0" err="1" smtClean="0"/>
              <a:t>forced</a:t>
            </a:r>
            <a:r>
              <a:rPr lang="cs-CZ" sz="3200" dirty="0" smtClean="0"/>
              <a:t> </a:t>
            </a:r>
            <a:r>
              <a:rPr lang="cs-CZ" sz="3200" dirty="0" err="1" smtClean="0"/>
              <a:t>Rudolph</a:t>
            </a:r>
            <a:r>
              <a:rPr lang="cs-CZ" sz="3200" dirty="0" smtClean="0"/>
              <a:t> </a:t>
            </a:r>
            <a:r>
              <a:rPr lang="cs-CZ" sz="3200" dirty="0" smtClean="0"/>
              <a:t>II to </a:t>
            </a:r>
            <a:r>
              <a:rPr lang="cs-CZ" sz="3200" dirty="0" err="1" smtClean="0"/>
              <a:t>issue</a:t>
            </a:r>
            <a:r>
              <a:rPr lang="cs-CZ" sz="3200" dirty="0" smtClean="0"/>
              <a:t> a </a:t>
            </a:r>
            <a:r>
              <a:rPr lang="cs-CZ" sz="3200" dirty="0" err="1" smtClean="0"/>
              <a:t>decree</a:t>
            </a:r>
            <a:r>
              <a:rPr lang="cs-CZ" sz="3200" dirty="0" smtClean="0"/>
              <a:t> - </a:t>
            </a:r>
            <a:r>
              <a:rPr lang="cs-CZ" sz="3200" dirty="0" err="1" smtClean="0"/>
              <a:t>so</a:t>
            </a:r>
            <a:r>
              <a:rPr lang="cs-CZ" sz="3200" dirty="0" smtClean="0"/>
              <a:t> </a:t>
            </a:r>
            <a:r>
              <a:rPr lang="cs-CZ" sz="3200" dirty="0" err="1" smtClean="0"/>
              <a:t>called</a:t>
            </a:r>
            <a:r>
              <a:rPr lang="cs-CZ" sz="3200" dirty="0" smtClean="0"/>
              <a:t> "</a:t>
            </a:r>
            <a:r>
              <a:rPr lang="cs-CZ" sz="3200" dirty="0" err="1" smtClean="0"/>
              <a:t>Maiestatus</a:t>
            </a:r>
            <a:r>
              <a:rPr lang="cs-CZ" sz="3200" dirty="0" smtClean="0"/>
              <a:t>" - </a:t>
            </a:r>
            <a:r>
              <a:rPr lang="cs-CZ" sz="3200" dirty="0" err="1" smtClean="0"/>
              <a:t>proclaiming</a:t>
            </a:r>
            <a:r>
              <a:rPr lang="cs-CZ" sz="3200" dirty="0" smtClean="0"/>
              <a:t> </a:t>
            </a:r>
            <a:r>
              <a:rPr lang="cs-CZ" sz="3200" dirty="0" err="1" smtClean="0"/>
              <a:t>freedom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religious</a:t>
            </a:r>
            <a:r>
              <a:rPr lang="cs-CZ" sz="3200" dirty="0" smtClean="0"/>
              <a:t> </a:t>
            </a:r>
            <a:r>
              <a:rPr lang="cs-CZ" sz="3200" dirty="0" err="1" smtClean="0"/>
              <a:t>confession</a:t>
            </a:r>
            <a:endParaRPr lang="cs-CZ" sz="3200" dirty="0" smtClean="0"/>
          </a:p>
          <a:p>
            <a:pPr lvl="0"/>
            <a:r>
              <a:rPr lang="cs-CZ" sz="3200" dirty="0" err="1" smtClean="0"/>
              <a:t>due</a:t>
            </a:r>
            <a:r>
              <a:rPr lang="cs-CZ" sz="3200" dirty="0" smtClean="0"/>
              <a:t> to many </a:t>
            </a:r>
            <a:r>
              <a:rPr lang="cs-CZ" sz="3200" dirty="0" err="1" smtClean="0"/>
              <a:t>artist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scientist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development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culture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natural</a:t>
            </a:r>
            <a:r>
              <a:rPr lang="cs-CZ" sz="3200" dirty="0" smtClean="0"/>
              <a:t> </a:t>
            </a:r>
            <a:r>
              <a:rPr lang="cs-CZ" sz="3200" dirty="0" err="1" smtClean="0"/>
              <a:t>sciences</a:t>
            </a:r>
            <a:r>
              <a:rPr lang="cs-CZ" sz="3200" dirty="0" smtClean="0"/>
              <a:t> </a:t>
            </a:r>
            <a:r>
              <a:rPr lang="cs-CZ" sz="3200" dirty="0" err="1" smtClean="0"/>
              <a:t>it</a:t>
            </a:r>
            <a:r>
              <a:rPr lang="cs-CZ" sz="3200" dirty="0" smtClean="0"/>
              <a:t> </a:t>
            </a:r>
            <a:r>
              <a:rPr lang="cs-CZ" sz="3200" dirty="0" err="1" smtClean="0"/>
              <a:t>was</a:t>
            </a:r>
            <a:r>
              <a:rPr lang="cs-CZ" sz="3200" dirty="0" smtClean="0"/>
              <a:t> </a:t>
            </a:r>
            <a:r>
              <a:rPr lang="cs-CZ" sz="3200" dirty="0" err="1" smtClean="0"/>
              <a:t>called</a:t>
            </a:r>
            <a:r>
              <a:rPr lang="cs-CZ" sz="3200" dirty="0" smtClean="0"/>
              <a:t> </a:t>
            </a:r>
            <a:r>
              <a:rPr lang="cs-CZ" sz="3200" i="1" dirty="0" smtClean="0"/>
              <a:t>„</a:t>
            </a:r>
            <a:r>
              <a:rPr lang="cs-CZ" sz="3200" i="1" dirty="0" err="1" smtClean="0"/>
              <a:t>the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Golden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Prague</a:t>
            </a:r>
            <a:r>
              <a:rPr lang="cs-CZ" sz="3200" i="1" dirty="0" smtClean="0"/>
              <a:t>“</a:t>
            </a:r>
            <a:endParaRPr lang="cs-CZ" sz="3200" dirty="0" smtClean="0"/>
          </a:p>
          <a:p>
            <a:pPr lvl="0"/>
            <a:r>
              <a:rPr lang="cs-CZ" sz="3200" dirty="0" err="1" smtClean="0"/>
              <a:t>Rudolph</a:t>
            </a:r>
            <a:r>
              <a:rPr lang="cs-CZ" sz="3200" dirty="0" smtClean="0"/>
              <a:t> </a:t>
            </a:r>
            <a:r>
              <a:rPr lang="cs-CZ" sz="3200" dirty="0" err="1" smtClean="0"/>
              <a:t>also</a:t>
            </a:r>
            <a:r>
              <a:rPr lang="cs-CZ" sz="3200" dirty="0" smtClean="0"/>
              <a:t> </a:t>
            </a:r>
            <a:r>
              <a:rPr lang="cs-CZ" sz="3200" dirty="0" err="1" smtClean="0"/>
              <a:t>supported</a:t>
            </a:r>
            <a:r>
              <a:rPr lang="cs-CZ" sz="3200" dirty="0" smtClean="0"/>
              <a:t> </a:t>
            </a:r>
            <a:r>
              <a:rPr lang="cs-CZ" sz="3200" dirty="0" err="1" smtClean="0"/>
              <a:t>natural</a:t>
            </a:r>
            <a:r>
              <a:rPr lang="cs-CZ" sz="3200" dirty="0" smtClean="0"/>
              <a:t> </a:t>
            </a:r>
            <a:r>
              <a:rPr lang="cs-CZ" sz="3200" dirty="0" err="1" smtClean="0"/>
              <a:t>philosofers</a:t>
            </a:r>
            <a:r>
              <a:rPr lang="cs-CZ" sz="3200" dirty="0" smtClean="0"/>
              <a:t> such as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astronomers</a:t>
            </a:r>
            <a:r>
              <a:rPr lang="cs-CZ" sz="3200" dirty="0" smtClean="0"/>
              <a:t> </a:t>
            </a:r>
            <a:r>
              <a:rPr lang="cs-CZ" sz="3200" i="1" dirty="0" err="1" smtClean="0"/>
              <a:t>Tycho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Brahe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and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Johannes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Kepler</a:t>
            </a:r>
            <a:r>
              <a:rPr lang="cs-CZ" sz="3200" i="1" dirty="0" smtClean="0"/>
              <a:t>, </a:t>
            </a:r>
            <a:r>
              <a:rPr lang="cs-CZ" sz="3200" dirty="0" err="1" smtClean="0"/>
              <a:t>also</a:t>
            </a:r>
            <a:r>
              <a:rPr lang="cs-CZ" sz="3200" dirty="0" smtClean="0"/>
              <a:t> </a:t>
            </a:r>
            <a:r>
              <a:rPr lang="cs-CZ" sz="3200" i="1" dirty="0" err="1" smtClean="0"/>
              <a:t>Giordanno</a:t>
            </a:r>
            <a:r>
              <a:rPr lang="cs-CZ" sz="3200" i="1" dirty="0" smtClean="0"/>
              <a:t> Bruno</a:t>
            </a:r>
            <a:r>
              <a:rPr lang="cs-CZ" sz="3200" dirty="0" smtClean="0"/>
              <a:t> </a:t>
            </a:r>
            <a:r>
              <a:rPr lang="cs-CZ" sz="3200" dirty="0" err="1" smtClean="0"/>
              <a:t>spent</a:t>
            </a:r>
            <a:r>
              <a:rPr lang="cs-CZ" sz="3200" dirty="0" smtClean="0"/>
              <a:t> </a:t>
            </a:r>
            <a:r>
              <a:rPr lang="cs-CZ" sz="3200" dirty="0" err="1" smtClean="0"/>
              <a:t>some</a:t>
            </a:r>
            <a:r>
              <a:rPr lang="cs-CZ" sz="3200" dirty="0" smtClean="0"/>
              <a:t> </a:t>
            </a:r>
            <a:r>
              <a:rPr lang="cs-CZ" sz="3200" dirty="0" err="1" smtClean="0"/>
              <a:t>time</a:t>
            </a:r>
            <a:r>
              <a:rPr lang="cs-CZ" sz="3200" dirty="0" smtClean="0"/>
              <a:t> in </a:t>
            </a:r>
            <a:r>
              <a:rPr lang="cs-CZ" sz="3200" dirty="0" err="1" smtClean="0"/>
              <a:t>Prague</a:t>
            </a:r>
            <a:r>
              <a:rPr lang="cs-CZ" sz="3200" dirty="0" smtClean="0"/>
              <a:t> </a:t>
            </a:r>
            <a:r>
              <a:rPr lang="cs-CZ" sz="3200" dirty="0" err="1" smtClean="0"/>
              <a:t>when</a:t>
            </a:r>
            <a:r>
              <a:rPr lang="cs-CZ" sz="3200" dirty="0" smtClean="0"/>
              <a:t> he </a:t>
            </a:r>
            <a:r>
              <a:rPr lang="cs-CZ" sz="3200" dirty="0" err="1" smtClean="0"/>
              <a:t>was</a:t>
            </a:r>
            <a:r>
              <a:rPr lang="cs-CZ" sz="3200" dirty="0" smtClean="0"/>
              <a:t> on </a:t>
            </a:r>
            <a:r>
              <a:rPr lang="cs-CZ" sz="3200" dirty="0" err="1" smtClean="0"/>
              <a:t>the</a:t>
            </a:r>
            <a:r>
              <a:rPr lang="cs-CZ" sz="3200" dirty="0" smtClean="0"/>
              <a:t> run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inquisition</a:t>
            </a:r>
            <a:endParaRPr lang="cs-CZ" sz="3200" dirty="0" smtClean="0"/>
          </a:p>
          <a:p>
            <a:pPr lvl="0"/>
            <a:r>
              <a:rPr lang="cs-CZ" sz="3200" dirty="0" err="1" smtClean="0"/>
              <a:t>Rudolph</a:t>
            </a:r>
            <a:r>
              <a:rPr lang="cs-CZ" sz="3200" dirty="0" smtClean="0"/>
              <a:t> </a:t>
            </a:r>
            <a:r>
              <a:rPr lang="cs-CZ" sz="3200" dirty="0" err="1" smtClean="0"/>
              <a:t>also</a:t>
            </a:r>
            <a:r>
              <a:rPr lang="cs-CZ" sz="3200" dirty="0" smtClean="0"/>
              <a:t> </a:t>
            </a:r>
            <a:r>
              <a:rPr lang="cs-CZ" sz="3200" dirty="0" err="1" smtClean="0"/>
              <a:t>patronated</a:t>
            </a:r>
            <a:r>
              <a:rPr lang="cs-CZ" sz="3200" dirty="0" smtClean="0"/>
              <a:t> </a:t>
            </a:r>
            <a:r>
              <a:rPr lang="cs-CZ" sz="3200" i="1" dirty="0" err="1" smtClean="0"/>
              <a:t>occult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sciences</a:t>
            </a:r>
            <a:r>
              <a:rPr lang="cs-CZ" sz="3200" i="1" dirty="0" smtClean="0"/>
              <a:t>, </a:t>
            </a:r>
            <a:r>
              <a:rPr lang="cs-CZ" sz="3200" dirty="0" smtClean="0"/>
              <a:t>many </a:t>
            </a:r>
            <a:r>
              <a:rPr lang="cs-CZ" sz="3200" dirty="0" err="1" smtClean="0"/>
              <a:t>alchymists</a:t>
            </a:r>
            <a:r>
              <a:rPr lang="cs-CZ" sz="3200" dirty="0" smtClean="0"/>
              <a:t> </a:t>
            </a:r>
            <a:r>
              <a:rPr lang="cs-CZ" sz="3200" dirty="0" err="1" smtClean="0"/>
              <a:t>stayed</a:t>
            </a:r>
            <a:r>
              <a:rPr lang="cs-CZ" sz="3200" dirty="0" smtClean="0"/>
              <a:t> in </a:t>
            </a:r>
            <a:r>
              <a:rPr lang="cs-CZ" sz="3200" dirty="0" err="1" smtClean="0"/>
              <a:t>Prague</a:t>
            </a:r>
            <a:r>
              <a:rPr lang="cs-CZ" sz="3200" dirty="0" smtClean="0"/>
              <a:t> </a:t>
            </a:r>
            <a:r>
              <a:rPr lang="cs-CZ" sz="3200" dirty="0" err="1" smtClean="0"/>
              <a:t>during</a:t>
            </a:r>
            <a:r>
              <a:rPr lang="cs-CZ" sz="3200" dirty="0" smtClean="0"/>
              <a:t> his </a:t>
            </a:r>
            <a:r>
              <a:rPr lang="cs-CZ" sz="3200" dirty="0" err="1" smtClean="0"/>
              <a:t>reign</a:t>
            </a:r>
            <a:endParaRPr lang="cs-CZ" sz="3200" dirty="0" smtClean="0"/>
          </a:p>
          <a:p>
            <a:r>
              <a:rPr lang="cs-CZ" sz="3200" i="1" dirty="0" err="1" smtClean="0"/>
              <a:t>Interesting</a:t>
            </a:r>
            <a:r>
              <a:rPr lang="cs-CZ" sz="3200" i="1" dirty="0" smtClean="0"/>
              <a:t> web </a:t>
            </a:r>
            <a:r>
              <a:rPr lang="cs-CZ" sz="3200" i="1" dirty="0" err="1" smtClean="0"/>
              <a:t>site</a:t>
            </a:r>
            <a:r>
              <a:rPr lang="cs-CZ" sz="3200" i="1" dirty="0" smtClean="0"/>
              <a:t>: </a:t>
            </a:r>
            <a:r>
              <a:rPr lang="cs-CZ" sz="3200" i="1" dirty="0" smtClean="0"/>
              <a:t>http://english.habsburger.net/</a:t>
            </a:r>
            <a:endParaRPr lang="cs-CZ" sz="3200" dirty="0" smtClean="0"/>
          </a:p>
          <a:p>
            <a:pPr lvl="0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89098" y="692696"/>
            <a:ext cx="3429000" cy="720080"/>
          </a:xfrm>
        </p:spPr>
        <p:txBody>
          <a:bodyPr>
            <a:normAutofit/>
          </a:bodyPr>
          <a:lstStyle/>
          <a:p>
            <a:r>
              <a:rPr lang="cs-CZ" dirty="0" err="1" smtClean="0"/>
              <a:t>Rudoplh</a:t>
            </a:r>
            <a:r>
              <a:rPr lang="cs-CZ" dirty="0" smtClean="0"/>
              <a:t> </a:t>
            </a:r>
            <a:r>
              <a:rPr lang="cs-CZ" dirty="0" err="1" smtClean="0"/>
              <a:t>Ii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5389098" y="1772816"/>
            <a:ext cx="3575390" cy="3960440"/>
          </a:xfrm>
        </p:spPr>
        <p:txBody>
          <a:bodyPr>
            <a:normAutofit/>
          </a:bodyPr>
          <a:lstStyle/>
          <a:p>
            <a:pPr lvl="0"/>
            <a:r>
              <a:rPr lang="cs-CZ" sz="2400" dirty="0" err="1" smtClean="0"/>
              <a:t>Rudolph</a:t>
            </a:r>
            <a:r>
              <a:rPr lang="cs-CZ" sz="2400" dirty="0" smtClean="0"/>
              <a:t> </a:t>
            </a:r>
            <a:r>
              <a:rPr lang="cs-CZ" sz="2400" dirty="0" err="1" smtClean="0"/>
              <a:t>loved</a:t>
            </a:r>
            <a:r>
              <a:rPr lang="cs-CZ" sz="2400" dirty="0" smtClean="0"/>
              <a:t> </a:t>
            </a:r>
            <a:r>
              <a:rPr lang="cs-CZ" sz="2400" dirty="0" err="1" smtClean="0"/>
              <a:t>collecting</a:t>
            </a:r>
            <a:r>
              <a:rPr lang="cs-CZ" sz="2400" dirty="0" smtClean="0"/>
              <a:t> </a:t>
            </a:r>
            <a:r>
              <a:rPr lang="cs-CZ" sz="2400" dirty="0" err="1" smtClean="0"/>
              <a:t>paintings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also</a:t>
            </a:r>
            <a:r>
              <a:rPr lang="cs-CZ" sz="2400" dirty="0" smtClean="0"/>
              <a:t> patron </a:t>
            </a:r>
            <a:r>
              <a:rPr lang="cs-CZ" sz="2400" dirty="0" err="1" smtClean="0"/>
              <a:t>of</a:t>
            </a:r>
            <a:r>
              <a:rPr lang="cs-CZ" sz="2400" dirty="0" smtClean="0"/>
              <a:t> many </a:t>
            </a:r>
            <a:r>
              <a:rPr lang="cs-CZ" sz="2400" dirty="0" err="1" smtClean="0"/>
              <a:t>contemporary</a:t>
            </a:r>
            <a:r>
              <a:rPr lang="cs-CZ" sz="2400" dirty="0" smtClean="0"/>
              <a:t> </a:t>
            </a:r>
            <a:r>
              <a:rPr lang="cs-CZ" sz="2400" dirty="0" err="1" smtClean="0"/>
              <a:t>artists</a:t>
            </a:r>
            <a:r>
              <a:rPr lang="cs-CZ" sz="2400" dirty="0" smtClean="0"/>
              <a:t> – 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i="1" dirty="0" err="1" smtClean="0"/>
              <a:t>Giuseppe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Arcimboldo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Bartolomeus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Spranger</a:t>
            </a:r>
            <a:r>
              <a:rPr lang="cs-CZ" sz="2400" i="1" dirty="0" smtClean="0"/>
              <a:t>, Hans </a:t>
            </a:r>
            <a:r>
              <a:rPr lang="cs-CZ" sz="2400" i="1" dirty="0" err="1" smtClean="0"/>
              <a:t>von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Aachen</a:t>
            </a:r>
            <a:r>
              <a:rPr lang="cs-CZ" sz="2400" i="1" dirty="0" smtClean="0"/>
              <a:t>, Adrian de </a:t>
            </a:r>
            <a:r>
              <a:rPr lang="cs-CZ" sz="2400" i="1" dirty="0" err="1" smtClean="0"/>
              <a:t>Vries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many </a:t>
            </a:r>
            <a:r>
              <a:rPr lang="cs-CZ" sz="2400" dirty="0" err="1" smtClean="0"/>
              <a:t>others</a:t>
            </a:r>
            <a:endParaRPr lang="cs-CZ" sz="2400" dirty="0" smtClean="0"/>
          </a:p>
          <a:p>
            <a:endParaRPr lang="cs-CZ" dirty="0"/>
          </a:p>
        </p:txBody>
      </p:sp>
      <p:pic>
        <p:nvPicPr>
          <p:cNvPr id="4" name="Zástupný symbol pro obsah 3" descr="488px-Arcimboldovertemnus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349" b="9349"/>
          <a:stretch>
            <a:fillRect/>
          </a:stretch>
        </p:blipFill>
        <p:spPr>
          <a:xfrm>
            <a:off x="683568" y="1052736"/>
            <a:ext cx="4206240" cy="420624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792088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Thirty</a:t>
            </a:r>
            <a:r>
              <a:rPr lang="cs-CZ" sz="2800" dirty="0" smtClean="0"/>
              <a:t> </a:t>
            </a:r>
            <a:r>
              <a:rPr lang="cs-CZ" sz="2800" dirty="0" err="1" smtClean="0"/>
              <a:t>Years</a:t>
            </a:r>
            <a:r>
              <a:rPr lang="cs-CZ" sz="2800" dirty="0" smtClean="0"/>
              <a:t>' </a:t>
            </a:r>
            <a:r>
              <a:rPr lang="cs-CZ" sz="2800" dirty="0" err="1" smtClean="0"/>
              <a:t>War</a:t>
            </a:r>
            <a:r>
              <a:rPr lang="cs-CZ" sz="2800" dirty="0" smtClean="0"/>
              <a:t>  (1618–1648) 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692696"/>
            <a:ext cx="8748464" cy="5976664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EmperorFerdinand</a:t>
            </a:r>
            <a:r>
              <a:rPr lang="cs-CZ" dirty="0" smtClean="0"/>
              <a:t> II </a:t>
            </a:r>
            <a:r>
              <a:rPr lang="cs-CZ" dirty="0" err="1" smtClean="0"/>
              <a:t>tried</a:t>
            </a:r>
            <a:r>
              <a:rPr lang="cs-CZ" dirty="0" smtClean="0"/>
              <a:t> to limit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religious</a:t>
            </a:r>
            <a:r>
              <a:rPr lang="cs-CZ" dirty="0" smtClean="0"/>
              <a:t> </a:t>
            </a:r>
            <a:r>
              <a:rPr lang="cs-CZ" dirty="0" err="1" smtClean="0"/>
              <a:t>confession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his </a:t>
            </a:r>
            <a:r>
              <a:rPr lang="cs-CZ" dirty="0" err="1" smtClean="0"/>
              <a:t>efforts</a:t>
            </a:r>
            <a:r>
              <a:rPr lang="cs-CZ" dirty="0" smtClean="0"/>
              <a:t> </a:t>
            </a:r>
            <a:r>
              <a:rPr lang="cs-CZ" dirty="0" err="1" smtClean="0"/>
              <a:t>sparked</a:t>
            </a:r>
            <a:r>
              <a:rPr lang="cs-CZ" dirty="0" smtClean="0"/>
              <a:t> a civil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Estates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Catholic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Thirty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' </a:t>
            </a:r>
            <a:r>
              <a:rPr lang="cs-CZ" dirty="0" err="1" smtClean="0"/>
              <a:t>War</a:t>
            </a:r>
            <a:endParaRPr lang="cs-CZ" dirty="0" smtClean="0"/>
          </a:p>
          <a:p>
            <a:pPr lvl="0"/>
            <a:r>
              <a:rPr lang="cs-CZ" dirty="0" smtClean="0"/>
              <a:t>1618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b="1" dirty="0" err="1" smtClean="0"/>
              <a:t>Defenestration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Prague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unpopular</a:t>
            </a:r>
            <a:r>
              <a:rPr lang="cs-CZ" dirty="0" smtClean="0"/>
              <a:t>  king´s </a:t>
            </a:r>
            <a:r>
              <a:rPr lang="cs-CZ" dirty="0" err="1" smtClean="0"/>
              <a:t>representatives</a:t>
            </a:r>
            <a:r>
              <a:rPr lang="cs-CZ" dirty="0" smtClean="0"/>
              <a:t> in Bohemia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governors</a:t>
            </a:r>
            <a:r>
              <a:rPr lang="cs-CZ" dirty="0" smtClean="0"/>
              <a:t>)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thrown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Castle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Czechs</a:t>
            </a:r>
            <a:r>
              <a:rPr lang="cs-CZ" dirty="0" smtClean="0"/>
              <a:t> </a:t>
            </a:r>
            <a:r>
              <a:rPr lang="cs-CZ" dirty="0" err="1" smtClean="0"/>
              <a:t>elected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independent king </a:t>
            </a:r>
            <a:r>
              <a:rPr lang="cs-CZ" dirty="0" err="1" smtClean="0"/>
              <a:t>Frederick</a:t>
            </a:r>
            <a:r>
              <a:rPr lang="cs-CZ" dirty="0" smtClean="0"/>
              <a:t>  V.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Estates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r>
              <a:rPr lang="cs-CZ" dirty="0" smtClean="0"/>
              <a:t> in 1620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>
                <a:hlinkClick r:id="rId2"/>
              </a:rPr>
              <a:t>Battle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of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White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Mountain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Kingdom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Bohemia </a:t>
            </a:r>
            <a:r>
              <a:rPr lang="cs-CZ" b="1" dirty="0" err="1" smtClean="0"/>
              <a:t>lost</a:t>
            </a:r>
            <a:r>
              <a:rPr lang="cs-CZ" b="1" dirty="0" smtClean="0"/>
              <a:t> </a:t>
            </a:r>
            <a:r>
              <a:rPr lang="cs-CZ" b="1" dirty="0" err="1" smtClean="0"/>
              <a:t>its</a:t>
            </a:r>
            <a:r>
              <a:rPr lang="cs-CZ" b="1" dirty="0" smtClean="0"/>
              <a:t> </a:t>
            </a:r>
            <a:r>
              <a:rPr lang="cs-CZ" b="1" dirty="0" err="1" smtClean="0"/>
              <a:t>independence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following</a:t>
            </a:r>
            <a:r>
              <a:rPr lang="cs-CZ" b="1" dirty="0" smtClean="0"/>
              <a:t> </a:t>
            </a:r>
            <a:r>
              <a:rPr lang="cs-CZ" b="1" dirty="0" err="1" smtClean="0"/>
              <a:t>almost</a:t>
            </a:r>
            <a:r>
              <a:rPr lang="cs-CZ" b="1" dirty="0" smtClean="0"/>
              <a:t> 300 </a:t>
            </a:r>
            <a:r>
              <a:rPr lang="cs-CZ" b="1" dirty="0" err="1" smtClean="0"/>
              <a:t>years</a:t>
            </a:r>
            <a:endParaRPr lang="cs-CZ" b="1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Catholic</a:t>
            </a:r>
            <a:r>
              <a:rPr lang="cs-CZ" dirty="0" smtClean="0"/>
              <a:t> </a:t>
            </a:r>
            <a:r>
              <a:rPr lang="cs-CZ" dirty="0" err="1" smtClean="0"/>
              <a:t>faith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declared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permitted</a:t>
            </a:r>
            <a:r>
              <a:rPr lang="cs-CZ" dirty="0" smtClean="0"/>
              <a:t> </a:t>
            </a:r>
            <a:r>
              <a:rPr lang="cs-CZ" dirty="0" err="1" smtClean="0"/>
              <a:t>creed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country</a:t>
            </a:r>
            <a:endParaRPr lang="cs-CZ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671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Thirty</a:t>
            </a:r>
            <a:r>
              <a:rPr lang="cs-CZ" sz="2800" dirty="0" smtClean="0"/>
              <a:t> </a:t>
            </a:r>
            <a:r>
              <a:rPr lang="cs-CZ" sz="2800" dirty="0" err="1" smtClean="0"/>
              <a:t>Years</a:t>
            </a:r>
            <a:r>
              <a:rPr lang="cs-CZ" sz="2800" dirty="0" smtClean="0"/>
              <a:t>' </a:t>
            </a:r>
            <a:r>
              <a:rPr lang="cs-CZ" sz="2800" dirty="0" err="1" smtClean="0"/>
              <a:t>War</a:t>
            </a:r>
            <a:r>
              <a:rPr lang="cs-CZ" sz="2800" dirty="0" smtClean="0"/>
              <a:t>  (1618–1648)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8316416" cy="6021288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period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Thirty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'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brought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devastation</a:t>
            </a:r>
            <a:r>
              <a:rPr lang="cs-CZ" dirty="0" smtClean="0"/>
              <a:t> to Bohemia </a:t>
            </a:r>
            <a:r>
              <a:rPr lang="cs-CZ" dirty="0" err="1" smtClean="0"/>
              <a:t>which</a:t>
            </a:r>
            <a:r>
              <a:rPr lang="cs-CZ" dirty="0" smtClean="0"/>
              <a:t> had far-</a:t>
            </a:r>
            <a:r>
              <a:rPr lang="cs-CZ" dirty="0" err="1" smtClean="0"/>
              <a:t>reaching</a:t>
            </a:r>
            <a:r>
              <a:rPr lang="cs-CZ" dirty="0" smtClean="0"/>
              <a:t> </a:t>
            </a:r>
            <a:r>
              <a:rPr lang="cs-CZ" dirty="0" err="1" smtClean="0"/>
              <a:t>consequences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country. 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throne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Bohemia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made</a:t>
            </a:r>
            <a:r>
              <a:rPr lang="cs-CZ" dirty="0" smtClean="0"/>
              <a:t> </a:t>
            </a:r>
            <a:r>
              <a:rPr lang="cs-CZ" dirty="0" err="1" smtClean="0"/>
              <a:t>hereditary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Habsburg</a:t>
            </a:r>
            <a:r>
              <a:rPr lang="cs-CZ" dirty="0" smtClean="0"/>
              <a:t> dynasty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offices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transferred</a:t>
            </a:r>
            <a:r>
              <a:rPr lang="cs-CZ" dirty="0" smtClean="0"/>
              <a:t> </a:t>
            </a:r>
            <a:r>
              <a:rPr lang="cs-CZ" dirty="0" err="1" smtClean="0"/>
              <a:t>permanently</a:t>
            </a:r>
            <a:r>
              <a:rPr lang="cs-CZ" dirty="0" smtClean="0"/>
              <a:t> to </a:t>
            </a:r>
            <a:r>
              <a:rPr lang="cs-CZ" dirty="0" err="1" smtClean="0"/>
              <a:t>Vienna</a:t>
            </a:r>
            <a:endParaRPr lang="cs-CZ" dirty="0" smtClean="0"/>
          </a:p>
          <a:p>
            <a:r>
              <a:rPr lang="cs-CZ" dirty="0" smtClean="0"/>
              <a:t>Ferdinand II </a:t>
            </a:r>
            <a:r>
              <a:rPr lang="cs-CZ" dirty="0" err="1" smtClean="0"/>
              <a:t>issued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edict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ordered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non-</a:t>
            </a:r>
            <a:r>
              <a:rPr lang="cs-CZ" dirty="0" err="1" smtClean="0"/>
              <a:t>Catholic</a:t>
            </a:r>
            <a:r>
              <a:rPr lang="cs-CZ" dirty="0" smtClean="0"/>
              <a:t>  </a:t>
            </a:r>
            <a:r>
              <a:rPr lang="cs-CZ" dirty="0" err="1" smtClean="0"/>
              <a:t>noblemen</a:t>
            </a:r>
            <a:r>
              <a:rPr lang="cs-CZ" dirty="0" smtClean="0"/>
              <a:t> to </a:t>
            </a:r>
            <a:r>
              <a:rPr lang="cs-CZ" dirty="0" err="1" smtClean="0"/>
              <a:t>convert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to </a:t>
            </a:r>
            <a:r>
              <a:rPr lang="cs-CZ" dirty="0" err="1" smtClean="0"/>
              <a:t>emigrate</a:t>
            </a:r>
            <a:r>
              <a:rPr lang="cs-CZ" dirty="0" smtClean="0"/>
              <a:t> –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wave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emmigration</a:t>
            </a:r>
            <a:r>
              <a:rPr lang="cs-CZ" dirty="0" smtClean="0"/>
              <a:t> </a:t>
            </a:r>
            <a:r>
              <a:rPr lang="cs-CZ" dirty="0" err="1" smtClean="0"/>
              <a:t>succeeded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hussite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protestant </a:t>
            </a:r>
            <a:r>
              <a:rPr lang="cs-CZ" dirty="0" err="1" smtClean="0"/>
              <a:t>inhabitansts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violently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convert</a:t>
            </a:r>
            <a:endParaRPr lang="cs-CZ" dirty="0" smtClean="0"/>
          </a:p>
          <a:p>
            <a:pPr lvl="0"/>
            <a:r>
              <a:rPr lang="cs-CZ" dirty="0" err="1" smtClean="0"/>
              <a:t>tightening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serfdom</a:t>
            </a:r>
            <a:endParaRPr lang="cs-CZ" dirty="0" smtClean="0"/>
          </a:p>
          <a:p>
            <a:pPr lvl="0"/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soon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country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Thirty</a:t>
            </a:r>
            <a:r>
              <a:rPr lang="cs-CZ" sz="2800" dirty="0" smtClean="0"/>
              <a:t> </a:t>
            </a:r>
            <a:r>
              <a:rPr lang="cs-CZ" sz="2800" dirty="0" err="1" smtClean="0"/>
              <a:t>Years</a:t>
            </a:r>
            <a:r>
              <a:rPr lang="cs-CZ" sz="2800" dirty="0" smtClean="0"/>
              <a:t>' </a:t>
            </a:r>
            <a:r>
              <a:rPr lang="cs-CZ" sz="2800" dirty="0" err="1" smtClean="0"/>
              <a:t>War</a:t>
            </a:r>
            <a:r>
              <a:rPr lang="cs-CZ" sz="2800" dirty="0" smtClean="0"/>
              <a:t>  (1618–1648)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496944" cy="5258984"/>
          </a:xfrm>
        </p:spPr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participated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Thirty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´ </a:t>
            </a:r>
            <a:r>
              <a:rPr lang="cs-CZ" dirty="0" err="1" smtClean="0"/>
              <a:t>War</a:t>
            </a:r>
            <a:r>
              <a:rPr lang="cs-CZ" dirty="0" smtClean="0"/>
              <a:t> – </a:t>
            </a:r>
            <a:r>
              <a:rPr lang="cs-CZ" dirty="0" err="1" smtClean="0"/>
              <a:t>directly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indirectly</a:t>
            </a:r>
            <a:endParaRPr lang="cs-CZ" dirty="0" smtClean="0"/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Peace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Westphalia</a:t>
            </a:r>
            <a:r>
              <a:rPr lang="cs-CZ" b="1" dirty="0" smtClean="0"/>
              <a:t> </a:t>
            </a:r>
            <a:r>
              <a:rPr lang="cs-CZ" dirty="0" err="1" smtClean="0"/>
              <a:t>finished</a:t>
            </a:r>
            <a:r>
              <a:rPr lang="cs-CZ" b="1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Thurty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´</a:t>
            </a:r>
            <a:r>
              <a:rPr lang="cs-CZ" dirty="0" err="1" smtClean="0"/>
              <a:t>War</a:t>
            </a:r>
            <a:r>
              <a:rPr lang="cs-CZ" dirty="0" smtClean="0"/>
              <a:t> – </a:t>
            </a:r>
            <a:r>
              <a:rPr lang="cs-CZ" dirty="0" err="1" smtClean="0"/>
              <a:t>series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treaties</a:t>
            </a:r>
            <a:r>
              <a:rPr lang="cs-CZ" dirty="0" smtClean="0"/>
              <a:t> </a:t>
            </a:r>
            <a:r>
              <a:rPr lang="cs-CZ" dirty="0" err="1" smtClean="0"/>
              <a:t>signed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May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1648 </a:t>
            </a:r>
            <a:endParaRPr lang="cs-CZ" dirty="0" smtClean="0"/>
          </a:p>
          <a:p>
            <a:r>
              <a:rPr lang="cs-CZ" i="1" dirty="0" err="1" smtClean="0"/>
              <a:t>Readings</a:t>
            </a:r>
            <a:r>
              <a:rPr lang="cs-CZ" i="1" dirty="0" smtClean="0"/>
              <a:t>: </a:t>
            </a:r>
            <a:r>
              <a:rPr lang="cs-CZ" i="1" dirty="0" err="1" smtClean="0"/>
              <a:t>Grafton</a:t>
            </a:r>
            <a:r>
              <a:rPr lang="cs-CZ" i="1" dirty="0" smtClean="0"/>
              <a:t>, </a:t>
            </a:r>
            <a:r>
              <a:rPr lang="cs-CZ" i="1" dirty="0" err="1" smtClean="0"/>
              <a:t>Anthony</a:t>
            </a:r>
            <a:r>
              <a:rPr lang="cs-CZ" i="1" dirty="0" smtClean="0"/>
              <a:t>(2001): </a:t>
            </a:r>
            <a:r>
              <a:rPr lang="cs-CZ" i="1" dirty="0" err="1" smtClean="0"/>
              <a:t>Thirty</a:t>
            </a:r>
            <a:r>
              <a:rPr lang="cs-CZ" i="1" dirty="0" smtClean="0"/>
              <a:t> </a:t>
            </a:r>
            <a:r>
              <a:rPr lang="cs-CZ" i="1" dirty="0" err="1" smtClean="0"/>
              <a:t>Years</a:t>
            </a:r>
            <a:r>
              <a:rPr lang="cs-CZ" i="1" dirty="0" smtClean="0"/>
              <a:t> </a:t>
            </a:r>
            <a:r>
              <a:rPr lang="cs-CZ" i="1" dirty="0" err="1" smtClean="0"/>
              <a:t>War</a:t>
            </a:r>
            <a:r>
              <a:rPr lang="cs-CZ" i="1" dirty="0" smtClean="0"/>
              <a:t>. New</a:t>
            </a:r>
            <a:r>
              <a:rPr lang="cs-CZ" dirty="0" smtClean="0"/>
              <a:t> </a:t>
            </a:r>
            <a:r>
              <a:rPr lang="cs-CZ" i="1" dirty="0" smtClean="0"/>
              <a:t>York </a:t>
            </a:r>
            <a:r>
              <a:rPr lang="cs-CZ" i="1" dirty="0" err="1" smtClean="0"/>
              <a:t>Review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Books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err="1" smtClean="0"/>
              <a:t>Duchhardt</a:t>
            </a:r>
            <a:r>
              <a:rPr lang="cs-CZ" i="1" dirty="0" smtClean="0"/>
              <a:t>, </a:t>
            </a:r>
            <a:r>
              <a:rPr lang="cs-CZ" i="1" dirty="0" err="1" smtClean="0"/>
              <a:t>Heinz</a:t>
            </a:r>
            <a:r>
              <a:rPr lang="cs-CZ" i="1" dirty="0" smtClean="0"/>
              <a:t> : </a:t>
            </a:r>
            <a:r>
              <a:rPr lang="cs-CZ" i="1" dirty="0" err="1" smtClean="0"/>
              <a:t>Münster</a:t>
            </a:r>
            <a:r>
              <a:rPr lang="cs-CZ" i="1" dirty="0" smtClean="0"/>
              <a:t>/</a:t>
            </a:r>
            <a:r>
              <a:rPr lang="cs-CZ" i="1" dirty="0" err="1" smtClean="0"/>
              <a:t>Osnabrück</a:t>
            </a:r>
            <a:r>
              <a:rPr lang="cs-CZ" i="1" dirty="0" smtClean="0"/>
              <a:t> as a </a:t>
            </a:r>
            <a:r>
              <a:rPr lang="cs-CZ" i="1" dirty="0" err="1" smtClean="0"/>
              <a:t>Short</a:t>
            </a:r>
            <a:r>
              <a:rPr lang="cs-CZ" i="1" dirty="0" smtClean="0"/>
              <a:t>-</a:t>
            </a:r>
            <a:r>
              <a:rPr lang="cs-CZ" i="1" dirty="0" err="1" smtClean="0"/>
              <a:t>Lived</a:t>
            </a:r>
            <a:r>
              <a:rPr lang="cs-CZ" i="1" dirty="0" smtClean="0"/>
              <a:t> </a:t>
            </a:r>
            <a:r>
              <a:rPr lang="cs-CZ" i="1" dirty="0" err="1" smtClean="0"/>
              <a:t>Peace</a:t>
            </a:r>
            <a:r>
              <a:rPr lang="cs-CZ" i="1" dirty="0" smtClean="0"/>
              <a:t> </a:t>
            </a:r>
            <a:r>
              <a:rPr lang="cs-CZ" i="1" dirty="0" err="1" smtClean="0"/>
              <a:t>System</a:t>
            </a:r>
            <a:r>
              <a:rPr lang="cs-CZ" i="1" dirty="0" smtClean="0"/>
              <a:t>. In: </a:t>
            </a:r>
            <a:r>
              <a:rPr lang="cs-CZ" i="1" dirty="0" err="1" smtClean="0"/>
              <a:t>Goudoever</a:t>
            </a:r>
            <a:r>
              <a:rPr lang="cs-CZ" i="1" dirty="0" smtClean="0"/>
              <a:t>, Albert P. van (</a:t>
            </a:r>
            <a:r>
              <a:rPr lang="cs-CZ" i="1" dirty="0" err="1" smtClean="0"/>
              <a:t>ed</a:t>
            </a:r>
            <a:r>
              <a:rPr lang="cs-CZ" i="1" dirty="0" smtClean="0"/>
              <a:t>.) (1993): Great </a:t>
            </a:r>
            <a:r>
              <a:rPr lang="cs-CZ" i="1" dirty="0" err="1" smtClean="0"/>
              <a:t>Peace</a:t>
            </a:r>
            <a:r>
              <a:rPr lang="cs-CZ" i="1" dirty="0" smtClean="0"/>
              <a:t> </a:t>
            </a:r>
            <a:r>
              <a:rPr lang="cs-CZ" i="1" dirty="0" err="1" smtClean="0"/>
              <a:t>Congresses</a:t>
            </a:r>
            <a:r>
              <a:rPr lang="cs-CZ" i="1" dirty="0" smtClean="0"/>
              <a:t> in </a:t>
            </a:r>
            <a:r>
              <a:rPr lang="cs-CZ" i="1" dirty="0" err="1" smtClean="0"/>
              <a:t>History</a:t>
            </a:r>
            <a:r>
              <a:rPr lang="cs-CZ" i="1" dirty="0" smtClean="0"/>
              <a:t> 1648–1990. Utrecht. </a:t>
            </a:r>
            <a:r>
              <a:rPr lang="cs-CZ" i="1" dirty="0" err="1" smtClean="0"/>
              <a:t>Pp</a:t>
            </a:r>
            <a:r>
              <a:rPr lang="cs-CZ" i="1" dirty="0" smtClean="0"/>
              <a:t> 13–19.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42048" cy="648072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3100" dirty="0" err="1" smtClean="0"/>
              <a:t>The</a:t>
            </a:r>
            <a:r>
              <a:rPr lang="cs-CZ" sz="3100" dirty="0" smtClean="0"/>
              <a:t> Great </a:t>
            </a:r>
            <a:r>
              <a:rPr lang="cs-CZ" sz="3100" dirty="0" err="1" smtClean="0"/>
              <a:t>Moravia</a:t>
            </a:r>
            <a:r>
              <a:rPr lang="cs-CZ" sz="3100" dirty="0" smtClean="0"/>
              <a:t> in </a:t>
            </a:r>
            <a:r>
              <a:rPr lang="cs-CZ" sz="3100" dirty="0" err="1" smtClean="0"/>
              <a:t>the</a:t>
            </a:r>
            <a:r>
              <a:rPr lang="cs-CZ" sz="3100" dirty="0" smtClean="0"/>
              <a:t> 9</a:t>
            </a:r>
            <a:r>
              <a:rPr lang="cs-CZ" sz="3100" baseline="30000" dirty="0" smtClean="0"/>
              <a:t>th</a:t>
            </a:r>
            <a:r>
              <a:rPr lang="cs-CZ" sz="3100" dirty="0" smtClean="0"/>
              <a:t> </a:t>
            </a:r>
            <a:r>
              <a:rPr lang="cs-CZ" sz="3100" dirty="0" err="1" smtClean="0"/>
              <a:t>century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1" name="Zástupný symbol pro obrázek 10" descr="CyM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2048" y="1268760"/>
            <a:ext cx="3210440" cy="48574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0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smtClean="0"/>
              <a:t>Slavic </a:t>
            </a:r>
            <a:r>
              <a:rPr lang="cs-CZ" sz="2400" dirty="0" err="1" smtClean="0"/>
              <a:t>state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9</a:t>
            </a:r>
            <a:r>
              <a:rPr lang="cs-CZ" sz="2400" baseline="30000" dirty="0" smtClean="0"/>
              <a:t>th</a:t>
            </a:r>
            <a:r>
              <a:rPr lang="cs-CZ" sz="2400" dirty="0" smtClean="0"/>
              <a:t> </a:t>
            </a:r>
            <a:r>
              <a:rPr lang="cs-CZ" sz="2400" dirty="0" err="1" smtClean="0"/>
              <a:t>century</a:t>
            </a:r>
            <a:r>
              <a:rPr lang="cs-CZ" sz="2400" dirty="0" smtClean="0"/>
              <a:t> </a:t>
            </a:r>
            <a:r>
              <a:rPr lang="cs-CZ" sz="2400" dirty="0" err="1" smtClean="0"/>
              <a:t>situated</a:t>
            </a:r>
            <a:r>
              <a:rPr lang="cs-CZ" sz="2400" dirty="0" smtClean="0"/>
              <a:t> </a:t>
            </a:r>
            <a:r>
              <a:rPr lang="cs-CZ" sz="2400" dirty="0" err="1" smtClean="0"/>
              <a:t>mostly</a:t>
            </a:r>
            <a:r>
              <a:rPr lang="cs-CZ" sz="2400" dirty="0" smtClean="0"/>
              <a:t> in </a:t>
            </a:r>
            <a:r>
              <a:rPr lang="cs-CZ" sz="2400" dirty="0" err="1" smtClean="0"/>
              <a:t>Moravia</a:t>
            </a:r>
            <a:endParaRPr lang="cs-CZ" sz="2400" dirty="0" smtClean="0"/>
          </a:p>
          <a:p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dirty="0" smtClean="0"/>
              <a:t> </a:t>
            </a:r>
            <a:r>
              <a:rPr lang="cs-CZ" sz="2400" dirty="0" err="1" smtClean="0"/>
              <a:t>cultural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resulted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mission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Saints</a:t>
            </a:r>
            <a:r>
              <a:rPr lang="cs-CZ" sz="2400" dirty="0" smtClean="0"/>
              <a:t> Cyril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Methodius</a:t>
            </a:r>
            <a:endParaRPr lang="cs-CZ" sz="2400" dirty="0" smtClean="0"/>
          </a:p>
          <a:p>
            <a:endParaRPr lang="cs-CZ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242048" cy="1080120"/>
          </a:xfrm>
        </p:spPr>
        <p:txBody>
          <a:bodyPr>
            <a:normAutofit fontScale="90000"/>
          </a:bodyPr>
          <a:lstStyle/>
          <a:p>
            <a:pPr lvl="0"/>
            <a:r>
              <a:rPr lang="cs-CZ" sz="3100" dirty="0" err="1" smtClean="0"/>
              <a:t>the</a:t>
            </a:r>
            <a:r>
              <a:rPr lang="cs-CZ" sz="3100" dirty="0" smtClean="0"/>
              <a:t> House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Přemyslids</a:t>
            </a:r>
            <a:r>
              <a:rPr lang="cs-CZ" sz="3100" dirty="0" smtClean="0"/>
              <a:t> – </a:t>
            </a:r>
            <a:r>
              <a:rPr lang="cs-CZ" sz="3100" dirty="0" err="1" smtClean="0"/>
              <a:t>from</a:t>
            </a:r>
            <a:r>
              <a:rPr lang="cs-CZ" sz="3100" dirty="0" smtClean="0"/>
              <a:t> 9</a:t>
            </a:r>
            <a:r>
              <a:rPr lang="cs-CZ" sz="3100" baseline="30000" dirty="0" smtClean="0"/>
              <a:t>th</a:t>
            </a:r>
            <a:r>
              <a:rPr lang="cs-CZ" sz="3100" dirty="0" smtClean="0"/>
              <a:t> </a:t>
            </a:r>
            <a:r>
              <a:rPr lang="cs-CZ" sz="3100" dirty="0" err="1" smtClean="0"/>
              <a:t>century</a:t>
            </a:r>
            <a:r>
              <a:rPr lang="cs-CZ" sz="3100" dirty="0" smtClean="0"/>
              <a:t> </a:t>
            </a:r>
            <a:r>
              <a:rPr lang="cs-CZ" sz="3100" dirty="0" err="1" smtClean="0"/>
              <a:t>till</a:t>
            </a:r>
            <a:r>
              <a:rPr lang="cs-CZ" sz="3100" dirty="0" smtClean="0"/>
              <a:t> 1306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250704" cy="4205064"/>
          </a:xfrm>
        </p:spPr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centre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duchy in </a:t>
            </a:r>
            <a:r>
              <a:rPr lang="cs-CZ" dirty="0" smtClean="0"/>
              <a:t>Bohemia </a:t>
            </a:r>
          </a:p>
          <a:p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r>
              <a:rPr lang="cs-CZ" dirty="0" smtClean="0"/>
              <a:t> city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Bohemia </a:t>
            </a:r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smtClean="0"/>
              <a:t>12th </a:t>
            </a:r>
            <a:r>
              <a:rPr lang="cs-CZ" dirty="0" err="1" smtClean="0"/>
              <a:t>century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5362" name="Picture 2" descr="http://upload.wikimedia.org/wikipedia/commons/thumb/8/81/WenceslausIImap-cs.png/290px-WenceslausIImap-cs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268760"/>
            <a:ext cx="4519423" cy="459734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242048" cy="648072"/>
          </a:xfrm>
        </p:spPr>
        <p:txBody>
          <a:bodyPr>
            <a:normAutofit fontScale="90000"/>
          </a:bodyPr>
          <a:lstStyle/>
          <a:p>
            <a:pPr lvl="0"/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smtClean="0"/>
              <a:t>House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Luxembourgs</a:t>
            </a:r>
            <a:r>
              <a:rPr lang="cs-CZ" sz="31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3826768" cy="5112568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From</a:t>
            </a:r>
            <a:r>
              <a:rPr lang="cs-CZ" dirty="0" smtClean="0"/>
              <a:t> 1310 </a:t>
            </a:r>
            <a:r>
              <a:rPr lang="cs-CZ" dirty="0" err="1" smtClean="0"/>
              <a:t>till</a:t>
            </a:r>
            <a:r>
              <a:rPr lang="cs-CZ" dirty="0" smtClean="0"/>
              <a:t> 1437</a:t>
            </a:r>
            <a:endParaRPr lang="cs-CZ" dirty="0" smtClean="0"/>
          </a:p>
          <a:p>
            <a:r>
              <a:rPr lang="cs-CZ" b="1" dirty="0" smtClean="0"/>
              <a:t>Charles IV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king </a:t>
            </a:r>
            <a:r>
              <a:rPr lang="cs-CZ" dirty="0" err="1" smtClean="0"/>
              <a:t>of</a:t>
            </a:r>
            <a:r>
              <a:rPr lang="cs-CZ" dirty="0" smtClean="0"/>
              <a:t> Bohemia (1346–1378)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Roman </a:t>
            </a:r>
            <a:r>
              <a:rPr lang="cs-CZ" dirty="0" err="1" smtClean="0"/>
              <a:t>Emperor</a:t>
            </a:r>
            <a:r>
              <a:rPr lang="cs-CZ" dirty="0" smtClean="0"/>
              <a:t> (1355–1378)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known</a:t>
            </a:r>
            <a:r>
              <a:rPr lang="cs-CZ" dirty="0" smtClean="0"/>
              <a:t> Bohemian king </a:t>
            </a:r>
          </a:p>
          <a:p>
            <a:r>
              <a:rPr lang="cs-CZ" dirty="0" smtClean="0"/>
              <a:t>1356 </a:t>
            </a:r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Bull – </a:t>
            </a:r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Roman Empire</a:t>
            </a:r>
          </a:p>
          <a:p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his </a:t>
            </a:r>
            <a:r>
              <a:rPr lang="cs-CZ" dirty="0" err="1" smtClean="0"/>
              <a:t>capital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he </a:t>
            </a:r>
            <a:r>
              <a:rPr lang="cs-CZ" dirty="0" err="1" smtClean="0"/>
              <a:t>rebuilt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city on </a:t>
            </a:r>
            <a:r>
              <a:rPr lang="cs-CZ" dirty="0" err="1" smtClean="0"/>
              <a:t>the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Paris, </a:t>
            </a:r>
            <a:r>
              <a:rPr lang="cs-CZ" dirty="0" err="1" smtClean="0"/>
              <a:t>establishing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New </a:t>
            </a:r>
            <a:r>
              <a:rPr lang="cs-CZ" dirty="0" err="1" smtClean="0"/>
              <a:t>Town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(Nové Město),  Charles </a:t>
            </a:r>
            <a:r>
              <a:rPr lang="cs-CZ" dirty="0" err="1" smtClean="0"/>
              <a:t>Bridge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Charles Square, Karlštejn </a:t>
            </a:r>
            <a:r>
              <a:rPr lang="cs-CZ" dirty="0" err="1" smtClean="0"/>
              <a:t>Castle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1348 – he </a:t>
            </a:r>
            <a:r>
              <a:rPr lang="cs-CZ" dirty="0" err="1" smtClean="0"/>
              <a:t>founded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University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,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named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him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university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Zástupný symbol pro obsah 4" descr="Karel_IV._na_web_ISJ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64446" y="1600200"/>
            <a:ext cx="3326583" cy="452596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Charles IV</a:t>
            </a:r>
            <a:endParaRPr lang="cs-CZ" sz="2800" dirty="0"/>
          </a:p>
        </p:txBody>
      </p:sp>
      <p:pic>
        <p:nvPicPr>
          <p:cNvPr id="10" name="Zástupný symbol pro obsah 9" descr="01-karlstejn-pohl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39952" y="1916832"/>
            <a:ext cx="4282389" cy="3240360"/>
          </a:xfrm>
        </p:spPr>
      </p:pic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3520440" cy="4713387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err="1" smtClean="0"/>
              <a:t>Readings</a:t>
            </a:r>
            <a:r>
              <a:rPr lang="cs-CZ" i="1" dirty="0" smtClean="0"/>
              <a:t>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Charles </a:t>
            </a:r>
            <a:r>
              <a:rPr lang="cs-CZ" dirty="0" smtClean="0"/>
              <a:t>IV (</a:t>
            </a:r>
            <a:r>
              <a:rPr lang="cs-CZ" dirty="0" err="1" smtClean="0"/>
              <a:t>autobiography</a:t>
            </a:r>
            <a:r>
              <a:rPr lang="cs-CZ" dirty="0" smtClean="0"/>
              <a:t>), </a:t>
            </a:r>
            <a:r>
              <a:rPr lang="cs-CZ" dirty="0" err="1" smtClean="0"/>
              <a:t>edited</a:t>
            </a:r>
            <a:r>
              <a:rPr lang="cs-CZ" dirty="0" smtClean="0"/>
              <a:t> by </a:t>
            </a:r>
            <a:r>
              <a:rPr lang="cs-CZ" dirty="0" err="1" smtClean="0"/>
              <a:t>Balázs</a:t>
            </a:r>
            <a:r>
              <a:rPr lang="cs-CZ" dirty="0" smtClean="0"/>
              <a:t> </a:t>
            </a:r>
            <a:r>
              <a:rPr lang="cs-CZ" dirty="0" err="1" smtClean="0"/>
              <a:t>Nagy</a:t>
            </a:r>
            <a:r>
              <a:rPr lang="cs-CZ" dirty="0" smtClean="0"/>
              <a:t>, Frank </a:t>
            </a:r>
            <a:r>
              <a:rPr lang="cs-CZ" dirty="0" err="1" smtClean="0"/>
              <a:t>Schaer</a:t>
            </a:r>
            <a:r>
              <a:rPr lang="cs-CZ" dirty="0" smtClean="0"/>
              <a:t> (2001): </a:t>
            </a:r>
            <a:r>
              <a:rPr lang="cs-CZ" i="1" dirty="0" err="1" smtClean="0"/>
              <a:t>Autobiography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Emperor</a:t>
            </a:r>
            <a:r>
              <a:rPr lang="cs-CZ" i="1" dirty="0" smtClean="0"/>
              <a:t> Charles IV; And, His Legend </a:t>
            </a:r>
            <a:r>
              <a:rPr lang="cs-CZ" i="1" dirty="0" err="1" smtClean="0"/>
              <a:t>of</a:t>
            </a:r>
            <a:r>
              <a:rPr lang="cs-CZ" i="1" dirty="0" smtClean="0"/>
              <a:t> St. </a:t>
            </a:r>
            <a:r>
              <a:rPr lang="cs-CZ" i="1" dirty="0" err="1" smtClean="0"/>
              <a:t>Wenceslas</a:t>
            </a:r>
            <a:r>
              <a:rPr lang="cs-CZ" i="1" dirty="0" smtClean="0"/>
              <a:t>: </a:t>
            </a:r>
            <a:r>
              <a:rPr lang="cs-CZ" i="1" dirty="0" err="1" smtClean="0"/>
              <a:t>Karoli</a:t>
            </a:r>
            <a:r>
              <a:rPr lang="cs-CZ" i="1" dirty="0" smtClean="0"/>
              <a:t> IV </a:t>
            </a:r>
            <a:r>
              <a:rPr lang="cs-CZ" i="1" dirty="0" err="1" smtClean="0"/>
              <a:t>Imperatoris</a:t>
            </a:r>
            <a:r>
              <a:rPr lang="cs-CZ" i="1" dirty="0" smtClean="0"/>
              <a:t> </a:t>
            </a:r>
            <a:r>
              <a:rPr lang="cs-CZ" i="1" dirty="0" err="1" smtClean="0"/>
              <a:t>Romanorum</a:t>
            </a:r>
            <a:r>
              <a:rPr lang="cs-CZ" i="1" dirty="0" smtClean="0"/>
              <a:t> Vita Ab </a:t>
            </a:r>
            <a:r>
              <a:rPr lang="cs-CZ" i="1" dirty="0" err="1" smtClean="0"/>
              <a:t>Eo</a:t>
            </a:r>
            <a:r>
              <a:rPr lang="cs-CZ" i="1" dirty="0" smtClean="0"/>
              <a:t> </a:t>
            </a:r>
            <a:r>
              <a:rPr lang="cs-CZ" i="1" dirty="0" err="1" smtClean="0"/>
              <a:t>Ipso</a:t>
            </a:r>
            <a:r>
              <a:rPr lang="cs-CZ" i="1" dirty="0" smtClean="0"/>
              <a:t> </a:t>
            </a:r>
            <a:r>
              <a:rPr lang="cs-CZ" i="1" dirty="0" err="1" smtClean="0"/>
              <a:t>Conscripta</a:t>
            </a:r>
            <a:r>
              <a:rPr lang="cs-CZ" i="1" dirty="0" smtClean="0"/>
              <a:t>; </a:t>
            </a:r>
            <a:r>
              <a:rPr lang="cs-CZ" i="1" dirty="0" err="1" smtClean="0"/>
              <a:t>Et</a:t>
            </a:r>
            <a:r>
              <a:rPr lang="cs-CZ" i="1" dirty="0" smtClean="0"/>
              <a:t>, </a:t>
            </a:r>
            <a:r>
              <a:rPr lang="cs-CZ" i="1" dirty="0" err="1" smtClean="0"/>
              <a:t>Hystoria</a:t>
            </a:r>
            <a:r>
              <a:rPr lang="cs-CZ" i="1" dirty="0" smtClean="0"/>
              <a:t> Nova de </a:t>
            </a:r>
            <a:r>
              <a:rPr lang="cs-CZ" i="1" dirty="0" err="1" smtClean="0"/>
              <a:t>Sancto</a:t>
            </a:r>
            <a:r>
              <a:rPr lang="cs-CZ" i="1" dirty="0" smtClean="0"/>
              <a:t> </a:t>
            </a:r>
            <a:r>
              <a:rPr lang="cs-CZ" i="1" dirty="0" err="1" smtClean="0"/>
              <a:t>Wenceslao</a:t>
            </a:r>
            <a:r>
              <a:rPr lang="cs-CZ" i="1" dirty="0" smtClean="0"/>
              <a:t> </a:t>
            </a:r>
            <a:r>
              <a:rPr lang="cs-CZ" i="1" dirty="0" err="1" smtClean="0"/>
              <a:t>Martyre</a:t>
            </a:r>
            <a:r>
              <a:rPr lang="cs-CZ" dirty="0" smtClean="0"/>
              <a:t>, </a:t>
            </a:r>
            <a:r>
              <a:rPr lang="cs-CZ" dirty="0" err="1" smtClean="0"/>
              <a:t>Published</a:t>
            </a:r>
            <a:r>
              <a:rPr lang="cs-CZ" dirty="0" smtClean="0"/>
              <a:t> by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University </a:t>
            </a:r>
            <a:r>
              <a:rPr lang="cs-CZ" dirty="0" err="1" smtClean="0"/>
              <a:t>Press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57606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Hussite</a:t>
            </a:r>
            <a:r>
              <a:rPr lang="en-US" sz="2800" dirty="0" smtClean="0"/>
              <a:t> Revolution (1419 - 1436)</a:t>
            </a:r>
            <a:endParaRPr lang="en-US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771520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religious</a:t>
            </a:r>
            <a:r>
              <a:rPr lang="cs-CZ" dirty="0" smtClean="0"/>
              <a:t> </a:t>
            </a:r>
            <a:r>
              <a:rPr lang="cs-CZ" dirty="0" err="1" smtClean="0"/>
              <a:t>struggles</a:t>
            </a:r>
            <a:endParaRPr lang="cs-CZ" dirty="0" smtClean="0"/>
          </a:p>
          <a:p>
            <a:pPr lvl="0"/>
            <a:r>
              <a:rPr lang="cs-CZ" b="1" dirty="0" smtClean="0"/>
              <a:t>Master Jan Hus </a:t>
            </a:r>
            <a:r>
              <a:rPr lang="cs-CZ" dirty="0" smtClean="0"/>
              <a:t>– </a:t>
            </a:r>
            <a:r>
              <a:rPr lang="cs-CZ" dirty="0" err="1" smtClean="0"/>
              <a:t>became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forerunners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Protestant </a:t>
            </a:r>
            <a:r>
              <a:rPr lang="cs-CZ" dirty="0" err="1" smtClean="0"/>
              <a:t>Reformation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clergyman</a:t>
            </a:r>
            <a:r>
              <a:rPr lang="cs-CZ" dirty="0" smtClean="0"/>
              <a:t>, </a:t>
            </a:r>
            <a:r>
              <a:rPr lang="cs-CZ" dirty="0" err="1" smtClean="0"/>
              <a:t>preacher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Professor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University</a:t>
            </a:r>
          </a:p>
          <a:p>
            <a:pPr lvl="0"/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reform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Catholic</a:t>
            </a:r>
            <a:r>
              <a:rPr lang="cs-CZ" dirty="0" smtClean="0"/>
              <a:t> </a:t>
            </a:r>
            <a:r>
              <a:rPr lang="cs-CZ" dirty="0" err="1" smtClean="0"/>
              <a:t>Church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protesting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clerical</a:t>
            </a:r>
            <a:r>
              <a:rPr lang="cs-CZ" dirty="0" smtClean="0"/>
              <a:t> </a:t>
            </a:r>
            <a:r>
              <a:rPr lang="cs-CZ" dirty="0" err="1" smtClean="0"/>
              <a:t>abuses</a:t>
            </a:r>
            <a:r>
              <a:rPr lang="cs-CZ" dirty="0" smtClean="0"/>
              <a:t>,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indulgences</a:t>
            </a:r>
            <a:r>
              <a:rPr lang="cs-CZ" dirty="0" smtClean="0"/>
              <a:t> (</a:t>
            </a:r>
            <a:r>
              <a:rPr lang="cs-CZ" dirty="0" err="1" smtClean="0"/>
              <a:t>paying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forgivness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sins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confession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he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declared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clergy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live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Bible, in </a:t>
            </a:r>
            <a:r>
              <a:rPr lang="cs-CZ" dirty="0" err="1" smtClean="0"/>
              <a:t>poverty</a:t>
            </a:r>
            <a:r>
              <a:rPr lang="cs-CZ" dirty="0" smtClean="0"/>
              <a:t>,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secular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mortal</a:t>
            </a:r>
            <a:r>
              <a:rPr lang="cs-CZ" dirty="0" smtClean="0"/>
              <a:t> </a:t>
            </a:r>
            <a:r>
              <a:rPr lang="cs-CZ" dirty="0" err="1" smtClean="0"/>
              <a:t>sins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prohibited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punished</a:t>
            </a:r>
            <a:endParaRPr lang="cs-CZ" dirty="0" smtClean="0"/>
          </a:p>
          <a:p>
            <a:pPr lvl="0"/>
            <a:r>
              <a:rPr lang="cs-CZ" dirty="0" smtClean="0"/>
              <a:t>he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believers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Writ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proclaimed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89098" y="764704"/>
            <a:ext cx="3429000" cy="108012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Master Jan Hus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5389098" y="2276872"/>
            <a:ext cx="3287358" cy="2664296"/>
          </a:xfrm>
        </p:spPr>
        <p:txBody>
          <a:bodyPr>
            <a:normAutofit/>
          </a:bodyPr>
          <a:lstStyle/>
          <a:p>
            <a:pPr lvl="0"/>
            <a:r>
              <a:rPr lang="cs-CZ" sz="2800" dirty="0" smtClean="0"/>
              <a:t>Master Jan Hus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sentenced</a:t>
            </a:r>
            <a:r>
              <a:rPr lang="cs-CZ" sz="2800" dirty="0" smtClean="0"/>
              <a:t> to </a:t>
            </a:r>
            <a:r>
              <a:rPr lang="cs-CZ" sz="2800" dirty="0" err="1" smtClean="0"/>
              <a:t>death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burnt</a:t>
            </a:r>
            <a:r>
              <a:rPr lang="cs-CZ" sz="2800" dirty="0" smtClean="0"/>
              <a:t> to </a:t>
            </a:r>
            <a:r>
              <a:rPr lang="cs-CZ" sz="2800" dirty="0" err="1" smtClean="0"/>
              <a:t>death</a:t>
            </a:r>
            <a:r>
              <a:rPr lang="cs-CZ" sz="2800" dirty="0" smtClean="0"/>
              <a:t> </a:t>
            </a:r>
            <a:r>
              <a:rPr lang="cs-CZ" sz="2800" dirty="0" smtClean="0"/>
              <a:t>in 1415 </a:t>
            </a:r>
            <a:r>
              <a:rPr lang="cs-CZ" sz="2800" dirty="0" err="1" smtClean="0"/>
              <a:t>at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Council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Constance</a:t>
            </a:r>
            <a:endParaRPr lang="cs-CZ" sz="2800" dirty="0" smtClean="0"/>
          </a:p>
          <a:p>
            <a:endParaRPr lang="cs-CZ" dirty="0"/>
          </a:p>
        </p:txBody>
      </p:sp>
      <p:pic>
        <p:nvPicPr>
          <p:cNvPr id="21506" name="Picture 2" descr="http://forum.valka.cz/files/up_len_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6421" r="16421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Hussites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Bohemian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blamed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dirty="0" err="1" smtClean="0"/>
              <a:t>Sigismund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Hus´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want</a:t>
            </a:r>
            <a:r>
              <a:rPr lang="cs-CZ" dirty="0" smtClean="0"/>
              <a:t> </a:t>
            </a:r>
            <a:r>
              <a:rPr lang="cs-CZ" dirty="0" err="1" smtClean="0"/>
              <a:t>him</a:t>
            </a:r>
            <a:r>
              <a:rPr lang="cs-CZ" dirty="0" smtClean="0"/>
              <a:t> to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king </a:t>
            </a:r>
            <a:r>
              <a:rPr lang="cs-CZ" dirty="0" err="1" smtClean="0"/>
              <a:t>of</a:t>
            </a:r>
            <a:r>
              <a:rPr lang="cs-CZ" dirty="0" smtClean="0"/>
              <a:t> Bohemia </a:t>
            </a:r>
            <a:r>
              <a:rPr lang="cs-CZ" dirty="0" err="1" smtClean="0"/>
              <a:t>atlthough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Charles IV´s son </a:t>
            </a:r>
          </a:p>
          <a:p>
            <a:r>
              <a:rPr lang="cs-CZ" dirty="0" smtClean="0"/>
              <a:t>Hus´s </a:t>
            </a:r>
            <a:r>
              <a:rPr lang="cs-CZ" dirty="0" err="1" smtClean="0"/>
              <a:t>followers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Hussites</a:t>
            </a:r>
            <a:r>
              <a:rPr lang="cs-CZ" dirty="0" smtClean="0"/>
              <a:t>; (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Chalice</a:t>
            </a:r>
            <a:r>
              <a:rPr lang="cs-CZ" dirty="0" smtClean="0"/>
              <a:t> 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symbol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Hussites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)</a:t>
            </a:r>
            <a:endParaRPr lang="cs-CZ" dirty="0" smtClean="0"/>
          </a:p>
          <a:p>
            <a:pPr lvl="0"/>
            <a:r>
              <a:rPr lang="cs-CZ" dirty="0" err="1" smtClean="0"/>
              <a:t>Sigismund</a:t>
            </a:r>
            <a:r>
              <a:rPr lang="cs-CZ" dirty="0" smtClean="0"/>
              <a:t> </a:t>
            </a:r>
            <a:r>
              <a:rPr lang="cs-CZ" dirty="0" err="1" smtClean="0"/>
              <a:t>organized</a:t>
            </a:r>
            <a:r>
              <a:rPr lang="cs-CZ" dirty="0" smtClean="0"/>
              <a:t> </a:t>
            </a:r>
            <a:r>
              <a:rPr lang="cs-CZ" dirty="0" err="1" smtClean="0"/>
              <a:t>five</a:t>
            </a:r>
            <a:r>
              <a:rPr lang="cs-CZ" dirty="0" smtClean="0"/>
              <a:t> </a:t>
            </a:r>
            <a:r>
              <a:rPr lang="cs-CZ" dirty="0" err="1" smtClean="0"/>
              <a:t>crusade</a:t>
            </a:r>
            <a:r>
              <a:rPr lang="cs-CZ" dirty="0" smtClean="0"/>
              <a:t> </a:t>
            </a:r>
            <a:r>
              <a:rPr lang="cs-CZ" dirty="0" err="1" smtClean="0"/>
              <a:t>campains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Hussites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campains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unsuccesfull</a:t>
            </a:r>
            <a:endParaRPr lang="cs-CZ" dirty="0" smtClean="0"/>
          </a:p>
          <a:p>
            <a:pPr lvl="0"/>
            <a:r>
              <a:rPr lang="cs-CZ" dirty="0" err="1" smtClean="0"/>
              <a:t>almost</a:t>
            </a:r>
            <a:r>
              <a:rPr lang="cs-CZ" dirty="0" smtClean="0"/>
              <a:t> 15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religious</a:t>
            </a:r>
            <a:r>
              <a:rPr lang="cs-CZ" dirty="0" smtClean="0"/>
              <a:t> </a:t>
            </a:r>
            <a:r>
              <a:rPr lang="cs-CZ" dirty="0" err="1" smtClean="0"/>
              <a:t>struggles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country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destroyed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plundered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moderate</a:t>
            </a:r>
            <a:r>
              <a:rPr lang="cs-CZ" dirty="0" smtClean="0"/>
              <a:t> </a:t>
            </a:r>
            <a:r>
              <a:rPr lang="cs-CZ" dirty="0" err="1" smtClean="0"/>
              <a:t>Hussites</a:t>
            </a:r>
            <a:r>
              <a:rPr lang="cs-CZ" dirty="0" smtClean="0"/>
              <a:t>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finish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warfare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Catholics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destroyed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radical</a:t>
            </a:r>
            <a:r>
              <a:rPr lang="cs-CZ" dirty="0" smtClean="0"/>
              <a:t> </a:t>
            </a:r>
            <a:r>
              <a:rPr lang="cs-CZ" dirty="0" err="1" smtClean="0"/>
              <a:t>Hussites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Lipany in May 1434</a:t>
            </a:r>
            <a:endParaRPr lang="cs-CZ" dirty="0" smtClean="0"/>
          </a:p>
          <a:p>
            <a:pPr lvl="0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religions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Catholic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Hussite</a:t>
            </a:r>
            <a:r>
              <a:rPr lang="cs-CZ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in Bohemia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churches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endParaRPr lang="cs-CZ" dirty="0" smtClean="0"/>
          </a:p>
          <a:p>
            <a:pPr lvl="0"/>
            <a:r>
              <a:rPr lang="cs-CZ" dirty="0" smtClean="0"/>
              <a:t>1436 – </a:t>
            </a:r>
            <a:r>
              <a:rPr lang="cs-CZ" dirty="0" err="1" smtClean="0"/>
              <a:t>Sigismund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accepted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King </a:t>
            </a:r>
            <a:r>
              <a:rPr lang="cs-CZ" dirty="0" err="1" smtClean="0"/>
              <a:t>of</a:t>
            </a:r>
            <a:r>
              <a:rPr lang="cs-CZ" dirty="0" smtClean="0"/>
              <a:t> Bohemia, </a:t>
            </a:r>
            <a:r>
              <a:rPr lang="cs-CZ" dirty="0" err="1" smtClean="0"/>
              <a:t>but</a:t>
            </a:r>
            <a:r>
              <a:rPr lang="cs-CZ" dirty="0" smtClean="0"/>
              <a:t> he </a:t>
            </a:r>
            <a:r>
              <a:rPr lang="cs-CZ" dirty="0" err="1" smtClean="0"/>
              <a:t>died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Hussites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6166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sz="3300" dirty="0" err="1" smtClean="0"/>
              <a:t>after</a:t>
            </a:r>
            <a:r>
              <a:rPr lang="cs-CZ" sz="3300" dirty="0" smtClean="0"/>
              <a:t> </a:t>
            </a:r>
            <a:r>
              <a:rPr lang="cs-CZ" sz="3300" dirty="0" err="1" smtClean="0"/>
              <a:t>Sigismund</a:t>
            </a:r>
            <a:r>
              <a:rPr lang="cs-CZ" sz="3300" dirty="0" smtClean="0"/>
              <a:t>´s </a:t>
            </a:r>
            <a:r>
              <a:rPr lang="cs-CZ" sz="3300" dirty="0" err="1" smtClean="0"/>
              <a:t>death</a:t>
            </a:r>
            <a:r>
              <a:rPr lang="cs-CZ" sz="3300" dirty="0" smtClean="0"/>
              <a:t>, a Bohemian </a:t>
            </a:r>
            <a:r>
              <a:rPr lang="cs-CZ" sz="3300" dirty="0" err="1" smtClean="0"/>
              <a:t>nobleman</a:t>
            </a:r>
            <a:r>
              <a:rPr lang="cs-CZ" sz="3300" dirty="0" smtClean="0"/>
              <a:t> </a:t>
            </a:r>
            <a:r>
              <a:rPr lang="cs-CZ" sz="3300" dirty="0" err="1" smtClean="0"/>
              <a:t>and</a:t>
            </a:r>
            <a:r>
              <a:rPr lang="cs-CZ" sz="3300" dirty="0" smtClean="0"/>
              <a:t> </a:t>
            </a:r>
            <a:r>
              <a:rPr lang="cs-CZ" sz="3300" dirty="0" err="1" smtClean="0"/>
              <a:t>the</a:t>
            </a:r>
            <a:r>
              <a:rPr lang="cs-CZ" sz="3300" dirty="0" smtClean="0"/>
              <a:t> leader </a:t>
            </a:r>
            <a:r>
              <a:rPr lang="cs-CZ" sz="3300" dirty="0" err="1" smtClean="0"/>
              <a:t>of</a:t>
            </a:r>
            <a:r>
              <a:rPr lang="cs-CZ" sz="3300" dirty="0" smtClean="0"/>
              <a:t> </a:t>
            </a:r>
            <a:r>
              <a:rPr lang="cs-CZ" sz="3300" dirty="0" err="1" smtClean="0"/>
              <a:t>Hussites</a:t>
            </a:r>
            <a:r>
              <a:rPr lang="cs-CZ" sz="3300" dirty="0" smtClean="0"/>
              <a:t> </a:t>
            </a:r>
            <a:r>
              <a:rPr lang="cs-CZ" sz="3300" b="1" dirty="0" err="1" smtClean="0"/>
              <a:t>George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of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Kunštát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and</a:t>
            </a:r>
            <a:r>
              <a:rPr lang="cs-CZ" sz="3300" b="1" dirty="0" smtClean="0"/>
              <a:t> Poděbrady</a:t>
            </a:r>
            <a:r>
              <a:rPr lang="cs-CZ" sz="3300" dirty="0" smtClean="0"/>
              <a:t> (1458–1471) </a:t>
            </a:r>
            <a:r>
              <a:rPr lang="cs-CZ" sz="3300" dirty="0" err="1" smtClean="0"/>
              <a:t>was</a:t>
            </a:r>
            <a:r>
              <a:rPr lang="cs-CZ" sz="3300" dirty="0" smtClean="0"/>
              <a:t> </a:t>
            </a:r>
            <a:r>
              <a:rPr lang="cs-CZ" sz="3300" dirty="0" err="1" smtClean="0"/>
              <a:t>elected</a:t>
            </a:r>
            <a:r>
              <a:rPr lang="cs-CZ" sz="3300" dirty="0" smtClean="0"/>
              <a:t> a king</a:t>
            </a:r>
          </a:p>
          <a:p>
            <a:pPr lvl="0">
              <a:buNone/>
            </a:pPr>
            <a:endParaRPr lang="cs-CZ" sz="3300" dirty="0" smtClean="0"/>
          </a:p>
          <a:p>
            <a:pPr lvl="0"/>
            <a:r>
              <a:rPr lang="cs-CZ" sz="3300" dirty="0" smtClean="0"/>
              <a:t>he </a:t>
            </a:r>
            <a:r>
              <a:rPr lang="cs-CZ" sz="3300" dirty="0" err="1" smtClean="0"/>
              <a:t>suggested</a:t>
            </a:r>
            <a:r>
              <a:rPr lang="cs-CZ" sz="3300" dirty="0" smtClean="0"/>
              <a:t> </a:t>
            </a:r>
            <a:r>
              <a:rPr lang="cs-CZ" sz="3300" dirty="0" err="1" smtClean="0"/>
              <a:t>something</a:t>
            </a:r>
            <a:r>
              <a:rPr lang="cs-CZ" sz="3300" dirty="0" smtClean="0"/>
              <a:t> </a:t>
            </a:r>
            <a:r>
              <a:rPr lang="cs-CZ" sz="3300" dirty="0" err="1" smtClean="0"/>
              <a:t>what</a:t>
            </a:r>
            <a:r>
              <a:rPr lang="cs-CZ" sz="3300" dirty="0" smtClean="0"/>
              <a:t> </a:t>
            </a:r>
            <a:r>
              <a:rPr lang="cs-CZ" sz="3300" dirty="0" err="1" smtClean="0"/>
              <a:t>could</a:t>
            </a:r>
            <a:r>
              <a:rPr lang="cs-CZ" sz="3300" dirty="0" smtClean="0"/>
              <a:t> </a:t>
            </a:r>
            <a:r>
              <a:rPr lang="cs-CZ" sz="3300" dirty="0" err="1" smtClean="0"/>
              <a:t>be</a:t>
            </a:r>
            <a:r>
              <a:rPr lang="cs-CZ" sz="3300" dirty="0" smtClean="0"/>
              <a:t> </a:t>
            </a:r>
            <a:r>
              <a:rPr lang="cs-CZ" sz="3300" dirty="0" err="1" smtClean="0"/>
              <a:t>considered</a:t>
            </a:r>
            <a:r>
              <a:rPr lang="cs-CZ" sz="3300" dirty="0" smtClean="0"/>
              <a:t> as a </a:t>
            </a:r>
            <a:r>
              <a:rPr lang="cs-CZ" sz="3300" dirty="0" err="1" smtClean="0"/>
              <a:t>proposal</a:t>
            </a:r>
            <a:r>
              <a:rPr lang="cs-CZ" sz="3300" dirty="0" smtClean="0"/>
              <a:t> </a:t>
            </a:r>
            <a:r>
              <a:rPr lang="cs-CZ" sz="3300" dirty="0" err="1" smtClean="0"/>
              <a:t>of</a:t>
            </a:r>
            <a:r>
              <a:rPr lang="cs-CZ" sz="3300" dirty="0" smtClean="0"/>
              <a:t> </a:t>
            </a:r>
            <a:r>
              <a:rPr lang="cs-CZ" sz="3300" dirty="0" err="1" smtClean="0"/>
              <a:t>latter</a:t>
            </a:r>
            <a:r>
              <a:rPr lang="cs-CZ" sz="3300" dirty="0" smtClean="0"/>
              <a:t> </a:t>
            </a:r>
            <a:r>
              <a:rPr lang="cs-CZ" sz="3300" dirty="0" err="1" smtClean="0"/>
              <a:t>European</a:t>
            </a:r>
            <a:r>
              <a:rPr lang="cs-CZ" sz="3300" dirty="0" smtClean="0"/>
              <a:t> Union</a:t>
            </a:r>
          </a:p>
          <a:p>
            <a:pPr lvl="0"/>
            <a:endParaRPr lang="cs-CZ" sz="3300" dirty="0" smtClean="0"/>
          </a:p>
          <a:p>
            <a:pPr lvl="0"/>
            <a:r>
              <a:rPr lang="cs-CZ" sz="3300" dirty="0" smtClean="0"/>
              <a:t>he </a:t>
            </a:r>
            <a:r>
              <a:rPr lang="cs-CZ" sz="3300" dirty="0" err="1" smtClean="0"/>
              <a:t>tried</a:t>
            </a:r>
            <a:r>
              <a:rPr lang="cs-CZ" sz="3300" dirty="0" smtClean="0"/>
              <a:t> to </a:t>
            </a:r>
            <a:r>
              <a:rPr lang="cs-CZ" sz="3300" dirty="0" err="1" smtClean="0"/>
              <a:t>prevent</a:t>
            </a:r>
            <a:r>
              <a:rPr lang="cs-CZ" sz="3300" dirty="0" smtClean="0"/>
              <a:t> </a:t>
            </a:r>
            <a:r>
              <a:rPr lang="cs-CZ" sz="3300" dirty="0" err="1" smtClean="0"/>
              <a:t>isolation</a:t>
            </a:r>
            <a:r>
              <a:rPr lang="cs-CZ" sz="3300" dirty="0" smtClean="0"/>
              <a:t> </a:t>
            </a:r>
            <a:r>
              <a:rPr lang="cs-CZ" sz="3300" dirty="0" err="1" smtClean="0"/>
              <a:t>of</a:t>
            </a:r>
            <a:r>
              <a:rPr lang="cs-CZ" sz="3300" dirty="0" smtClean="0"/>
              <a:t> </a:t>
            </a:r>
            <a:r>
              <a:rPr lang="cs-CZ" sz="3300" dirty="0" err="1" smtClean="0"/>
              <a:t>hussite</a:t>
            </a:r>
            <a:r>
              <a:rPr lang="cs-CZ" sz="3300" dirty="0" smtClean="0"/>
              <a:t> Bohemia in </a:t>
            </a:r>
            <a:r>
              <a:rPr lang="cs-CZ" sz="3300" dirty="0" err="1" smtClean="0"/>
              <a:t>catholic</a:t>
            </a:r>
            <a:r>
              <a:rPr lang="cs-CZ" sz="3300" dirty="0" smtClean="0"/>
              <a:t> </a:t>
            </a:r>
            <a:r>
              <a:rPr lang="cs-CZ" sz="3300" dirty="0" err="1" smtClean="0"/>
              <a:t>Europe</a:t>
            </a:r>
            <a:r>
              <a:rPr lang="cs-CZ" sz="3300" dirty="0" smtClean="0"/>
              <a:t>, </a:t>
            </a:r>
            <a:r>
              <a:rPr lang="cs-CZ" sz="3300" dirty="0" err="1" smtClean="0"/>
              <a:t>so</a:t>
            </a:r>
            <a:r>
              <a:rPr lang="cs-CZ" sz="3300" dirty="0" smtClean="0"/>
              <a:t> he </a:t>
            </a:r>
            <a:r>
              <a:rPr lang="cs-CZ" sz="3300" dirty="0" err="1" smtClean="0"/>
              <a:t>proposed</a:t>
            </a:r>
            <a:r>
              <a:rPr lang="cs-CZ" sz="3300" dirty="0" smtClean="0"/>
              <a:t> a </a:t>
            </a:r>
            <a:r>
              <a:rPr lang="cs-CZ" sz="3300" dirty="0" err="1" smtClean="0"/>
              <a:t>treaty</a:t>
            </a:r>
            <a:r>
              <a:rPr lang="cs-CZ" sz="3300" dirty="0" smtClean="0"/>
              <a:t> </a:t>
            </a:r>
            <a:r>
              <a:rPr lang="cs-CZ" sz="3300" dirty="0" err="1" smtClean="0"/>
              <a:t>among</a:t>
            </a:r>
            <a:r>
              <a:rPr lang="cs-CZ" sz="3300" dirty="0" smtClean="0"/>
              <a:t> </a:t>
            </a:r>
            <a:r>
              <a:rPr lang="cs-CZ" sz="3300" dirty="0" err="1" smtClean="0"/>
              <a:t>all</a:t>
            </a:r>
            <a:r>
              <a:rPr lang="cs-CZ" sz="3300" dirty="0" smtClean="0"/>
              <a:t> Christian </a:t>
            </a:r>
            <a:r>
              <a:rPr lang="cs-CZ" sz="3300" dirty="0" err="1" smtClean="0"/>
              <a:t>powers</a:t>
            </a:r>
            <a:r>
              <a:rPr lang="cs-CZ" sz="3300" dirty="0" smtClean="0"/>
              <a:t>, </a:t>
            </a:r>
            <a:r>
              <a:rPr lang="cs-CZ" sz="3300" dirty="0" err="1" smtClean="0"/>
              <a:t>the</a:t>
            </a:r>
            <a:r>
              <a:rPr lang="cs-CZ" sz="3300" dirty="0" smtClean="0"/>
              <a:t> </a:t>
            </a:r>
            <a:r>
              <a:rPr lang="cs-CZ" sz="3300" dirty="0" err="1" smtClean="0"/>
              <a:t>member</a:t>
            </a:r>
            <a:r>
              <a:rPr lang="cs-CZ" sz="3300" dirty="0" smtClean="0"/>
              <a:t> </a:t>
            </a:r>
            <a:r>
              <a:rPr lang="cs-CZ" sz="3300" dirty="0" err="1" smtClean="0"/>
              <a:t>states</a:t>
            </a:r>
            <a:r>
              <a:rPr lang="cs-CZ" sz="3300" dirty="0" smtClean="0"/>
              <a:t> </a:t>
            </a:r>
            <a:r>
              <a:rPr lang="cs-CZ" sz="3300" dirty="0" err="1" smtClean="0"/>
              <a:t>should</a:t>
            </a:r>
            <a:r>
              <a:rPr lang="cs-CZ" sz="3300" dirty="0" smtClean="0"/>
              <a:t> </a:t>
            </a:r>
            <a:r>
              <a:rPr lang="cs-CZ" sz="3300" dirty="0" err="1" smtClean="0"/>
              <a:t>pledge</a:t>
            </a:r>
            <a:r>
              <a:rPr lang="cs-CZ" sz="3300" dirty="0" smtClean="0"/>
              <a:t> to </a:t>
            </a:r>
            <a:r>
              <a:rPr lang="cs-CZ" sz="3300" dirty="0" err="1" smtClean="0"/>
              <a:t>settle</a:t>
            </a:r>
            <a:r>
              <a:rPr lang="cs-CZ" sz="3300" dirty="0" smtClean="0"/>
              <a:t> </a:t>
            </a:r>
            <a:r>
              <a:rPr lang="cs-CZ" sz="3300" dirty="0" err="1" smtClean="0"/>
              <a:t>all</a:t>
            </a:r>
            <a:r>
              <a:rPr lang="cs-CZ" sz="3300" dirty="0" smtClean="0"/>
              <a:t> </a:t>
            </a:r>
            <a:r>
              <a:rPr lang="cs-CZ" sz="3300" dirty="0" err="1" smtClean="0"/>
              <a:t>differences</a:t>
            </a:r>
            <a:r>
              <a:rPr lang="cs-CZ" sz="3300" dirty="0" smtClean="0"/>
              <a:t> by </a:t>
            </a:r>
            <a:r>
              <a:rPr lang="cs-CZ" sz="3300" dirty="0" err="1" smtClean="0"/>
              <a:t>exclusively</a:t>
            </a:r>
            <a:r>
              <a:rPr lang="cs-CZ" sz="3300" dirty="0" smtClean="0"/>
              <a:t> </a:t>
            </a:r>
            <a:r>
              <a:rPr lang="cs-CZ" sz="3300" dirty="0" err="1" smtClean="0"/>
              <a:t>peaceful</a:t>
            </a:r>
            <a:r>
              <a:rPr lang="cs-CZ" sz="3300" dirty="0" smtClean="0"/>
              <a:t> </a:t>
            </a:r>
            <a:r>
              <a:rPr lang="cs-CZ" sz="3300" dirty="0" err="1" smtClean="0"/>
              <a:t>means</a:t>
            </a:r>
            <a:r>
              <a:rPr lang="cs-CZ" sz="3300" dirty="0" smtClean="0"/>
              <a:t> </a:t>
            </a:r>
            <a:r>
              <a:rPr lang="cs-CZ" sz="3300" dirty="0" err="1" smtClean="0"/>
              <a:t>and</a:t>
            </a:r>
            <a:r>
              <a:rPr lang="cs-CZ" sz="3300" dirty="0" smtClean="0"/>
              <a:t> </a:t>
            </a:r>
            <a:r>
              <a:rPr lang="cs-CZ" sz="3300" dirty="0" err="1" smtClean="0"/>
              <a:t>fight</a:t>
            </a:r>
            <a:r>
              <a:rPr lang="cs-CZ" sz="3300" dirty="0" smtClean="0"/>
              <a:t> </a:t>
            </a:r>
            <a:r>
              <a:rPr lang="cs-CZ" sz="3300" dirty="0" err="1" smtClean="0"/>
              <a:t>altogether</a:t>
            </a:r>
            <a:r>
              <a:rPr lang="cs-CZ" sz="3300" dirty="0" smtClean="0"/>
              <a:t> </a:t>
            </a:r>
            <a:r>
              <a:rPr lang="cs-CZ" sz="3300" dirty="0" err="1" smtClean="0"/>
              <a:t>against</a:t>
            </a:r>
            <a:r>
              <a:rPr lang="cs-CZ" sz="3300" dirty="0" smtClean="0"/>
              <a:t> Osman </a:t>
            </a:r>
            <a:r>
              <a:rPr lang="cs-CZ" sz="3300" dirty="0" err="1" smtClean="0"/>
              <a:t>Turks</a:t>
            </a:r>
            <a:r>
              <a:rPr lang="cs-CZ" sz="3300" dirty="0" smtClean="0"/>
              <a:t> </a:t>
            </a:r>
            <a:r>
              <a:rPr lang="cs-CZ" sz="3300" dirty="0" err="1" smtClean="0"/>
              <a:t>who</a:t>
            </a:r>
            <a:r>
              <a:rPr lang="cs-CZ" sz="3300" dirty="0" smtClean="0"/>
              <a:t> </a:t>
            </a:r>
            <a:r>
              <a:rPr lang="cs-CZ" sz="3300" dirty="0" err="1" smtClean="0"/>
              <a:t>were</a:t>
            </a:r>
            <a:r>
              <a:rPr lang="cs-CZ" sz="3300" dirty="0" smtClean="0"/>
              <a:t> </a:t>
            </a:r>
            <a:r>
              <a:rPr lang="cs-CZ" sz="3300" dirty="0" err="1" smtClean="0"/>
              <a:t>threatening</a:t>
            </a:r>
            <a:r>
              <a:rPr lang="cs-CZ" sz="3300" dirty="0" smtClean="0"/>
              <a:t> </a:t>
            </a:r>
            <a:r>
              <a:rPr lang="cs-CZ" sz="3300" dirty="0" err="1" smtClean="0"/>
              <a:t>Central</a:t>
            </a:r>
            <a:r>
              <a:rPr lang="cs-CZ" sz="3300" dirty="0" smtClean="0"/>
              <a:t> </a:t>
            </a:r>
            <a:r>
              <a:rPr lang="cs-CZ" sz="3300" dirty="0" err="1" smtClean="0"/>
              <a:t>Europe</a:t>
            </a:r>
            <a:endParaRPr lang="cs-CZ" sz="3300" dirty="0" smtClean="0"/>
          </a:p>
          <a:p>
            <a:endParaRPr lang="cs-CZ" sz="2800" i="1" dirty="0" smtClean="0"/>
          </a:p>
          <a:p>
            <a:r>
              <a:rPr lang="cs-CZ" sz="2800" i="1" dirty="0" err="1" smtClean="0"/>
              <a:t>Readings</a:t>
            </a:r>
            <a:r>
              <a:rPr lang="cs-CZ" sz="2800" i="1" dirty="0" smtClean="0"/>
              <a:t>:</a:t>
            </a:r>
            <a:endParaRPr lang="cs-CZ" sz="2800" dirty="0" smtClean="0"/>
          </a:p>
          <a:p>
            <a:pPr>
              <a:buNone/>
            </a:pPr>
            <a:r>
              <a:rPr lang="cs-CZ" sz="2800" i="1" dirty="0" smtClean="0"/>
              <a:t>	Doležalová</a:t>
            </a:r>
            <a:r>
              <a:rPr lang="cs-CZ" sz="2800" i="1" dirty="0" smtClean="0"/>
              <a:t>, Eva – Pánek, Jaroslav (2011): </a:t>
            </a:r>
            <a:r>
              <a:rPr lang="cs-CZ" sz="2800" i="1" dirty="0" err="1" smtClean="0"/>
              <a:t>Confession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and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nation</a:t>
            </a:r>
            <a:r>
              <a:rPr lang="cs-CZ" sz="2800" i="1" dirty="0" smtClean="0"/>
              <a:t> </a:t>
            </a:r>
            <a:r>
              <a:rPr lang="cs-CZ" sz="2800" i="1" dirty="0" smtClean="0"/>
              <a:t>in </a:t>
            </a:r>
            <a:r>
              <a:rPr lang="cs-CZ" sz="2800" i="1" dirty="0" err="1" smtClean="0"/>
              <a:t>the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era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of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reformations</a:t>
            </a:r>
            <a:r>
              <a:rPr lang="cs-CZ" sz="2800" i="1" dirty="0" smtClean="0"/>
              <a:t>: </a:t>
            </a:r>
            <a:r>
              <a:rPr lang="cs-CZ" sz="2800" i="1" dirty="0" err="1" smtClean="0"/>
              <a:t>Central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Europe</a:t>
            </a:r>
            <a:r>
              <a:rPr lang="cs-CZ" sz="2800" i="1" dirty="0" smtClean="0"/>
              <a:t> in </a:t>
            </a:r>
            <a:r>
              <a:rPr lang="cs-CZ" sz="2800" i="1" dirty="0" err="1" smtClean="0"/>
              <a:t>comparative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Perspective</a:t>
            </a:r>
            <a:r>
              <a:rPr lang="cs-CZ" sz="2800" i="1" dirty="0" smtClean="0"/>
              <a:t>). </a:t>
            </a:r>
            <a:r>
              <a:rPr lang="cs-CZ" sz="2800" i="1" dirty="0" err="1" smtClean="0"/>
              <a:t>Prague</a:t>
            </a:r>
            <a:r>
              <a:rPr lang="cs-CZ" sz="2800" i="1" dirty="0" smtClean="0"/>
              <a:t>.</a:t>
            </a:r>
            <a:endParaRPr lang="cs-CZ" sz="2800" dirty="0" smtClean="0"/>
          </a:p>
          <a:p>
            <a:pPr lvl="0"/>
            <a:endParaRPr lang="cs-CZ" sz="3300" dirty="0" smtClean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5622925" y="1600200"/>
            <a:ext cx="3521075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241</TotalTime>
  <Words>1120</Words>
  <Application>Microsoft Office PowerPoint</Application>
  <PresentationFormat>Předvádění na obrazovce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Bohatý</vt:lpstr>
      <vt:lpstr>The brief outline of the history of the Czech Lands in the Middle Ages </vt:lpstr>
      <vt:lpstr>The Great Moravia in the 9th century </vt:lpstr>
      <vt:lpstr>the House of Přemyslids – from 9th century till 1306 </vt:lpstr>
      <vt:lpstr>  the House of Luxembourgs  </vt:lpstr>
      <vt:lpstr>Charles IV</vt:lpstr>
      <vt:lpstr>The Hussite Revolution (1419 - 1436)</vt:lpstr>
      <vt:lpstr>Master Jan Hus</vt:lpstr>
      <vt:lpstr>The Hussites</vt:lpstr>
      <vt:lpstr>The Hussites</vt:lpstr>
      <vt:lpstr>the House of Habsburgs</vt:lpstr>
      <vt:lpstr>The habsburg monarchy</vt:lpstr>
      <vt:lpstr>Rudolph II (1576-1611)</vt:lpstr>
      <vt:lpstr>Rudoplh Ii</vt:lpstr>
      <vt:lpstr>The Thirty Years' War  (1618–1648)  </vt:lpstr>
      <vt:lpstr>The Thirty Years' War  (1618–1648)</vt:lpstr>
      <vt:lpstr>The Thirty Years' War  (1618–1648)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short outline of the history of the Czech Lands in the Middle Ages</dc:title>
  <dc:creator>Standard</dc:creator>
  <cp:lastModifiedBy>Standard</cp:lastModifiedBy>
  <cp:revision>25</cp:revision>
  <dcterms:created xsi:type="dcterms:W3CDTF">2012-09-16T15:49:53Z</dcterms:created>
  <dcterms:modified xsi:type="dcterms:W3CDTF">2012-09-16T19:51:43Z</dcterms:modified>
</cp:coreProperties>
</file>