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76" r:id="rId15"/>
    <p:sldId id="267" r:id="rId16"/>
    <p:sldId id="277" r:id="rId17"/>
    <p:sldId id="268" r:id="rId18"/>
    <p:sldId id="269" r:id="rId19"/>
    <p:sldId id="270" r:id="rId20"/>
    <p:sldId id="271" r:id="rId21"/>
    <p:sldId id="272" r:id="rId22"/>
    <p:sldId id="273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16.10.2012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16.10.2012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16.10.2012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16.10.2012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16.10.2012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16.10.2012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16.10.2012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16.10.2012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16.10.2012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reaties.un.org/Pages/showDetails.aspx?objid=08000002801683d0" TargetMode="External"/><Relationship Id="rId2" Type="http://schemas.openxmlformats.org/officeDocument/2006/relationships/hyperlink" Target="http://www.firstworldwa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2204864"/>
            <a:ext cx="5105400" cy="3096344"/>
          </a:xfrm>
        </p:spPr>
        <p:txBody>
          <a:bodyPr/>
          <a:lstStyle/>
          <a:p>
            <a:r>
              <a:rPr lang="cs-CZ" sz="4400" dirty="0" err="1" smtClean="0"/>
              <a:t>World</a:t>
            </a:r>
            <a:r>
              <a:rPr lang="cs-CZ" sz="4400" dirty="0" smtClean="0"/>
              <a:t> </a:t>
            </a:r>
            <a:r>
              <a:rPr lang="cs-CZ" sz="4400" dirty="0" err="1" smtClean="0"/>
              <a:t>War</a:t>
            </a:r>
            <a:r>
              <a:rPr lang="cs-CZ" sz="4400" dirty="0" smtClean="0"/>
              <a:t> I </a:t>
            </a:r>
            <a:r>
              <a:rPr lang="cs-CZ" sz="4400" dirty="0" err="1" smtClean="0"/>
              <a:t>and</a:t>
            </a:r>
            <a:r>
              <a:rPr lang="cs-CZ" sz="4400" dirty="0" smtClean="0"/>
              <a:t> </a:t>
            </a:r>
            <a:r>
              <a:rPr lang="cs-CZ" sz="4400" dirty="0" err="1" smtClean="0"/>
              <a:t>international</a:t>
            </a:r>
            <a:r>
              <a:rPr lang="cs-CZ" sz="4400" dirty="0" smtClean="0"/>
              <a:t> relations in </a:t>
            </a:r>
            <a:r>
              <a:rPr lang="cs-CZ" sz="4400" dirty="0" err="1" smtClean="0"/>
              <a:t>central</a:t>
            </a:r>
            <a:r>
              <a:rPr lang="cs-CZ" sz="4400" dirty="0" smtClean="0"/>
              <a:t> </a:t>
            </a:r>
            <a:r>
              <a:rPr lang="cs-CZ" sz="4400" dirty="0" err="1" smtClean="0"/>
              <a:t>europe</a:t>
            </a:r>
            <a:r>
              <a:rPr lang="cs-CZ" sz="4400" dirty="0" smtClean="0"/>
              <a:t> </a:t>
            </a:r>
            <a:r>
              <a:rPr lang="cs-CZ" sz="4400" dirty="0" err="1" smtClean="0"/>
              <a:t>after</a:t>
            </a:r>
            <a:r>
              <a:rPr lang="cs-CZ" sz="4400" dirty="0" smtClean="0"/>
              <a:t> WW I</a:t>
            </a: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91880" y="5517232"/>
            <a:ext cx="5114778" cy="1101248"/>
          </a:xfrm>
        </p:spPr>
        <p:txBody>
          <a:bodyPr/>
          <a:lstStyle/>
          <a:p>
            <a:r>
              <a:rPr lang="cs-CZ" dirty="0" smtClean="0"/>
              <a:t>Jana Hrabcova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Eastern</a:t>
            </a:r>
            <a:r>
              <a:rPr lang="cs-CZ" sz="2800" dirty="0" smtClean="0"/>
              <a:t> Front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,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 </a:t>
            </a:r>
            <a:r>
              <a:rPr lang="cs-CZ" dirty="0" err="1" smtClean="0"/>
              <a:t>Prussia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by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battles</a:t>
            </a:r>
            <a:r>
              <a:rPr lang="cs-CZ" dirty="0" smtClean="0"/>
              <a:t> </a:t>
            </a:r>
            <a:r>
              <a:rPr lang="cs-CZ" dirty="0" err="1" smtClean="0"/>
              <a:t>colectively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as </a:t>
            </a:r>
            <a:r>
              <a:rPr lang="cs-CZ" dirty="0" err="1" smtClean="0"/>
              <a:t>t</a:t>
            </a:r>
            <a:r>
              <a:rPr lang="cs-CZ" b="1" dirty="0" err="1" smtClean="0"/>
              <a:t>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Tannenberg</a:t>
            </a:r>
            <a:r>
              <a:rPr lang="cs-CZ" b="1" dirty="0" smtClean="0"/>
              <a:t> </a:t>
            </a:r>
            <a:r>
              <a:rPr lang="cs-CZ" dirty="0" smtClean="0"/>
              <a:t>in August 1914</a:t>
            </a:r>
          </a:p>
          <a:p>
            <a:pPr lvl="0"/>
            <a:r>
              <a:rPr lang="cs-CZ" dirty="0" err="1" smtClean="0"/>
              <a:t>Already</a:t>
            </a:r>
            <a:r>
              <a:rPr lang="cs-CZ" dirty="0" smtClean="0"/>
              <a:t> in 1914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Company</a:t>
            </a:r>
            <a:r>
              <a:rPr lang="cs-CZ" dirty="0" smtClean="0"/>
              <a:t> in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– </a:t>
            </a:r>
            <a:r>
              <a:rPr lang="cs-CZ" dirty="0" err="1" smtClean="0"/>
              <a:t>Legions</a:t>
            </a:r>
            <a:endParaRPr lang="cs-CZ" dirty="0" smtClean="0"/>
          </a:p>
          <a:p>
            <a:r>
              <a:rPr lang="cs-CZ" dirty="0" err="1" smtClean="0"/>
              <a:t>summer</a:t>
            </a:r>
            <a:r>
              <a:rPr lang="cs-CZ" dirty="0" smtClean="0"/>
              <a:t> </a:t>
            </a:r>
            <a:r>
              <a:rPr lang="cs-CZ" dirty="0" smtClean="0"/>
              <a:t>1916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Brusilov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1917 </a:t>
            </a:r>
            <a:r>
              <a:rPr lang="cs-CZ" dirty="0" smtClean="0"/>
              <a:t>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Corps</a:t>
            </a:r>
            <a:r>
              <a:rPr lang="cs-CZ" dirty="0" smtClean="0"/>
              <a:t> in </a:t>
            </a:r>
            <a:r>
              <a:rPr lang="cs-CZ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from</a:t>
            </a:r>
            <a:r>
              <a:rPr lang="cs-CZ" dirty="0" smtClean="0"/>
              <a:t> 38,000 to 70,000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Russians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more </a:t>
            </a:r>
            <a:r>
              <a:rPr lang="cs-CZ" dirty="0" err="1" smtClean="0"/>
              <a:t>succesful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in </a:t>
            </a:r>
            <a:r>
              <a:rPr lang="cs-CZ" dirty="0" err="1" smtClean="0"/>
              <a:t>Galicia</a:t>
            </a:r>
            <a:endParaRPr lang="cs-CZ" dirty="0" smtClean="0"/>
          </a:p>
          <a:p>
            <a:pPr lvl="0"/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Galicia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smtClean="0"/>
              <a:t>Bukovina</a:t>
            </a:r>
            <a:endParaRPr lang="cs-CZ" dirty="0" smtClean="0"/>
          </a:p>
          <a:p>
            <a:pPr lvl="0"/>
            <a:r>
              <a:rPr lang="cs-CZ" dirty="0" err="1" smtClean="0"/>
              <a:t>July</a:t>
            </a:r>
            <a:r>
              <a:rPr lang="cs-CZ" dirty="0" smtClean="0"/>
              <a:t> 1917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Kerensky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Zborov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G</a:t>
            </a:r>
            <a:r>
              <a:rPr lang="cs-CZ" dirty="0" err="1" smtClean="0"/>
              <a:t>alicia</a:t>
            </a:r>
            <a:r>
              <a:rPr lang="cs-CZ" dirty="0" smtClean="0"/>
              <a:t>) –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Legions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unsuccesfull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Russians</a:t>
            </a:r>
            <a:endParaRPr lang="cs-CZ" dirty="0" smtClean="0"/>
          </a:p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Revolutions</a:t>
            </a:r>
            <a:r>
              <a:rPr lang="cs-CZ" dirty="0" smtClean="0"/>
              <a:t> tle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Legions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fighting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bolsheviks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Italian</a:t>
            </a:r>
            <a:r>
              <a:rPr lang="cs-CZ" sz="2800" dirty="0" smtClean="0"/>
              <a:t> Front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427168" cy="52589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 Italy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1915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promised</a:t>
            </a:r>
            <a:r>
              <a:rPr lang="cs-CZ" dirty="0" smtClean="0"/>
              <a:t> to Italy </a:t>
            </a:r>
            <a:r>
              <a:rPr lang="cs-CZ" dirty="0" err="1" smtClean="0"/>
              <a:t>Istria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Trieste</a:t>
            </a:r>
            <a:r>
              <a:rPr lang="cs-CZ" dirty="0" smtClean="0"/>
              <a:t>, </a:t>
            </a:r>
            <a:r>
              <a:rPr lang="cs-CZ" dirty="0" err="1" smtClean="0"/>
              <a:t>Dalmacia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Trentino</a:t>
            </a:r>
            <a:r>
              <a:rPr lang="cs-CZ" dirty="0" smtClean="0"/>
              <a:t>, </a:t>
            </a:r>
            <a:r>
              <a:rPr lang="cs-CZ" dirty="0" err="1" smtClean="0"/>
              <a:t>so</a:t>
            </a:r>
            <a:r>
              <a:rPr lang="cs-CZ" dirty="0" smtClean="0"/>
              <a:t> Italy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on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lvl="0"/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Italians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succesful</a:t>
            </a:r>
            <a:r>
              <a:rPr lang="cs-CZ" dirty="0" smtClean="0"/>
              <a:t>,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offensives</a:t>
            </a:r>
            <a:r>
              <a:rPr lang="cs-CZ" dirty="0" smtClean="0"/>
              <a:t> </a:t>
            </a:r>
            <a:r>
              <a:rPr lang="cs-CZ" dirty="0" err="1" smtClean="0"/>
              <a:t>along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Isonzo</a:t>
            </a:r>
            <a:r>
              <a:rPr lang="cs-CZ" b="1" dirty="0" smtClean="0"/>
              <a:t> </a:t>
            </a:r>
            <a:r>
              <a:rPr lang="cs-CZ" b="1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repelled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Hungarians</a:t>
            </a:r>
            <a:endParaRPr lang="cs-CZ" dirty="0" smtClean="0"/>
          </a:p>
          <a:p>
            <a:pPr lvl="0"/>
            <a:r>
              <a:rPr lang="cs-CZ" dirty="0" smtClean="0"/>
              <a:t>1917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Caporetto</a:t>
            </a:r>
            <a:r>
              <a:rPr lang="cs-CZ" dirty="0" smtClean="0"/>
              <a:t> – </a:t>
            </a:r>
            <a:r>
              <a:rPr lang="cs-CZ" dirty="0" err="1" smtClean="0"/>
              <a:t>Italian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by 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front line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broken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,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poison</a:t>
            </a:r>
            <a:r>
              <a:rPr lang="cs-CZ" dirty="0" smtClean="0"/>
              <a:t> </a:t>
            </a:r>
            <a:r>
              <a:rPr lang="cs-CZ" dirty="0" err="1" smtClean="0"/>
              <a:t>gas</a:t>
            </a:r>
            <a:r>
              <a:rPr lang="cs-CZ" dirty="0" smtClean="0"/>
              <a:t>  </a:t>
            </a:r>
            <a:endParaRPr lang="cs-CZ" dirty="0" smtClean="0"/>
          </a:p>
          <a:p>
            <a:pPr lvl="0"/>
            <a:r>
              <a:rPr lang="cs-CZ" dirty="0" err="1" smtClean="0"/>
              <a:t>during</a:t>
            </a:r>
            <a:r>
              <a:rPr lang="cs-CZ" dirty="0" smtClean="0"/>
              <a:t> 1916 </a:t>
            </a:r>
            <a:r>
              <a:rPr lang="cs-CZ" dirty="0" err="1" smtClean="0"/>
              <a:t>the</a:t>
            </a:r>
            <a:r>
              <a:rPr lang="cs-CZ" dirty="0" smtClean="0"/>
              <a:t> front </a:t>
            </a:r>
            <a:r>
              <a:rPr lang="cs-CZ" dirty="0" err="1" smtClean="0"/>
              <a:t>stabilized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Piave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1918 </a:t>
            </a:r>
            <a:r>
              <a:rPr lang="cs-CZ" dirty="0" smtClean="0"/>
              <a:t>– June 1918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Piave</a:t>
            </a:r>
            <a:r>
              <a:rPr lang="cs-CZ" b="1" dirty="0" smtClean="0"/>
              <a:t> </a:t>
            </a:r>
            <a:r>
              <a:rPr lang="cs-CZ" b="1" dirty="0" err="1" smtClean="0"/>
              <a:t>River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Legions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in </a:t>
            </a:r>
            <a:r>
              <a:rPr lang="cs-CZ" dirty="0" err="1" smtClean="0"/>
              <a:t>October</a:t>
            </a:r>
            <a:r>
              <a:rPr lang="cs-CZ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Vittorio</a:t>
            </a:r>
            <a:r>
              <a:rPr lang="cs-CZ" b="1" dirty="0" smtClean="0"/>
              <a:t> </a:t>
            </a:r>
            <a:r>
              <a:rPr lang="cs-CZ" b="1" dirty="0" err="1" smtClean="0"/>
              <a:t>Veneto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Legions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Final</a:t>
            </a:r>
            <a:r>
              <a:rPr lang="cs-CZ" sz="2800" dirty="0" smtClean="0"/>
              <a:t> Period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208912" cy="58052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revolutions</a:t>
            </a:r>
            <a:r>
              <a:rPr lang="cs-CZ" dirty="0" smtClean="0"/>
              <a:t> in 1917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separate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in </a:t>
            </a:r>
            <a:r>
              <a:rPr lang="cs-CZ" b="1" dirty="0" smtClean="0"/>
              <a:t>Brest </a:t>
            </a:r>
            <a:r>
              <a:rPr lang="cs-CZ" b="1" dirty="0" err="1" smtClean="0"/>
              <a:t>Litevski</a:t>
            </a:r>
            <a:r>
              <a:rPr lang="cs-CZ" b="1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March</a:t>
            </a:r>
            <a:r>
              <a:rPr lang="cs-CZ" dirty="0" smtClean="0"/>
              <a:t> 1918 </a:t>
            </a:r>
          </a:p>
          <a:p>
            <a:pPr lvl="0"/>
            <a:r>
              <a:rPr lang="cs-CZ" dirty="0" err="1" smtClean="0"/>
              <a:t>April</a:t>
            </a:r>
            <a:r>
              <a:rPr lang="cs-CZ" dirty="0" smtClean="0"/>
              <a:t> 1917 – USA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Germany</a:t>
            </a:r>
            <a:r>
              <a:rPr lang="cs-CZ" dirty="0" smtClean="0"/>
              <a:t> – </a:t>
            </a:r>
            <a:r>
              <a:rPr lang="cs-CZ" dirty="0" err="1" smtClean="0"/>
              <a:t>originally</a:t>
            </a:r>
            <a:r>
              <a:rPr lang="cs-CZ" dirty="0" smtClean="0"/>
              <a:t> USA </a:t>
            </a:r>
            <a:r>
              <a:rPr lang="cs-CZ" dirty="0" err="1" smtClean="0"/>
              <a:t>persued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non-</a:t>
            </a:r>
            <a:r>
              <a:rPr lang="cs-CZ" dirty="0" err="1" smtClean="0"/>
              <a:t>interventions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submarines</a:t>
            </a:r>
            <a:r>
              <a:rPr lang="cs-CZ" dirty="0" smtClean="0"/>
              <a:t>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merchant</a:t>
            </a:r>
            <a:r>
              <a:rPr lang="cs-CZ" dirty="0" smtClean="0"/>
              <a:t> </a:t>
            </a:r>
            <a:r>
              <a:rPr lang="cs-CZ" dirty="0" err="1" smtClean="0"/>
              <a:t>ships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civil </a:t>
            </a:r>
            <a:r>
              <a:rPr lang="cs-CZ" dirty="0" err="1" smtClean="0"/>
              <a:t>ships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passengers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formally</a:t>
            </a:r>
            <a:r>
              <a:rPr lang="cs-CZ" dirty="0" smtClean="0"/>
              <a:t> a </a:t>
            </a:r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Allies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a 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styled</a:t>
            </a:r>
            <a:r>
              <a:rPr lang="cs-CZ" dirty="0" smtClean="0"/>
              <a:t> "</a:t>
            </a:r>
            <a:r>
              <a:rPr lang="cs-CZ" dirty="0" err="1" smtClean="0"/>
              <a:t>Associated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" </a:t>
            </a:r>
          </a:p>
          <a:p>
            <a:pPr lvl="0"/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came</a:t>
            </a:r>
            <a:r>
              <a:rPr lang="cs-CZ" dirty="0" smtClean="0"/>
              <a:t> to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in </a:t>
            </a:r>
            <a:r>
              <a:rPr lang="cs-CZ" dirty="0" err="1" smtClean="0"/>
              <a:t>summer</a:t>
            </a:r>
            <a:r>
              <a:rPr lang="cs-CZ" dirty="0" smtClean="0"/>
              <a:t> 1918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collapsed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quickly</a:t>
            </a:r>
            <a:endParaRPr lang="cs-CZ" dirty="0" smtClean="0"/>
          </a:p>
          <a:p>
            <a:pPr lvl="0"/>
            <a:r>
              <a:rPr lang="cs-CZ" dirty="0" smtClean="0"/>
              <a:t>On  </a:t>
            </a:r>
            <a:r>
              <a:rPr lang="cs-CZ" b="1" dirty="0" err="1" smtClean="0"/>
              <a:t>November</a:t>
            </a:r>
            <a:r>
              <a:rPr lang="cs-CZ" b="1" dirty="0" smtClean="0"/>
              <a:t> 3, 1918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–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sent</a:t>
            </a:r>
            <a:r>
              <a:rPr lang="cs-CZ" dirty="0" smtClean="0"/>
              <a:t> a flag </a:t>
            </a:r>
            <a:r>
              <a:rPr lang="cs-CZ" dirty="0" err="1" smtClean="0"/>
              <a:t>of</a:t>
            </a:r>
            <a:r>
              <a:rPr lang="cs-CZ" dirty="0" smtClean="0"/>
              <a:t> truce to </a:t>
            </a:r>
            <a:r>
              <a:rPr lang="cs-CZ" dirty="0" err="1" smtClean="0"/>
              <a:t>ask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Armistice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armistice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Austira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in Vila </a:t>
            </a:r>
            <a:r>
              <a:rPr lang="cs-CZ" dirty="0" err="1" smtClean="0"/>
              <a:t>Giusti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Padua</a:t>
            </a:r>
            <a:endParaRPr lang="cs-CZ" dirty="0" smtClean="0"/>
          </a:p>
          <a:p>
            <a:pPr lvl="0"/>
            <a:r>
              <a:rPr lang="cs-CZ" dirty="0" smtClean="0"/>
              <a:t>on  </a:t>
            </a:r>
            <a:r>
              <a:rPr lang="cs-CZ" b="1" dirty="0" err="1" smtClean="0"/>
              <a:t>November</a:t>
            </a:r>
            <a:r>
              <a:rPr lang="cs-CZ" b="1" dirty="0" smtClean="0"/>
              <a:t> 11, 1918</a:t>
            </a:r>
            <a:r>
              <a:rPr lang="cs-CZ" dirty="0" smtClean="0"/>
              <a:t>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armistice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in </a:t>
            </a:r>
            <a:r>
              <a:rPr lang="cs-CZ" dirty="0" err="1" smtClean="0"/>
              <a:t>railroad</a:t>
            </a:r>
            <a:r>
              <a:rPr lang="cs-CZ" dirty="0" smtClean="0"/>
              <a:t> </a:t>
            </a:r>
            <a:r>
              <a:rPr lang="cs-CZ" dirty="0" err="1" smtClean="0"/>
              <a:t>carriage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b="1" dirty="0" err="1" smtClean="0"/>
              <a:t>Compiègne</a:t>
            </a:r>
            <a:endParaRPr lang="cs-CZ" dirty="0" smtClean="0"/>
          </a:p>
          <a:p>
            <a:pPr lvl="0"/>
            <a:r>
              <a:rPr lang="cs-CZ" b="1" dirty="0" err="1" smtClean="0"/>
              <a:t>at</a:t>
            </a:r>
            <a:r>
              <a:rPr lang="cs-CZ" b="1" dirty="0" smtClean="0"/>
              <a:t> 11 a.m. on  </a:t>
            </a:r>
            <a:r>
              <a:rPr lang="cs-CZ" b="1" dirty="0" err="1" smtClean="0"/>
              <a:t>November</a:t>
            </a:r>
            <a:r>
              <a:rPr lang="cs-CZ" b="1" dirty="0" smtClean="0"/>
              <a:t> 11, 1918 a </a:t>
            </a:r>
            <a:r>
              <a:rPr lang="cs-CZ" b="1" dirty="0" err="1" smtClean="0"/>
              <a:t>ceasefire</a:t>
            </a:r>
            <a:r>
              <a:rPr lang="cs-CZ" b="1" dirty="0" smtClean="0"/>
              <a:t> </a:t>
            </a:r>
            <a:r>
              <a:rPr lang="cs-CZ" b="1" dirty="0" err="1" smtClean="0"/>
              <a:t>came</a:t>
            </a:r>
            <a:r>
              <a:rPr lang="cs-CZ" b="1" dirty="0" smtClean="0"/>
              <a:t> </a:t>
            </a:r>
            <a:r>
              <a:rPr lang="cs-CZ" b="1" dirty="0" err="1" smtClean="0"/>
              <a:t>into</a:t>
            </a:r>
            <a:r>
              <a:rPr lang="cs-CZ" b="1" dirty="0" smtClean="0"/>
              <a:t> </a:t>
            </a:r>
            <a:r>
              <a:rPr lang="cs-CZ" b="1" dirty="0" err="1" smtClean="0"/>
              <a:t>effect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Results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715200" cy="5258984"/>
          </a:xfrm>
        </p:spPr>
        <p:txBody>
          <a:bodyPr>
            <a:normAutofit/>
          </a:bodyPr>
          <a:lstStyle/>
          <a:p>
            <a:pPr lvl="0"/>
            <a:r>
              <a:rPr lang="cs-CZ" b="1" dirty="0" err="1" smtClean="0"/>
              <a:t>dissolution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four</a:t>
            </a:r>
            <a:r>
              <a:rPr lang="cs-CZ" b="1" dirty="0" smtClean="0"/>
              <a:t> </a:t>
            </a:r>
            <a:r>
              <a:rPr lang="cs-CZ" b="1" dirty="0" err="1" smtClean="0"/>
              <a:t>monarchies</a:t>
            </a:r>
            <a:r>
              <a:rPr lang="cs-CZ" dirty="0" smtClean="0"/>
              <a:t> (</a:t>
            </a:r>
            <a:r>
              <a:rPr lang="cs-CZ" dirty="0" err="1" smtClean="0"/>
              <a:t>Russia</a:t>
            </a:r>
            <a:r>
              <a:rPr lang="cs-CZ" dirty="0" smtClean="0"/>
              <a:t>,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German</a:t>
            </a:r>
            <a:r>
              <a:rPr lang="cs-CZ" dirty="0" smtClean="0"/>
              <a:t> Empire </a:t>
            </a:r>
            <a:r>
              <a:rPr lang="cs-CZ" dirty="0" err="1" smtClean="0"/>
              <a:t>and</a:t>
            </a:r>
            <a:r>
              <a:rPr lang="cs-CZ" dirty="0" smtClean="0"/>
              <a:t> Otoman Empire)</a:t>
            </a:r>
          </a:p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dissolution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: </a:t>
            </a:r>
            <a:r>
              <a:rPr lang="cs-CZ" b="1" dirty="0" err="1" smtClean="0"/>
              <a:t>constitution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5 </a:t>
            </a:r>
            <a:r>
              <a:rPr lang="cs-CZ" b="1" dirty="0" err="1" smtClean="0"/>
              <a:t>new</a:t>
            </a:r>
            <a:r>
              <a:rPr lang="cs-CZ" b="1" dirty="0" smtClean="0"/>
              <a:t> </a:t>
            </a:r>
            <a:r>
              <a:rPr lang="cs-CZ" b="1" dirty="0" err="1" smtClean="0"/>
              <a:t>states</a:t>
            </a:r>
            <a:r>
              <a:rPr lang="cs-CZ" dirty="0" smtClean="0"/>
              <a:t> (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, </a:t>
            </a:r>
            <a:r>
              <a:rPr lang="cs-CZ" dirty="0" err="1" smtClean="0"/>
              <a:t>Czechoslovakia</a:t>
            </a:r>
            <a:r>
              <a:rPr lang="cs-CZ" dirty="0" smtClean="0"/>
              <a:t>, 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Poland</a:t>
            </a:r>
            <a:r>
              <a:rPr lang="cs-CZ" dirty="0" smtClean="0"/>
              <a:t>,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Serbs</a:t>
            </a:r>
            <a:r>
              <a:rPr lang="cs-CZ" dirty="0" smtClean="0"/>
              <a:t>, </a:t>
            </a:r>
            <a:r>
              <a:rPr lang="cs-CZ" dirty="0" err="1" smtClean="0"/>
              <a:t>Croats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Slovenes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map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changed</a:t>
            </a:r>
            <a:r>
              <a:rPr lang="cs-CZ" dirty="0" smtClean="0"/>
              <a:t>: </a:t>
            </a:r>
            <a:r>
              <a:rPr lang="cs-CZ" b="1" dirty="0" err="1" smtClean="0"/>
              <a:t>Latvia</a:t>
            </a:r>
            <a:r>
              <a:rPr lang="cs-CZ" b="1" dirty="0" smtClean="0"/>
              <a:t>, </a:t>
            </a:r>
            <a:r>
              <a:rPr lang="cs-CZ" b="1" dirty="0" err="1" smtClean="0"/>
              <a:t>Lithuania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Estonia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r>
              <a:rPr lang="cs-CZ" dirty="0" smtClean="0"/>
              <a:t>, independent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unified</a:t>
            </a:r>
            <a:r>
              <a:rPr lang="cs-CZ" dirty="0" smtClean="0"/>
              <a:t> </a:t>
            </a:r>
            <a:r>
              <a:rPr lang="cs-CZ" b="1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renewed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3744416" cy="55780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Results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084168" y="6425952"/>
            <a:ext cx="1979712" cy="432048"/>
          </a:xfrm>
        </p:spPr>
        <p:txBody>
          <a:bodyPr>
            <a:normAutofit/>
          </a:bodyPr>
          <a:lstStyle/>
          <a:p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WW I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764704"/>
            <a:ext cx="7200800" cy="5521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Paris </a:t>
            </a:r>
            <a:r>
              <a:rPr lang="cs-CZ" sz="2800" dirty="0" err="1" smtClean="0"/>
              <a:t>Peace</a:t>
            </a:r>
            <a:r>
              <a:rPr lang="cs-CZ" sz="2800" dirty="0" smtClean="0"/>
              <a:t> </a:t>
            </a:r>
            <a:r>
              <a:rPr lang="cs-CZ" sz="2800" dirty="0" err="1" smtClean="0"/>
              <a:t>Conference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136904" cy="60212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meeting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victors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aim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to set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armistices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1918</a:t>
            </a:r>
          </a:p>
          <a:p>
            <a:pPr lvl="0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took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dirty="0" smtClean="0"/>
              <a:t> in Paris in 1919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involved</a:t>
            </a:r>
            <a:r>
              <a:rPr lang="cs-CZ" dirty="0" smtClean="0"/>
              <a:t> </a:t>
            </a:r>
            <a:r>
              <a:rPr lang="cs-CZ" dirty="0" err="1" smtClean="0"/>
              <a:t>diplomats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32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nationalities</a:t>
            </a:r>
            <a:r>
              <a:rPr lang="cs-CZ" dirty="0" smtClean="0"/>
              <a:t>. </a:t>
            </a:r>
            <a:r>
              <a:rPr lang="cs-CZ" dirty="0" err="1" smtClean="0"/>
              <a:t>They</a:t>
            </a:r>
            <a:r>
              <a:rPr lang="cs-CZ" dirty="0" smtClean="0"/>
              <a:t> met, </a:t>
            </a:r>
            <a:r>
              <a:rPr lang="cs-CZ" dirty="0" err="1" smtClean="0"/>
              <a:t>discussed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options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developed</a:t>
            </a:r>
            <a:r>
              <a:rPr lang="cs-CZ" dirty="0" smtClean="0"/>
              <a:t> a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treaties</a:t>
            </a:r>
            <a:r>
              <a:rPr lang="cs-CZ" dirty="0" smtClean="0"/>
              <a:t> ("Paris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Treaties</a:t>
            </a:r>
            <a:r>
              <a:rPr lang="cs-CZ" dirty="0" smtClean="0"/>
              <a:t>")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post-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winning</a:t>
            </a:r>
            <a:r>
              <a:rPr lang="cs-CZ" b="1" dirty="0" smtClean="0"/>
              <a:t> </a:t>
            </a:r>
            <a:r>
              <a:rPr lang="cs-CZ" b="1" dirty="0" err="1" smtClean="0"/>
              <a:t>powers</a:t>
            </a:r>
            <a:r>
              <a:rPr lang="cs-CZ" b="1" dirty="0" smtClean="0"/>
              <a:t> </a:t>
            </a:r>
            <a:r>
              <a:rPr lang="cs-CZ" dirty="0" smtClean="0"/>
              <a:t>– France, Great </a:t>
            </a:r>
            <a:r>
              <a:rPr lang="cs-CZ" dirty="0" err="1" smtClean="0"/>
              <a:t>Britain</a:t>
            </a:r>
            <a:r>
              <a:rPr lang="cs-CZ" dirty="0" smtClean="0"/>
              <a:t>, USA, Italy, Japan</a:t>
            </a:r>
          </a:p>
          <a:p>
            <a:pPr lvl="0"/>
            <a:r>
              <a:rPr lang="cs-CZ" b="1" dirty="0" err="1" smtClean="0"/>
              <a:t>other</a:t>
            </a:r>
            <a:r>
              <a:rPr lang="cs-CZ" b="1" dirty="0" smtClean="0"/>
              <a:t> </a:t>
            </a:r>
            <a:r>
              <a:rPr lang="cs-CZ" b="1" dirty="0" err="1" smtClean="0"/>
              <a:t>figthing</a:t>
            </a:r>
            <a:r>
              <a:rPr lang="cs-CZ" b="1" dirty="0" smtClean="0"/>
              <a:t> </a:t>
            </a:r>
            <a:r>
              <a:rPr lang="cs-CZ" b="1" dirty="0" err="1" smtClean="0"/>
              <a:t>states</a:t>
            </a:r>
            <a:r>
              <a:rPr lang="cs-CZ" dirty="0" smtClean="0"/>
              <a:t> – </a:t>
            </a:r>
            <a:r>
              <a:rPr lang="cs-CZ" dirty="0" err="1" smtClean="0"/>
              <a:t>Belgium</a:t>
            </a:r>
            <a:r>
              <a:rPr lang="cs-CZ" dirty="0" smtClean="0"/>
              <a:t>,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domoniums</a:t>
            </a:r>
            <a:r>
              <a:rPr lang="cs-CZ" dirty="0" smtClean="0"/>
              <a:t>, </a:t>
            </a:r>
            <a:r>
              <a:rPr lang="cs-CZ" dirty="0" err="1" smtClean="0"/>
              <a:t>Poland</a:t>
            </a:r>
            <a:r>
              <a:rPr lang="cs-CZ" dirty="0" smtClean="0"/>
              <a:t>,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Serbs</a:t>
            </a:r>
            <a:r>
              <a:rPr lang="cs-CZ" dirty="0" smtClean="0"/>
              <a:t>, </a:t>
            </a:r>
            <a:r>
              <a:rPr lang="cs-CZ" dirty="0" err="1" smtClean="0"/>
              <a:t>Croats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Slovenes</a:t>
            </a:r>
            <a:r>
              <a:rPr lang="cs-CZ" dirty="0" smtClean="0"/>
              <a:t>, </a:t>
            </a:r>
            <a:r>
              <a:rPr lang="cs-CZ" dirty="0" err="1" smtClean="0"/>
              <a:t>Czechoslovakia</a:t>
            </a:r>
            <a:r>
              <a:rPr lang="cs-CZ" dirty="0" smtClean="0"/>
              <a:t>, </a:t>
            </a:r>
            <a:r>
              <a:rPr lang="cs-CZ" dirty="0" err="1" smtClean="0"/>
              <a:t>Rumania</a:t>
            </a:r>
            <a:r>
              <a:rPr lang="cs-CZ" dirty="0" smtClean="0"/>
              <a:t>, </a:t>
            </a:r>
            <a:r>
              <a:rPr lang="cs-CZ" dirty="0" err="1" smtClean="0"/>
              <a:t>Greece</a:t>
            </a:r>
            <a:r>
              <a:rPr lang="cs-CZ" dirty="0" smtClean="0"/>
              <a:t>, Portugal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non-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 smtClean="0"/>
          </a:p>
          <a:p>
            <a:pPr lvl="0"/>
            <a:r>
              <a:rPr lang="cs-CZ" b="1" dirty="0" err="1" smtClean="0"/>
              <a:t>defeated</a:t>
            </a:r>
            <a:r>
              <a:rPr lang="cs-CZ" b="1" dirty="0" smtClean="0"/>
              <a:t> </a:t>
            </a:r>
            <a:r>
              <a:rPr lang="cs-CZ" b="1" dirty="0" err="1" smtClean="0"/>
              <a:t>states</a:t>
            </a:r>
            <a:r>
              <a:rPr lang="cs-CZ" dirty="0" smtClean="0"/>
              <a:t> – </a:t>
            </a:r>
            <a:r>
              <a:rPr lang="cs-CZ" dirty="0" err="1" smtClean="0"/>
              <a:t>Germany</a:t>
            </a:r>
            <a:r>
              <a:rPr lang="cs-CZ" dirty="0" smtClean="0"/>
              <a:t>, </a:t>
            </a:r>
            <a:r>
              <a:rPr lang="cs-CZ" dirty="0" err="1" smtClean="0"/>
              <a:t>Austria</a:t>
            </a:r>
            <a:r>
              <a:rPr lang="cs-CZ" dirty="0" smtClean="0"/>
              <a:t>, 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Turkey</a:t>
            </a:r>
            <a:endParaRPr lang="cs-CZ" dirty="0" smtClean="0"/>
          </a:p>
          <a:p>
            <a:pPr lvl="0"/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invited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Paris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Conference</a:t>
            </a:r>
            <a:r>
              <a:rPr lang="cs-CZ" dirty="0" smtClean="0"/>
              <a:t> (</a:t>
            </a:r>
            <a:r>
              <a:rPr lang="cs-CZ" dirty="0" err="1" smtClean="0"/>
              <a:t>bolshevik</a:t>
            </a:r>
            <a:r>
              <a:rPr lang="cs-CZ" dirty="0" smtClean="0"/>
              <a:t> </a:t>
            </a:r>
            <a:r>
              <a:rPr lang="cs-CZ" dirty="0" err="1" smtClean="0"/>
              <a:t>revolution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civil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Russia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976664" cy="50405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Paris </a:t>
            </a:r>
            <a:r>
              <a:rPr lang="cs-CZ" sz="2800" dirty="0" err="1" smtClean="0"/>
              <a:t>Peace</a:t>
            </a:r>
            <a:r>
              <a:rPr lang="cs-CZ" sz="2800" dirty="0" smtClean="0"/>
              <a:t> </a:t>
            </a:r>
            <a:r>
              <a:rPr lang="cs-CZ" sz="2800" dirty="0" err="1" smtClean="0"/>
              <a:t>Conference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084168" y="4365104"/>
            <a:ext cx="2733930" cy="1944216"/>
          </a:xfrm>
        </p:spPr>
        <p:txBody>
          <a:bodyPr>
            <a:normAutofit/>
          </a:bodyPr>
          <a:lstStyle/>
          <a:p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Big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Four</a:t>
            </a:r>
            <a:r>
              <a:rPr lang="cs-CZ" sz="2000" b="1" dirty="0" smtClean="0"/>
              <a:t> </a:t>
            </a:r>
            <a:r>
              <a:rPr lang="cs-CZ" sz="2000" dirty="0" smtClean="0"/>
              <a:t>– </a:t>
            </a:r>
          </a:p>
          <a:p>
            <a:r>
              <a:rPr lang="cs-CZ" sz="2000" dirty="0" smtClean="0"/>
              <a:t>David </a:t>
            </a:r>
            <a:r>
              <a:rPr lang="cs-CZ" sz="2000" dirty="0" err="1" smtClean="0"/>
              <a:t>Lloyd</a:t>
            </a:r>
            <a:r>
              <a:rPr lang="cs-CZ" sz="2000" dirty="0" smtClean="0"/>
              <a:t> </a:t>
            </a:r>
            <a:r>
              <a:rPr lang="cs-CZ" sz="2000" dirty="0" err="1" smtClean="0"/>
              <a:t>Geroge</a:t>
            </a:r>
            <a:r>
              <a:rPr lang="cs-CZ" sz="2000" dirty="0" smtClean="0"/>
              <a:t> (GB), </a:t>
            </a:r>
            <a:r>
              <a:rPr lang="cs-CZ" sz="2000" dirty="0" err="1" smtClean="0"/>
              <a:t>Vittorio</a:t>
            </a:r>
            <a:r>
              <a:rPr lang="cs-CZ" sz="2000" dirty="0" smtClean="0"/>
              <a:t> </a:t>
            </a:r>
            <a:r>
              <a:rPr lang="cs-CZ" sz="2000" dirty="0" err="1" smtClean="0"/>
              <a:t>Orlando</a:t>
            </a:r>
            <a:r>
              <a:rPr lang="cs-CZ" sz="2000" dirty="0" smtClean="0"/>
              <a:t> (</a:t>
            </a:r>
            <a:r>
              <a:rPr lang="cs-CZ" sz="2000" dirty="0" err="1" smtClean="0"/>
              <a:t>It</a:t>
            </a:r>
            <a:r>
              <a:rPr lang="cs-CZ" sz="2000" dirty="0" smtClean="0"/>
              <a:t>), </a:t>
            </a:r>
            <a:r>
              <a:rPr lang="cs-CZ" sz="2000" dirty="0" err="1" smtClean="0"/>
              <a:t>George</a:t>
            </a:r>
            <a:r>
              <a:rPr lang="cs-CZ" sz="2000" dirty="0" smtClean="0"/>
              <a:t> </a:t>
            </a:r>
            <a:r>
              <a:rPr lang="cs-CZ" sz="2000" dirty="0" err="1" smtClean="0"/>
              <a:t>Clemencau</a:t>
            </a:r>
            <a:r>
              <a:rPr lang="cs-CZ" sz="2000" dirty="0" smtClean="0"/>
              <a:t> (Fr), </a:t>
            </a:r>
            <a:r>
              <a:rPr lang="cs-CZ" sz="2000" dirty="0" err="1" smtClean="0"/>
              <a:t>Woodrow</a:t>
            </a:r>
            <a:r>
              <a:rPr lang="cs-CZ" sz="2000" dirty="0" smtClean="0"/>
              <a:t> Wilson (US)</a:t>
            </a:r>
            <a:endParaRPr lang="cs-CZ" sz="2000" dirty="0"/>
          </a:p>
        </p:txBody>
      </p:sp>
      <p:pic>
        <p:nvPicPr>
          <p:cNvPr id="6" name="Zástupný symbol pro obrázek 5" descr="781px-Big_fou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37" r="11637"/>
          <a:stretch>
            <a:fillRect/>
          </a:stretch>
        </p:blipFill>
        <p:spPr>
          <a:xfrm>
            <a:off x="611560" y="980728"/>
            <a:ext cx="5112568" cy="511256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Peace</a:t>
            </a:r>
            <a:r>
              <a:rPr lang="cs-CZ" sz="2800" dirty="0" smtClean="0"/>
              <a:t> </a:t>
            </a:r>
            <a:r>
              <a:rPr lang="cs-CZ" sz="2800" dirty="0" err="1" smtClean="0"/>
              <a:t>Treaties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571184" cy="5186976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following</a:t>
            </a:r>
            <a:r>
              <a:rPr lang="cs-CZ" i="1" dirty="0" smtClean="0"/>
              <a:t> </a:t>
            </a:r>
            <a:r>
              <a:rPr lang="cs-CZ" i="1" dirty="0" err="1" smtClean="0"/>
              <a:t>treaties</a:t>
            </a:r>
            <a:r>
              <a:rPr lang="cs-CZ" i="1" dirty="0" smtClean="0"/>
              <a:t> </a:t>
            </a:r>
            <a:r>
              <a:rPr lang="cs-CZ" i="1" dirty="0" err="1" smtClean="0"/>
              <a:t>were</a:t>
            </a:r>
            <a:r>
              <a:rPr lang="cs-CZ" i="1" dirty="0" smtClean="0"/>
              <a:t> </a:t>
            </a:r>
            <a:r>
              <a:rPr lang="cs-CZ" i="1" dirty="0" err="1" smtClean="0"/>
              <a:t>prepared</a:t>
            </a:r>
            <a:r>
              <a:rPr lang="cs-CZ" i="1" dirty="0" smtClean="0"/>
              <a:t> </a:t>
            </a:r>
            <a:r>
              <a:rPr lang="cs-CZ" i="1" dirty="0" err="1" smtClean="0"/>
              <a:t>at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Paris </a:t>
            </a:r>
            <a:r>
              <a:rPr lang="cs-CZ" i="1" dirty="0" err="1" smtClean="0"/>
              <a:t>Peace</a:t>
            </a:r>
            <a:r>
              <a:rPr lang="cs-CZ" i="1" dirty="0" smtClean="0"/>
              <a:t> </a:t>
            </a:r>
            <a:r>
              <a:rPr lang="cs-CZ" i="1" dirty="0" err="1" smtClean="0"/>
              <a:t>Conference</a:t>
            </a:r>
            <a:r>
              <a:rPr lang="cs-CZ" i="1" dirty="0" smtClean="0"/>
              <a:t>: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Versailles</a:t>
            </a:r>
            <a:r>
              <a:rPr lang="cs-CZ" dirty="0" smtClean="0"/>
              <a:t>, 1919, 28 June 1919,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Empire in </a:t>
            </a:r>
            <a:r>
              <a:rPr lang="cs-CZ" dirty="0" err="1" smtClean="0"/>
              <a:t>Weimar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) 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Saint</a:t>
            </a:r>
            <a:r>
              <a:rPr lang="cs-CZ" b="1" dirty="0" smtClean="0"/>
              <a:t>-</a:t>
            </a:r>
            <a:r>
              <a:rPr lang="cs-CZ" b="1" dirty="0" err="1" smtClean="0"/>
              <a:t>Germain</a:t>
            </a:r>
            <a:r>
              <a:rPr lang="cs-CZ" dirty="0" smtClean="0"/>
              <a:t>, 10 </a:t>
            </a:r>
            <a:r>
              <a:rPr lang="cs-CZ" dirty="0" err="1" smtClean="0"/>
              <a:t>September</a:t>
            </a:r>
            <a:r>
              <a:rPr lang="cs-CZ" dirty="0" smtClean="0"/>
              <a:t> 1919,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) 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Neuilly</a:t>
            </a:r>
            <a:r>
              <a:rPr lang="cs-CZ" dirty="0" smtClean="0"/>
              <a:t>, 27 </a:t>
            </a:r>
            <a:r>
              <a:rPr lang="cs-CZ" dirty="0" err="1" smtClean="0"/>
              <a:t>November</a:t>
            </a:r>
            <a:r>
              <a:rPr lang="cs-CZ" dirty="0" smtClean="0"/>
              <a:t> 1919,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Bulgaria</a:t>
            </a:r>
            <a:r>
              <a:rPr lang="cs-CZ" dirty="0" smtClean="0"/>
              <a:t>) 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Trianon</a:t>
            </a:r>
            <a:r>
              <a:rPr lang="cs-CZ" dirty="0" smtClean="0"/>
              <a:t>, 4 June 1920,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) </a:t>
            </a:r>
          </a:p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Sèvres</a:t>
            </a:r>
            <a:r>
              <a:rPr lang="cs-CZ" b="1" dirty="0" smtClean="0"/>
              <a:t>, </a:t>
            </a:r>
            <a:r>
              <a:rPr lang="cs-CZ" dirty="0" smtClean="0"/>
              <a:t>10 August 1920; </a:t>
            </a:r>
            <a:r>
              <a:rPr lang="cs-CZ" dirty="0" err="1" smtClean="0"/>
              <a:t>subsequently</a:t>
            </a:r>
            <a:r>
              <a:rPr lang="cs-CZ" dirty="0" smtClean="0"/>
              <a:t> </a:t>
            </a:r>
            <a:r>
              <a:rPr lang="cs-CZ" dirty="0" err="1" smtClean="0"/>
              <a:t>revised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Lausanne</a:t>
            </a:r>
            <a:r>
              <a:rPr lang="cs-CZ" dirty="0" smtClean="0"/>
              <a:t>, 24 June 1923, (</a:t>
            </a:r>
            <a:r>
              <a:rPr lang="cs-CZ" dirty="0" err="1" smtClean="0"/>
              <a:t>withTurkey</a:t>
            </a:r>
            <a:r>
              <a:rPr lang="cs-CZ" dirty="0" smtClean="0"/>
              <a:t>)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Versailles </a:t>
            </a:r>
            <a:r>
              <a:rPr lang="cs-CZ" sz="2800" dirty="0" err="1" smtClean="0"/>
              <a:t>system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-</a:t>
            </a:r>
            <a:r>
              <a:rPr lang="cs-CZ" dirty="0" err="1" smtClean="0"/>
              <a:t>called</a:t>
            </a:r>
            <a:r>
              <a:rPr lang="cs-CZ" dirty="0" smtClean="0"/>
              <a:t> "Paris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Treaties</a:t>
            </a:r>
            <a:r>
              <a:rPr lang="cs-CZ" dirty="0" smtClean="0"/>
              <a:t>", 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accords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Washington Naval </a:t>
            </a:r>
            <a:r>
              <a:rPr lang="cs-CZ" dirty="0" err="1" smtClean="0"/>
              <a:t>Conference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1921-1922, </a:t>
            </a:r>
            <a:r>
              <a:rPr lang="cs-CZ" dirty="0" err="1" smtClean="0"/>
              <a:t>laid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foundations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-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Versailles</a:t>
            </a:r>
            <a:r>
              <a:rPr lang="cs-CZ" dirty="0" smtClean="0"/>
              <a:t>-Washington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relations</a:t>
            </a:r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ratified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Versailles,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</a:t>
            </a:r>
            <a:r>
              <a:rPr lang="cs-CZ" dirty="0" err="1" smtClean="0"/>
              <a:t>separate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had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pPr lvl="0"/>
            <a:r>
              <a:rPr lang="cs-CZ" dirty="0" smtClean="0"/>
              <a:t>1920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League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Nations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goal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to </a:t>
            </a:r>
            <a:r>
              <a:rPr lang="cs-CZ" dirty="0" err="1" smtClean="0"/>
              <a:t>save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, USA </a:t>
            </a:r>
            <a:r>
              <a:rPr lang="cs-CZ" dirty="0" err="1" smtClean="0"/>
              <a:t>did</a:t>
            </a:r>
            <a:r>
              <a:rPr lang="cs-CZ" dirty="0" smtClean="0"/>
              <a:t> not </a:t>
            </a:r>
            <a:r>
              <a:rPr lang="cs-CZ" dirty="0" err="1" smtClean="0"/>
              <a:t>join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Central</a:t>
            </a:r>
            <a:r>
              <a:rPr lang="cs-CZ" sz="3100" dirty="0" smtClean="0"/>
              <a:t> </a:t>
            </a:r>
            <a:r>
              <a:rPr lang="cs-CZ" sz="3100" dirty="0" err="1" smtClean="0"/>
              <a:t>Europe</a:t>
            </a:r>
            <a:r>
              <a:rPr lang="cs-CZ" sz="3100" dirty="0" smtClean="0"/>
              <a:t> </a:t>
            </a:r>
            <a:r>
              <a:rPr lang="cs-CZ" sz="3100" dirty="0" err="1" smtClean="0"/>
              <a:t>after</a:t>
            </a:r>
            <a:r>
              <a:rPr lang="cs-CZ" sz="3100" dirty="0" smtClean="0"/>
              <a:t> WWI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7920880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i="1" dirty="0" err="1" smtClean="0"/>
              <a:t>Economy</a:t>
            </a:r>
            <a:endParaRPr lang="cs-CZ" dirty="0" smtClean="0"/>
          </a:p>
          <a:p>
            <a:pPr lvl="0"/>
            <a:r>
              <a:rPr lang="cs-CZ" dirty="0" smtClean="0"/>
              <a:t>1921–1922 –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r>
              <a:rPr lang="cs-CZ" dirty="0" smtClean="0"/>
              <a:t> as a </a:t>
            </a:r>
            <a:r>
              <a:rPr lang="cs-CZ" dirty="0" err="1" smtClean="0"/>
              <a:t>consequence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1924–1929 – </a:t>
            </a:r>
            <a:r>
              <a:rPr lang="cs-CZ" dirty="0" err="1" smtClean="0"/>
              <a:t>economic</a:t>
            </a:r>
            <a:r>
              <a:rPr lang="cs-CZ" dirty="0" smtClean="0"/>
              <a:t> boom, </a:t>
            </a:r>
            <a:r>
              <a:rPr lang="cs-CZ" dirty="0" err="1" smtClean="0"/>
              <a:t>liberal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reforms</a:t>
            </a:r>
            <a:r>
              <a:rPr lang="cs-CZ" dirty="0" smtClean="0"/>
              <a:t>, </a:t>
            </a:r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, </a:t>
            </a:r>
            <a:r>
              <a:rPr lang="cs-CZ" dirty="0" err="1" smtClean="0"/>
              <a:t>intensification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pPr lvl="0"/>
            <a:r>
              <a:rPr lang="cs-CZ" dirty="0" smtClean="0"/>
              <a:t>1929, </a:t>
            </a:r>
            <a:r>
              <a:rPr lang="cs-CZ" dirty="0" err="1" smtClean="0"/>
              <a:t>October</a:t>
            </a:r>
            <a:r>
              <a:rPr lang="cs-CZ" dirty="0" smtClean="0"/>
              <a:t> 24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Tuesday</a:t>
            </a:r>
            <a:r>
              <a:rPr lang="cs-CZ" dirty="0" smtClean="0"/>
              <a:t>, New York </a:t>
            </a:r>
            <a:r>
              <a:rPr lang="cs-CZ" dirty="0" err="1" smtClean="0"/>
              <a:t>Stock</a:t>
            </a:r>
            <a:r>
              <a:rPr lang="cs-CZ" dirty="0" smtClean="0"/>
              <a:t> Market </a:t>
            </a:r>
            <a:r>
              <a:rPr lang="cs-CZ" dirty="0" err="1" smtClean="0"/>
              <a:t>Crash</a:t>
            </a:r>
            <a:r>
              <a:rPr lang="cs-CZ" dirty="0" smtClean="0"/>
              <a:t> (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r>
              <a:rPr lang="cs-CZ" dirty="0" err="1" smtClean="0"/>
              <a:t>Street</a:t>
            </a:r>
            <a:r>
              <a:rPr lang="cs-CZ" dirty="0" smtClean="0"/>
              <a:t>) → </a:t>
            </a:r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Depression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longest</a:t>
            </a:r>
            <a:r>
              <a:rPr lang="cs-CZ" dirty="0" smtClean="0"/>
              <a:t>, most </a:t>
            </a:r>
            <a:r>
              <a:rPr lang="cs-CZ" dirty="0" err="1" smtClean="0"/>
              <a:t>widespread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deepest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20th </a:t>
            </a:r>
            <a:r>
              <a:rPr lang="cs-CZ" dirty="0" err="1" smtClean="0"/>
              <a:t>century</a:t>
            </a:r>
            <a:r>
              <a:rPr lang="cs-CZ" dirty="0" smtClean="0"/>
              <a:t>, drop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industrial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unemployment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unrests</a:t>
            </a:r>
            <a:r>
              <a:rPr lang="cs-CZ" dirty="0" smtClean="0"/>
              <a:t>,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cs-CZ" dirty="0" smtClean="0"/>
          </a:p>
          <a:p>
            <a:pPr lvl="0"/>
            <a:r>
              <a:rPr lang="cs-CZ" dirty="0" err="1" smtClean="0"/>
              <a:t>since</a:t>
            </a:r>
            <a:r>
              <a:rPr lang="cs-CZ" dirty="0" smtClean="0"/>
              <a:t> 1933 –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slow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before</a:t>
            </a:r>
            <a:r>
              <a:rPr lang="cs-CZ" sz="2800" dirty="0" smtClean="0"/>
              <a:t> WWI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7992888" cy="55446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blocks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:</a:t>
            </a:r>
          </a:p>
          <a:p>
            <a:r>
              <a:rPr lang="cs-CZ" b="1" dirty="0" smtClean="0"/>
              <a:t>Entente (</a:t>
            </a:r>
            <a:r>
              <a:rPr lang="cs-CZ" b="1" dirty="0" err="1" smtClean="0"/>
              <a:t>Allied</a:t>
            </a:r>
            <a:r>
              <a:rPr lang="cs-CZ" b="1" dirty="0" smtClean="0"/>
              <a:t> </a:t>
            </a:r>
            <a:r>
              <a:rPr lang="cs-CZ" b="1" dirty="0" err="1" smtClean="0"/>
              <a:t>Powers</a:t>
            </a:r>
            <a:r>
              <a:rPr lang="cs-CZ" b="1" dirty="0" smtClean="0"/>
              <a:t>):</a:t>
            </a:r>
            <a:r>
              <a:rPr lang="cs-CZ" dirty="0" smtClean="0"/>
              <a:t> Great </a:t>
            </a:r>
            <a:r>
              <a:rPr lang="cs-CZ" dirty="0" err="1" smtClean="0"/>
              <a:t>Britain</a:t>
            </a:r>
            <a:r>
              <a:rPr lang="cs-CZ" dirty="0" smtClean="0"/>
              <a:t> + France +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</a:p>
          <a:p>
            <a:r>
              <a:rPr lang="cs-CZ" b="1" dirty="0" err="1" smtClean="0"/>
              <a:t>Central</a:t>
            </a:r>
            <a:r>
              <a:rPr lang="cs-CZ" b="1" dirty="0" smtClean="0"/>
              <a:t> </a:t>
            </a:r>
            <a:r>
              <a:rPr lang="cs-CZ" b="1" dirty="0" err="1" smtClean="0"/>
              <a:t>Powers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+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+ (</a:t>
            </a:r>
            <a:r>
              <a:rPr lang="cs-CZ" dirty="0" err="1" smtClean="0"/>
              <a:t>later</a:t>
            </a:r>
            <a:r>
              <a:rPr lang="cs-CZ" dirty="0" smtClean="0"/>
              <a:t>) </a:t>
            </a:r>
            <a:r>
              <a:rPr lang="cs-CZ" dirty="0" err="1" smtClean="0"/>
              <a:t>Bulgaria</a:t>
            </a:r>
            <a:r>
              <a:rPr lang="cs-CZ" dirty="0" smtClean="0"/>
              <a:t> + </a:t>
            </a:r>
            <a:r>
              <a:rPr lang="cs-CZ" dirty="0" err="1" smtClean="0"/>
              <a:t>Turkey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Italy – </a:t>
            </a:r>
            <a:r>
              <a:rPr lang="cs-CZ" dirty="0" err="1" smtClean="0"/>
              <a:t>firstly</a:t>
            </a:r>
            <a:r>
              <a:rPr lang="cs-CZ" dirty="0" smtClean="0"/>
              <a:t> </a:t>
            </a:r>
            <a:r>
              <a:rPr lang="cs-CZ" dirty="0" err="1" smtClean="0"/>
              <a:t>neutral</a:t>
            </a:r>
            <a:r>
              <a:rPr lang="cs-CZ" dirty="0" smtClean="0"/>
              <a:t>, in 1915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Entente  </a:t>
            </a:r>
          </a:p>
          <a:p>
            <a:pPr lvl="0"/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: </a:t>
            </a:r>
            <a:r>
              <a:rPr lang="cs-CZ" dirty="0" err="1" smtClean="0"/>
              <a:t>Sweden</a:t>
            </a:r>
            <a:r>
              <a:rPr lang="cs-CZ" dirty="0" smtClean="0"/>
              <a:t>, </a:t>
            </a:r>
            <a:r>
              <a:rPr lang="cs-CZ" dirty="0" err="1" smtClean="0"/>
              <a:t>Norway</a:t>
            </a:r>
            <a:r>
              <a:rPr lang="cs-CZ" dirty="0" smtClean="0"/>
              <a:t>, </a:t>
            </a:r>
            <a:r>
              <a:rPr lang="cs-CZ" dirty="0" err="1" smtClean="0"/>
              <a:t>Denmark</a:t>
            </a:r>
            <a:r>
              <a:rPr lang="cs-CZ" dirty="0" smtClean="0"/>
              <a:t>, </a:t>
            </a:r>
            <a:r>
              <a:rPr lang="cs-CZ" dirty="0" err="1" smtClean="0"/>
              <a:t>Netherlands</a:t>
            </a:r>
            <a:r>
              <a:rPr lang="cs-CZ" dirty="0" smtClean="0"/>
              <a:t>, </a:t>
            </a:r>
            <a:r>
              <a:rPr lang="cs-CZ" dirty="0" err="1" smtClean="0"/>
              <a:t>Spain</a:t>
            </a:r>
            <a:r>
              <a:rPr lang="cs-CZ" dirty="0" smtClean="0"/>
              <a:t>, </a:t>
            </a:r>
            <a:r>
              <a:rPr lang="cs-CZ" dirty="0" err="1" smtClean="0"/>
              <a:t>Switzerland</a:t>
            </a:r>
            <a:r>
              <a:rPr lang="cs-CZ" dirty="0" smtClean="0"/>
              <a:t>, </a:t>
            </a:r>
            <a:r>
              <a:rPr lang="cs-CZ" dirty="0" err="1" smtClean="0"/>
              <a:t>Albania</a:t>
            </a:r>
            <a:endParaRPr lang="cs-CZ" dirty="0" smtClean="0"/>
          </a:p>
          <a:p>
            <a:pPr lvl="0"/>
            <a:r>
              <a:rPr lang="cs-CZ" dirty="0" smtClean="0"/>
              <a:t>USA – </a:t>
            </a:r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,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1917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pretext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starting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assassination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Archduke</a:t>
            </a:r>
            <a:r>
              <a:rPr lang="cs-CZ" b="1" dirty="0" smtClean="0"/>
              <a:t> </a:t>
            </a:r>
            <a:r>
              <a:rPr lang="cs-CZ" b="1" dirty="0" err="1" smtClean="0"/>
              <a:t>Franz</a:t>
            </a:r>
            <a:r>
              <a:rPr lang="cs-CZ" b="1" dirty="0" smtClean="0"/>
              <a:t> Ferdinand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Austria</a:t>
            </a:r>
            <a:r>
              <a:rPr lang="cs-CZ" b="1" dirty="0" smtClean="0"/>
              <a:t> </a:t>
            </a:r>
            <a:r>
              <a:rPr lang="cs-CZ" dirty="0" smtClean="0"/>
              <a:t>in Sarajevo on June 28, 1914</a:t>
            </a:r>
          </a:p>
          <a:p>
            <a:pPr lvl="0"/>
            <a:r>
              <a:rPr lang="cs-CZ" dirty="0" err="1" smtClean="0"/>
              <a:t>July</a:t>
            </a:r>
            <a:r>
              <a:rPr lang="cs-CZ" dirty="0" smtClean="0"/>
              <a:t> 28, 1918 –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Serbia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80920" cy="804704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International</a:t>
            </a:r>
            <a:r>
              <a:rPr lang="cs-CZ" sz="2800" dirty="0" smtClean="0"/>
              <a:t> relations in </a:t>
            </a:r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after</a:t>
            </a:r>
            <a:r>
              <a:rPr lang="cs-CZ" sz="2800" dirty="0" smtClean="0"/>
              <a:t> WWI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280920" cy="57606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unstable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, </a:t>
            </a:r>
            <a:r>
              <a:rPr lang="cs-CZ" dirty="0" err="1" smtClean="0"/>
              <a:t>effort</a:t>
            </a:r>
            <a:r>
              <a:rPr lang="cs-CZ" dirty="0" smtClean="0"/>
              <a:t> to </a:t>
            </a:r>
            <a:r>
              <a:rPr lang="cs-CZ" dirty="0" err="1" smtClean="0"/>
              <a:t>avoid</a:t>
            </a:r>
            <a:r>
              <a:rPr lang="cs-CZ" dirty="0" smtClean="0"/>
              <a:t> </a:t>
            </a:r>
            <a:r>
              <a:rPr lang="cs-CZ" dirty="0" err="1" smtClean="0"/>
              <a:t>conflicts</a:t>
            </a:r>
            <a:r>
              <a:rPr lang="cs-CZ" dirty="0" smtClean="0"/>
              <a:t>, </a:t>
            </a:r>
            <a:r>
              <a:rPr lang="cs-CZ" dirty="0" err="1" smtClean="0"/>
              <a:t>era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democratism</a:t>
            </a:r>
            <a:r>
              <a:rPr lang="cs-CZ" dirty="0" smtClean="0"/>
              <a:t> a </a:t>
            </a:r>
            <a:r>
              <a:rPr lang="cs-CZ" dirty="0" err="1" smtClean="0"/>
              <a:t>pacifism</a:t>
            </a:r>
            <a:endParaRPr lang="cs-CZ" dirty="0" smtClean="0"/>
          </a:p>
          <a:p>
            <a:pPr lvl="0"/>
            <a:r>
              <a:rPr lang="cs-CZ" dirty="0" err="1" smtClean="0"/>
              <a:t>April</a:t>
            </a:r>
            <a:r>
              <a:rPr lang="cs-CZ" dirty="0" smtClean="0"/>
              <a:t> – May 1922 – </a:t>
            </a:r>
            <a:r>
              <a:rPr lang="cs-CZ" b="1" dirty="0" err="1" smtClean="0"/>
              <a:t>Conference</a:t>
            </a:r>
            <a:r>
              <a:rPr lang="cs-CZ" b="1" dirty="0" smtClean="0"/>
              <a:t> in </a:t>
            </a:r>
            <a:r>
              <a:rPr lang="cs-CZ" b="1" dirty="0" err="1" smtClean="0"/>
              <a:t>Genova</a:t>
            </a:r>
            <a:r>
              <a:rPr lang="cs-CZ" b="1" dirty="0" smtClean="0"/>
              <a:t>, Italy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WWI</a:t>
            </a:r>
          </a:p>
          <a:p>
            <a:pPr lvl="0"/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invited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conference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reparations</a:t>
            </a:r>
            <a:r>
              <a:rPr lang="cs-CZ" dirty="0" smtClean="0"/>
              <a:t> -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France </a:t>
            </a:r>
            <a:r>
              <a:rPr lang="cs-CZ" dirty="0" err="1" smtClean="0"/>
              <a:t>insisted</a:t>
            </a:r>
            <a:r>
              <a:rPr lang="cs-CZ" dirty="0" smtClean="0"/>
              <a:t> on </a:t>
            </a:r>
            <a:r>
              <a:rPr lang="cs-CZ" dirty="0" err="1" smtClean="0"/>
              <a:t>it</a:t>
            </a:r>
            <a:r>
              <a:rPr lang="cs-CZ" dirty="0" smtClean="0"/>
              <a:t> → no </a:t>
            </a:r>
            <a:r>
              <a:rPr lang="cs-CZ" dirty="0" err="1" smtClean="0"/>
              <a:t>agreement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conference</a:t>
            </a:r>
            <a:r>
              <a:rPr lang="cs-CZ" dirty="0" smtClean="0"/>
              <a:t>: meeting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diplomats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b="1" dirty="0" err="1" smtClean="0"/>
              <a:t>Agreement</a:t>
            </a:r>
            <a:r>
              <a:rPr lang="cs-CZ" b="1" dirty="0" smtClean="0"/>
              <a:t> in </a:t>
            </a:r>
            <a:r>
              <a:rPr lang="cs-CZ" b="1" dirty="0" err="1" smtClean="0"/>
              <a:t>Rappalo</a:t>
            </a:r>
            <a:r>
              <a:rPr lang="cs-CZ" dirty="0" smtClean="0"/>
              <a:t> –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recognized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Union de iure</a:t>
            </a:r>
          </a:p>
          <a:p>
            <a:pPr lvl="0"/>
            <a:r>
              <a:rPr lang="cs-CZ" dirty="0" smtClean="0"/>
              <a:t>1924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Dawes</a:t>
            </a:r>
            <a:r>
              <a:rPr lang="cs-CZ" b="1" dirty="0" smtClean="0"/>
              <a:t> </a:t>
            </a:r>
            <a:r>
              <a:rPr lang="cs-CZ" b="1" dirty="0" err="1" smtClean="0"/>
              <a:t>Plan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stabilization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economical</a:t>
            </a:r>
            <a:r>
              <a:rPr lang="cs-CZ" dirty="0" smtClean="0"/>
              <a:t> </a:t>
            </a:r>
            <a:r>
              <a:rPr lang="cs-CZ" dirty="0" err="1" smtClean="0"/>
              <a:t>recovery</a:t>
            </a:r>
            <a:r>
              <a:rPr lang="cs-CZ" dirty="0" smtClean="0"/>
              <a:t> (</a:t>
            </a:r>
            <a:r>
              <a:rPr lang="cs-CZ" dirty="0" err="1" smtClean="0"/>
              <a:t>stabilization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mark</a:t>
            </a:r>
            <a:r>
              <a:rPr lang="cs-CZ" dirty="0" smtClean="0"/>
              <a:t>, budget, </a:t>
            </a:r>
            <a:r>
              <a:rPr lang="cs-CZ" dirty="0" err="1" smtClean="0"/>
              <a:t>sequential</a:t>
            </a:r>
            <a:r>
              <a:rPr lang="cs-CZ" dirty="0" smtClean="0"/>
              <a:t> </a:t>
            </a:r>
            <a:r>
              <a:rPr lang="cs-CZ" dirty="0" err="1" smtClean="0"/>
              <a:t>paying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reparations</a:t>
            </a:r>
            <a:r>
              <a:rPr lang="cs-CZ" dirty="0" smtClean="0"/>
              <a:t>)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Dawes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relied</a:t>
            </a:r>
            <a:r>
              <a:rPr lang="cs-CZ" dirty="0" smtClean="0"/>
              <a:t> on money </a:t>
            </a:r>
            <a:r>
              <a:rPr lang="cs-CZ" dirty="0" err="1" smtClean="0"/>
              <a:t>given</a:t>
            </a:r>
            <a:r>
              <a:rPr lang="cs-CZ" dirty="0" smtClean="0"/>
              <a:t> to </a:t>
            </a:r>
            <a:r>
              <a:rPr lang="cs-CZ" dirty="0" err="1" smtClean="0"/>
              <a:t>Germany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US –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loans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International</a:t>
            </a:r>
            <a:r>
              <a:rPr lang="cs-CZ" sz="3200" dirty="0" smtClean="0"/>
              <a:t> relations in </a:t>
            </a:r>
            <a:r>
              <a:rPr lang="cs-CZ" sz="3100" dirty="0" err="1" smtClean="0"/>
              <a:t>Central</a:t>
            </a:r>
            <a:r>
              <a:rPr lang="cs-CZ" sz="3100" dirty="0" smtClean="0"/>
              <a:t> </a:t>
            </a:r>
            <a:r>
              <a:rPr lang="cs-CZ" sz="3100" dirty="0" err="1" smtClean="0"/>
              <a:t>Europe</a:t>
            </a:r>
            <a:r>
              <a:rPr lang="cs-CZ" sz="3100" dirty="0" smtClean="0"/>
              <a:t> </a:t>
            </a:r>
            <a:r>
              <a:rPr lang="cs-CZ" sz="3100" dirty="0" err="1" smtClean="0"/>
              <a:t>after</a:t>
            </a:r>
            <a:r>
              <a:rPr lang="cs-CZ" sz="3100" dirty="0" smtClean="0"/>
              <a:t> WWI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573325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cs-CZ" b="1" dirty="0" smtClean="0"/>
              <a:t>Locarno </a:t>
            </a:r>
            <a:r>
              <a:rPr lang="cs-CZ" b="1" dirty="0" err="1" smtClean="0"/>
              <a:t>Conference</a:t>
            </a:r>
            <a:r>
              <a:rPr lang="cs-CZ" b="1" dirty="0" smtClean="0"/>
              <a:t>, </a:t>
            </a:r>
            <a:r>
              <a:rPr lang="cs-CZ" b="1" dirty="0" err="1" smtClean="0"/>
              <a:t>Switzerland</a:t>
            </a:r>
            <a:r>
              <a:rPr lang="cs-CZ" b="1" dirty="0" smtClean="0"/>
              <a:t> – </a:t>
            </a:r>
            <a:r>
              <a:rPr lang="cs-CZ" b="1" dirty="0" err="1" smtClean="0"/>
              <a:t>October</a:t>
            </a:r>
            <a:r>
              <a:rPr lang="cs-CZ" b="1" dirty="0" smtClean="0"/>
              <a:t> 1925 </a:t>
            </a:r>
            <a:endParaRPr lang="cs-CZ" dirty="0" smtClean="0"/>
          </a:p>
          <a:p>
            <a:pPr lvl="0"/>
            <a:r>
              <a:rPr lang="cs-CZ" dirty="0" smtClean="0"/>
              <a:t>4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(Great </a:t>
            </a:r>
            <a:r>
              <a:rPr lang="cs-CZ" dirty="0" err="1" smtClean="0"/>
              <a:t>Britain</a:t>
            </a:r>
            <a:r>
              <a:rPr lang="cs-CZ" dirty="0" smtClean="0"/>
              <a:t>, France, Italy, </a:t>
            </a:r>
            <a:r>
              <a:rPr lang="cs-CZ" dirty="0" err="1" smtClean="0"/>
              <a:t>Germany</a:t>
            </a:r>
            <a:r>
              <a:rPr lang="cs-CZ" dirty="0" smtClean="0"/>
              <a:t>) 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attempt</a:t>
            </a:r>
            <a:r>
              <a:rPr lang="cs-CZ" dirty="0" smtClean="0"/>
              <a:t> to </a:t>
            </a:r>
            <a:r>
              <a:rPr lang="cs-CZ" dirty="0" err="1" smtClean="0"/>
              <a:t>overcome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winners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losers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Locarno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smtClean="0"/>
              <a:t>"</a:t>
            </a:r>
            <a:r>
              <a:rPr lang="cs-CZ" b="1" dirty="0" err="1" smtClean="0"/>
              <a:t>Rhineland</a:t>
            </a:r>
            <a:r>
              <a:rPr lang="cs-CZ" b="1" dirty="0" smtClean="0"/>
              <a:t> </a:t>
            </a:r>
            <a:r>
              <a:rPr lang="cs-CZ" b="1" dirty="0" err="1" smtClean="0"/>
              <a:t>Pact</a:t>
            </a:r>
            <a:r>
              <a:rPr lang="cs-CZ" b="1" dirty="0" smtClean="0"/>
              <a:t>"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, France, </a:t>
            </a:r>
            <a:r>
              <a:rPr lang="cs-CZ" dirty="0" err="1" smtClean="0"/>
              <a:t>Belgium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Italy.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signatories</a:t>
            </a:r>
            <a:r>
              <a:rPr lang="cs-CZ" dirty="0" smtClean="0"/>
              <a:t> </a:t>
            </a:r>
            <a:r>
              <a:rPr lang="cs-CZ" dirty="0" err="1" smtClean="0"/>
              <a:t>undertook</a:t>
            </a:r>
            <a:r>
              <a:rPr lang="cs-CZ" dirty="0" smtClean="0"/>
              <a:t> not to </a:t>
            </a:r>
            <a:r>
              <a:rPr lang="cs-CZ" dirty="0" err="1" smtClean="0"/>
              <a:t>attack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latter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acting</a:t>
            </a:r>
            <a:r>
              <a:rPr lang="cs-CZ" dirty="0" smtClean="0"/>
              <a:t> as </a:t>
            </a:r>
            <a:r>
              <a:rPr lang="cs-CZ" dirty="0" err="1" smtClean="0"/>
              <a:t>guarantors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western </a:t>
            </a:r>
            <a:r>
              <a:rPr lang="cs-CZ" dirty="0" err="1" smtClean="0"/>
              <a:t>borders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guaranted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 –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come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 to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endParaRPr lang="cs-CZ" dirty="0" smtClean="0"/>
          </a:p>
          <a:p>
            <a:pPr lvl="0"/>
            <a:r>
              <a:rPr lang="cs-CZ" dirty="0" err="1" smtClean="0"/>
              <a:t>Germany</a:t>
            </a:r>
            <a:r>
              <a:rPr lang="cs-CZ" dirty="0" smtClean="0"/>
              <a:t>'s </a:t>
            </a:r>
            <a:r>
              <a:rPr lang="cs-CZ" dirty="0" err="1" smtClean="0"/>
              <a:t>admission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Versailles </a:t>
            </a:r>
            <a:r>
              <a:rPr lang="cs-CZ" dirty="0" err="1" smtClean="0"/>
              <a:t>treaty</a:t>
            </a:r>
            <a:r>
              <a:rPr lang="cs-CZ" dirty="0" smtClean="0"/>
              <a:t> to </a:t>
            </a:r>
            <a:r>
              <a:rPr lang="cs-CZ" dirty="0" err="1" smtClean="0"/>
              <a:t>promote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co-</a:t>
            </a:r>
            <a:r>
              <a:rPr lang="cs-CZ" dirty="0" err="1" smtClean="0"/>
              <a:t>operation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subsequent</a:t>
            </a:r>
            <a:r>
              <a:rPr lang="cs-CZ" dirty="0" smtClean="0"/>
              <a:t> </a:t>
            </a:r>
            <a:r>
              <a:rPr lang="cs-CZ" dirty="0" err="1" smtClean="0"/>
              <a:t>withdrawal</a:t>
            </a:r>
            <a:r>
              <a:rPr lang="cs-CZ" dirty="0" smtClean="0"/>
              <a:t> (</a:t>
            </a:r>
            <a:r>
              <a:rPr lang="cs-CZ" dirty="0" err="1" smtClean="0"/>
              <a:t>completed</a:t>
            </a:r>
            <a:r>
              <a:rPr lang="cs-CZ" dirty="0" smtClean="0"/>
              <a:t> in June 1930)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's western </a:t>
            </a:r>
            <a:r>
              <a:rPr lang="cs-CZ" dirty="0" err="1" smtClean="0"/>
              <a:t>Rhineland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International</a:t>
            </a:r>
            <a:r>
              <a:rPr lang="cs-CZ" sz="2800" dirty="0" smtClean="0"/>
              <a:t> relations </a:t>
            </a:r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after</a:t>
            </a:r>
            <a:r>
              <a:rPr lang="cs-CZ" sz="2800" dirty="0" smtClean="0"/>
              <a:t> WWI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41376"/>
            <a:ext cx="8280920" cy="56166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 err="1" smtClean="0"/>
              <a:t>Briand</a:t>
            </a:r>
            <a:r>
              <a:rPr lang="cs-CZ" b="1" dirty="0" smtClean="0"/>
              <a:t>-</a:t>
            </a:r>
            <a:r>
              <a:rPr lang="cs-CZ" b="1" dirty="0" err="1" smtClean="0"/>
              <a:t>Kellog</a:t>
            </a:r>
            <a:r>
              <a:rPr lang="cs-CZ" b="1" dirty="0" smtClean="0"/>
              <a:t> </a:t>
            </a:r>
            <a:r>
              <a:rPr lang="cs-CZ" b="1" dirty="0" err="1" smtClean="0"/>
              <a:t>Pact</a:t>
            </a:r>
            <a:r>
              <a:rPr lang="cs-CZ" dirty="0" smtClean="0"/>
              <a:t> -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General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Renunciation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 </a:t>
            </a:r>
            <a:r>
              <a:rPr lang="cs-CZ" b="1" dirty="0" err="1" smtClean="0"/>
              <a:t>Peace</a:t>
            </a:r>
            <a:r>
              <a:rPr lang="cs-CZ" b="1" dirty="0" smtClean="0"/>
              <a:t> </a:t>
            </a:r>
            <a:r>
              <a:rPr lang="cs-CZ" b="1" dirty="0" err="1" smtClean="0"/>
              <a:t>Act</a:t>
            </a:r>
            <a:r>
              <a:rPr lang="cs-CZ" dirty="0" smtClean="0"/>
              <a:t>)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on August 27, 1928 57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prohibited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as "</a:t>
            </a:r>
            <a:r>
              <a:rPr lang="cs-CZ" dirty="0" err="1" smtClean="0"/>
              <a:t>an</a:t>
            </a:r>
            <a:r>
              <a:rPr lang="cs-CZ" dirty="0" smtClean="0"/>
              <a:t> instrument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" </a:t>
            </a:r>
            <a:r>
              <a:rPr lang="cs-CZ" dirty="0" err="1" smtClean="0"/>
              <a:t>and</a:t>
            </a:r>
            <a:r>
              <a:rPr lang="cs-CZ" dirty="0" smtClean="0"/>
              <a:t> as </a:t>
            </a:r>
            <a:r>
              <a:rPr lang="cs-CZ" dirty="0" err="1" smtClean="0"/>
              <a:t>an</a:t>
            </a:r>
            <a:r>
              <a:rPr lang="cs-CZ" dirty="0" smtClean="0"/>
              <a:t> instrument </a:t>
            </a:r>
            <a:r>
              <a:rPr lang="cs-CZ" dirty="0" err="1" smtClean="0"/>
              <a:t>of</a:t>
            </a:r>
            <a:r>
              <a:rPr lang="cs-CZ" dirty="0" smtClean="0"/>
              <a:t> settlement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disputes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 </a:t>
            </a:r>
            <a:r>
              <a:rPr lang="cs-CZ" dirty="0" err="1" smtClean="0"/>
              <a:t>defined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sanctions</a:t>
            </a:r>
            <a:r>
              <a:rPr lang="cs-CZ" dirty="0" smtClean="0"/>
              <a:t>  in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breaching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endParaRPr lang="cs-CZ" dirty="0" smtClean="0"/>
          </a:p>
          <a:p>
            <a:pPr lvl="0"/>
            <a:r>
              <a:rPr lang="cs-CZ" dirty="0" smtClean="0"/>
              <a:t>no program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disarmement</a:t>
            </a:r>
            <a:endParaRPr lang="cs-CZ" dirty="0" smtClean="0"/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Young</a:t>
            </a:r>
            <a:r>
              <a:rPr lang="cs-CZ" b="1" dirty="0" smtClean="0"/>
              <a:t> </a:t>
            </a:r>
            <a:r>
              <a:rPr lang="cs-CZ" b="1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a program </a:t>
            </a:r>
            <a:r>
              <a:rPr lang="cs-CZ" dirty="0" err="1" smtClean="0"/>
              <a:t>for</a:t>
            </a:r>
            <a:r>
              <a:rPr lang="cs-CZ" dirty="0" smtClean="0"/>
              <a:t> settlement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reparations</a:t>
            </a:r>
            <a:r>
              <a:rPr lang="cs-CZ" dirty="0" smtClean="0"/>
              <a:t> </a:t>
            </a:r>
            <a:r>
              <a:rPr lang="cs-CZ" dirty="0" err="1" smtClean="0"/>
              <a:t>debts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 </a:t>
            </a:r>
            <a:r>
              <a:rPr lang="cs-CZ" dirty="0" err="1" smtClean="0"/>
              <a:t>written</a:t>
            </a:r>
            <a:r>
              <a:rPr lang="cs-CZ" dirty="0" smtClean="0"/>
              <a:t> in 1929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formally</a:t>
            </a:r>
            <a:r>
              <a:rPr lang="cs-CZ" dirty="0" smtClean="0"/>
              <a:t> </a:t>
            </a:r>
            <a:r>
              <a:rPr lang="cs-CZ" dirty="0" err="1" smtClean="0"/>
              <a:t>adopted</a:t>
            </a:r>
            <a:r>
              <a:rPr lang="cs-CZ" dirty="0" smtClean="0"/>
              <a:t> in 1930</a:t>
            </a:r>
          </a:p>
          <a:p>
            <a:pPr lvl="0"/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huge</a:t>
            </a:r>
            <a:r>
              <a:rPr lang="cs-CZ" dirty="0" smtClean="0"/>
              <a:t> </a:t>
            </a:r>
            <a:r>
              <a:rPr lang="cs-CZ" dirty="0" err="1" smtClean="0"/>
              <a:t>annual</a:t>
            </a:r>
            <a:r>
              <a:rPr lang="cs-CZ" dirty="0" smtClean="0"/>
              <a:t> </a:t>
            </a:r>
            <a:r>
              <a:rPr lang="cs-CZ" dirty="0" err="1" smtClean="0"/>
              <a:t>payments</a:t>
            </a:r>
            <a:r>
              <a:rPr lang="cs-CZ" dirty="0" smtClean="0"/>
              <a:t>,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amount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reparation</a:t>
            </a:r>
            <a:r>
              <a:rPr lang="cs-CZ" dirty="0" smtClean="0"/>
              <a:t> </a:t>
            </a:r>
            <a:r>
              <a:rPr lang="cs-CZ" dirty="0" err="1" smtClean="0"/>
              <a:t>payments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reduced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r>
              <a:rPr lang="cs-CZ" dirty="0" smtClean="0"/>
              <a:t> – to 112 </a:t>
            </a:r>
            <a:r>
              <a:rPr lang="cs-CZ" dirty="0" err="1" smtClean="0"/>
              <a:t>billion</a:t>
            </a:r>
            <a:r>
              <a:rPr lang="cs-CZ" dirty="0" smtClean="0"/>
              <a:t> </a:t>
            </a:r>
            <a:r>
              <a:rPr lang="cs-CZ" dirty="0" err="1" smtClean="0"/>
              <a:t>Gold</a:t>
            </a:r>
            <a:r>
              <a:rPr lang="cs-CZ" dirty="0" smtClean="0"/>
              <a:t> </a:t>
            </a:r>
            <a:r>
              <a:rPr lang="cs-CZ" dirty="0" err="1" smtClean="0"/>
              <a:t>Marks</a:t>
            </a:r>
            <a:r>
              <a:rPr lang="cs-CZ" dirty="0" smtClean="0"/>
              <a:t>,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in </a:t>
            </a:r>
            <a:r>
              <a:rPr lang="cs-CZ" dirty="0" err="1" smtClean="0"/>
              <a:t>next</a:t>
            </a:r>
            <a:r>
              <a:rPr lang="cs-CZ" dirty="0" smtClean="0"/>
              <a:t> 59 </a:t>
            </a:r>
            <a:r>
              <a:rPr lang="cs-CZ" dirty="0" err="1" smtClean="0"/>
              <a:t>years</a:t>
            </a:r>
            <a:r>
              <a:rPr lang="cs-CZ" dirty="0" smtClean="0"/>
              <a:t>, 2 bilion </a:t>
            </a:r>
            <a:r>
              <a:rPr lang="cs-CZ" dirty="0" err="1" smtClean="0"/>
              <a:t>marks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endParaRPr lang="cs-CZ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Readings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WWI: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firstworldwar.com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Locarno</a:t>
            </a:r>
          </a:p>
          <a:p>
            <a:pPr>
              <a:buNone/>
            </a:pPr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treaties.un.org/Pages/showDetails.aspx?objid=08000002801683d0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392488" cy="504056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during</a:t>
            </a:r>
            <a:r>
              <a:rPr lang="cs-CZ" sz="2800" dirty="0" smtClean="0"/>
              <a:t> WW i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732240" y="5661248"/>
            <a:ext cx="2301882" cy="865446"/>
          </a:xfrm>
        </p:spPr>
        <p:txBody>
          <a:bodyPr>
            <a:normAutofit/>
          </a:bodyPr>
          <a:lstStyle/>
          <a:p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blocs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Powers</a:t>
            </a:r>
            <a:endParaRPr lang="cs-CZ" sz="1800" dirty="0"/>
          </a:p>
        </p:txBody>
      </p:sp>
      <p:pic>
        <p:nvPicPr>
          <p:cNvPr id="4" name="Zástupný symbol pro obsah 3" descr="Europe1914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50" r="2750"/>
          <a:stretch>
            <a:fillRect/>
          </a:stretch>
        </p:blipFill>
        <p:spPr>
          <a:xfrm>
            <a:off x="539552" y="704430"/>
            <a:ext cx="5904656" cy="59046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targets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280920" cy="594928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i="1" dirty="0" err="1" smtClean="0"/>
              <a:t>Germany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agresive</a:t>
            </a:r>
            <a:r>
              <a:rPr lang="cs-CZ" dirty="0" smtClean="0"/>
              <a:t>, </a:t>
            </a:r>
            <a:r>
              <a:rPr lang="cs-CZ" dirty="0" err="1" smtClean="0"/>
              <a:t>wanted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expand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 (Berlin-</a:t>
            </a:r>
            <a:r>
              <a:rPr lang="cs-CZ" dirty="0" err="1" smtClean="0"/>
              <a:t>Baghdad</a:t>
            </a:r>
            <a:r>
              <a:rPr lang="cs-CZ" dirty="0" smtClean="0"/>
              <a:t>),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rule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,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-</a:t>
            </a:r>
            <a:r>
              <a:rPr lang="cs-CZ" dirty="0" err="1" smtClean="0"/>
              <a:t>East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help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),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in France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Belgium</a:t>
            </a:r>
            <a:endParaRPr lang="cs-CZ" dirty="0" smtClean="0"/>
          </a:p>
          <a:p>
            <a:pPr lvl="0"/>
            <a:r>
              <a:rPr lang="cs-CZ" b="1" i="1" dirty="0" err="1" smtClean="0"/>
              <a:t>Austria</a:t>
            </a:r>
            <a:r>
              <a:rPr lang="cs-CZ" b="1" i="1" dirty="0" smtClean="0"/>
              <a:t>-</a:t>
            </a:r>
            <a:r>
              <a:rPr lang="cs-CZ" b="1" i="1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expand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defeat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independent, </a:t>
            </a:r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enemy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A-H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becauce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Bosnia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Herzegovina</a:t>
            </a:r>
            <a:endParaRPr lang="cs-CZ" dirty="0" smtClean="0"/>
          </a:p>
          <a:p>
            <a:pPr lvl="0"/>
            <a:r>
              <a:rPr lang="cs-CZ" b="1" i="1" dirty="0" smtClean="0"/>
              <a:t>France –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 </a:t>
            </a:r>
            <a:r>
              <a:rPr lang="cs-CZ" dirty="0" err="1" smtClean="0"/>
              <a:t>Alsace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Loraine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+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colonial</a:t>
            </a:r>
            <a:r>
              <a:rPr lang="cs-CZ" dirty="0" smtClean="0"/>
              <a:t> </a:t>
            </a:r>
            <a:r>
              <a:rPr lang="cs-CZ" dirty="0" err="1" smtClean="0"/>
              <a:t>domains</a:t>
            </a:r>
            <a:endParaRPr lang="cs-CZ" dirty="0" smtClean="0"/>
          </a:p>
          <a:p>
            <a:pPr lvl="0"/>
            <a:r>
              <a:rPr lang="cs-CZ" b="1" i="1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</a:t>
            </a:r>
            <a:r>
              <a:rPr lang="cs-CZ" dirty="0" err="1" smtClean="0"/>
              <a:t>Galicia</a:t>
            </a:r>
            <a:r>
              <a:rPr lang="cs-CZ" dirty="0" smtClean="0"/>
              <a:t> (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</a:t>
            </a:r>
            <a:r>
              <a:rPr lang="cs-CZ" dirty="0" smtClean="0"/>
              <a:t> in </a:t>
            </a:r>
            <a:r>
              <a:rPr lang="cs-CZ" dirty="0" err="1" smtClean="0"/>
              <a:t>those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), </a:t>
            </a:r>
            <a:r>
              <a:rPr lang="cs-CZ" dirty="0" err="1" smtClean="0"/>
              <a:t>Silesia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r>
              <a:rPr lang="cs-CZ" dirty="0" smtClean="0"/>
              <a:t>,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straits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Asia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- </a:t>
            </a:r>
            <a:r>
              <a:rPr lang="cs-CZ" dirty="0" err="1" smtClean="0"/>
              <a:t>Bosphorus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Dardanelles</a:t>
            </a:r>
            <a:endParaRPr lang="cs-CZ" dirty="0" smtClean="0"/>
          </a:p>
          <a:p>
            <a:pPr lvl="0"/>
            <a:r>
              <a:rPr lang="cs-CZ" b="1" i="1" dirty="0" err="1" smtClean="0"/>
              <a:t>Serbia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to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federation</a:t>
            </a:r>
            <a:r>
              <a:rPr lang="cs-CZ" dirty="0" smtClean="0"/>
              <a:t> –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Croats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Serbs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in </a:t>
            </a:r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endParaRPr lang="cs-CZ" dirty="0" smtClean="0"/>
          </a:p>
          <a:p>
            <a:pPr lvl="0"/>
            <a:r>
              <a:rPr lang="cs-CZ" b="1" i="1" dirty="0" smtClean="0"/>
              <a:t>Great </a:t>
            </a:r>
            <a:r>
              <a:rPr lang="cs-CZ" b="1" i="1" dirty="0" err="1" smtClean="0"/>
              <a:t>Britain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exclude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trade</a:t>
            </a:r>
            <a:r>
              <a:rPr lang="cs-CZ" dirty="0" smtClean="0"/>
              <a:t>, stop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expansion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endParaRPr lang="cs-CZ" dirty="0" smtClean="0"/>
          </a:p>
          <a:p>
            <a:pPr lvl="0"/>
            <a:r>
              <a:rPr lang="cs-CZ" b="1" i="1" dirty="0" smtClean="0"/>
              <a:t>USA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determination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Four</a:t>
            </a:r>
            <a:r>
              <a:rPr lang="cs-CZ" sz="3100" dirty="0" smtClean="0"/>
              <a:t> </a:t>
            </a:r>
            <a:r>
              <a:rPr lang="cs-CZ" sz="3100" dirty="0" err="1" smtClean="0"/>
              <a:t>phases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war</a:t>
            </a:r>
            <a:r>
              <a:rPr lang="cs-CZ" sz="3100" dirty="0" smtClean="0"/>
              <a:t>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859216" cy="484632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cs-CZ" dirty="0" smtClean="0"/>
              <a:t>August – </a:t>
            </a:r>
            <a:r>
              <a:rPr lang="cs-CZ" dirty="0" err="1" smtClean="0"/>
              <a:t>December</a:t>
            </a:r>
            <a:r>
              <a:rPr lang="cs-CZ" dirty="0" smtClean="0"/>
              <a:t> 1914 –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smtClean="0"/>
              <a:t>1915–1916 – </a:t>
            </a:r>
            <a:r>
              <a:rPr lang="cs-CZ" dirty="0" err="1" smtClean="0"/>
              <a:t>trench</a:t>
            </a:r>
            <a:r>
              <a:rPr lang="cs-CZ" dirty="0" smtClean="0"/>
              <a:t> </a:t>
            </a:r>
            <a:r>
              <a:rPr lang="cs-CZ" dirty="0" err="1" smtClean="0"/>
              <a:t>warfare</a:t>
            </a:r>
            <a:endParaRPr lang="cs-CZ" dirty="0" smtClean="0"/>
          </a:p>
          <a:p>
            <a:pPr marL="514350" lvl="0" indent="-514350">
              <a:buNone/>
            </a:pPr>
            <a:endParaRPr lang="cs-CZ" dirty="0" smtClean="0"/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smtClean="0"/>
              <a:t>1917–1918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era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exhaustion</a:t>
            </a:r>
            <a:endParaRPr lang="cs-CZ" dirty="0" smtClean="0"/>
          </a:p>
          <a:p>
            <a:pPr marL="514350" lvl="0" indent="-514350">
              <a:buNone/>
            </a:pPr>
            <a:endParaRPr lang="cs-CZ" dirty="0" smtClean="0"/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err="1" smtClean="0"/>
              <a:t>March</a:t>
            </a:r>
            <a:r>
              <a:rPr lang="cs-CZ" dirty="0" smtClean="0"/>
              <a:t> 191 –</a:t>
            </a:r>
            <a:r>
              <a:rPr lang="cs-CZ" dirty="0" err="1" smtClean="0"/>
              <a:t>November</a:t>
            </a:r>
            <a:r>
              <a:rPr lang="cs-CZ" dirty="0" smtClean="0"/>
              <a:t> </a:t>
            </a:r>
            <a:r>
              <a:rPr lang="cs-CZ" dirty="0" smtClean="0"/>
              <a:t>1918 – </a:t>
            </a:r>
            <a:r>
              <a:rPr lang="cs-CZ" dirty="0" err="1" smtClean="0"/>
              <a:t>supremacy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(USA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1917)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Four</a:t>
            </a:r>
            <a:r>
              <a:rPr lang="cs-CZ" sz="2800" dirty="0" smtClean="0"/>
              <a:t> </a:t>
            </a:r>
            <a:r>
              <a:rPr lang="cs-CZ" sz="2800" dirty="0" err="1" smtClean="0"/>
              <a:t>main</a:t>
            </a:r>
            <a:r>
              <a:rPr lang="cs-CZ" sz="2800" dirty="0" smtClean="0"/>
              <a:t> </a:t>
            </a:r>
            <a:r>
              <a:rPr lang="cs-CZ" sz="2800" dirty="0" err="1" smtClean="0"/>
              <a:t>fronts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/>
              <a:t>Balkan</a:t>
            </a:r>
            <a:r>
              <a:rPr lang="cs-CZ" dirty="0" smtClean="0"/>
              <a:t> front (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r>
              <a:rPr lang="cs-CZ" dirty="0" smtClean="0"/>
              <a:t>, </a:t>
            </a:r>
            <a:r>
              <a:rPr lang="cs-CZ" dirty="0" err="1" smtClean="0"/>
              <a:t>firstly</a:t>
            </a:r>
            <a:r>
              <a:rPr lang="cs-CZ" dirty="0" smtClean="0"/>
              <a:t> in </a:t>
            </a:r>
            <a:r>
              <a:rPr lang="cs-CZ" dirty="0" err="1" smtClean="0"/>
              <a:t>Serbia</a:t>
            </a:r>
            <a:r>
              <a:rPr lang="cs-CZ" dirty="0" smtClean="0"/>
              <a:t>, </a:t>
            </a:r>
            <a:r>
              <a:rPr lang="cs-CZ" dirty="0" err="1" smtClean="0"/>
              <a:t>then</a:t>
            </a:r>
            <a:r>
              <a:rPr lang="cs-CZ" dirty="0" smtClean="0"/>
              <a:t> in </a:t>
            </a:r>
            <a:r>
              <a:rPr lang="cs-CZ" dirty="0" err="1" smtClean="0"/>
              <a:t>Greece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Western front (</a:t>
            </a:r>
            <a:r>
              <a:rPr lang="cs-CZ" dirty="0" err="1" smtClean="0"/>
              <a:t>against</a:t>
            </a:r>
            <a:r>
              <a:rPr lang="cs-CZ" dirty="0" smtClean="0"/>
              <a:t> France)</a:t>
            </a:r>
          </a:p>
          <a:p>
            <a:pPr lvl="0"/>
            <a:r>
              <a:rPr lang="cs-CZ" dirty="0" err="1" smtClean="0"/>
              <a:t>Eastern</a:t>
            </a:r>
            <a:r>
              <a:rPr lang="cs-CZ" dirty="0" smtClean="0"/>
              <a:t> front (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Italian</a:t>
            </a:r>
            <a:r>
              <a:rPr lang="cs-CZ" dirty="0" smtClean="0"/>
              <a:t> front </a:t>
            </a:r>
          </a:p>
          <a:p>
            <a:endParaRPr lang="cs-CZ" dirty="0" smtClean="0"/>
          </a:p>
          <a:p>
            <a:pPr lvl="0"/>
            <a:r>
              <a:rPr lang="cs-CZ" dirty="0" err="1" smtClean="0"/>
              <a:t>also</a:t>
            </a:r>
            <a:r>
              <a:rPr lang="cs-CZ" dirty="0" smtClean="0"/>
              <a:t> naval </a:t>
            </a:r>
            <a:r>
              <a:rPr lang="cs-CZ" dirty="0" err="1" smtClean="0"/>
              <a:t>war</a:t>
            </a:r>
            <a:r>
              <a:rPr lang="cs-CZ" dirty="0" smtClean="0"/>
              <a:t> (in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r>
              <a:rPr lang="cs-CZ" dirty="0" smtClean="0"/>
              <a:t> – Japan +  Great </a:t>
            </a:r>
            <a:r>
              <a:rPr lang="cs-CZ" dirty="0" err="1" smtClean="0"/>
              <a:t>Britain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,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Nothern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r>
              <a:rPr lang="cs-CZ" dirty="0" smtClean="0"/>
              <a:t> – Great </a:t>
            </a:r>
            <a:r>
              <a:rPr lang="cs-CZ" dirty="0" err="1" smtClean="0"/>
              <a:t>Britain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) </a:t>
            </a:r>
          </a:p>
          <a:p>
            <a:pPr lvl="0"/>
            <a:r>
              <a:rPr lang="cs-CZ" dirty="0" err="1" smtClean="0"/>
              <a:t>warfare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Western Front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8208912" cy="5472608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France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b="1" dirty="0" err="1" smtClean="0"/>
              <a:t>Schlieffen</a:t>
            </a:r>
            <a:r>
              <a:rPr lang="cs-CZ" b="1" dirty="0" smtClean="0"/>
              <a:t> </a:t>
            </a:r>
            <a:r>
              <a:rPr lang="cs-CZ" b="1" dirty="0" err="1" smtClean="0"/>
              <a:t>Plan</a:t>
            </a:r>
            <a:r>
              <a:rPr lang="cs-CZ" dirty="0" smtClean="0"/>
              <a:t> - </a:t>
            </a:r>
            <a:r>
              <a:rPr lang="cs-CZ" dirty="0" err="1" smtClean="0"/>
              <a:t>designed</a:t>
            </a:r>
            <a:r>
              <a:rPr lang="cs-CZ" dirty="0" smtClean="0"/>
              <a:t> to </a:t>
            </a:r>
            <a:r>
              <a:rPr lang="cs-CZ" dirty="0" err="1" smtClean="0"/>
              <a:t>attack</a:t>
            </a:r>
            <a:r>
              <a:rPr lang="cs-CZ" dirty="0" smtClean="0"/>
              <a:t> France </a:t>
            </a:r>
            <a:r>
              <a:rPr lang="cs-CZ" dirty="0" err="1" smtClean="0"/>
              <a:t>quickly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Belgium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stopped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First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Marne</a:t>
            </a:r>
            <a:r>
              <a:rPr lang="cs-CZ" dirty="0" smtClean="0"/>
              <a:t> in </a:t>
            </a:r>
            <a:r>
              <a:rPr lang="cs-CZ" dirty="0" err="1" smtClean="0"/>
              <a:t>September</a:t>
            </a:r>
            <a:r>
              <a:rPr lang="cs-CZ" dirty="0" smtClean="0"/>
              <a:t> 1914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changed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trench</a:t>
            </a:r>
            <a:r>
              <a:rPr lang="cs-CZ" dirty="0" smtClean="0"/>
              <a:t> </a:t>
            </a:r>
            <a:r>
              <a:rPr lang="cs-CZ" dirty="0" err="1" smtClean="0"/>
              <a:t>warfare</a:t>
            </a:r>
            <a:endParaRPr lang="cs-CZ" dirty="0" smtClean="0"/>
          </a:p>
          <a:p>
            <a:pPr lvl="0"/>
            <a:r>
              <a:rPr lang="cs-CZ" dirty="0" err="1" smtClean="0"/>
              <a:t>March</a:t>
            </a:r>
            <a:r>
              <a:rPr lang="cs-CZ" dirty="0" smtClean="0"/>
              <a:t> 1915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second</a:t>
            </a:r>
            <a:r>
              <a:rPr lang="cs-CZ" b="1" dirty="0" smtClean="0"/>
              <a:t> </a:t>
            </a:r>
            <a:r>
              <a:rPr lang="cs-CZ" b="1" dirty="0" err="1" smtClean="0"/>
              <a:t>B</a:t>
            </a:r>
            <a:r>
              <a:rPr lang="cs-CZ" b="1" dirty="0" err="1" smtClean="0"/>
              <a:t>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Ypres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chlorine</a:t>
            </a:r>
            <a:r>
              <a:rPr lang="cs-CZ" dirty="0" smtClean="0"/>
              <a:t> </a:t>
            </a:r>
            <a:r>
              <a:rPr lang="cs-CZ" dirty="0" err="1" smtClean="0"/>
              <a:t>gas</a:t>
            </a:r>
            <a:r>
              <a:rPr lang="cs-CZ" dirty="0" smtClean="0"/>
              <a:t> – 15 </a:t>
            </a:r>
            <a:r>
              <a:rPr lang="cs-CZ" dirty="0" err="1" smtClean="0"/>
              <a:t>thousands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poisoned</a:t>
            </a:r>
            <a:endParaRPr lang="cs-CZ" dirty="0" smtClean="0"/>
          </a:p>
          <a:p>
            <a:pPr lvl="0"/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February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</a:t>
            </a:r>
            <a:r>
              <a:rPr lang="cs-CZ" dirty="0" err="1" smtClean="0"/>
              <a:t>September</a:t>
            </a:r>
            <a:r>
              <a:rPr lang="cs-CZ" dirty="0" smtClean="0"/>
              <a:t> 1916 – </a:t>
            </a:r>
            <a:r>
              <a:rPr lang="cs-CZ" dirty="0" err="1" smtClean="0"/>
              <a:t>bloody</a:t>
            </a:r>
            <a:r>
              <a:rPr lang="cs-CZ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Verdun</a:t>
            </a:r>
            <a:r>
              <a:rPr lang="cs-CZ" dirty="0" smtClean="0"/>
              <a:t> – 600 </a:t>
            </a:r>
            <a:r>
              <a:rPr lang="cs-CZ" dirty="0" err="1" smtClean="0"/>
              <a:t>thousands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casualties</a:t>
            </a:r>
            <a:r>
              <a:rPr lang="cs-CZ" dirty="0" smtClean="0"/>
              <a:t>,</a:t>
            </a:r>
          </a:p>
          <a:p>
            <a:pPr lvl="0"/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July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</a:t>
            </a:r>
            <a:r>
              <a:rPr lang="cs-CZ" dirty="0" err="1" smtClean="0"/>
              <a:t>November</a:t>
            </a:r>
            <a:r>
              <a:rPr lang="cs-CZ" dirty="0" smtClean="0"/>
              <a:t> 1916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Somme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totally</a:t>
            </a:r>
            <a:r>
              <a:rPr lang="cs-CZ" dirty="0" smtClean="0"/>
              <a:t> 1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casualties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invention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tanks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Western Front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Ypres</a:t>
            </a:r>
            <a:endParaRPr lang="cs-CZ" dirty="0" smtClean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Somme</a:t>
            </a:r>
            <a:endParaRPr lang="cs-CZ" dirty="0"/>
          </a:p>
        </p:txBody>
      </p:sp>
      <p:pic>
        <p:nvPicPr>
          <p:cNvPr id="10" name="Zástupný symbol pro obsah 9" descr="fww082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2664296" cy="3783300"/>
          </a:xfrm>
        </p:spPr>
      </p:pic>
      <p:pic>
        <p:nvPicPr>
          <p:cNvPr id="12" name="Zástupný symbol pro obsah 11" descr="Battle-of-the-Somm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276872"/>
            <a:ext cx="3521075" cy="26357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Balkan</a:t>
            </a:r>
            <a:r>
              <a:rPr lang="cs-CZ" sz="2800" dirty="0" smtClean="0"/>
              <a:t> Front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14968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succesful</a:t>
            </a:r>
            <a:r>
              <a:rPr lang="cs-CZ" dirty="0" smtClean="0"/>
              <a:t> in </a:t>
            </a:r>
            <a:r>
              <a:rPr lang="cs-CZ" dirty="0" err="1" smtClean="0"/>
              <a:t>Serbia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September</a:t>
            </a:r>
            <a:r>
              <a:rPr lang="cs-CZ" dirty="0" smtClean="0"/>
              <a:t> 1915 – </a:t>
            </a:r>
            <a:r>
              <a:rPr lang="cs-CZ" b="1" dirty="0" err="1" smtClean="0"/>
              <a:t>Bulgaria</a:t>
            </a:r>
            <a:r>
              <a:rPr lang="cs-CZ" dirty="0" smtClean="0"/>
              <a:t>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 smtClean="0"/>
          </a:p>
          <a:p>
            <a:pPr lvl="0"/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October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November</a:t>
            </a:r>
            <a:r>
              <a:rPr lang="cs-CZ" dirty="0" smtClean="0"/>
              <a:t> 1915 </a:t>
            </a:r>
            <a:r>
              <a:rPr lang="cs-CZ" dirty="0" err="1" smtClean="0"/>
              <a:t>German</a:t>
            </a:r>
            <a:r>
              <a:rPr lang="cs-CZ" dirty="0" smtClean="0"/>
              <a:t>-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Bulgarian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endParaRPr lang="cs-CZ" dirty="0" smtClean="0"/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spring</a:t>
            </a:r>
            <a:r>
              <a:rPr lang="cs-CZ" dirty="0" smtClean="0"/>
              <a:t> 1915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operation</a:t>
            </a:r>
            <a:r>
              <a:rPr lang="cs-CZ" b="1" dirty="0" smtClean="0"/>
              <a:t> in Gallipoli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command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smtClean="0"/>
              <a:t>Winston </a:t>
            </a:r>
            <a:r>
              <a:rPr lang="cs-CZ" b="1" dirty="0" err="1" smtClean="0"/>
              <a:t>Churchill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succesful</a:t>
            </a:r>
            <a:endParaRPr lang="cs-CZ" dirty="0" smtClean="0"/>
          </a:p>
          <a:p>
            <a:pPr lvl="0"/>
            <a:r>
              <a:rPr lang="cs-CZ" dirty="0" err="1" smtClean="0"/>
              <a:t>then</a:t>
            </a:r>
            <a:r>
              <a:rPr lang="cs-CZ" dirty="0" smtClean="0"/>
              <a:t> in 1916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Macedonian</a:t>
            </a:r>
            <a:r>
              <a:rPr lang="cs-CZ" dirty="0" smtClean="0"/>
              <a:t> Front in </a:t>
            </a:r>
            <a:r>
              <a:rPr lang="cs-CZ" dirty="0" err="1" smtClean="0"/>
              <a:t>Greece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opened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Bulgarians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in </a:t>
            </a:r>
            <a:r>
              <a:rPr lang="cs-CZ" dirty="0" err="1" smtClean="0"/>
              <a:t>September</a:t>
            </a:r>
            <a:r>
              <a:rPr lang="cs-CZ" dirty="0" smtClean="0"/>
              <a:t> 1918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263</TotalTime>
  <Words>1987</Words>
  <Application>Microsoft Office PowerPoint</Application>
  <PresentationFormat>Předvádění na obrazovce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Bohatý</vt:lpstr>
      <vt:lpstr>World War I and international relations in central europe after WW I </vt:lpstr>
      <vt:lpstr>Central europe before WWI</vt:lpstr>
      <vt:lpstr>europe during WW i</vt:lpstr>
      <vt:lpstr>The targets</vt:lpstr>
      <vt:lpstr>Four phases of the war: </vt:lpstr>
      <vt:lpstr>Four main fronts</vt:lpstr>
      <vt:lpstr>Western Front</vt:lpstr>
      <vt:lpstr>Western Front</vt:lpstr>
      <vt:lpstr>Balkan Front</vt:lpstr>
      <vt:lpstr>Eastern Front</vt:lpstr>
      <vt:lpstr>Italian Front</vt:lpstr>
      <vt:lpstr>The Final Period of the War</vt:lpstr>
      <vt:lpstr>Results of the War</vt:lpstr>
      <vt:lpstr>Results of the war</vt:lpstr>
      <vt:lpstr>Paris Peace Conference</vt:lpstr>
      <vt:lpstr>Paris Peace Conference</vt:lpstr>
      <vt:lpstr>Peace Treaties</vt:lpstr>
      <vt:lpstr>Versailles system</vt:lpstr>
      <vt:lpstr>Central Europe after WWI </vt:lpstr>
      <vt:lpstr>International relations in central europe after WWI  </vt:lpstr>
      <vt:lpstr>International relations in Central Europe after WWI </vt:lpstr>
      <vt:lpstr>International relations Central Europe after WWI</vt:lpstr>
      <vt:lpstr>Readings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Standard</dc:creator>
  <cp:lastModifiedBy>Hrabcova</cp:lastModifiedBy>
  <cp:revision>27</cp:revision>
  <dcterms:created xsi:type="dcterms:W3CDTF">2012-10-15T14:20:54Z</dcterms:created>
  <dcterms:modified xsi:type="dcterms:W3CDTF">2012-10-16T11:04:31Z</dcterms:modified>
</cp:coreProperties>
</file>