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64" r:id="rId3"/>
    <p:sldId id="291" r:id="rId4"/>
    <p:sldId id="265" r:id="rId5"/>
    <p:sldId id="283" r:id="rId6"/>
    <p:sldId id="281" r:id="rId7"/>
    <p:sldId id="296" r:id="rId8"/>
    <p:sldId id="266" r:id="rId9"/>
    <p:sldId id="284" r:id="rId10"/>
    <p:sldId id="267" r:id="rId11"/>
    <p:sldId id="292" r:id="rId12"/>
    <p:sldId id="268" r:id="rId13"/>
    <p:sldId id="293" r:id="rId14"/>
    <p:sldId id="269" r:id="rId15"/>
    <p:sldId id="271" r:id="rId16"/>
    <p:sldId id="272" r:id="rId17"/>
    <p:sldId id="273" r:id="rId18"/>
    <p:sldId id="282" r:id="rId19"/>
    <p:sldId id="274" r:id="rId20"/>
    <p:sldId id="275" r:id="rId21"/>
    <p:sldId id="277" r:id="rId22"/>
    <p:sldId id="286" r:id="rId23"/>
    <p:sldId id="287" r:id="rId24"/>
    <p:sldId id="294" r:id="rId25"/>
    <p:sldId id="288" r:id="rId26"/>
    <p:sldId id="289" r:id="rId27"/>
    <p:sldId id="290" r:id="rId28"/>
    <p:sldId id="29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54" autoAdjust="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locaustresearchproject.org/toc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332656"/>
            <a:ext cx="5544616" cy="4968552"/>
          </a:xfrm>
        </p:spPr>
        <p:txBody>
          <a:bodyPr/>
          <a:lstStyle/>
          <a:p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interwar</a:t>
            </a:r>
            <a:r>
              <a:rPr lang="cs-CZ" dirty="0" smtClean="0"/>
              <a:t> period</a:t>
            </a:r>
            <a:br>
              <a:rPr lang="cs-CZ" dirty="0" smtClean="0"/>
            </a:br>
            <a:r>
              <a:rPr lang="cs-CZ" dirty="0" err="1" smtClean="0"/>
              <a:t>Ww</a:t>
            </a:r>
            <a:r>
              <a:rPr lang="cs-CZ" dirty="0" smtClean="0"/>
              <a:t> </a:t>
            </a:r>
            <a:r>
              <a:rPr lang="cs-CZ" dirty="0" err="1" smtClean="0"/>
              <a:t>ii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517232"/>
            <a:ext cx="5114778" cy="1101248"/>
          </a:xfrm>
        </p:spPr>
        <p:txBody>
          <a:bodyPr/>
          <a:lstStyle/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9492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i="1" dirty="0" err="1" smtClean="0"/>
              <a:t>Germany</a:t>
            </a:r>
            <a:r>
              <a:rPr lang="cs-CZ" dirty="0" smtClean="0"/>
              <a:t> 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Third</a:t>
            </a:r>
            <a:r>
              <a:rPr lang="cs-CZ" b="1" dirty="0" smtClean="0"/>
              <a:t> Reich</a:t>
            </a:r>
            <a:r>
              <a:rPr lang="cs-CZ" dirty="0" smtClean="0"/>
              <a:t> – </a:t>
            </a:r>
            <a:r>
              <a:rPr lang="cs-CZ" b="1" dirty="0" smtClean="0"/>
              <a:t>Adolf Hitler </a:t>
            </a:r>
            <a:r>
              <a:rPr lang="cs-CZ" dirty="0" smtClean="0"/>
              <a:t>as a </a:t>
            </a:r>
            <a:r>
              <a:rPr lang="cs-CZ" dirty="0" err="1" smtClean="0"/>
              <a:t>Führer</a:t>
            </a:r>
            <a:r>
              <a:rPr lang="cs-CZ" dirty="0" smtClean="0"/>
              <a:t> (Leader) –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centralized</a:t>
            </a:r>
            <a:r>
              <a:rPr lang="cs-CZ" dirty="0" smtClean="0"/>
              <a:t> in his </a:t>
            </a:r>
            <a:r>
              <a:rPr lang="cs-CZ" dirty="0" err="1" smtClean="0"/>
              <a:t>hands</a:t>
            </a:r>
            <a:r>
              <a:rPr lang="cs-CZ" dirty="0" smtClean="0"/>
              <a:t>, </a:t>
            </a:r>
            <a:r>
              <a:rPr lang="cs-CZ" dirty="0" err="1" smtClean="0"/>
              <a:t>nazism</a:t>
            </a:r>
            <a:r>
              <a:rPr lang="cs-CZ" dirty="0" smtClean="0"/>
              <a:t>, Gestapo (</a:t>
            </a:r>
            <a:r>
              <a:rPr lang="cs-CZ" dirty="0" err="1" smtClean="0"/>
              <a:t>secret</a:t>
            </a:r>
            <a:r>
              <a:rPr lang="cs-CZ" dirty="0" smtClean="0"/>
              <a:t> police – Heinrich Himmler) – </a:t>
            </a:r>
            <a:r>
              <a:rPr lang="cs-CZ" dirty="0" err="1" smtClean="0"/>
              <a:t>persecuting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, </a:t>
            </a:r>
            <a:r>
              <a:rPr lang="cs-CZ" dirty="0" err="1" smtClean="0"/>
              <a:t>liberals</a:t>
            </a:r>
            <a:r>
              <a:rPr lang="cs-CZ" dirty="0" smtClean="0"/>
              <a:t>, Socialist,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 – </a:t>
            </a:r>
            <a:r>
              <a:rPr lang="cs-CZ" dirty="0" err="1" smtClean="0"/>
              <a:t>concentrations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, propaganda (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Goebbels</a:t>
            </a:r>
            <a:r>
              <a:rPr lang="cs-CZ" dirty="0" smtClean="0"/>
              <a:t>), </a:t>
            </a:r>
            <a:r>
              <a:rPr lang="cs-CZ" dirty="0" err="1" smtClean="0"/>
              <a:t>economical</a:t>
            </a:r>
            <a:r>
              <a:rPr lang="cs-CZ" dirty="0" smtClean="0"/>
              <a:t> prosperity </a:t>
            </a:r>
            <a:r>
              <a:rPr lang="cs-CZ" dirty="0" err="1" smtClean="0"/>
              <a:t>again</a:t>
            </a:r>
            <a:r>
              <a:rPr lang="cs-CZ" dirty="0" smtClean="0"/>
              <a:t> – </a:t>
            </a:r>
            <a:r>
              <a:rPr lang="cs-CZ" dirty="0" err="1" smtClean="0"/>
              <a:t>preparations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in 1935 –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began</a:t>
            </a:r>
            <a:r>
              <a:rPr lang="cs-CZ" dirty="0" smtClean="0"/>
              <a:t> to re-</a:t>
            </a:r>
            <a:r>
              <a:rPr lang="cs-CZ" dirty="0" err="1" smtClean="0"/>
              <a:t>arm</a:t>
            </a:r>
            <a:r>
              <a:rPr lang="cs-CZ" dirty="0" smtClean="0"/>
              <a:t>, 1936 – </a:t>
            </a:r>
            <a:r>
              <a:rPr lang="cs-CZ" dirty="0" err="1" smtClean="0"/>
              <a:t>remilitarization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, axis </a:t>
            </a:r>
            <a:r>
              <a:rPr lang="cs-CZ" dirty="0" err="1" smtClean="0"/>
              <a:t>with</a:t>
            </a:r>
            <a:r>
              <a:rPr lang="cs-CZ" dirty="0" smtClean="0"/>
              <a:t> Italy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Japan …</a:t>
            </a:r>
          </a:p>
          <a:p>
            <a:pPr lvl="0"/>
            <a:r>
              <a:rPr lang="cs-CZ" dirty="0" err="1" smtClean="0"/>
              <a:t>attack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in </a:t>
            </a:r>
            <a:r>
              <a:rPr lang="cs-CZ" dirty="0" err="1" smtClean="0"/>
              <a:t>September</a:t>
            </a:r>
            <a:r>
              <a:rPr lang="cs-CZ" dirty="0" smtClean="0"/>
              <a:t> 1939, </a:t>
            </a:r>
            <a:r>
              <a:rPr lang="cs-CZ" dirty="0" err="1" smtClean="0"/>
              <a:t>attack</a:t>
            </a:r>
            <a:r>
              <a:rPr lang="cs-CZ" dirty="0" smtClean="0"/>
              <a:t> on France in </a:t>
            </a:r>
            <a:r>
              <a:rPr lang="cs-CZ" dirty="0" err="1" smtClean="0"/>
              <a:t>spring</a:t>
            </a:r>
            <a:r>
              <a:rPr lang="cs-CZ" dirty="0" smtClean="0"/>
              <a:t> 1940, </a:t>
            </a:r>
            <a:r>
              <a:rPr lang="cs-CZ" dirty="0" err="1" smtClean="0"/>
              <a:t>autumn</a:t>
            </a:r>
            <a:r>
              <a:rPr lang="cs-CZ" dirty="0" smtClean="0"/>
              <a:t> 1940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Britain</a:t>
            </a:r>
            <a:r>
              <a:rPr lang="cs-CZ" dirty="0" smtClean="0"/>
              <a:t>, June 1942 – </a:t>
            </a:r>
            <a:r>
              <a:rPr lang="cs-CZ" dirty="0" err="1" smtClean="0"/>
              <a:t>operation</a:t>
            </a:r>
            <a:r>
              <a:rPr lang="cs-CZ" dirty="0" smtClean="0"/>
              <a:t> Barbarossa – </a:t>
            </a:r>
            <a:r>
              <a:rPr lang="cs-CZ" dirty="0" err="1" smtClean="0"/>
              <a:t>attack</a:t>
            </a:r>
            <a:r>
              <a:rPr lang="cs-CZ" dirty="0" smtClean="0"/>
              <a:t> on USSR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1942 to </a:t>
            </a:r>
            <a:r>
              <a:rPr lang="cs-CZ" dirty="0" err="1" smtClean="0"/>
              <a:t>February</a:t>
            </a:r>
            <a:r>
              <a:rPr lang="cs-CZ" dirty="0" smtClean="0"/>
              <a:t> 1943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Stalingrad – </a:t>
            </a:r>
            <a:r>
              <a:rPr lang="cs-CZ" dirty="0" err="1" smtClean="0"/>
              <a:t>crucial</a:t>
            </a:r>
            <a:r>
              <a:rPr lang="cs-CZ" dirty="0" smtClean="0"/>
              <a:t> 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offensive</a:t>
            </a:r>
            <a:endParaRPr lang="cs-CZ" dirty="0" smtClean="0"/>
          </a:p>
          <a:p>
            <a:pPr lvl="0"/>
            <a:r>
              <a:rPr lang="cs-CZ" dirty="0" smtClean="0"/>
              <a:t>1944 –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stopped</a:t>
            </a:r>
            <a:r>
              <a:rPr lang="cs-CZ" dirty="0" smtClean="0"/>
              <a:t> by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western front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5040560" cy="504056"/>
          </a:xfrm>
        </p:spPr>
        <p:txBody>
          <a:bodyPr>
            <a:noAutofit/>
          </a:bodyPr>
          <a:lstStyle/>
          <a:p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7452320" y="5949280"/>
            <a:ext cx="1691680" cy="908720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Europe</a:t>
            </a:r>
            <a:r>
              <a:rPr lang="cs-CZ" sz="2000" dirty="0" smtClean="0"/>
              <a:t> </a:t>
            </a:r>
            <a:r>
              <a:rPr lang="cs-CZ" sz="2000" dirty="0" err="1" smtClean="0"/>
              <a:t>under</a:t>
            </a:r>
            <a:r>
              <a:rPr lang="cs-CZ" sz="2000" dirty="0" smtClean="0"/>
              <a:t> </a:t>
            </a:r>
            <a:r>
              <a:rPr lang="cs-CZ" sz="2000" dirty="0" err="1" smtClean="0"/>
              <a:t>Nazi</a:t>
            </a:r>
            <a:r>
              <a:rPr lang="cs-CZ" sz="2000" dirty="0" smtClean="0"/>
              <a:t> </a:t>
            </a:r>
            <a:r>
              <a:rPr lang="cs-CZ" sz="2000" dirty="0" err="1" smtClean="0"/>
              <a:t>domination</a:t>
            </a:r>
            <a:endParaRPr lang="cs-CZ" sz="2000" dirty="0"/>
          </a:p>
        </p:txBody>
      </p:sp>
      <p:pic>
        <p:nvPicPr>
          <p:cNvPr id="5" name="Zástupný symbol pro obrázek 4" descr="Europe_under_Nazi_domination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747645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496944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cs-CZ" b="1" i="1" dirty="0" err="1" smtClean="0"/>
              <a:t>Austria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Anschluss</a:t>
            </a:r>
            <a:r>
              <a:rPr lang="cs-CZ" dirty="0" smtClean="0"/>
              <a:t> in </a:t>
            </a:r>
            <a:r>
              <a:rPr lang="cs-CZ" dirty="0" err="1" smtClean="0"/>
              <a:t>March</a:t>
            </a:r>
            <a:r>
              <a:rPr lang="cs-CZ" dirty="0" smtClean="0"/>
              <a:t> 1938 (</a:t>
            </a:r>
            <a:r>
              <a:rPr lang="cs-CZ" dirty="0" err="1" smtClean="0"/>
              <a:t>Fall</a:t>
            </a:r>
            <a:r>
              <a:rPr lang="cs-CZ" dirty="0" smtClean="0"/>
              <a:t> Otto)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territory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a plebiscite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annexation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73269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3520440" cy="51020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i="1" dirty="0" err="1" smtClean="0"/>
              <a:t>Hungary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territorial</a:t>
            </a:r>
            <a:r>
              <a:rPr lang="cs-CZ" dirty="0" smtClean="0"/>
              <a:t> </a:t>
            </a:r>
            <a:r>
              <a:rPr lang="cs-CZ" dirty="0" err="1" smtClean="0"/>
              <a:t>gains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Rumania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nazism</a:t>
            </a:r>
            <a:endParaRPr lang="cs-CZ" dirty="0" smtClean="0"/>
          </a:p>
          <a:p>
            <a:pPr lvl="0"/>
            <a:r>
              <a:rPr lang="cs-CZ" dirty="0" smtClean="0"/>
              <a:t>1940 - </a:t>
            </a:r>
            <a:r>
              <a:rPr lang="cs-CZ" dirty="0" err="1" smtClean="0"/>
              <a:t>joined</a:t>
            </a:r>
            <a:r>
              <a:rPr lang="cs-CZ" dirty="0" smtClean="0"/>
              <a:t> Axis Berlin – Rome – </a:t>
            </a:r>
            <a:r>
              <a:rPr lang="cs-CZ" dirty="0" err="1" smtClean="0"/>
              <a:t>Tokyo</a:t>
            </a:r>
            <a:endParaRPr lang="cs-CZ" dirty="0" smtClean="0"/>
          </a:p>
          <a:p>
            <a:pPr lvl="0"/>
            <a:r>
              <a:rPr lang="cs-CZ" dirty="0" err="1" smtClean="0"/>
              <a:t>Participated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invasions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</a:t>
            </a:r>
          </a:p>
          <a:p>
            <a:endParaRPr lang="cs-CZ" dirty="0"/>
          </a:p>
        </p:txBody>
      </p:sp>
      <p:pic>
        <p:nvPicPr>
          <p:cNvPr id="5" name="Zástupný symbol pro obsah 4" descr="800px-TeritorialGainsHungary1920-41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35896" y="1772815"/>
            <a:ext cx="5184576" cy="379122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16416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280920" cy="6093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i="1" dirty="0" err="1" smtClean="0"/>
              <a:t>Poland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endangered</a:t>
            </a:r>
            <a:r>
              <a:rPr lang="cs-CZ" dirty="0" smtClean="0"/>
              <a:t> by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by </a:t>
            </a:r>
            <a:r>
              <a:rPr lang="cs-CZ" dirty="0" err="1" smtClean="0"/>
              <a:t>Soviet</a:t>
            </a:r>
            <a:r>
              <a:rPr lang="cs-CZ" dirty="0" smtClean="0"/>
              <a:t> Union</a:t>
            </a:r>
          </a:p>
          <a:p>
            <a:pPr lvl="0"/>
            <a:r>
              <a:rPr lang="cs-CZ" dirty="0" err="1" smtClean="0"/>
              <a:t>attacked</a:t>
            </a:r>
            <a:r>
              <a:rPr lang="cs-CZ" dirty="0" smtClean="0"/>
              <a:t> by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on 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1939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declaring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USSR </a:t>
            </a:r>
            <a:r>
              <a:rPr lang="cs-CZ" dirty="0" err="1" smtClean="0"/>
              <a:t>attacked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</a:t>
            </a:r>
            <a:r>
              <a:rPr lang="cs-CZ" dirty="0" err="1" smtClean="0"/>
              <a:t>eastern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New </a:t>
            </a:r>
            <a:r>
              <a:rPr lang="cs-CZ" dirty="0" err="1" smtClean="0"/>
              <a:t>Partition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– western part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central</a:t>
            </a:r>
            <a:r>
              <a:rPr lang="cs-CZ" dirty="0" smtClean="0"/>
              <a:t> part – </a:t>
            </a:r>
            <a:r>
              <a:rPr lang="cs-CZ" dirty="0" err="1" smtClean="0"/>
              <a:t>General</a:t>
            </a:r>
            <a:r>
              <a:rPr lang="cs-CZ" dirty="0" smtClean="0"/>
              <a:t> Gouvernement (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 city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Krakow</a:t>
            </a:r>
            <a:r>
              <a:rPr lang="cs-CZ" dirty="0" smtClean="0"/>
              <a:t>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b="1" dirty="0" smtClean="0"/>
              <a:t>Hans Frank</a:t>
            </a:r>
            <a:r>
              <a:rPr lang="cs-CZ" dirty="0" smtClean="0"/>
              <a:t>, </a:t>
            </a:r>
            <a:r>
              <a:rPr lang="cs-CZ" dirty="0" err="1" smtClean="0"/>
              <a:t>eastern</a:t>
            </a:r>
            <a:r>
              <a:rPr lang="cs-CZ" dirty="0" smtClean="0"/>
              <a:t> part – </a:t>
            </a:r>
            <a:r>
              <a:rPr lang="cs-CZ" dirty="0" err="1" smtClean="0"/>
              <a:t>occupied</a:t>
            </a:r>
            <a:r>
              <a:rPr lang="cs-CZ" dirty="0" smtClean="0"/>
              <a:t> by USSR </a:t>
            </a:r>
          </a:p>
          <a:p>
            <a:pPr lvl="0"/>
            <a:r>
              <a:rPr lang="cs-CZ" dirty="0" smtClean="0"/>
              <a:t>many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Auschwitz</a:t>
            </a:r>
            <a:r>
              <a:rPr lang="cs-CZ" dirty="0" smtClean="0"/>
              <a:t>, </a:t>
            </a:r>
            <a:r>
              <a:rPr lang="cs-CZ" dirty="0" err="1" smtClean="0"/>
              <a:t>Majdanek</a:t>
            </a:r>
            <a:r>
              <a:rPr lang="cs-CZ" dirty="0" smtClean="0"/>
              <a:t>, </a:t>
            </a:r>
            <a:r>
              <a:rPr lang="cs-CZ" dirty="0" err="1" smtClean="0"/>
              <a:t>Sobibor</a:t>
            </a:r>
            <a:r>
              <a:rPr lang="cs-CZ" dirty="0" smtClean="0"/>
              <a:t>, </a:t>
            </a:r>
            <a:r>
              <a:rPr lang="cs-CZ" dirty="0" err="1" smtClean="0"/>
              <a:t>Treblinka</a:t>
            </a:r>
            <a:r>
              <a:rPr lang="cs-CZ" dirty="0" smtClean="0"/>
              <a:t> ...</a:t>
            </a:r>
          </a:p>
          <a:p>
            <a:pPr lvl="0"/>
            <a:r>
              <a:rPr lang="cs-CZ" dirty="0" err="1" smtClean="0"/>
              <a:t>segregation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 – a </a:t>
            </a:r>
            <a:r>
              <a:rPr lang="cs-CZ" dirty="0" err="1" smtClean="0"/>
              <a:t>big</a:t>
            </a:r>
            <a:r>
              <a:rPr lang="cs-CZ" dirty="0" smtClean="0"/>
              <a:t> ghetto in </a:t>
            </a:r>
            <a:r>
              <a:rPr lang="cs-CZ" dirty="0" err="1" smtClean="0"/>
              <a:t>Warsaw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to May 1943 – </a:t>
            </a:r>
            <a:r>
              <a:rPr lang="cs-CZ" b="1" dirty="0" err="1" smtClean="0"/>
              <a:t>Warsaw</a:t>
            </a:r>
            <a:r>
              <a:rPr lang="cs-CZ" b="1" dirty="0" smtClean="0"/>
              <a:t> Ghetto </a:t>
            </a:r>
            <a:r>
              <a:rPr lang="cs-CZ" b="1" dirty="0" err="1" smtClean="0"/>
              <a:t>Uprising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's </a:t>
            </a:r>
            <a:r>
              <a:rPr lang="cs-CZ" dirty="0" err="1" smtClean="0"/>
              <a:t>prewar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 </a:t>
            </a:r>
            <a:r>
              <a:rPr lang="cs-CZ" dirty="0" err="1" smtClean="0"/>
              <a:t>million</a:t>
            </a:r>
            <a:r>
              <a:rPr lang="cs-CZ" dirty="0" smtClean="0"/>
              <a:t>,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369,000 </a:t>
            </a:r>
            <a:r>
              <a:rPr lang="cs-CZ" dirty="0" err="1" smtClean="0"/>
              <a:t>survived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goverment</a:t>
            </a:r>
            <a:r>
              <a:rPr lang="cs-CZ" dirty="0" smtClean="0"/>
              <a:t> in exile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Władysław</a:t>
            </a:r>
            <a:r>
              <a:rPr lang="cs-CZ" dirty="0" smtClean="0"/>
              <a:t> </a:t>
            </a:r>
            <a:r>
              <a:rPr lang="cs-CZ" dirty="0" err="1" smtClean="0"/>
              <a:t>Sikorski</a:t>
            </a:r>
            <a:r>
              <a:rPr lang="cs-CZ" dirty="0" smtClean="0"/>
              <a:t> as Prime </a:t>
            </a:r>
            <a:r>
              <a:rPr lang="cs-CZ" dirty="0" err="1" smtClean="0"/>
              <a:t>Minister</a:t>
            </a:r>
            <a:r>
              <a:rPr lang="cs-CZ" dirty="0" smtClean="0"/>
              <a:t>,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Krajowa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Peoples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Ludowa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5760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949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 err="1" smtClean="0"/>
              <a:t>Czechoslovakia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numerous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minortity</a:t>
            </a:r>
            <a:r>
              <a:rPr lang="cs-CZ" dirty="0" smtClean="0"/>
              <a:t>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leader </a:t>
            </a:r>
            <a:r>
              <a:rPr lang="cs-CZ" b="1" i="1" dirty="0" err="1" smtClean="0"/>
              <a:t>Konrad</a:t>
            </a:r>
            <a:r>
              <a:rPr lang="cs-CZ" b="1" i="1" dirty="0" smtClean="0"/>
              <a:t> </a:t>
            </a:r>
            <a:r>
              <a:rPr lang="cs-CZ" b="1" i="1" dirty="0" err="1" smtClean="0"/>
              <a:t>Henlein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1938 – </a:t>
            </a:r>
            <a:r>
              <a:rPr lang="cs-CZ" b="1" dirty="0" err="1" smtClean="0"/>
              <a:t>Carlsbad</a:t>
            </a:r>
            <a:r>
              <a:rPr lang="cs-CZ" b="1" dirty="0" smtClean="0"/>
              <a:t> </a:t>
            </a:r>
            <a:r>
              <a:rPr lang="cs-CZ" b="1" dirty="0" err="1" smtClean="0"/>
              <a:t>Decrees</a:t>
            </a:r>
            <a:r>
              <a:rPr lang="cs-CZ" dirty="0" smtClean="0"/>
              <a:t> </a:t>
            </a:r>
            <a:r>
              <a:rPr lang="cs-CZ" dirty="0" err="1" smtClean="0"/>
              <a:t>demanding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authonomy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to </a:t>
            </a:r>
            <a:r>
              <a:rPr lang="cs-CZ" dirty="0" err="1" smtClean="0"/>
              <a:t>profess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ideology,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President Beneš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refuse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exaggerated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coclude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Henlein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he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suggestions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Hitler´s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pPr lvl="0"/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negotiations</a:t>
            </a:r>
            <a:r>
              <a:rPr lang="cs-CZ" dirty="0" smtClean="0"/>
              <a:t> on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Hitler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Neville</a:t>
            </a:r>
            <a:r>
              <a:rPr lang="cs-CZ" dirty="0" smtClean="0"/>
              <a:t> </a:t>
            </a:r>
            <a:r>
              <a:rPr lang="cs-CZ" dirty="0" err="1" smtClean="0"/>
              <a:t>Chamberlain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1938: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136904" cy="566124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Berchtesgaden</a:t>
            </a:r>
            <a:r>
              <a:rPr lang="cs-CZ" dirty="0" smtClean="0"/>
              <a:t> – Great </a:t>
            </a:r>
            <a:r>
              <a:rPr lang="cs-CZ" dirty="0" err="1" smtClean="0"/>
              <a:t>powers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putting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on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err="1" smtClean="0"/>
              <a:t>Hilter</a:t>
            </a:r>
            <a:r>
              <a:rPr lang="cs-CZ" dirty="0" smtClean="0"/>
              <a:t>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, </a:t>
            </a:r>
            <a:r>
              <a:rPr lang="cs-CZ" dirty="0" err="1" smtClean="0"/>
              <a:t>firstly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on 21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endParaRPr lang="cs-CZ" dirty="0" smtClean="0"/>
          </a:p>
          <a:p>
            <a:pPr lvl="0"/>
            <a:r>
              <a:rPr lang="cs-CZ" dirty="0" smtClean="0"/>
              <a:t>22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Godesberg</a:t>
            </a:r>
            <a:r>
              <a:rPr lang="cs-CZ" dirty="0" smtClean="0"/>
              <a:t> – </a:t>
            </a:r>
            <a:r>
              <a:rPr lang="cs-CZ" dirty="0" err="1" smtClean="0"/>
              <a:t>new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occupy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Hitler </a:t>
            </a:r>
            <a:r>
              <a:rPr lang="cs-CZ" dirty="0" err="1" smtClean="0"/>
              <a:t>announced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he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cs-CZ" dirty="0" err="1" smtClean="0"/>
              <a:t>Czechoslvoakia</a:t>
            </a:r>
            <a:r>
              <a:rPr lang="cs-CZ" dirty="0" smtClean="0"/>
              <a:t> on 28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(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Grün</a:t>
            </a:r>
            <a:r>
              <a:rPr lang="cs-CZ" dirty="0" smtClean="0"/>
              <a:t> </a:t>
            </a:r>
            <a:r>
              <a:rPr lang="cs-CZ" dirty="0" err="1" smtClean="0"/>
              <a:t>prepared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in </a:t>
            </a:r>
            <a:r>
              <a:rPr lang="cs-CZ" dirty="0" err="1" smtClean="0"/>
              <a:t>April</a:t>
            </a:r>
            <a:r>
              <a:rPr lang="cs-CZ" dirty="0" smtClean="0"/>
              <a:t> 1938)</a:t>
            </a:r>
          </a:p>
          <a:p>
            <a:pPr lvl="0"/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r>
              <a:rPr lang="cs-CZ" dirty="0" smtClean="0"/>
              <a:t> –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err="1" smtClean="0"/>
              <a:t>General</a:t>
            </a:r>
            <a:r>
              <a:rPr lang="cs-CZ" b="1" dirty="0" smtClean="0"/>
              <a:t> Syrový</a:t>
            </a:r>
            <a:endParaRPr lang="cs-CZ" dirty="0" smtClean="0"/>
          </a:p>
          <a:p>
            <a:pPr lvl="0"/>
            <a:r>
              <a:rPr lang="cs-CZ" dirty="0" smtClean="0"/>
              <a:t>23</a:t>
            </a:r>
            <a:r>
              <a:rPr lang="cs-CZ" baseline="30000" dirty="0" smtClean="0"/>
              <a:t>rd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mobilization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08912" cy="5733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29</a:t>
            </a:r>
            <a:r>
              <a:rPr lang="cs-CZ" baseline="30000" dirty="0" smtClean="0"/>
              <a:t>th</a:t>
            </a:r>
            <a:r>
              <a:rPr lang="cs-CZ" dirty="0" smtClean="0"/>
              <a:t> to 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Negotioations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Great </a:t>
            </a:r>
            <a:r>
              <a:rPr lang="cs-CZ" dirty="0" err="1" smtClean="0"/>
              <a:t>powers</a:t>
            </a:r>
            <a:r>
              <a:rPr lang="cs-CZ" dirty="0" smtClean="0"/>
              <a:t> in </a:t>
            </a:r>
            <a:r>
              <a:rPr lang="cs-CZ" dirty="0" err="1" smtClean="0"/>
              <a:t>Munich</a:t>
            </a:r>
            <a:r>
              <a:rPr lang="cs-CZ" dirty="0" smtClean="0"/>
              <a:t> (</a:t>
            </a:r>
            <a:r>
              <a:rPr lang="cs-CZ" dirty="0" err="1" smtClean="0"/>
              <a:t>Germany</a:t>
            </a:r>
            <a:r>
              <a:rPr lang="cs-CZ" dirty="0" smtClean="0"/>
              <a:t> – Hitler, Italy – </a:t>
            </a:r>
            <a:r>
              <a:rPr lang="cs-CZ" dirty="0" err="1" smtClean="0"/>
              <a:t>Mussolini</a:t>
            </a:r>
            <a:r>
              <a:rPr lang="cs-CZ" dirty="0" smtClean="0"/>
              <a:t>, Great </a:t>
            </a:r>
            <a:r>
              <a:rPr lang="cs-CZ" dirty="0" err="1" smtClean="0"/>
              <a:t>Britain</a:t>
            </a:r>
            <a:r>
              <a:rPr lang="cs-CZ" dirty="0" smtClean="0"/>
              <a:t> – </a:t>
            </a:r>
            <a:r>
              <a:rPr lang="cs-CZ" dirty="0" err="1" smtClean="0"/>
              <a:t>Chamberlain</a:t>
            </a:r>
            <a:r>
              <a:rPr lang="cs-CZ" dirty="0" smtClean="0"/>
              <a:t>, France – </a:t>
            </a:r>
            <a:r>
              <a:rPr lang="cs-CZ" dirty="0" err="1" smtClean="0"/>
              <a:t>Daladier</a:t>
            </a:r>
            <a:r>
              <a:rPr lang="cs-CZ" dirty="0" smtClean="0"/>
              <a:t>) –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France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allies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signed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enemy</a:t>
            </a:r>
            <a:r>
              <a:rPr lang="cs-CZ" dirty="0" smtClean="0"/>
              <a:t>: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Munich</a:t>
            </a:r>
            <a:r>
              <a:rPr lang="cs-CZ" b="1" dirty="0" smtClean="0"/>
              <a:t> </a:t>
            </a:r>
            <a:r>
              <a:rPr lang="cs-CZ" b="1" dirty="0" err="1" smtClean="0"/>
              <a:t>Agreement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(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) had to </a:t>
            </a:r>
            <a:r>
              <a:rPr lang="cs-CZ" dirty="0" err="1" smtClean="0"/>
              <a:t>evacuate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cede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USSR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reply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</a:t>
            </a:r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1</a:t>
            </a:r>
            <a:r>
              <a:rPr lang="cs-CZ" baseline="30000" dirty="0" smtClean="0"/>
              <a:t>st</a:t>
            </a:r>
            <a:r>
              <a:rPr lang="cs-CZ" dirty="0" smtClean="0"/>
              <a:t> to 10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borderland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by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annexed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around</a:t>
            </a:r>
            <a:r>
              <a:rPr lang="cs-CZ" dirty="0" smtClean="0"/>
              <a:t> Těšín </a:t>
            </a:r>
            <a:r>
              <a:rPr lang="cs-CZ" dirty="0" err="1" smtClean="0"/>
              <a:t>and</a:t>
            </a:r>
            <a:r>
              <a:rPr lang="cs-CZ" dirty="0" smtClean="0"/>
              <a:t> Spiš,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Carpathian</a:t>
            </a:r>
            <a:r>
              <a:rPr lang="cs-CZ" dirty="0" smtClean="0"/>
              <a:t> Ruthenia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area,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light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, in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fertile</a:t>
            </a:r>
            <a:r>
              <a:rPr lang="cs-CZ" dirty="0" smtClean="0"/>
              <a:t> </a:t>
            </a:r>
            <a:r>
              <a:rPr lang="cs-CZ" dirty="0" err="1" smtClean="0"/>
              <a:t>soil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agriculture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dissoluted</a:t>
            </a:r>
            <a:r>
              <a:rPr lang="cs-CZ" dirty="0" smtClean="0"/>
              <a:t>,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b="1" dirty="0" err="1" smtClean="0"/>
              <a:t>Second</a:t>
            </a:r>
            <a:r>
              <a:rPr lang="cs-CZ" b="1" dirty="0" smtClean="0"/>
              <a:t> </a:t>
            </a:r>
            <a:r>
              <a:rPr lang="cs-CZ" b="1" dirty="0" err="1" smtClean="0"/>
              <a:t>Czecho</a:t>
            </a:r>
            <a:r>
              <a:rPr lang="cs-CZ" b="1" dirty="0" smtClean="0"/>
              <a:t>-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President </a:t>
            </a:r>
            <a:r>
              <a:rPr lang="cs-CZ" b="1" dirty="0" smtClean="0"/>
              <a:t>Emil </a:t>
            </a:r>
            <a:r>
              <a:rPr lang="cs-CZ" b="1" dirty="0" err="1" smtClean="0"/>
              <a:t>Hácha</a:t>
            </a:r>
            <a:r>
              <a:rPr lang="cs-CZ" dirty="0" smtClean="0"/>
              <a:t>, no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r>
              <a:rPr lang="cs-CZ" dirty="0" err="1" smtClean="0"/>
              <a:t>anymore</a:t>
            </a:r>
            <a:endParaRPr lang="cs-CZ" dirty="0" smtClean="0"/>
          </a:p>
          <a:p>
            <a:pPr lvl="0"/>
            <a:r>
              <a:rPr lang="cs-CZ" dirty="0" smtClean="0"/>
              <a:t>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–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– </a:t>
            </a:r>
            <a:r>
              <a:rPr lang="cs-CZ" b="1" dirty="0" err="1" smtClean="0"/>
              <a:t>Czecho</a:t>
            </a:r>
            <a:r>
              <a:rPr lang="cs-CZ" b="1" dirty="0" smtClean="0"/>
              <a:t>–</a:t>
            </a:r>
            <a:r>
              <a:rPr lang="cs-CZ" b="1" dirty="0" err="1" smtClean="0"/>
              <a:t>Slovakia</a:t>
            </a:r>
            <a:r>
              <a:rPr lang="cs-CZ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36904" cy="576064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Munich</a:t>
            </a:r>
            <a:r>
              <a:rPr lang="cs-CZ" sz="2800" dirty="0" smtClean="0"/>
              <a:t> </a:t>
            </a:r>
            <a:r>
              <a:rPr lang="cs-CZ" sz="2800" dirty="0" err="1" smtClean="0"/>
              <a:t>agreement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2987824" y="5445224"/>
            <a:ext cx="5472608" cy="1128152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September</a:t>
            </a:r>
            <a:r>
              <a:rPr lang="cs-CZ" sz="1800" dirty="0" smtClean="0"/>
              <a:t> 1938 – </a:t>
            </a:r>
            <a:r>
              <a:rPr lang="cs-CZ" sz="1800" dirty="0" err="1" smtClean="0"/>
              <a:t>Munich</a:t>
            </a:r>
            <a:r>
              <a:rPr lang="cs-CZ" sz="1800" dirty="0" smtClean="0"/>
              <a:t> </a:t>
            </a:r>
            <a:r>
              <a:rPr lang="cs-CZ" sz="1800" dirty="0" err="1" smtClean="0"/>
              <a:t>Agreement</a:t>
            </a:r>
            <a:r>
              <a:rPr lang="cs-CZ" sz="1800" dirty="0" smtClean="0"/>
              <a:t> – </a:t>
            </a:r>
            <a:r>
              <a:rPr lang="cs-CZ" sz="1800" dirty="0" err="1" smtClean="0"/>
              <a:t>lost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Sudetenland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establishing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Protectorate</a:t>
            </a:r>
            <a:r>
              <a:rPr lang="cs-CZ" sz="1800" dirty="0" smtClean="0"/>
              <a:t> Bohemia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Moravia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Slovak</a:t>
            </a:r>
            <a:r>
              <a:rPr lang="cs-CZ" sz="1800" dirty="0" smtClean="0"/>
              <a:t> </a:t>
            </a:r>
            <a:r>
              <a:rPr lang="cs-CZ" sz="1800" dirty="0" err="1" smtClean="0"/>
              <a:t>State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6" name="Zástupný symbol pro obsah 5" descr="Czechoslovakia_1939.SVG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8820472" cy="3633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568952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7332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13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Slovak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Jozef</a:t>
            </a:r>
            <a:r>
              <a:rPr lang="cs-CZ" dirty="0" smtClean="0"/>
              <a:t> Tiso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Berlin –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 to </a:t>
            </a:r>
            <a:r>
              <a:rPr lang="cs-CZ" dirty="0" err="1" smtClean="0"/>
              <a:t>enforce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, 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</a:t>
            </a:r>
            <a:r>
              <a:rPr lang="cs-CZ" b="1" dirty="0" smtClean="0"/>
              <a:t> –</a:t>
            </a:r>
            <a:r>
              <a:rPr lang="cs-CZ" dirty="0" smtClean="0"/>
              <a:t> President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Chvalkovský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to Berlin – Hitler </a:t>
            </a:r>
            <a:r>
              <a:rPr lang="cs-CZ" dirty="0" err="1" smtClean="0"/>
              <a:t>threatened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bombing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–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sign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</a:t>
            </a:r>
            <a:r>
              <a:rPr lang="cs-CZ" dirty="0" err="1" smtClean="0"/>
              <a:t>capitulations</a:t>
            </a:r>
            <a:endParaRPr lang="cs-CZ" dirty="0" smtClean="0"/>
          </a:p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Bohemia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– </a:t>
            </a:r>
            <a:r>
              <a:rPr lang="cs-CZ" dirty="0" err="1" smtClean="0"/>
              <a:t>dissolution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pPr lvl="0"/>
            <a:r>
              <a:rPr lang="cs-CZ" dirty="0" smtClean="0"/>
              <a:t>16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occupants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</a:t>
            </a:r>
            <a:r>
              <a:rPr lang="cs-CZ" b="1" dirty="0" err="1" smtClean="0"/>
              <a:t>Protectorate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Moravia</a:t>
            </a:r>
            <a:r>
              <a:rPr lang="cs-CZ" b="1" dirty="0" smtClean="0"/>
              <a:t> –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formaly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President Emil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Rudolf Beran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hands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Reichsprotektor</a:t>
            </a:r>
            <a:r>
              <a:rPr lang="cs-CZ" dirty="0" smtClean="0"/>
              <a:t> </a:t>
            </a:r>
            <a:r>
              <a:rPr lang="cs-CZ" b="1" dirty="0" smtClean="0"/>
              <a:t>Konstantin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Neurath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b="1" dirty="0" err="1" smtClean="0"/>
              <a:t>Reinhard</a:t>
            </a:r>
            <a:r>
              <a:rPr lang="cs-CZ" b="1" dirty="0" smtClean="0"/>
              <a:t> </a:t>
            </a:r>
            <a:r>
              <a:rPr lang="cs-CZ" b="1" dirty="0" err="1" smtClean="0"/>
              <a:t>Heydrich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7992888" cy="58772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on </a:t>
            </a:r>
            <a:r>
              <a:rPr lang="cs-CZ" dirty="0" err="1" smtClean="0"/>
              <a:t>October</a:t>
            </a:r>
            <a:r>
              <a:rPr lang="cs-CZ" dirty="0" smtClean="0"/>
              <a:t> 28, 1918 in </a:t>
            </a:r>
            <a:r>
              <a:rPr lang="cs-CZ" dirty="0" err="1" smtClean="0"/>
              <a:t>Prague</a:t>
            </a:r>
            <a:endParaRPr lang="cs-CZ" dirty="0" smtClean="0"/>
          </a:p>
          <a:p>
            <a:pPr lvl="0"/>
            <a:r>
              <a:rPr lang="cs-CZ" dirty="0" err="1" smtClean="0"/>
              <a:t>consisted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: Bohemia, </a:t>
            </a:r>
            <a:r>
              <a:rPr lang="cs-CZ" dirty="0" err="1" smtClean="0"/>
              <a:t>Moravia</a:t>
            </a:r>
            <a:r>
              <a:rPr lang="cs-CZ" dirty="0" smtClean="0"/>
              <a:t>, </a:t>
            </a:r>
            <a:r>
              <a:rPr lang="cs-CZ" dirty="0" err="1" smtClean="0"/>
              <a:t>Silesia</a:t>
            </a:r>
            <a:r>
              <a:rPr lang="cs-CZ" dirty="0" smtClean="0"/>
              <a:t>,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Carpathian</a:t>
            </a:r>
            <a:r>
              <a:rPr lang="cs-CZ" dirty="0" smtClean="0"/>
              <a:t> Ruthenia </a:t>
            </a:r>
          </a:p>
          <a:p>
            <a:pPr lvl="0"/>
            <a:r>
              <a:rPr lang="cs-CZ" dirty="0" smtClean="0"/>
              <a:t>1920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constitution</a:t>
            </a:r>
            <a:r>
              <a:rPr lang="cs-CZ" dirty="0" smtClean="0"/>
              <a:t> - </a:t>
            </a:r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 smtClean="0"/>
          </a:p>
          <a:p>
            <a:pPr lvl="0"/>
            <a:r>
              <a:rPr lang="cs-CZ" dirty="0" smtClean="0"/>
              <a:t>in 1920 – </a:t>
            </a:r>
            <a:r>
              <a:rPr lang="cs-CZ" b="1" dirty="0" err="1" smtClean="0"/>
              <a:t>Tomas</a:t>
            </a:r>
            <a:r>
              <a:rPr lang="cs-CZ" b="1" dirty="0" smtClean="0"/>
              <a:t> </a:t>
            </a:r>
            <a:r>
              <a:rPr lang="cs-CZ" b="1" dirty="0" err="1" smtClean="0"/>
              <a:t>Garrigue</a:t>
            </a:r>
            <a:r>
              <a:rPr lang="cs-CZ" b="1" dirty="0" smtClean="0"/>
              <a:t> Masaryk (1850–1937)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President (</a:t>
            </a:r>
            <a:r>
              <a:rPr lang="cs-CZ" dirty="0" err="1" smtClean="0"/>
              <a:t>reelected</a:t>
            </a:r>
            <a:r>
              <a:rPr lang="cs-CZ" dirty="0" smtClean="0"/>
              <a:t> in 1925 </a:t>
            </a:r>
            <a:r>
              <a:rPr lang="cs-CZ" dirty="0" err="1" smtClean="0"/>
              <a:t>and</a:t>
            </a:r>
            <a:r>
              <a:rPr lang="cs-CZ" dirty="0" smtClean="0"/>
              <a:t> 1929, </a:t>
            </a:r>
            <a:r>
              <a:rPr lang="cs-CZ" dirty="0" err="1" smtClean="0"/>
              <a:t>served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1935), he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philosopher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politician</a:t>
            </a:r>
            <a:r>
              <a:rPr lang="cs-CZ" dirty="0" smtClean="0"/>
              <a:t>,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influential</a:t>
            </a:r>
            <a:r>
              <a:rPr lang="cs-CZ" dirty="0" smtClean="0"/>
              <a:t> personality, </a:t>
            </a:r>
            <a:r>
              <a:rPr lang="cs-CZ" dirty="0" err="1" smtClean="0"/>
              <a:t>lived</a:t>
            </a:r>
            <a:r>
              <a:rPr lang="cs-CZ" dirty="0" smtClean="0"/>
              <a:t> in exile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WW I – </a:t>
            </a:r>
            <a:r>
              <a:rPr lang="cs-CZ" dirty="0" err="1" smtClean="0"/>
              <a:t>Geneve</a:t>
            </a:r>
            <a:r>
              <a:rPr lang="cs-CZ" dirty="0" smtClean="0"/>
              <a:t>, Paris, London, USA, his </a:t>
            </a:r>
            <a:r>
              <a:rPr lang="cs-CZ" dirty="0" err="1" smtClean="0"/>
              <a:t>wife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– Charlotte </a:t>
            </a:r>
            <a:r>
              <a:rPr lang="cs-CZ" dirty="0" err="1" smtClean="0"/>
              <a:t>Garrigue</a:t>
            </a:r>
            <a:r>
              <a:rPr lang="cs-CZ" dirty="0" smtClean="0"/>
              <a:t>, </a:t>
            </a:r>
            <a:r>
              <a:rPr lang="cs-CZ" dirty="0" err="1" smtClean="0"/>
              <a:t>their</a:t>
            </a:r>
            <a:r>
              <a:rPr lang="cs-CZ" dirty="0" smtClean="0"/>
              <a:t> son </a:t>
            </a:r>
            <a:r>
              <a:rPr lang="cs-CZ" b="1" dirty="0" smtClean="0"/>
              <a:t>Jan Masaryk</a:t>
            </a:r>
            <a:r>
              <a:rPr lang="cs-CZ" dirty="0" smtClean="0"/>
              <a:t> </a:t>
            </a:r>
            <a:r>
              <a:rPr lang="cs-CZ" dirty="0" err="1" smtClean="0"/>
              <a:t>served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as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most </a:t>
            </a:r>
            <a:r>
              <a:rPr lang="cs-CZ" dirty="0" err="1" smtClean="0"/>
              <a:t>influential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- </a:t>
            </a:r>
            <a:r>
              <a:rPr lang="cs-CZ" dirty="0" err="1" smtClean="0"/>
              <a:t>Republican</a:t>
            </a:r>
            <a:r>
              <a:rPr lang="cs-CZ" dirty="0" smtClean="0"/>
              <a:t> Party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Agricultural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Smallholder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- </a:t>
            </a:r>
            <a:r>
              <a:rPr lang="cs-CZ" dirty="0" err="1" smtClean="0"/>
              <a:t>Peasant</a:t>
            </a:r>
            <a:r>
              <a:rPr lang="cs-CZ" dirty="0" smtClean="0"/>
              <a:t> party,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ussually</a:t>
            </a:r>
            <a:r>
              <a:rPr lang="cs-CZ" dirty="0" smtClean="0"/>
              <a:t> had a Prime </a:t>
            </a:r>
            <a:r>
              <a:rPr lang="cs-CZ" dirty="0" err="1" smtClean="0"/>
              <a:t>Minister</a:t>
            </a:r>
            <a:r>
              <a:rPr lang="cs-CZ" dirty="0" smtClean="0"/>
              <a:t> – </a:t>
            </a:r>
            <a:r>
              <a:rPr lang="cs-CZ" b="1" dirty="0" smtClean="0"/>
              <a:t>Antonín Švehla </a:t>
            </a:r>
            <a:r>
              <a:rPr lang="cs-CZ" dirty="0" smtClean="0"/>
              <a:t>in 1920s, Jan </a:t>
            </a:r>
            <a:r>
              <a:rPr lang="cs-CZ" dirty="0" err="1" smtClean="0"/>
              <a:t>Malypetr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b="1" dirty="0" smtClean="0"/>
              <a:t>Milan Hodža</a:t>
            </a:r>
            <a:r>
              <a:rPr lang="cs-CZ" dirty="0" smtClean="0"/>
              <a:t> in 1930s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088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136904" cy="5949280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 err="1" smtClean="0"/>
              <a:t>Jews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dismissed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placed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extralegal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to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,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exile in London</a:t>
            </a:r>
          </a:p>
          <a:p>
            <a:pPr lvl="0"/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demonstrations</a:t>
            </a:r>
            <a:r>
              <a:rPr lang="cs-CZ" dirty="0" smtClean="0"/>
              <a:t> in </a:t>
            </a:r>
            <a:r>
              <a:rPr lang="cs-CZ" dirty="0" err="1" smtClean="0"/>
              <a:t>October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anniversary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establishing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</a:t>
            </a:r>
            <a:r>
              <a:rPr lang="cs-CZ" dirty="0" err="1" smtClean="0"/>
              <a:t>one</a:t>
            </a:r>
            <a:r>
              <a:rPr lang="cs-CZ" dirty="0" smtClean="0"/>
              <a:t> student Vojtěch Sedláček </a:t>
            </a:r>
            <a:r>
              <a:rPr lang="cs-CZ" dirty="0" err="1" smtClean="0"/>
              <a:t>was</a:t>
            </a:r>
            <a:r>
              <a:rPr lang="cs-CZ" dirty="0" smtClean="0"/>
              <a:t> shot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– Jan Opletal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seriously</a:t>
            </a:r>
            <a:r>
              <a:rPr lang="cs-CZ" dirty="0" smtClean="0"/>
              <a:t> </a:t>
            </a:r>
            <a:r>
              <a:rPr lang="cs-CZ" dirty="0" err="1" smtClean="0"/>
              <a:t>injured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died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, his </a:t>
            </a:r>
            <a:r>
              <a:rPr lang="cs-CZ" dirty="0" err="1" smtClean="0"/>
              <a:t>funeral</a:t>
            </a:r>
            <a:r>
              <a:rPr lang="cs-CZ" dirty="0" smtClean="0"/>
              <a:t> on 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manifestation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on 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1939 – 9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executed</a:t>
            </a:r>
            <a:r>
              <a:rPr lang="cs-CZ" dirty="0" smtClean="0"/>
              <a:t>, 1200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deported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concentration</a:t>
            </a:r>
            <a:r>
              <a:rPr lang="cs-CZ" dirty="0" smtClean="0"/>
              <a:t> camp in </a:t>
            </a:r>
            <a:r>
              <a:rPr lang="cs-CZ" dirty="0" err="1" smtClean="0"/>
              <a:t>Sachsenhausen</a:t>
            </a:r>
            <a:r>
              <a:rPr lang="cs-CZ" dirty="0" smtClean="0"/>
              <a:t>,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Universities</a:t>
            </a:r>
            <a:r>
              <a:rPr lang="cs-CZ" dirty="0" smtClean="0"/>
              <a:t> in </a:t>
            </a:r>
            <a:r>
              <a:rPr lang="cs-CZ" dirty="0" err="1" smtClean="0"/>
              <a:t>Protectorate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(→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Day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Readings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Seton</a:t>
            </a:r>
            <a:r>
              <a:rPr lang="cs-CZ" dirty="0" smtClean="0"/>
              <a:t>-</a:t>
            </a:r>
            <a:r>
              <a:rPr lang="cs-CZ" dirty="0" err="1" smtClean="0"/>
              <a:t>Watson</a:t>
            </a:r>
            <a:r>
              <a:rPr lang="cs-CZ" dirty="0" smtClean="0"/>
              <a:t>, </a:t>
            </a:r>
            <a:r>
              <a:rPr lang="cs-CZ" dirty="0" err="1" smtClean="0"/>
              <a:t>Hugh</a:t>
            </a:r>
            <a:r>
              <a:rPr lang="cs-CZ" dirty="0" smtClean="0"/>
              <a:t>: </a:t>
            </a:r>
            <a:r>
              <a:rPr lang="cs-CZ" dirty="0" err="1" smtClean="0"/>
              <a:t>Eastern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1918 – 1941. </a:t>
            </a:r>
            <a:r>
              <a:rPr lang="cs-CZ" dirty="0" err="1" smtClean="0"/>
              <a:t>Hamden</a:t>
            </a:r>
            <a:r>
              <a:rPr lang="cs-CZ" dirty="0" smtClean="0"/>
              <a:t> 1962.</a:t>
            </a:r>
          </a:p>
          <a:p>
            <a:r>
              <a:rPr lang="cs-CZ" dirty="0" err="1" smtClean="0"/>
              <a:t>Rotschild</a:t>
            </a:r>
            <a:r>
              <a:rPr lang="cs-CZ" dirty="0" smtClean="0"/>
              <a:t>, </a:t>
            </a:r>
            <a:r>
              <a:rPr lang="cs-CZ" dirty="0" err="1" smtClean="0"/>
              <a:t>Joseph</a:t>
            </a:r>
            <a:r>
              <a:rPr lang="cs-CZ" dirty="0" smtClean="0"/>
              <a:t>: </a:t>
            </a:r>
            <a:r>
              <a:rPr lang="cs-CZ" dirty="0" err="1" smtClean="0"/>
              <a:t>East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. Seattle 1974.</a:t>
            </a:r>
          </a:p>
          <a:p>
            <a:r>
              <a:rPr lang="cs-CZ" dirty="0" smtClean="0"/>
              <a:t>Voráček, Emil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Disintegration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1930s. </a:t>
            </a:r>
            <a:r>
              <a:rPr lang="cs-CZ" dirty="0" err="1" smtClean="0"/>
              <a:t>Policy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. </a:t>
            </a:r>
            <a:r>
              <a:rPr lang="cs-CZ" dirty="0" err="1" smtClean="0"/>
              <a:t>Prague</a:t>
            </a:r>
            <a:r>
              <a:rPr lang="cs-CZ" dirty="0" smtClean="0"/>
              <a:t> 2009.</a:t>
            </a:r>
          </a:p>
          <a:p>
            <a:r>
              <a:rPr lang="cs-CZ" i="1" u="sng" dirty="0" smtClean="0">
                <a:hlinkClick r:id="rId2"/>
              </a:rPr>
              <a:t>http://www.</a:t>
            </a:r>
            <a:r>
              <a:rPr lang="cs-CZ" i="1" u="sng" dirty="0" err="1" smtClean="0">
                <a:hlinkClick r:id="rId2"/>
              </a:rPr>
              <a:t>holocaustresearchproject.org</a:t>
            </a:r>
            <a:r>
              <a:rPr lang="cs-CZ" i="1" u="sng" dirty="0" smtClean="0">
                <a:hlinkClick r:id="rId2"/>
              </a:rPr>
              <a:t>/</a:t>
            </a:r>
            <a:r>
              <a:rPr lang="cs-CZ" i="1" u="sng" dirty="0" err="1" smtClean="0">
                <a:hlinkClick r:id="rId2"/>
              </a:rPr>
              <a:t>toc.html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488832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 smtClean="0"/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1943 to May 1944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Ukraine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endParaRPr lang="cs-CZ" dirty="0" smtClean="0"/>
          </a:p>
          <a:p>
            <a:pPr lvl="0"/>
            <a:r>
              <a:rPr lang="cs-CZ" dirty="0" smtClean="0"/>
              <a:t>August 1944 –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in </a:t>
            </a:r>
            <a:r>
              <a:rPr lang="cs-CZ" b="1" dirty="0" err="1" smtClean="0"/>
              <a:t>Romania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overthrown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1944 –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b="1" dirty="0" err="1" smtClean="0"/>
              <a:t>Bulgaria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pPr lvl="0"/>
            <a:r>
              <a:rPr lang="cs-CZ" b="1" dirty="0" err="1" smtClean="0"/>
              <a:t>Yugoslavia</a:t>
            </a:r>
            <a:r>
              <a:rPr lang="cs-CZ" dirty="0" smtClean="0"/>
              <a:t> –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communists</a:t>
            </a:r>
            <a:r>
              <a:rPr lang="cs-CZ" dirty="0" smtClean="0"/>
              <a:t> (</a:t>
            </a:r>
            <a:r>
              <a:rPr lang="cs-CZ" dirty="0" err="1" smtClean="0"/>
              <a:t>Partisans</a:t>
            </a:r>
            <a:r>
              <a:rPr lang="cs-CZ" dirty="0" smtClean="0"/>
              <a:t>)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Josip</a:t>
            </a:r>
            <a:r>
              <a:rPr lang="cs-CZ" b="1" dirty="0" smtClean="0"/>
              <a:t> </a:t>
            </a:r>
            <a:r>
              <a:rPr lang="cs-CZ" b="1" dirty="0" err="1" smtClean="0"/>
              <a:t>Broz</a:t>
            </a:r>
            <a:r>
              <a:rPr lang="cs-CZ" b="1" dirty="0" smtClean="0"/>
              <a:t> Tito, </a:t>
            </a:r>
            <a:r>
              <a:rPr lang="cs-CZ" dirty="0" smtClean="0"/>
              <a:t>in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dirty="0" err="1" smtClean="0"/>
              <a:t>Belgrade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by </a:t>
            </a:r>
            <a:r>
              <a:rPr lang="cs-CZ" dirty="0" err="1" smtClean="0"/>
              <a:t>Partisans</a:t>
            </a: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1945 – </a:t>
            </a:r>
            <a:r>
              <a:rPr lang="cs-CZ" dirty="0" err="1" smtClean="0"/>
              <a:t>fights</a:t>
            </a:r>
            <a:r>
              <a:rPr lang="cs-CZ" dirty="0" smtClean="0"/>
              <a:t> in </a:t>
            </a:r>
            <a:r>
              <a:rPr lang="cs-CZ" b="1" dirty="0" err="1" smtClean="0"/>
              <a:t>Hungary</a:t>
            </a:r>
            <a:r>
              <a:rPr lang="cs-CZ" dirty="0" smtClean="0"/>
              <a:t>, </a:t>
            </a:r>
            <a:r>
              <a:rPr lang="cs-CZ" dirty="0" err="1" smtClean="0"/>
              <a:t>siege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Budapest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20880" cy="568863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1945 </a:t>
            </a:r>
            <a:r>
              <a:rPr lang="cs-CZ" dirty="0" err="1" smtClean="0"/>
              <a:t>German</a:t>
            </a:r>
            <a:r>
              <a:rPr lang="cs-CZ" dirty="0" smtClean="0"/>
              <a:t>-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pushed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to </a:t>
            </a:r>
            <a:r>
              <a:rPr lang="cs-CZ" dirty="0" err="1" smtClean="0"/>
              <a:t>Austria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1945 </a:t>
            </a:r>
            <a:r>
              <a:rPr lang="cs-CZ" b="1" dirty="0" err="1" smtClean="0"/>
              <a:t>Poland</a:t>
            </a:r>
            <a:r>
              <a:rPr lang="cs-CZ" dirty="0" smtClean="0"/>
              <a:t> (17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– </a:t>
            </a: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Provisional</a:t>
            </a:r>
            <a:r>
              <a:rPr lang="cs-CZ" dirty="0" smtClean="0"/>
              <a:t> </a:t>
            </a:r>
            <a:r>
              <a:rPr lang="cs-CZ" dirty="0" err="1" smtClean="0"/>
              <a:t>Governement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support</a:t>
            </a:r>
          </a:p>
          <a:p>
            <a:pPr lvl="0"/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loyal</a:t>
            </a:r>
            <a:r>
              <a:rPr lang="cs-CZ" dirty="0" smtClean="0"/>
              <a:t> to London exile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arrested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, many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exiled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continued</a:t>
            </a:r>
            <a:r>
              <a:rPr lang="cs-CZ" dirty="0" smtClean="0"/>
              <a:t> – </a:t>
            </a:r>
            <a:r>
              <a:rPr lang="cs-CZ" dirty="0" err="1" smtClean="0"/>
              <a:t>since</a:t>
            </a:r>
            <a:r>
              <a:rPr lang="cs-CZ" dirty="0" smtClean="0"/>
              <a:t> 1943 – </a:t>
            </a:r>
            <a:r>
              <a:rPr lang="cs-CZ" dirty="0" err="1" smtClean="0"/>
              <a:t>Polish</a:t>
            </a:r>
            <a:r>
              <a:rPr lang="cs-CZ" dirty="0" smtClean="0"/>
              <a:t>-</a:t>
            </a:r>
            <a:r>
              <a:rPr lang="cs-CZ" dirty="0" err="1" smtClean="0"/>
              <a:t>Ukrainian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>
          <a:xfrm>
            <a:off x="5004048" y="4077072"/>
            <a:ext cx="3240360" cy="936104"/>
          </a:xfrm>
        </p:spPr>
        <p:txBody>
          <a:bodyPr>
            <a:normAutofit/>
          </a:bodyPr>
          <a:lstStyle/>
          <a:p>
            <a:r>
              <a:rPr lang="cs-CZ" dirty="0" err="1" smtClean="0"/>
              <a:t>General</a:t>
            </a:r>
            <a:r>
              <a:rPr lang="cs-CZ" dirty="0" smtClean="0"/>
              <a:t> Ludvik Svoboda, </a:t>
            </a:r>
            <a:r>
              <a:rPr lang="cs-CZ" dirty="0" err="1" smtClean="0"/>
              <a:t>Commander</a:t>
            </a:r>
            <a:r>
              <a:rPr lang="cs-CZ" dirty="0" smtClean="0"/>
              <a:t> in </a:t>
            </a:r>
            <a:r>
              <a:rPr lang="cs-CZ" dirty="0" err="1" smtClean="0"/>
              <a:t>Chef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179512" y="836712"/>
            <a:ext cx="4536504" cy="576064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29</a:t>
            </a:r>
            <a:r>
              <a:rPr lang="cs-CZ" baseline="30000" dirty="0" smtClean="0"/>
              <a:t>th</a:t>
            </a:r>
            <a:r>
              <a:rPr lang="cs-CZ" dirty="0" smtClean="0"/>
              <a:t> August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Partizans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to </a:t>
            </a:r>
            <a:r>
              <a:rPr lang="cs-CZ" dirty="0" err="1" smtClean="0"/>
              <a:t>November</a:t>
            </a:r>
            <a:r>
              <a:rPr lang="cs-CZ" dirty="0" smtClean="0"/>
              <a:t> 1944 –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crossed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fights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(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Dukla </a:t>
            </a:r>
            <a:r>
              <a:rPr lang="cs-CZ" dirty="0" err="1" smtClean="0"/>
              <a:t>Pass</a:t>
            </a:r>
            <a:r>
              <a:rPr lang="cs-CZ" dirty="0" smtClean="0"/>
              <a:t> – 22,000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killed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throw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,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advance</a:t>
            </a:r>
            <a:r>
              <a:rPr lang="cs-CZ" dirty="0" smtClean="0"/>
              <a:t> Bratislava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(4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1945), </a:t>
            </a:r>
            <a:r>
              <a:rPr lang="cs-CZ" dirty="0" err="1" smtClean="0"/>
              <a:t>then</a:t>
            </a:r>
            <a:r>
              <a:rPr lang="cs-CZ" dirty="0" smtClean="0"/>
              <a:t> Brno (26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Ostrava (30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5" name="Zástupný symbol pro obsah 4" descr="Legie_-_slavnostní_nástup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2915661" cy="1584176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western part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by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Patton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Americans</a:t>
            </a:r>
            <a:r>
              <a:rPr lang="cs-CZ" dirty="0" smtClean="0"/>
              <a:t> to stop in </a:t>
            </a:r>
            <a:r>
              <a:rPr lang="cs-CZ" dirty="0" err="1" smtClean="0"/>
              <a:t>Pilsen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not to </a:t>
            </a:r>
            <a:r>
              <a:rPr lang="cs-CZ" dirty="0" err="1" smtClean="0"/>
              <a:t>continue</a:t>
            </a:r>
            <a:r>
              <a:rPr lang="cs-CZ" dirty="0" smtClean="0"/>
              <a:t> to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5</a:t>
            </a:r>
            <a:r>
              <a:rPr lang="cs-CZ" baseline="30000" dirty="0" smtClean="0"/>
              <a:t>th</a:t>
            </a:r>
            <a:r>
              <a:rPr lang="cs-CZ" dirty="0" smtClean="0"/>
              <a:t> May 1945 – </a:t>
            </a:r>
            <a:r>
              <a:rPr lang="cs-CZ" b="1" dirty="0" err="1" smtClean="0"/>
              <a:t>the</a:t>
            </a:r>
            <a:r>
              <a:rPr lang="cs-CZ" b="1" dirty="0" smtClean="0"/>
              <a:t> May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Bohemian </a:t>
            </a:r>
            <a:r>
              <a:rPr lang="cs-CZ" b="1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country</a:t>
            </a:r>
          </a:p>
          <a:p>
            <a:pPr lvl="0"/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Generals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Eisehower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to help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liberate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pPr lvl="0"/>
            <a:r>
              <a:rPr lang="cs-CZ" b="1" dirty="0" smtClean="0"/>
              <a:t>8</a:t>
            </a:r>
            <a:r>
              <a:rPr lang="cs-CZ" b="1" baseline="30000" dirty="0" smtClean="0"/>
              <a:t>th</a:t>
            </a:r>
            <a:r>
              <a:rPr lang="cs-CZ" b="1" dirty="0" smtClean="0"/>
              <a:t> May 1945</a:t>
            </a:r>
            <a:r>
              <a:rPr lang="cs-CZ" dirty="0" smtClean="0"/>
              <a:t> – </a:t>
            </a:r>
            <a:r>
              <a:rPr lang="cs-CZ" b="1" dirty="0" err="1" smtClean="0"/>
              <a:t>liberation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Prague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end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WW II in </a:t>
            </a:r>
            <a:r>
              <a:rPr lang="cs-CZ" b="1" dirty="0" err="1" smtClean="0"/>
              <a:t>Europe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3309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30th </a:t>
            </a:r>
            <a:r>
              <a:rPr lang="cs-CZ" dirty="0" err="1" smtClean="0"/>
              <a:t>April</a:t>
            </a:r>
            <a:r>
              <a:rPr lang="cs-CZ" dirty="0" smtClean="0"/>
              <a:t> – Hitler </a:t>
            </a:r>
            <a:r>
              <a:rPr lang="cs-CZ" dirty="0" err="1" smtClean="0"/>
              <a:t>committed</a:t>
            </a:r>
            <a:r>
              <a:rPr lang="cs-CZ" dirty="0" smtClean="0"/>
              <a:t>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2nd May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Berlin </a:t>
            </a:r>
          </a:p>
          <a:p>
            <a:pPr lvl="0"/>
            <a:r>
              <a:rPr lang="cs-CZ" dirty="0" smtClean="0"/>
              <a:t>7th May – </a:t>
            </a:r>
            <a:r>
              <a:rPr lang="cs-CZ" dirty="0" err="1" smtClean="0"/>
              <a:t>capitulation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night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8th to 9th May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July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Allied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met in Potsdam,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conferrence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agreements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D (</a:t>
            </a:r>
            <a:r>
              <a:rPr lang="cs-CZ" dirty="0" err="1" smtClean="0"/>
              <a:t>denazification</a:t>
            </a:r>
            <a:r>
              <a:rPr lang="cs-CZ" dirty="0" smtClean="0"/>
              <a:t>, </a:t>
            </a:r>
            <a:r>
              <a:rPr lang="cs-CZ" dirty="0" err="1" smtClean="0"/>
              <a:t>demilitarization</a:t>
            </a:r>
            <a:r>
              <a:rPr lang="cs-CZ" dirty="0" smtClean="0"/>
              <a:t>, </a:t>
            </a:r>
            <a:r>
              <a:rPr lang="cs-CZ" dirty="0" err="1" smtClean="0"/>
              <a:t>democratization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decartelization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resettlement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smtClean="0"/>
              <a:t>August 1945 – </a:t>
            </a:r>
            <a:r>
              <a:rPr lang="cs-CZ" b="1" dirty="0" err="1" smtClean="0"/>
              <a:t>International</a:t>
            </a:r>
            <a:r>
              <a:rPr lang="cs-CZ" b="1" dirty="0" smtClean="0"/>
              <a:t> Trial in </a:t>
            </a:r>
            <a:r>
              <a:rPr lang="cs-CZ" b="1" dirty="0" err="1" smtClean="0"/>
              <a:t>Nüremberg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trial 12 prominent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7848872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ocuppation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– </a:t>
            </a:r>
            <a:r>
              <a:rPr lang="cs-CZ" dirty="0" err="1" smtClean="0"/>
              <a:t>French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southwest</a:t>
            </a:r>
            <a:r>
              <a:rPr lang="cs-CZ" dirty="0" smtClean="0"/>
              <a:t>, </a:t>
            </a:r>
            <a:r>
              <a:rPr lang="cs-CZ" dirty="0" err="1" smtClean="0"/>
              <a:t>British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northwest</a:t>
            </a:r>
            <a:r>
              <a:rPr lang="cs-CZ" dirty="0" smtClean="0"/>
              <a:t>,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Berlin,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territorries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had </a:t>
            </a:r>
            <a:r>
              <a:rPr lang="cs-CZ" dirty="0" err="1" smtClean="0"/>
              <a:t>occupied</a:t>
            </a:r>
            <a:r>
              <a:rPr lang="cs-CZ" dirty="0" smtClean="0"/>
              <a:t> (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 …)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endParaRPr lang="cs-CZ" dirty="0" smtClean="0"/>
          </a:p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Oder-</a:t>
            </a:r>
            <a:r>
              <a:rPr lang="cs-CZ" dirty="0" err="1" smtClean="0"/>
              <a:t>Niesse</a:t>
            </a:r>
            <a:r>
              <a:rPr lang="cs-CZ" dirty="0" smtClean="0"/>
              <a:t> line</a:t>
            </a:r>
          </a:p>
          <a:p>
            <a:pPr lvl="0"/>
            <a:r>
              <a:rPr lang="cs-CZ" dirty="0" err="1" smtClean="0"/>
              <a:t>millions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expelled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624736" cy="5040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292080" y="6165304"/>
            <a:ext cx="3744416" cy="603448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Occupations</a:t>
            </a:r>
            <a:r>
              <a:rPr lang="cs-CZ" sz="2000" dirty="0" smtClean="0"/>
              <a:t> </a:t>
            </a:r>
            <a:r>
              <a:rPr lang="cs-CZ" sz="2000" dirty="0" err="1" smtClean="0"/>
              <a:t>zones</a:t>
            </a:r>
            <a:r>
              <a:rPr lang="cs-CZ" sz="2000" dirty="0" smtClean="0"/>
              <a:t> in </a:t>
            </a:r>
            <a:r>
              <a:rPr lang="cs-CZ" sz="2000" dirty="0" err="1" smtClean="0"/>
              <a:t>Germany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Berlin</a:t>
            </a:r>
            <a:endParaRPr lang="cs-CZ" sz="2000" dirty="0"/>
          </a:p>
        </p:txBody>
      </p:sp>
      <p:pic>
        <p:nvPicPr>
          <p:cNvPr id="9" name="Zástupný symbol pro obrázek 8" descr="ELT200804101435342760527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4968552" cy="587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429000" cy="55780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95536" y="5661248"/>
            <a:ext cx="7992888" cy="912128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first</a:t>
            </a:r>
            <a:r>
              <a:rPr lang="cs-CZ" sz="2000" dirty="0" smtClean="0"/>
              <a:t> </a:t>
            </a:r>
            <a:r>
              <a:rPr lang="cs-CZ" sz="2000" dirty="0" err="1" smtClean="0"/>
              <a:t>Czechoslovak</a:t>
            </a:r>
            <a:r>
              <a:rPr lang="cs-CZ" sz="2000" dirty="0" smtClean="0"/>
              <a:t> </a:t>
            </a:r>
            <a:r>
              <a:rPr lang="cs-CZ" sz="2000" dirty="0" err="1" smtClean="0"/>
              <a:t>republic</a:t>
            </a:r>
            <a:r>
              <a:rPr lang="cs-CZ" sz="2000" dirty="0" smtClean="0"/>
              <a:t> </a:t>
            </a:r>
            <a:r>
              <a:rPr lang="cs-CZ" sz="2000" dirty="0" err="1" smtClean="0"/>
              <a:t>consisted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: Bohemia, </a:t>
            </a:r>
            <a:r>
              <a:rPr lang="cs-CZ" sz="2000" dirty="0" err="1" smtClean="0"/>
              <a:t>Moravia</a:t>
            </a:r>
            <a:r>
              <a:rPr lang="cs-CZ" sz="2000" dirty="0" smtClean="0"/>
              <a:t>, </a:t>
            </a:r>
            <a:r>
              <a:rPr lang="cs-CZ" sz="2000" dirty="0" err="1" smtClean="0"/>
              <a:t>Silesia</a:t>
            </a:r>
            <a:r>
              <a:rPr lang="cs-CZ" sz="2000" dirty="0" smtClean="0"/>
              <a:t>, </a:t>
            </a:r>
            <a:r>
              <a:rPr lang="cs-CZ" sz="2000" dirty="0" err="1" smtClean="0"/>
              <a:t>Slovakia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Carpathian</a:t>
            </a:r>
            <a:r>
              <a:rPr lang="cs-CZ" sz="2000" dirty="0" smtClean="0"/>
              <a:t> Ruthenia (Sub-</a:t>
            </a:r>
            <a:r>
              <a:rPr lang="cs-CZ" sz="2000" dirty="0" err="1" smtClean="0"/>
              <a:t>Carpathian</a:t>
            </a:r>
            <a:r>
              <a:rPr lang="cs-CZ" sz="2000" dirty="0" smtClean="0"/>
              <a:t> Rus) </a:t>
            </a:r>
            <a:endParaRPr lang="cs-CZ" sz="2000" dirty="0"/>
          </a:p>
        </p:txBody>
      </p:sp>
      <p:pic>
        <p:nvPicPr>
          <p:cNvPr id="7" name="Zástupný symbol pro obrázek 6" descr="800px-Czechoslovakia01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8569556" cy="3899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136904" cy="59492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– led by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smtClean="0"/>
              <a:t>Edvard Beneš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1918 to 1935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diplomats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interwar</a:t>
            </a:r>
            <a:r>
              <a:rPr lang="cs-CZ" dirty="0" smtClean="0"/>
              <a:t> period, in 1936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endParaRPr lang="cs-CZ" dirty="0" smtClean="0"/>
          </a:p>
          <a:p>
            <a:pPr lvl="0"/>
            <a:r>
              <a:rPr lang="cs-CZ" dirty="0" smtClean="0"/>
              <a:t>1921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Little</a:t>
            </a:r>
            <a:r>
              <a:rPr lang="cs-CZ" b="1" dirty="0" smtClean="0"/>
              <a:t> Entente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–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Serbs</a:t>
            </a:r>
            <a:r>
              <a:rPr lang="cs-CZ" dirty="0" smtClean="0"/>
              <a:t>, </a:t>
            </a:r>
            <a:r>
              <a:rPr lang="cs-CZ" dirty="0" err="1" smtClean="0"/>
              <a:t>Croats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Slovenes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Romania</a:t>
            </a:r>
            <a:r>
              <a:rPr lang="cs-CZ" dirty="0" smtClean="0"/>
              <a:t> –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revanchism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restoration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Habsburgs</a:t>
            </a:r>
            <a:r>
              <a:rPr lang="cs-CZ" dirty="0" smtClean="0"/>
              <a:t>, </a:t>
            </a:r>
            <a:r>
              <a:rPr lang="cs-CZ" dirty="0" err="1" smtClean="0"/>
              <a:t>Little</a:t>
            </a:r>
            <a:r>
              <a:rPr lang="cs-CZ" dirty="0" smtClean="0"/>
              <a:t> Entente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France (1924 – </a:t>
            </a:r>
            <a:r>
              <a:rPr lang="cs-CZ" dirty="0" err="1" smtClean="0"/>
              <a:t>Czechoslovak</a:t>
            </a:r>
            <a:r>
              <a:rPr lang="cs-CZ" dirty="0" smtClean="0"/>
              <a:t>-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Entente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smtClean="0"/>
              <a:t>Edvard Beneš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1925 –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,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depression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1930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1933 –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threatened</a:t>
            </a:r>
            <a:r>
              <a:rPr lang="cs-CZ" dirty="0" smtClean="0"/>
              <a:t> by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/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3429000" cy="413792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Little</a:t>
            </a:r>
            <a:r>
              <a:rPr lang="cs-CZ" sz="2800" dirty="0" smtClean="0"/>
              <a:t> entente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12160" y="5229200"/>
            <a:ext cx="2877946" cy="1126802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Czechoslovakia</a:t>
            </a:r>
            <a:r>
              <a:rPr lang="cs-CZ" sz="2400" dirty="0" smtClean="0"/>
              <a:t> + </a:t>
            </a:r>
            <a:r>
              <a:rPr lang="cs-CZ" sz="2400" dirty="0" err="1" smtClean="0"/>
              <a:t>Yugoslavia</a:t>
            </a:r>
            <a:r>
              <a:rPr lang="cs-CZ" sz="2400" dirty="0" smtClean="0"/>
              <a:t> + </a:t>
            </a:r>
            <a:r>
              <a:rPr lang="cs-CZ" sz="2400" dirty="0" err="1" smtClean="0"/>
              <a:t>Rumania</a:t>
            </a:r>
            <a:endParaRPr lang="cs-CZ" sz="2400" dirty="0"/>
          </a:p>
        </p:txBody>
      </p:sp>
      <p:pic>
        <p:nvPicPr>
          <p:cNvPr id="4" name="Zástupný symbol pro obsah 3" descr="Little_Entente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053" r="9053"/>
          <a:stretch>
            <a:fillRect/>
          </a:stretch>
        </p:blipFill>
        <p:spPr>
          <a:xfrm>
            <a:off x="323528" y="836712"/>
            <a:ext cx="5472608" cy="54726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00648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Tomaš</a:t>
            </a:r>
            <a:r>
              <a:rPr lang="cs-CZ" dirty="0" smtClean="0"/>
              <a:t> </a:t>
            </a:r>
            <a:r>
              <a:rPr lang="cs-CZ" dirty="0" err="1" smtClean="0"/>
              <a:t>Garrigue</a:t>
            </a:r>
            <a:r>
              <a:rPr lang="cs-CZ" dirty="0" smtClean="0"/>
              <a:t> Masaryk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Edvard Beneš</a:t>
            </a:r>
            <a:endParaRPr lang="cs-CZ" dirty="0"/>
          </a:p>
        </p:txBody>
      </p:sp>
      <p:pic>
        <p:nvPicPr>
          <p:cNvPr id="9" name="Zástupný symbol pro obsah 8" descr="tgm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091621" cy="4114800"/>
          </a:xfrm>
        </p:spPr>
      </p:pic>
      <p:pic>
        <p:nvPicPr>
          <p:cNvPr id="10" name="Zástupný symbol pro obsah 9" descr="benes_edvard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196752"/>
            <a:ext cx="2818015" cy="4114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5661248"/>
            <a:ext cx="3520440" cy="67322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– Hanička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hanicka.cz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572000" y="5661248"/>
            <a:ext cx="3520440" cy="67322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– Bouda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boudamuseum.com</a:t>
            </a:r>
            <a:r>
              <a:rPr lang="cs-CZ" dirty="0" smtClean="0"/>
              <a:t>/</a:t>
            </a:r>
            <a:endParaRPr lang="cs-CZ" dirty="0"/>
          </a:p>
        </p:txBody>
      </p:sp>
      <p:pic>
        <p:nvPicPr>
          <p:cNvPr id="10" name="Zástupný symbol pro obsah 9" descr="800px-Boudatvrz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420888"/>
            <a:ext cx="3521075" cy="2640806"/>
          </a:xfrm>
        </p:spPr>
      </p:pic>
      <p:pic>
        <p:nvPicPr>
          <p:cNvPr id="9" name="Zástupný symbol pro obsah 8" descr="Haničk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251520" y="2564904"/>
            <a:ext cx="3521075" cy="246475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7776864" cy="568863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i="1" dirty="0" err="1" smtClean="0"/>
              <a:t>national</a:t>
            </a:r>
            <a:r>
              <a:rPr lang="cs-CZ" i="1" dirty="0" smtClean="0"/>
              <a:t> </a:t>
            </a:r>
            <a:r>
              <a:rPr lang="cs-CZ" i="1" dirty="0" err="1" smtClean="0"/>
              <a:t>minorities</a:t>
            </a:r>
            <a:r>
              <a:rPr lang="cs-CZ" dirty="0" smtClean="0"/>
              <a:t> – more </a:t>
            </a:r>
            <a:r>
              <a:rPr lang="cs-CZ" dirty="0" err="1" smtClean="0"/>
              <a:t>than</a:t>
            </a:r>
            <a:r>
              <a:rPr lang="cs-CZ" dirty="0" smtClean="0"/>
              <a:t> 3 </a:t>
            </a:r>
            <a:r>
              <a:rPr lang="cs-CZ" dirty="0" err="1" smtClean="0"/>
              <a:t>million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in Bohemian </a:t>
            </a:r>
            <a:r>
              <a:rPr lang="cs-CZ" dirty="0" err="1" smtClean="0"/>
              <a:t>lands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living</a:t>
            </a:r>
            <a:r>
              <a:rPr lang="cs-CZ" dirty="0" smtClean="0"/>
              <a:t> in </a:t>
            </a:r>
            <a:r>
              <a:rPr lang="cs-CZ" dirty="0" err="1" smtClean="0"/>
              <a:t>Sudetenland</a:t>
            </a:r>
            <a:r>
              <a:rPr lang="cs-CZ" dirty="0" smtClean="0"/>
              <a:t> </a:t>
            </a:r>
            <a:r>
              <a:rPr lang="cs-CZ" dirty="0" err="1" smtClean="0"/>
              <a:t>demanded</a:t>
            </a:r>
            <a:r>
              <a:rPr lang="cs-CZ" dirty="0" smtClean="0"/>
              <a:t> autonomy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, </a:t>
            </a:r>
            <a:r>
              <a:rPr lang="cs-CZ" dirty="0" err="1" smtClean="0"/>
              <a:t>claiming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suppressed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repressed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.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1935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newly</a:t>
            </a:r>
            <a:r>
              <a:rPr lang="cs-CZ" dirty="0" smtClean="0"/>
              <a:t> </a:t>
            </a:r>
            <a:r>
              <a:rPr lang="cs-CZ" dirty="0" err="1" smtClean="0"/>
              <a:t>founded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Party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Konrad</a:t>
            </a:r>
            <a:r>
              <a:rPr lang="cs-CZ" b="1" dirty="0" smtClean="0"/>
              <a:t> </a:t>
            </a:r>
            <a:r>
              <a:rPr lang="cs-CZ" b="1" dirty="0" err="1" smtClean="0"/>
              <a:t>Henlein</a:t>
            </a:r>
            <a:r>
              <a:rPr lang="cs-CZ" dirty="0" smtClean="0"/>
              <a:t>, </a:t>
            </a:r>
            <a:r>
              <a:rPr lang="cs-CZ" dirty="0" err="1" smtClean="0"/>
              <a:t>financed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money,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upset</a:t>
            </a:r>
            <a:r>
              <a:rPr lang="cs-CZ" dirty="0" smtClean="0"/>
              <a:t> </a:t>
            </a:r>
            <a:r>
              <a:rPr lang="cs-CZ" dirty="0" err="1" smtClean="0"/>
              <a:t>victory</a:t>
            </a:r>
            <a:r>
              <a:rPr lang="cs-CZ" dirty="0" smtClean="0"/>
              <a:t>, </a:t>
            </a:r>
            <a:r>
              <a:rPr lang="cs-CZ" dirty="0" err="1" smtClean="0"/>
              <a:t>securing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2/3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worsened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diplomatic</a:t>
            </a:r>
            <a:r>
              <a:rPr lang="cs-CZ" dirty="0" smtClean="0"/>
              <a:t> relations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1937 – </a:t>
            </a:r>
            <a:r>
              <a:rPr lang="cs-CZ" dirty="0" err="1" smtClean="0"/>
              <a:t>isolation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in </a:t>
            </a:r>
            <a:r>
              <a:rPr lang="cs-CZ" dirty="0" err="1" smtClean="0"/>
              <a:t>internatioanl</a:t>
            </a:r>
            <a:r>
              <a:rPr lang="cs-CZ" dirty="0" smtClean="0"/>
              <a:t> </a:t>
            </a:r>
            <a:r>
              <a:rPr lang="cs-CZ" dirty="0" err="1" smtClean="0"/>
              <a:t>polititics</a:t>
            </a:r>
            <a:endParaRPr lang="cs-CZ" dirty="0" smtClean="0"/>
          </a:p>
          <a:p>
            <a:pPr lvl="0"/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appeasement – </a:t>
            </a:r>
            <a:r>
              <a:rPr lang="cs-CZ" dirty="0" err="1" smtClean="0"/>
              <a:t>the</a:t>
            </a:r>
            <a:r>
              <a:rPr lang="cs-CZ" dirty="0" smtClean="0"/>
              <a:t> Great </a:t>
            </a:r>
            <a:r>
              <a:rPr lang="cs-CZ" dirty="0" err="1" smtClean="0"/>
              <a:t>powers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want</a:t>
            </a:r>
            <a:r>
              <a:rPr lang="cs-CZ" dirty="0" smtClean="0"/>
              <a:t> to risk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Czachoslovakia</a:t>
            </a:r>
            <a:endParaRPr lang="cs-CZ" dirty="0" smtClean="0"/>
          </a:p>
          <a:p>
            <a:pPr lvl="0"/>
            <a:r>
              <a:rPr lang="cs-CZ" dirty="0" smtClean="0"/>
              <a:t>1938 -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resulted</a:t>
            </a:r>
            <a:r>
              <a:rPr lang="cs-CZ" dirty="0" smtClean="0"/>
              <a:t> in </a:t>
            </a:r>
            <a:r>
              <a:rPr lang="cs-CZ" dirty="0" err="1" smtClean="0"/>
              <a:t>Munich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3429000" cy="55780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203848" y="5589240"/>
            <a:ext cx="5544616" cy="910778"/>
          </a:xfrm>
        </p:spPr>
        <p:txBody>
          <a:bodyPr>
            <a:normAutofit fontScale="92500"/>
          </a:bodyPr>
          <a:lstStyle/>
          <a:p>
            <a:r>
              <a:rPr lang="cs-CZ" sz="2400" dirty="0" err="1" smtClean="0"/>
              <a:t>Sudetenland</a:t>
            </a:r>
            <a:r>
              <a:rPr lang="cs-CZ" sz="2400" dirty="0" smtClean="0"/>
              <a:t>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areas</a:t>
            </a:r>
            <a:r>
              <a:rPr lang="cs-CZ" sz="2400" dirty="0" smtClean="0"/>
              <a:t> </a:t>
            </a:r>
            <a:r>
              <a:rPr lang="cs-CZ" sz="2400" dirty="0" err="1" smtClean="0"/>
              <a:t>inhabited</a:t>
            </a:r>
            <a:r>
              <a:rPr lang="cs-CZ" sz="2400" dirty="0" smtClean="0"/>
              <a:t> by </a:t>
            </a:r>
            <a:r>
              <a:rPr lang="cs-CZ" sz="2400" dirty="0" err="1" smtClean="0"/>
              <a:t>Germans</a:t>
            </a:r>
            <a:r>
              <a:rPr lang="cs-CZ" sz="2400" dirty="0" smtClean="0"/>
              <a:t> in Bohemia, </a:t>
            </a:r>
            <a:r>
              <a:rPr lang="cs-CZ" sz="2400" dirty="0" err="1" smtClean="0"/>
              <a:t>Moravia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Silesia</a:t>
            </a:r>
            <a:endParaRPr lang="cs-CZ" sz="2400" dirty="0"/>
          </a:p>
        </p:txBody>
      </p:sp>
      <p:pic>
        <p:nvPicPr>
          <p:cNvPr id="6" name="Zástupný symbol pro obrázek 5" descr="cr-pohranici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916832"/>
            <a:ext cx="5112568" cy="287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270</TotalTime>
  <Words>2121</Words>
  <Application>Microsoft Office PowerPoint</Application>
  <PresentationFormat>Předvádění na obrazovce (4:3)</PresentationFormat>
  <Paragraphs>143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Bohatý</vt:lpstr>
      <vt:lpstr>Czechoslovakia during the interwar period Ww ii in central europe liberation of the central europe</vt:lpstr>
      <vt:lpstr>czechoslovakia</vt:lpstr>
      <vt:lpstr>czechoslovakia</vt:lpstr>
      <vt:lpstr>czechoslovakia</vt:lpstr>
      <vt:lpstr>Little entente</vt:lpstr>
      <vt:lpstr>czechoslovakia</vt:lpstr>
      <vt:lpstr>czechoslovakia</vt:lpstr>
      <vt:lpstr>czechoslovakia</vt:lpstr>
      <vt:lpstr>czechoslovakia</vt:lpstr>
      <vt:lpstr>Central Europe at the beginning of WW II</vt:lpstr>
      <vt:lpstr>Snímek 11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Munich agreement</vt:lpstr>
      <vt:lpstr>Central Europe at the beginning of WW II</vt:lpstr>
      <vt:lpstr>Central Europe at the beginning of WW II</vt:lpstr>
      <vt:lpstr>Readings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in 1920s and 1930s</dc:title>
  <dc:creator>Standard</dc:creator>
  <cp:lastModifiedBy>Hrabcova</cp:lastModifiedBy>
  <cp:revision>29</cp:revision>
  <dcterms:created xsi:type="dcterms:W3CDTF">2012-10-22T16:31:23Z</dcterms:created>
  <dcterms:modified xsi:type="dcterms:W3CDTF">2012-10-30T12:47:21Z</dcterms:modified>
</cp:coreProperties>
</file>