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t>4.11.2013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.google.cz/books?id=J4A1gt4-VCsC&amp;printsec=frontcover&amp;hl=cs&amp;source=gbs_ViewAPI&amp;redir_esc=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i.lib.byu.edu/index.php/President_Wilson%27s_Fourteen_Point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332656"/>
            <a:ext cx="5544616" cy="4968552"/>
          </a:xfrm>
        </p:spPr>
        <p:txBody>
          <a:bodyPr/>
          <a:lstStyle/>
          <a:p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interwar</a:t>
            </a:r>
            <a:r>
              <a:rPr lang="cs-CZ" dirty="0" smtClean="0"/>
              <a:t> period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5517232"/>
            <a:ext cx="5114778" cy="1101248"/>
          </a:xfrm>
        </p:spPr>
        <p:txBody>
          <a:bodyPr/>
          <a:lstStyle/>
          <a:p>
            <a:r>
              <a:rPr lang="cs-CZ" dirty="0" smtClean="0"/>
              <a:t>Jana Hrabcova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3429000" cy="55780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203848" y="5589240"/>
            <a:ext cx="5544616" cy="910778"/>
          </a:xfrm>
        </p:spPr>
        <p:txBody>
          <a:bodyPr>
            <a:normAutofit fontScale="92500"/>
          </a:bodyPr>
          <a:lstStyle/>
          <a:p>
            <a:r>
              <a:rPr lang="cs-CZ" sz="2400" dirty="0" err="1" smtClean="0"/>
              <a:t>Sudetenland</a:t>
            </a:r>
            <a:r>
              <a:rPr lang="cs-CZ" sz="2400" dirty="0" smtClean="0"/>
              <a:t>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areas</a:t>
            </a:r>
            <a:r>
              <a:rPr lang="cs-CZ" sz="2400" dirty="0" smtClean="0"/>
              <a:t> </a:t>
            </a:r>
            <a:r>
              <a:rPr lang="cs-CZ" sz="2400" dirty="0" err="1" smtClean="0"/>
              <a:t>inhabited</a:t>
            </a:r>
            <a:r>
              <a:rPr lang="cs-CZ" sz="2400" dirty="0" smtClean="0"/>
              <a:t> by </a:t>
            </a:r>
            <a:r>
              <a:rPr lang="cs-CZ" sz="2400" dirty="0" err="1" smtClean="0"/>
              <a:t>Germans</a:t>
            </a:r>
            <a:r>
              <a:rPr lang="cs-CZ" sz="2400" dirty="0" smtClean="0"/>
              <a:t> in Bohemia, </a:t>
            </a:r>
            <a:r>
              <a:rPr lang="cs-CZ" sz="2400" dirty="0" err="1" smtClean="0"/>
              <a:t>Moravia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Silesia</a:t>
            </a:r>
            <a:endParaRPr lang="cs-CZ" sz="2400" dirty="0"/>
          </a:p>
        </p:txBody>
      </p:sp>
      <p:pic>
        <p:nvPicPr>
          <p:cNvPr id="6" name="Zástupný symbol pro obrázek 5" descr="cr-pohranici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5112568" cy="287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i="1" dirty="0" err="1" smtClean="0"/>
              <a:t>Readings</a:t>
            </a:r>
            <a:r>
              <a:rPr lang="cs-CZ" dirty="0" smtClean="0"/>
              <a:t>:</a:t>
            </a:r>
          </a:p>
          <a:p>
            <a:r>
              <a:rPr lang="cs-CZ" dirty="0" smtClean="0"/>
              <a:t>TUMA, </a:t>
            </a:r>
            <a:r>
              <a:rPr lang="cs-CZ" dirty="0" err="1" smtClean="0"/>
              <a:t>Oldrich</a:t>
            </a:r>
            <a:r>
              <a:rPr lang="cs-CZ" dirty="0" smtClean="0"/>
              <a:t> – JINDRA, </a:t>
            </a:r>
            <a:r>
              <a:rPr lang="cs-CZ" dirty="0" err="1" smtClean="0"/>
              <a:t>Jiri</a:t>
            </a:r>
            <a:r>
              <a:rPr lang="cs-CZ" dirty="0" smtClean="0"/>
              <a:t> (</a:t>
            </a:r>
            <a:r>
              <a:rPr lang="cs-CZ" dirty="0" err="1" smtClean="0"/>
              <a:t>eds</a:t>
            </a:r>
            <a:r>
              <a:rPr lang="cs-CZ" dirty="0" smtClean="0"/>
              <a:t>.): </a:t>
            </a:r>
            <a:r>
              <a:rPr lang="cs-CZ" i="1" dirty="0" err="1" smtClean="0"/>
              <a:t>Czechoslovakia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Romania</a:t>
            </a:r>
            <a:r>
              <a:rPr lang="cs-CZ" i="1" dirty="0" smtClean="0"/>
              <a:t> in </a:t>
            </a:r>
            <a:r>
              <a:rPr lang="cs-CZ" i="1" dirty="0" err="1" smtClean="0"/>
              <a:t>the</a:t>
            </a:r>
            <a:r>
              <a:rPr lang="cs-CZ" i="1" dirty="0" smtClean="0"/>
              <a:t> Versailles </a:t>
            </a:r>
            <a:r>
              <a:rPr lang="cs-CZ" i="1" dirty="0" err="1" smtClean="0"/>
              <a:t>System</a:t>
            </a:r>
            <a:r>
              <a:rPr lang="cs-CZ" i="1" dirty="0" smtClean="0"/>
              <a:t>.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2006.</a:t>
            </a:r>
          </a:p>
          <a:p>
            <a:r>
              <a:rPr lang="cs-CZ" dirty="0" smtClean="0"/>
              <a:t>LUKES, Igor: </a:t>
            </a:r>
            <a:r>
              <a:rPr lang="en-US" i="1" dirty="0" smtClean="0"/>
              <a:t>Czechoslovakia Between Stalin and Hitler: The Diplomacy of </a:t>
            </a:r>
            <a:r>
              <a:rPr lang="en-US" i="1" dirty="0" err="1" smtClean="0"/>
              <a:t>Edvard</a:t>
            </a:r>
            <a:r>
              <a:rPr lang="en-US" i="1" dirty="0" smtClean="0"/>
              <a:t> </a:t>
            </a:r>
            <a:r>
              <a:rPr lang="en-US" i="1" dirty="0" err="1" smtClean="0"/>
              <a:t>Beneš</a:t>
            </a:r>
            <a:r>
              <a:rPr lang="en-US" i="1" dirty="0" smtClean="0"/>
              <a:t> in the 1930s</a:t>
            </a:r>
            <a:r>
              <a:rPr lang="cs-CZ" i="1" dirty="0" smtClean="0"/>
              <a:t>. </a:t>
            </a:r>
            <a:r>
              <a:rPr lang="cs-CZ" dirty="0" smtClean="0"/>
              <a:t>New York1996.</a:t>
            </a:r>
          </a:p>
          <a:p>
            <a:r>
              <a:rPr lang="cs-CZ" dirty="0" smtClean="0"/>
              <a:t>LUKES, Igor – GOLSTEIN, Erich (</a:t>
            </a:r>
            <a:r>
              <a:rPr lang="cs-CZ" dirty="0" err="1" smtClean="0"/>
              <a:t>eds</a:t>
            </a:r>
            <a:r>
              <a:rPr lang="cs-CZ" dirty="0" smtClean="0"/>
              <a:t>.):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Munich</a:t>
            </a:r>
            <a:r>
              <a:rPr lang="cs-CZ" i="1" dirty="0" smtClean="0"/>
              <a:t> </a:t>
            </a:r>
            <a:r>
              <a:rPr lang="cs-CZ" i="1" dirty="0" err="1" smtClean="0"/>
              <a:t>Crisis</a:t>
            </a:r>
            <a:r>
              <a:rPr lang="cs-CZ" i="1" dirty="0" smtClean="0"/>
              <a:t>, 1938: </a:t>
            </a:r>
            <a:r>
              <a:rPr lang="cs-CZ" i="1" dirty="0" err="1" smtClean="0"/>
              <a:t>Prelude</a:t>
            </a:r>
            <a:r>
              <a:rPr lang="cs-CZ" i="1" dirty="0" smtClean="0"/>
              <a:t> to WWII. </a:t>
            </a:r>
            <a:r>
              <a:rPr lang="cs-CZ" dirty="0" smtClean="0"/>
              <a:t>London 1999.</a:t>
            </a:r>
            <a:endParaRPr lang="en-US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Germany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8280920" cy="59766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revolutionary</a:t>
            </a:r>
            <a:r>
              <a:rPr lang="cs-CZ" dirty="0" smtClean="0"/>
              <a:t> </a:t>
            </a:r>
            <a:r>
              <a:rPr lang="cs-CZ" dirty="0" err="1" smtClean="0"/>
              <a:t>wave</a:t>
            </a:r>
            <a:endParaRPr lang="cs-CZ" dirty="0" smtClean="0"/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Bavaria</a:t>
            </a:r>
            <a:r>
              <a:rPr lang="cs-CZ" dirty="0" smtClean="0"/>
              <a:t> – </a:t>
            </a:r>
            <a:r>
              <a:rPr lang="cs-CZ" dirty="0" err="1" smtClean="0"/>
              <a:t>Bavarian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in </a:t>
            </a:r>
            <a:r>
              <a:rPr lang="cs-CZ" dirty="0" err="1" smtClean="0"/>
              <a:t>October</a:t>
            </a:r>
            <a:r>
              <a:rPr lang="cs-CZ" dirty="0" smtClean="0"/>
              <a:t>, </a:t>
            </a:r>
            <a:r>
              <a:rPr lang="cs-CZ" dirty="0" err="1" smtClean="0"/>
              <a:t>defeated</a:t>
            </a:r>
            <a:r>
              <a:rPr lang="cs-CZ" dirty="0" smtClean="0"/>
              <a:t> in </a:t>
            </a:r>
            <a:r>
              <a:rPr lang="cs-CZ" dirty="0" err="1" smtClean="0"/>
              <a:t>April</a:t>
            </a:r>
            <a:r>
              <a:rPr lang="cs-CZ" dirty="0" smtClean="0"/>
              <a:t> 1919</a:t>
            </a:r>
          </a:p>
          <a:p>
            <a:pPr lvl="0"/>
            <a:r>
              <a:rPr lang="cs-CZ" dirty="0" smtClean="0"/>
              <a:t>1919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1919 – 1933 – </a:t>
            </a:r>
            <a:r>
              <a:rPr lang="cs-CZ" dirty="0" err="1" smtClean="0"/>
              <a:t>Weimar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, </a:t>
            </a:r>
            <a:r>
              <a:rPr lang="cs-CZ" dirty="0" err="1" smtClean="0"/>
              <a:t>parliamentary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, </a:t>
            </a:r>
            <a:r>
              <a:rPr lang="cs-CZ" dirty="0" err="1" smtClean="0"/>
              <a:t>federation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16 </a:t>
            </a:r>
            <a:r>
              <a:rPr lang="cs-CZ" dirty="0" err="1" smtClean="0"/>
              <a:t>states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President – </a:t>
            </a:r>
            <a:r>
              <a:rPr lang="cs-CZ" b="1" dirty="0" smtClean="0"/>
              <a:t>Friedrich </a:t>
            </a:r>
            <a:r>
              <a:rPr lang="cs-CZ" b="1" dirty="0" err="1" smtClean="0"/>
              <a:t>Ebert</a:t>
            </a:r>
            <a:r>
              <a:rPr lang="cs-CZ" dirty="0" smtClean="0"/>
              <a:t> (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Democratic</a:t>
            </a:r>
            <a:r>
              <a:rPr lang="cs-CZ" dirty="0" smtClean="0"/>
              <a:t> Party)  </a:t>
            </a:r>
          </a:p>
          <a:p>
            <a:pPr lvl="0"/>
            <a:r>
              <a:rPr lang="cs-CZ" dirty="0" err="1" smtClean="0"/>
              <a:t>serious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– </a:t>
            </a:r>
            <a:r>
              <a:rPr lang="cs-CZ" dirty="0" err="1" smtClean="0"/>
              <a:t>economical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, </a:t>
            </a:r>
            <a:r>
              <a:rPr lang="cs-CZ" dirty="0" err="1" smtClean="0"/>
              <a:t>reparations</a:t>
            </a:r>
            <a:r>
              <a:rPr lang="cs-CZ" dirty="0" smtClean="0"/>
              <a:t>, </a:t>
            </a:r>
            <a:r>
              <a:rPr lang="cs-CZ" dirty="0" err="1" smtClean="0"/>
              <a:t>restrictions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area, </a:t>
            </a:r>
            <a:r>
              <a:rPr lang="cs-CZ" dirty="0" err="1" smtClean="0"/>
              <a:t>lost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 smtClean="0"/>
              <a:t>, </a:t>
            </a:r>
            <a:r>
              <a:rPr lang="cs-CZ" dirty="0" err="1" smtClean="0"/>
              <a:t>restrictions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, navy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air</a:t>
            </a:r>
            <a:r>
              <a:rPr lang="cs-CZ" dirty="0" smtClean="0"/>
              <a:t> </a:t>
            </a:r>
            <a:r>
              <a:rPr lang="cs-CZ" dirty="0" err="1" smtClean="0"/>
              <a:t>force</a:t>
            </a:r>
            <a:endParaRPr lang="cs-CZ" dirty="0" smtClean="0"/>
          </a:p>
          <a:p>
            <a:pPr lvl="0"/>
            <a:r>
              <a:rPr lang="cs-CZ" dirty="0" err="1" smtClean="0"/>
              <a:t>March</a:t>
            </a:r>
            <a:r>
              <a:rPr lang="cs-CZ" dirty="0" smtClean="0"/>
              <a:t> 1920 – </a:t>
            </a:r>
            <a:r>
              <a:rPr lang="cs-CZ" dirty="0" err="1" smtClean="0"/>
              <a:t>right</a:t>
            </a:r>
            <a:r>
              <a:rPr lang="cs-CZ" dirty="0" smtClean="0"/>
              <a:t>-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monarchistic</a:t>
            </a:r>
            <a:r>
              <a:rPr lang="cs-CZ" dirty="0" smtClean="0"/>
              <a:t> </a:t>
            </a:r>
            <a:r>
              <a:rPr lang="cs-CZ" b="1" dirty="0" err="1" smtClean="0"/>
              <a:t>Kapp</a:t>
            </a:r>
            <a:r>
              <a:rPr lang="cs-CZ" b="1" dirty="0" smtClean="0"/>
              <a:t> </a:t>
            </a:r>
            <a:r>
              <a:rPr lang="cs-CZ" b="1" dirty="0" err="1" smtClean="0"/>
              <a:t>Putsch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1923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– Prime </a:t>
            </a:r>
            <a:r>
              <a:rPr lang="cs-CZ" dirty="0" err="1" smtClean="0"/>
              <a:t>Minister</a:t>
            </a:r>
            <a:r>
              <a:rPr lang="cs-CZ" dirty="0" smtClean="0"/>
              <a:t> (</a:t>
            </a:r>
            <a:r>
              <a:rPr lang="cs-CZ" dirty="0" err="1" smtClean="0"/>
              <a:t>Chancellor</a:t>
            </a:r>
            <a:r>
              <a:rPr lang="cs-CZ" dirty="0" smtClean="0"/>
              <a:t>) </a:t>
            </a:r>
            <a:r>
              <a:rPr lang="cs-CZ" b="1" dirty="0" smtClean="0"/>
              <a:t>Gustav </a:t>
            </a:r>
            <a:r>
              <a:rPr lang="cs-CZ" b="1" dirty="0" err="1" smtClean="0"/>
              <a:t>Stresemann</a:t>
            </a:r>
            <a:r>
              <a:rPr lang="cs-CZ" dirty="0" smtClean="0"/>
              <a:t> – </a:t>
            </a:r>
            <a:r>
              <a:rPr lang="cs-CZ" dirty="0" err="1" smtClean="0"/>
              <a:t>stabilization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Golden</a:t>
            </a:r>
            <a:r>
              <a:rPr lang="cs-CZ" dirty="0" smtClean="0"/>
              <a:t> </a:t>
            </a:r>
            <a:r>
              <a:rPr lang="cs-CZ" dirty="0" err="1" smtClean="0"/>
              <a:t>mark</a:t>
            </a:r>
            <a:r>
              <a:rPr lang="cs-CZ" dirty="0" smtClean="0"/>
              <a:t>, </a:t>
            </a:r>
            <a:r>
              <a:rPr lang="cs-CZ" dirty="0" err="1" smtClean="0"/>
              <a:t>succesful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cs-CZ" dirty="0" smtClean="0"/>
          </a:p>
          <a:p>
            <a:pPr lvl="0"/>
            <a:r>
              <a:rPr lang="cs-CZ" dirty="0" smtClean="0"/>
              <a:t>1923 – </a:t>
            </a:r>
            <a:r>
              <a:rPr lang="cs-CZ" dirty="0" err="1" smtClean="0"/>
              <a:t>suppression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Hitler</a:t>
            </a:r>
            <a:r>
              <a:rPr lang="cs-CZ" b="1" dirty="0" smtClean="0"/>
              <a:t>-</a:t>
            </a:r>
            <a:r>
              <a:rPr lang="cs-CZ" b="1" dirty="0" err="1" smtClean="0"/>
              <a:t>Ludendorff</a:t>
            </a:r>
            <a:r>
              <a:rPr lang="cs-CZ" b="1" dirty="0" smtClean="0"/>
              <a:t> </a:t>
            </a:r>
            <a:r>
              <a:rPr lang="cs-CZ" b="1" dirty="0" err="1" smtClean="0"/>
              <a:t>Putsch</a:t>
            </a:r>
            <a:r>
              <a:rPr lang="cs-CZ" dirty="0" smtClean="0"/>
              <a:t> in </a:t>
            </a:r>
            <a:r>
              <a:rPr lang="cs-CZ" dirty="0" err="1" smtClean="0"/>
              <a:t>Munich</a:t>
            </a:r>
            <a:r>
              <a:rPr lang="cs-CZ" dirty="0" smtClean="0"/>
              <a:t>, Hitler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arrested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wrote</a:t>
            </a:r>
            <a:r>
              <a:rPr lang="cs-CZ" dirty="0" smtClean="0"/>
              <a:t> his </a:t>
            </a:r>
            <a:r>
              <a:rPr lang="cs-CZ" dirty="0" err="1" smtClean="0"/>
              <a:t>programme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 </a:t>
            </a:r>
            <a:r>
              <a:rPr lang="cs-CZ" i="1" dirty="0" err="1" smtClean="0"/>
              <a:t>Mein</a:t>
            </a:r>
            <a:r>
              <a:rPr lang="cs-CZ" i="1" dirty="0" smtClean="0"/>
              <a:t> </a:t>
            </a:r>
            <a:r>
              <a:rPr lang="cs-CZ" i="1" dirty="0" err="1" smtClean="0"/>
              <a:t>Kampf</a:t>
            </a:r>
            <a:r>
              <a:rPr lang="cs-CZ" dirty="0" smtClean="0"/>
              <a:t>, his </a:t>
            </a:r>
            <a:r>
              <a:rPr lang="cs-CZ" dirty="0" err="1" smtClean="0"/>
              <a:t>political</a:t>
            </a:r>
            <a:r>
              <a:rPr lang="cs-CZ" dirty="0" smtClean="0"/>
              <a:t> party NSDAP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banned</a:t>
            </a:r>
            <a:endParaRPr lang="cs-CZ" dirty="0" smtClean="0"/>
          </a:p>
          <a:p>
            <a:pPr lvl="0"/>
            <a:r>
              <a:rPr lang="cs-CZ" dirty="0" smtClean="0"/>
              <a:t>1925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second</a:t>
            </a:r>
            <a:r>
              <a:rPr lang="cs-CZ" dirty="0" smtClean="0"/>
              <a:t> President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b="1" dirty="0" smtClean="0"/>
              <a:t>Paul </a:t>
            </a:r>
            <a:r>
              <a:rPr lang="cs-CZ" b="1" dirty="0" err="1" smtClean="0"/>
              <a:t>von</a:t>
            </a:r>
            <a:r>
              <a:rPr lang="cs-CZ" b="1" dirty="0" smtClean="0"/>
              <a:t> </a:t>
            </a:r>
            <a:r>
              <a:rPr lang="cs-CZ" b="1" dirty="0" err="1" smtClean="0"/>
              <a:t>Hindenburg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endParaRPr lang="cs-CZ" sz="2800" dirty="0"/>
          </a:p>
        </p:txBody>
      </p:sp>
      <p:pic>
        <p:nvPicPr>
          <p:cNvPr id="6" name="Zástupný symbol pro obsah 5" descr="weimar-republic-and-the-polish-iss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6462184" cy="48466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58772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since</a:t>
            </a:r>
            <a:r>
              <a:rPr lang="cs-CZ" dirty="0" smtClean="0"/>
              <a:t> 1929 – Great </a:t>
            </a:r>
            <a:r>
              <a:rPr lang="cs-CZ" dirty="0" err="1" smtClean="0"/>
              <a:t>Depression</a:t>
            </a:r>
            <a:r>
              <a:rPr lang="cs-CZ" dirty="0" smtClean="0"/>
              <a:t> – in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serious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(1932 – </a:t>
            </a:r>
            <a:r>
              <a:rPr lang="cs-CZ" dirty="0" err="1" smtClean="0"/>
              <a:t>unemployment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44,5 %),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 smtClean="0"/>
              <a:t>nationalism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revanchism</a:t>
            </a:r>
            <a:endParaRPr lang="cs-CZ" dirty="0" smtClean="0"/>
          </a:p>
          <a:p>
            <a:pPr lvl="0"/>
            <a:r>
              <a:rPr lang="cs-CZ" dirty="0" smtClean="0"/>
              <a:t>1932 – NSDAP </a:t>
            </a:r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, 1933 – </a:t>
            </a:r>
            <a:r>
              <a:rPr lang="cs-CZ" b="1" dirty="0" smtClean="0"/>
              <a:t>Adolf Hitler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a </a:t>
            </a:r>
            <a:r>
              <a:rPr lang="cs-CZ" dirty="0" err="1" smtClean="0"/>
              <a:t>Chancellor</a:t>
            </a:r>
            <a:endParaRPr lang="cs-CZ" dirty="0" smtClean="0"/>
          </a:p>
          <a:p>
            <a:pPr lvl="0"/>
            <a:r>
              <a:rPr lang="cs-CZ" dirty="0" smtClean="0"/>
              <a:t>1934 – Hitler </a:t>
            </a:r>
            <a:r>
              <a:rPr lang="cs-CZ" dirty="0" err="1" smtClean="0"/>
              <a:t>became</a:t>
            </a:r>
            <a:r>
              <a:rPr lang="cs-CZ" dirty="0" smtClean="0"/>
              <a:t> a </a:t>
            </a:r>
            <a:r>
              <a:rPr lang="cs-CZ" dirty="0" err="1" smtClean="0"/>
              <a:t>Führer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cs-CZ" dirty="0" smtClean="0"/>
          </a:p>
          <a:p>
            <a:pPr lvl="0"/>
            <a:r>
              <a:rPr lang="cs-CZ" dirty="0" smtClean="0"/>
              <a:t>1935 – </a:t>
            </a:r>
            <a:r>
              <a:rPr lang="cs-CZ" dirty="0" err="1" smtClean="0"/>
              <a:t>Nüremberg</a:t>
            </a:r>
            <a:r>
              <a:rPr lang="cs-CZ" dirty="0" smtClean="0"/>
              <a:t> </a:t>
            </a:r>
            <a:r>
              <a:rPr lang="cs-CZ" dirty="0" err="1" smtClean="0"/>
              <a:t>laws</a:t>
            </a:r>
            <a:r>
              <a:rPr lang="cs-CZ" dirty="0" smtClean="0"/>
              <a:t> –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Semitism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Jews</a:t>
            </a:r>
            <a:r>
              <a:rPr lang="cs-CZ" dirty="0" smtClean="0"/>
              <a:t> </a:t>
            </a:r>
            <a:r>
              <a:rPr lang="cs-CZ" dirty="0" err="1" smtClean="0"/>
              <a:t>excluded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, </a:t>
            </a:r>
            <a:r>
              <a:rPr lang="cs-CZ" dirty="0" err="1" smtClean="0"/>
              <a:t>economical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public </a:t>
            </a:r>
            <a:r>
              <a:rPr lang="cs-CZ" dirty="0" err="1" smtClean="0"/>
              <a:t>life</a:t>
            </a:r>
            <a:r>
              <a:rPr lang="cs-CZ" dirty="0" smtClean="0"/>
              <a:t>, had to </a:t>
            </a:r>
            <a:r>
              <a:rPr lang="cs-CZ" dirty="0" err="1" smtClean="0"/>
              <a:t>wear</a:t>
            </a:r>
            <a:r>
              <a:rPr lang="cs-CZ" dirty="0" smtClean="0"/>
              <a:t> a </a:t>
            </a:r>
            <a:r>
              <a:rPr lang="cs-CZ" dirty="0" err="1" smtClean="0"/>
              <a:t>yellow</a:t>
            </a:r>
            <a:r>
              <a:rPr lang="cs-CZ" dirty="0" smtClean="0"/>
              <a:t> star</a:t>
            </a:r>
          </a:p>
          <a:p>
            <a:pPr lvl="0"/>
            <a:r>
              <a:rPr lang="cs-CZ" dirty="0" smtClean="0"/>
              <a:t>1935 –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introduced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lvl="0"/>
            <a:r>
              <a:rPr lang="cs-CZ" dirty="0" smtClean="0"/>
              <a:t>1936 –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de-</a:t>
            </a:r>
            <a:r>
              <a:rPr lang="cs-CZ" dirty="0" err="1" smtClean="0"/>
              <a:t>militarized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in </a:t>
            </a:r>
            <a:r>
              <a:rPr lang="cs-CZ" dirty="0" err="1" smtClean="0"/>
              <a:t>Rheinland</a:t>
            </a:r>
            <a:endParaRPr lang="cs-CZ" dirty="0" smtClean="0"/>
          </a:p>
          <a:p>
            <a:pPr lvl="0"/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breaching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Versailles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Rhineland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prostest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endParaRPr lang="cs-CZ" dirty="0" smtClean="0"/>
          </a:p>
          <a:p>
            <a:pPr lvl="0"/>
            <a:r>
              <a:rPr lang="cs-CZ" dirty="0" smtClean="0"/>
              <a:t>1936 –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Italy – Berlin-Rome Axis</a:t>
            </a:r>
          </a:p>
          <a:p>
            <a:pPr lvl="0"/>
            <a:r>
              <a:rPr lang="cs-CZ" dirty="0" smtClean="0"/>
              <a:t>1936 –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Comimmntern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– </a:t>
            </a:r>
            <a:r>
              <a:rPr lang="cs-CZ" dirty="0" err="1" smtClean="0"/>
              <a:t>with</a:t>
            </a:r>
            <a:r>
              <a:rPr lang="cs-CZ" dirty="0" smtClean="0"/>
              <a:t> Japan</a:t>
            </a:r>
          </a:p>
          <a:p>
            <a:pPr lvl="0"/>
            <a:r>
              <a:rPr lang="cs-CZ" dirty="0" smtClean="0"/>
              <a:t>1938, </a:t>
            </a:r>
            <a:r>
              <a:rPr lang="cs-CZ" dirty="0" err="1" smtClean="0"/>
              <a:t>November</a:t>
            </a:r>
            <a:r>
              <a:rPr lang="cs-CZ" dirty="0" smtClean="0"/>
              <a:t> 9–10  – </a:t>
            </a:r>
            <a:r>
              <a:rPr lang="cs-CZ" dirty="0" err="1" smtClean="0"/>
              <a:t>Crystal</a:t>
            </a:r>
            <a:r>
              <a:rPr lang="cs-CZ" dirty="0" smtClean="0"/>
              <a:t> </a:t>
            </a:r>
            <a:r>
              <a:rPr lang="cs-CZ" dirty="0" err="1" smtClean="0"/>
              <a:t>Night</a:t>
            </a:r>
            <a:r>
              <a:rPr lang="cs-CZ" dirty="0" smtClean="0"/>
              <a:t> – </a:t>
            </a:r>
            <a:r>
              <a:rPr lang="cs-CZ" dirty="0" err="1" smtClean="0"/>
              <a:t>great</a:t>
            </a:r>
            <a:r>
              <a:rPr lang="cs-CZ" dirty="0" smtClean="0"/>
              <a:t> pogrom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Jews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Paul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Hindenburg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Adolf Hitler</a:t>
            </a:r>
            <a:endParaRPr lang="cs-CZ" dirty="0"/>
          </a:p>
        </p:txBody>
      </p:sp>
      <p:pic>
        <p:nvPicPr>
          <p:cNvPr id="8" name="Zástupný symbol pro obsah 7" descr="adolf-hitl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3019108" cy="3970784"/>
          </a:xfrm>
        </p:spPr>
      </p:pic>
      <p:pic>
        <p:nvPicPr>
          <p:cNvPr id="11" name="Zástupný symbol pro obsah 10" descr="101PaulHindenburg_I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2520280" cy="395338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/>
              <a:t>Readings</a:t>
            </a:r>
            <a:r>
              <a:rPr lang="cs-CZ" i="1" dirty="0" smtClean="0"/>
              <a:t>:</a:t>
            </a:r>
          </a:p>
          <a:p>
            <a:r>
              <a:rPr lang="cs-CZ" cap="all" dirty="0" err="1" smtClean="0"/>
              <a:t>Kaes</a:t>
            </a:r>
            <a:r>
              <a:rPr lang="cs-CZ" dirty="0" smtClean="0"/>
              <a:t>, Anton – </a:t>
            </a:r>
            <a:r>
              <a:rPr lang="cs-CZ" cap="all" dirty="0" err="1" smtClean="0"/>
              <a:t>Jay</a:t>
            </a:r>
            <a:r>
              <a:rPr lang="cs-CZ" dirty="0" smtClean="0"/>
              <a:t>, Martin – </a:t>
            </a:r>
            <a:r>
              <a:rPr lang="cs-CZ" cap="all" dirty="0" err="1" smtClean="0"/>
              <a:t>Dimendberg</a:t>
            </a:r>
            <a:r>
              <a:rPr lang="cs-CZ" dirty="0" smtClean="0"/>
              <a:t>, Edward, (</a:t>
            </a:r>
            <a:r>
              <a:rPr lang="cs-CZ" dirty="0" err="1" smtClean="0"/>
              <a:t>eds</a:t>
            </a:r>
            <a:r>
              <a:rPr lang="cs-CZ" dirty="0" smtClean="0"/>
              <a:t>.):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Weimar</a:t>
            </a:r>
            <a:r>
              <a:rPr lang="cs-CZ" i="1" dirty="0" smtClean="0"/>
              <a:t> </a:t>
            </a:r>
            <a:r>
              <a:rPr lang="cs-CZ" i="1" dirty="0" err="1" smtClean="0"/>
              <a:t>Republic</a:t>
            </a:r>
            <a:r>
              <a:rPr lang="cs-CZ" i="1" dirty="0" smtClean="0"/>
              <a:t> </a:t>
            </a:r>
            <a:r>
              <a:rPr lang="cs-CZ" i="1" dirty="0" err="1" smtClean="0"/>
              <a:t>sourcebook</a:t>
            </a:r>
            <a:r>
              <a:rPr lang="cs-CZ" dirty="0" smtClean="0"/>
              <a:t>. </a:t>
            </a:r>
            <a:r>
              <a:rPr lang="cs-CZ" dirty="0" err="1" smtClean="0"/>
              <a:t>Berkeley</a:t>
            </a:r>
            <a:r>
              <a:rPr lang="cs-CZ" dirty="0" smtClean="0"/>
              <a:t>: 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California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1994.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http://books.google.cz/books?id=J4A1gt4-VCsC&amp;printsec=frontcover&amp;hl=cs&amp;source=gbs_ViewAPI&amp;redir_esc=y#v=onepage&amp;q&amp;f=false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Austria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5446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1919–1934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Chacellor</a:t>
            </a:r>
            <a:r>
              <a:rPr lang="cs-CZ" dirty="0" smtClean="0"/>
              <a:t> </a:t>
            </a:r>
            <a:r>
              <a:rPr lang="cs-CZ" dirty="0" err="1" smtClean="0"/>
              <a:t>Ignaz</a:t>
            </a:r>
            <a:r>
              <a:rPr lang="cs-CZ" dirty="0" smtClean="0"/>
              <a:t> </a:t>
            </a:r>
            <a:r>
              <a:rPr lang="cs-CZ" dirty="0" err="1" smtClean="0"/>
              <a:t>Siepel</a:t>
            </a:r>
            <a:r>
              <a:rPr lang="cs-CZ" dirty="0" smtClean="0"/>
              <a:t>, </a:t>
            </a:r>
            <a:r>
              <a:rPr lang="cs-CZ" dirty="0" err="1" smtClean="0"/>
              <a:t>Austria</a:t>
            </a:r>
            <a:r>
              <a:rPr lang="cs-CZ" dirty="0" smtClean="0"/>
              <a:t>'s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dominated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Christian </a:t>
            </a:r>
            <a:r>
              <a:rPr lang="cs-CZ" dirty="0" err="1" smtClean="0"/>
              <a:t>Social</a:t>
            </a:r>
            <a:r>
              <a:rPr lang="cs-CZ" dirty="0" smtClean="0"/>
              <a:t> Party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country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unstable</a:t>
            </a:r>
            <a:r>
              <a:rPr lang="cs-CZ" dirty="0" smtClean="0"/>
              <a:t>, severe </a:t>
            </a:r>
            <a:r>
              <a:rPr lang="cs-CZ" dirty="0" err="1" smtClean="0"/>
              <a:t>economical</a:t>
            </a:r>
            <a:r>
              <a:rPr lang="cs-CZ" dirty="0" smtClean="0"/>
              <a:t> </a:t>
            </a:r>
            <a:r>
              <a:rPr lang="cs-CZ" dirty="0" err="1" smtClean="0"/>
              <a:t>consequences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 smtClean="0"/>
          </a:p>
          <a:p>
            <a:pPr lvl="0"/>
            <a:r>
              <a:rPr lang="cs-CZ" dirty="0" smtClean="0"/>
              <a:t>many </a:t>
            </a:r>
            <a:r>
              <a:rPr lang="cs-CZ" dirty="0" err="1" smtClean="0"/>
              <a:t>paramilitary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had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early</a:t>
            </a:r>
            <a:r>
              <a:rPr lang="cs-CZ" dirty="0" smtClean="0"/>
              <a:t> 1920s 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clash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-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-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paramilitary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as </a:t>
            </a:r>
            <a:r>
              <a:rPr lang="cs-CZ" b="1" dirty="0" err="1" smtClean="0"/>
              <a:t>July</a:t>
            </a:r>
            <a:r>
              <a:rPr lang="cs-CZ" b="1" dirty="0" smtClean="0"/>
              <a:t> Revolt </a:t>
            </a:r>
            <a:r>
              <a:rPr lang="cs-CZ" b="1" dirty="0" err="1" smtClean="0"/>
              <a:t>of</a:t>
            </a:r>
            <a:r>
              <a:rPr lang="cs-CZ" b="1" dirty="0" smtClean="0"/>
              <a:t> 1927</a:t>
            </a:r>
            <a:endParaRPr lang="cs-CZ" dirty="0" smtClean="0"/>
          </a:p>
          <a:p>
            <a:pPr lvl="0"/>
            <a:r>
              <a:rPr lang="cs-CZ" dirty="0" smtClean="0"/>
              <a:t>1932 – </a:t>
            </a:r>
            <a:r>
              <a:rPr lang="cs-CZ" dirty="0" err="1" smtClean="0"/>
              <a:t>authoritarian</a:t>
            </a:r>
            <a:r>
              <a:rPr lang="cs-CZ" dirty="0" smtClean="0"/>
              <a:t> </a:t>
            </a:r>
            <a:r>
              <a:rPr lang="cs-CZ" dirty="0" err="1" smtClean="0"/>
              <a:t>regime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Chancellor</a:t>
            </a:r>
            <a:r>
              <a:rPr lang="cs-CZ" dirty="0" smtClean="0"/>
              <a:t> </a:t>
            </a:r>
            <a:r>
              <a:rPr lang="cs-CZ" b="1" dirty="0" err="1" smtClean="0"/>
              <a:t>Engelbert</a:t>
            </a:r>
            <a:r>
              <a:rPr lang="cs-CZ" b="1" dirty="0" smtClean="0"/>
              <a:t> </a:t>
            </a:r>
            <a:r>
              <a:rPr lang="cs-CZ" b="1" dirty="0" err="1" smtClean="0"/>
              <a:t>Dollfuss</a:t>
            </a:r>
            <a:r>
              <a:rPr lang="cs-CZ" dirty="0" smtClean="0"/>
              <a:t>, </a:t>
            </a:r>
            <a:r>
              <a:rPr lang="cs-CZ" dirty="0" err="1" smtClean="0"/>
              <a:t>austrofascism</a:t>
            </a:r>
            <a:r>
              <a:rPr lang="cs-CZ" dirty="0" smtClean="0"/>
              <a:t>, </a:t>
            </a:r>
            <a:r>
              <a:rPr lang="cs-CZ" dirty="0" err="1" smtClean="0"/>
              <a:t>Dollfuss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assassinated</a:t>
            </a:r>
            <a:r>
              <a:rPr lang="cs-CZ" dirty="0" smtClean="0"/>
              <a:t> by </a:t>
            </a:r>
            <a:r>
              <a:rPr lang="cs-CZ" dirty="0" err="1" smtClean="0"/>
              <a:t>Nazi</a:t>
            </a:r>
            <a:r>
              <a:rPr lang="cs-CZ" dirty="0" smtClean="0"/>
              <a:t> agent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attempted</a:t>
            </a:r>
            <a:r>
              <a:rPr lang="cs-CZ" dirty="0" smtClean="0"/>
              <a:t> </a:t>
            </a:r>
            <a:r>
              <a:rPr lang="cs-CZ" dirty="0" err="1" smtClean="0"/>
              <a:t>coup</a:t>
            </a:r>
            <a:r>
              <a:rPr lang="cs-CZ" dirty="0" smtClean="0"/>
              <a:t> d'</a:t>
            </a:r>
            <a:r>
              <a:rPr lang="cs-CZ" dirty="0" err="1" smtClean="0"/>
              <a:t>état</a:t>
            </a:r>
            <a:r>
              <a:rPr lang="cs-CZ" dirty="0" smtClean="0"/>
              <a:t> in 1934 – </a:t>
            </a:r>
            <a:r>
              <a:rPr lang="cs-CZ" dirty="0" err="1" smtClean="0"/>
              <a:t>July</a:t>
            </a:r>
            <a:r>
              <a:rPr lang="cs-CZ" dirty="0" smtClean="0"/>
              <a:t> </a:t>
            </a:r>
            <a:r>
              <a:rPr lang="cs-CZ" dirty="0" err="1" smtClean="0"/>
              <a:t>Putch</a:t>
            </a:r>
            <a:endParaRPr lang="cs-CZ" dirty="0" smtClean="0"/>
          </a:p>
          <a:p>
            <a:pPr lvl="0"/>
            <a:r>
              <a:rPr lang="cs-CZ" dirty="0" smtClean="0"/>
              <a:t>New </a:t>
            </a:r>
            <a:r>
              <a:rPr lang="cs-CZ" dirty="0" err="1" smtClean="0"/>
              <a:t>Chancellor</a:t>
            </a:r>
            <a:r>
              <a:rPr lang="cs-CZ" dirty="0" smtClean="0"/>
              <a:t> – </a:t>
            </a:r>
            <a:r>
              <a:rPr lang="cs-CZ" b="1" dirty="0" smtClean="0"/>
              <a:t>Kurt </a:t>
            </a:r>
            <a:r>
              <a:rPr lang="cs-CZ" b="1" dirty="0" err="1" smtClean="0"/>
              <a:t>Schuschnigg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effort</a:t>
            </a:r>
            <a:r>
              <a:rPr lang="cs-CZ" dirty="0" smtClean="0"/>
              <a:t> to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´s </a:t>
            </a:r>
            <a:r>
              <a:rPr lang="cs-CZ" dirty="0" err="1" smtClean="0"/>
              <a:t>independence</a:t>
            </a:r>
            <a:endParaRPr lang="cs-CZ" b="1" dirty="0" smtClean="0"/>
          </a:p>
          <a:p>
            <a:pPr lvl="0"/>
            <a:r>
              <a:rPr lang="cs-CZ" dirty="0" smtClean="0"/>
              <a:t>1938 – </a:t>
            </a:r>
            <a:r>
              <a:rPr lang="cs-CZ" dirty="0" err="1" smtClean="0"/>
              <a:t>Anschluss</a:t>
            </a:r>
            <a:r>
              <a:rPr lang="cs-CZ" dirty="0" smtClean="0"/>
              <a:t> – </a:t>
            </a:r>
            <a:r>
              <a:rPr lang="cs-CZ" dirty="0" err="1" smtClean="0"/>
              <a:t>March</a:t>
            </a:r>
            <a:r>
              <a:rPr lang="cs-CZ" dirty="0" smtClean="0"/>
              <a:t> 11 –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crossed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frontiers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by </a:t>
            </a:r>
            <a:r>
              <a:rPr lang="cs-CZ" dirty="0" err="1" smtClean="0"/>
              <a:t>Germany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hungary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064896" cy="60212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proclamation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democratic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on </a:t>
            </a:r>
            <a:r>
              <a:rPr lang="cs-CZ" dirty="0" err="1" smtClean="0"/>
              <a:t>November</a:t>
            </a:r>
            <a:r>
              <a:rPr lang="cs-CZ" dirty="0" smtClean="0"/>
              <a:t> 16, 1918, </a:t>
            </a:r>
            <a:r>
              <a:rPr lang="cs-CZ" b="1" dirty="0" err="1" smtClean="0"/>
              <a:t>Mihály</a:t>
            </a:r>
            <a:r>
              <a:rPr lang="cs-CZ" b="1" dirty="0" smtClean="0"/>
              <a:t> </a:t>
            </a:r>
            <a:r>
              <a:rPr lang="cs-CZ" b="1" dirty="0" err="1" smtClean="0"/>
              <a:t>Károlyi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named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's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area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dissatisfaction</a:t>
            </a:r>
            <a:r>
              <a:rPr lang="cs-CZ" dirty="0" smtClean="0"/>
              <a:t>, </a:t>
            </a:r>
            <a:r>
              <a:rPr lang="cs-CZ" dirty="0" err="1" smtClean="0"/>
              <a:t>attpemts</a:t>
            </a:r>
            <a:r>
              <a:rPr lang="cs-CZ" dirty="0" smtClean="0"/>
              <a:t> to </a:t>
            </a:r>
            <a:r>
              <a:rPr lang="cs-CZ" dirty="0" err="1" smtClean="0"/>
              <a:t>restore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Hungary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rapid </a:t>
            </a:r>
            <a:r>
              <a:rPr lang="cs-CZ" dirty="0" err="1" smtClean="0"/>
              <a:t>rise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Communist</a:t>
            </a:r>
            <a:r>
              <a:rPr lang="cs-CZ" dirty="0" smtClean="0"/>
              <a:t> Party,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on </a:t>
            </a:r>
            <a:r>
              <a:rPr lang="cs-CZ" dirty="0" err="1" smtClean="0"/>
              <a:t>March</a:t>
            </a:r>
            <a:r>
              <a:rPr lang="cs-CZ" dirty="0" smtClean="0"/>
              <a:t> 21, 1919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attpemt</a:t>
            </a:r>
            <a:r>
              <a:rPr lang="cs-CZ" dirty="0" smtClean="0"/>
              <a:t> to </a:t>
            </a:r>
            <a:r>
              <a:rPr lang="cs-CZ" dirty="0" err="1" smtClean="0"/>
              <a:t>restore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b="1" dirty="0" smtClean="0"/>
              <a:t>Béla Kun,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communists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connect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endParaRPr lang="cs-CZ" dirty="0" smtClean="0"/>
          </a:p>
          <a:p>
            <a:pPr lvl="0"/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Rumania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threatened</a:t>
            </a:r>
            <a:r>
              <a:rPr lang="cs-CZ" dirty="0" smtClean="0"/>
              <a:t> by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demands</a:t>
            </a:r>
            <a:r>
              <a:rPr lang="cs-CZ" dirty="0" smtClean="0"/>
              <a:t> →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armies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– </a:t>
            </a:r>
            <a:r>
              <a:rPr lang="cs-CZ" dirty="0" err="1" smtClean="0"/>
              <a:t>fascist</a:t>
            </a:r>
            <a:r>
              <a:rPr lang="cs-CZ" dirty="0" smtClean="0"/>
              <a:t> party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Admiral</a:t>
            </a:r>
            <a:r>
              <a:rPr lang="cs-CZ" b="1" dirty="0" smtClean="0"/>
              <a:t> </a:t>
            </a:r>
            <a:r>
              <a:rPr lang="cs-CZ" b="1" dirty="0" err="1" smtClean="0"/>
              <a:t>Miklós</a:t>
            </a:r>
            <a:r>
              <a:rPr lang="cs-CZ" b="1" dirty="0" smtClean="0"/>
              <a:t> </a:t>
            </a:r>
            <a:r>
              <a:rPr lang="cs-CZ" b="1" dirty="0" err="1" smtClean="0"/>
              <a:t>Horthy</a:t>
            </a:r>
            <a:endParaRPr lang="cs-CZ" dirty="0" smtClean="0"/>
          </a:p>
          <a:p>
            <a:pPr lvl="0"/>
            <a:r>
              <a:rPr lang="cs-CZ" dirty="0" smtClean="0"/>
              <a:t>1920 –  monarchy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restored</a:t>
            </a:r>
            <a:r>
              <a:rPr lang="cs-CZ" dirty="0" smtClean="0"/>
              <a:t> in </a:t>
            </a:r>
            <a:r>
              <a:rPr lang="cs-CZ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Horthy</a:t>
            </a:r>
            <a:r>
              <a:rPr lang="cs-CZ" dirty="0" smtClean="0"/>
              <a:t> regent 1921–1931 – </a:t>
            </a:r>
            <a:r>
              <a:rPr lang="cs-CZ" dirty="0" err="1" smtClean="0"/>
              <a:t>the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b="1" dirty="0" err="1" smtClean="0"/>
              <a:t>István</a:t>
            </a:r>
            <a:r>
              <a:rPr lang="cs-CZ" b="1" dirty="0" smtClean="0"/>
              <a:t> </a:t>
            </a:r>
            <a:r>
              <a:rPr lang="cs-CZ" b="1" dirty="0" err="1" smtClean="0"/>
              <a:t>Bethlen</a:t>
            </a:r>
            <a:r>
              <a:rPr lang="cs-CZ" dirty="0" smtClean="0"/>
              <a:t> (</a:t>
            </a:r>
            <a:r>
              <a:rPr lang="cs-CZ" dirty="0" err="1" smtClean="0"/>
              <a:t>till</a:t>
            </a:r>
            <a:r>
              <a:rPr lang="cs-CZ" dirty="0" smtClean="0"/>
              <a:t> 1931)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Hungary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920880" cy="568863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, Charles IV, </a:t>
            </a:r>
            <a:r>
              <a:rPr lang="cs-CZ" dirty="0" err="1" smtClean="0"/>
              <a:t>unsuccessfully</a:t>
            </a:r>
            <a:r>
              <a:rPr lang="cs-CZ" dirty="0" smtClean="0"/>
              <a:t> </a:t>
            </a:r>
            <a:r>
              <a:rPr lang="cs-CZ" dirty="0" err="1" smtClean="0"/>
              <a:t>attempted</a:t>
            </a:r>
            <a:r>
              <a:rPr lang="cs-CZ" dirty="0" smtClean="0"/>
              <a:t> to </a:t>
            </a:r>
            <a:r>
              <a:rPr lang="cs-CZ" dirty="0" err="1" smtClean="0"/>
              <a:t>retake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's </a:t>
            </a:r>
            <a:r>
              <a:rPr lang="cs-CZ" dirty="0" err="1" smtClean="0"/>
              <a:t>throne</a:t>
            </a:r>
            <a:r>
              <a:rPr lang="cs-CZ" dirty="0" smtClean="0"/>
              <a:t> in </a:t>
            </a:r>
            <a:r>
              <a:rPr lang="cs-CZ" dirty="0" err="1" smtClean="0"/>
              <a:t>March</a:t>
            </a:r>
            <a:r>
              <a:rPr lang="cs-CZ" dirty="0" smtClean="0"/>
              <a:t> 1921 </a:t>
            </a:r>
          </a:p>
          <a:p>
            <a:pPr lvl="0"/>
            <a:r>
              <a:rPr lang="cs-CZ" dirty="0" err="1" smtClean="0"/>
              <a:t>Hungary</a:t>
            </a:r>
            <a:r>
              <a:rPr lang="cs-CZ" dirty="0" smtClean="0"/>
              <a:t>'s </a:t>
            </a:r>
            <a:r>
              <a:rPr lang="cs-CZ" dirty="0" err="1" smtClean="0"/>
              <a:t>signing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Trianon on June 4, 1920, </a:t>
            </a:r>
            <a:r>
              <a:rPr lang="cs-CZ" dirty="0" err="1" smtClean="0"/>
              <a:t>ratified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country's </a:t>
            </a:r>
            <a:r>
              <a:rPr lang="cs-CZ" dirty="0" err="1" smtClean="0"/>
              <a:t>dismemberment</a:t>
            </a:r>
            <a:r>
              <a:rPr lang="cs-CZ" dirty="0" smtClean="0"/>
              <a:t>, limited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armed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 </a:t>
            </a:r>
            <a:r>
              <a:rPr lang="cs-CZ" dirty="0" err="1" smtClean="0"/>
              <a:t>payments</a:t>
            </a:r>
            <a:endParaRPr lang="cs-CZ" dirty="0" smtClean="0"/>
          </a:p>
          <a:p>
            <a:pPr lvl="0"/>
            <a:r>
              <a:rPr lang="cs-CZ" dirty="0" smtClean="0"/>
              <a:t>1920s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terror</a:t>
            </a:r>
            <a:r>
              <a:rPr lang="cs-CZ" dirty="0" smtClean="0"/>
              <a:t> - led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imprisonment</a:t>
            </a:r>
            <a:r>
              <a:rPr lang="cs-CZ" dirty="0" smtClean="0"/>
              <a:t>, </a:t>
            </a:r>
            <a:r>
              <a:rPr lang="cs-CZ" dirty="0" err="1" smtClean="0"/>
              <a:t>torture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execution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trial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communists</a:t>
            </a:r>
            <a:r>
              <a:rPr lang="cs-CZ" dirty="0" smtClean="0"/>
              <a:t>, </a:t>
            </a:r>
            <a:r>
              <a:rPr lang="cs-CZ" dirty="0" err="1" smtClean="0"/>
              <a:t>socialists</a:t>
            </a:r>
            <a:r>
              <a:rPr lang="cs-CZ" dirty="0" smtClean="0"/>
              <a:t>, </a:t>
            </a:r>
            <a:r>
              <a:rPr lang="cs-CZ" dirty="0" err="1" smtClean="0"/>
              <a:t>Jews</a:t>
            </a:r>
            <a:r>
              <a:rPr lang="cs-CZ" dirty="0" smtClean="0"/>
              <a:t>, </a:t>
            </a:r>
            <a:r>
              <a:rPr lang="cs-CZ" dirty="0" err="1" smtClean="0"/>
              <a:t>leftist</a:t>
            </a:r>
            <a:r>
              <a:rPr lang="cs-CZ" dirty="0" smtClean="0"/>
              <a:t> </a:t>
            </a:r>
            <a:r>
              <a:rPr lang="cs-CZ" dirty="0" err="1" smtClean="0"/>
              <a:t>intellectuals</a:t>
            </a:r>
            <a:r>
              <a:rPr lang="cs-CZ" dirty="0" smtClean="0"/>
              <a:t>, </a:t>
            </a:r>
            <a:r>
              <a:rPr lang="cs-CZ" dirty="0" err="1" smtClean="0"/>
              <a:t>sympathizers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Károlyi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Kun </a:t>
            </a:r>
            <a:r>
              <a:rPr lang="cs-CZ" dirty="0" err="1" smtClean="0"/>
              <a:t>regimes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threatened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officers</a:t>
            </a:r>
            <a:r>
              <a:rPr lang="cs-CZ" dirty="0" smtClean="0"/>
              <a:t> </a:t>
            </a:r>
            <a:r>
              <a:rPr lang="cs-CZ" dirty="0" err="1" smtClean="0"/>
              <a:t>sought</a:t>
            </a:r>
            <a:r>
              <a:rPr lang="cs-CZ" dirty="0" smtClean="0"/>
              <a:t> to </a:t>
            </a:r>
            <a:r>
              <a:rPr lang="cs-CZ" dirty="0" err="1" smtClean="0"/>
              <a:t>reestablish</a:t>
            </a:r>
            <a:endParaRPr lang="cs-CZ" dirty="0" smtClean="0"/>
          </a:p>
          <a:p>
            <a:pPr lvl="0"/>
            <a:r>
              <a:rPr lang="cs-CZ" dirty="0" smtClean="0"/>
              <a:t>1932–1936 – </a:t>
            </a:r>
            <a:r>
              <a:rPr lang="cs-CZ" dirty="0" err="1" smtClean="0"/>
              <a:t>the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b="1" dirty="0" err="1" smtClean="0"/>
              <a:t>Guyla</a:t>
            </a:r>
            <a:r>
              <a:rPr lang="cs-CZ" b="1" dirty="0" smtClean="0"/>
              <a:t> </a:t>
            </a:r>
            <a:r>
              <a:rPr lang="cs-CZ" b="1" dirty="0" err="1" smtClean="0"/>
              <a:t>Gömbös</a:t>
            </a:r>
            <a:r>
              <a:rPr lang="cs-CZ" dirty="0" smtClean="0"/>
              <a:t>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radical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's </a:t>
            </a:r>
            <a:r>
              <a:rPr lang="cs-CZ" dirty="0" err="1" smtClean="0"/>
              <a:t>ascendancy</a:t>
            </a:r>
            <a:r>
              <a:rPr lang="cs-CZ" dirty="0" smtClean="0"/>
              <a:t> in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1939 – </a:t>
            </a:r>
            <a:r>
              <a:rPr lang="cs-CZ" dirty="0" err="1" smtClean="0"/>
              <a:t>Arrow</a:t>
            </a:r>
            <a:r>
              <a:rPr lang="cs-CZ" dirty="0" smtClean="0"/>
              <a:t> </a:t>
            </a:r>
            <a:r>
              <a:rPr lang="cs-CZ" dirty="0" err="1" smtClean="0"/>
              <a:t>Cross</a:t>
            </a:r>
            <a:r>
              <a:rPr lang="cs-CZ" dirty="0" smtClean="0"/>
              <a:t> Party (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Nazi</a:t>
            </a:r>
            <a:r>
              <a:rPr lang="cs-CZ" dirty="0" smtClean="0"/>
              <a:t> Party) </a:t>
            </a:r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endParaRPr lang="cs-CZ" dirty="0" smtClean="0"/>
          </a:p>
          <a:p>
            <a:pPr lvl="0"/>
            <a:r>
              <a:rPr lang="cs-CZ" dirty="0" smtClean="0"/>
              <a:t>1940 –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Tripartite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(</a:t>
            </a:r>
            <a:r>
              <a:rPr lang="cs-CZ" dirty="0" err="1" smtClean="0"/>
              <a:t>Germany</a:t>
            </a:r>
            <a:r>
              <a:rPr lang="cs-CZ" dirty="0" smtClean="0"/>
              <a:t>, Italy </a:t>
            </a:r>
            <a:r>
              <a:rPr lang="cs-CZ" dirty="0" err="1" smtClean="0"/>
              <a:t>and</a:t>
            </a:r>
            <a:r>
              <a:rPr lang="cs-CZ" dirty="0" smtClean="0"/>
              <a:t> Japan)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WW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208912" cy="5949280"/>
          </a:xfrm>
        </p:spPr>
        <p:txBody>
          <a:bodyPr>
            <a:normAutofit fontScale="85000" lnSpcReduction="10000"/>
          </a:bodyPr>
          <a:lstStyle/>
          <a:p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Czech</a:t>
            </a:r>
            <a:r>
              <a:rPr lang="cs-CZ" sz="2100" dirty="0" smtClean="0"/>
              <a:t> </a:t>
            </a:r>
            <a:r>
              <a:rPr lang="cs-CZ" sz="2100" dirty="0" err="1" smtClean="0"/>
              <a:t>lands</a:t>
            </a:r>
            <a:r>
              <a:rPr lang="cs-CZ" sz="2100" dirty="0" smtClean="0"/>
              <a:t> </a:t>
            </a:r>
            <a:r>
              <a:rPr lang="cs-CZ" sz="2100" dirty="0" err="1" smtClean="0"/>
              <a:t>were</a:t>
            </a:r>
            <a:r>
              <a:rPr lang="cs-CZ" sz="2100" dirty="0" smtClean="0"/>
              <a:t> </a:t>
            </a:r>
            <a:r>
              <a:rPr lang="cs-CZ" sz="2100" dirty="0" err="1" smtClean="0"/>
              <a:t>constituent</a:t>
            </a:r>
            <a:r>
              <a:rPr lang="cs-CZ" sz="2100" dirty="0" smtClean="0"/>
              <a:t> part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Habsburg</a:t>
            </a:r>
            <a:r>
              <a:rPr lang="cs-CZ" sz="2100" dirty="0" smtClean="0"/>
              <a:t> monarchy – no </a:t>
            </a:r>
            <a:r>
              <a:rPr lang="cs-CZ" sz="2100" dirty="0" err="1" smtClean="0"/>
              <a:t>effort</a:t>
            </a:r>
            <a:r>
              <a:rPr lang="cs-CZ" sz="2100" dirty="0" smtClean="0"/>
              <a:t> to </a:t>
            </a:r>
            <a:r>
              <a:rPr lang="cs-CZ" sz="2100" dirty="0" err="1" smtClean="0"/>
              <a:t>destroy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monarchy </a:t>
            </a:r>
            <a:r>
              <a:rPr lang="cs-CZ" sz="2100" dirty="0" err="1" smtClean="0"/>
              <a:t>till</a:t>
            </a:r>
            <a:r>
              <a:rPr lang="cs-CZ" sz="2100" dirty="0" smtClean="0"/>
              <a:t> 1917/1918</a:t>
            </a:r>
          </a:p>
          <a:p>
            <a:r>
              <a:rPr lang="cs-CZ" sz="2100" dirty="0" err="1" smtClean="0"/>
              <a:t>Only</a:t>
            </a:r>
            <a:r>
              <a:rPr lang="cs-CZ" sz="2100" dirty="0" smtClean="0"/>
              <a:t> a </a:t>
            </a:r>
            <a:r>
              <a:rPr lang="cs-CZ" sz="2100" dirty="0" err="1" smtClean="0"/>
              <a:t>small</a:t>
            </a:r>
            <a:r>
              <a:rPr lang="cs-CZ" sz="2100" dirty="0" smtClean="0"/>
              <a:t> </a:t>
            </a:r>
            <a:r>
              <a:rPr lang="cs-CZ" sz="2100" dirty="0" err="1" smtClean="0"/>
              <a:t>conspiracy</a:t>
            </a:r>
            <a:r>
              <a:rPr lang="cs-CZ" sz="2100" dirty="0" smtClean="0"/>
              <a:t> </a:t>
            </a:r>
            <a:r>
              <a:rPr lang="cs-CZ" sz="2100" dirty="0" err="1" smtClean="0"/>
              <a:t>group</a:t>
            </a:r>
            <a:r>
              <a:rPr lang="cs-CZ" sz="2100" dirty="0" smtClean="0"/>
              <a:t> – </a:t>
            </a:r>
            <a:r>
              <a:rPr lang="cs-CZ" sz="2100" i="1" dirty="0" err="1" smtClean="0"/>
              <a:t>The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Maffia</a:t>
            </a:r>
            <a:r>
              <a:rPr lang="cs-CZ" sz="2100" i="1" dirty="0" smtClean="0"/>
              <a:t> – </a:t>
            </a:r>
            <a:r>
              <a:rPr lang="cs-CZ" sz="2100" dirty="0" err="1" smtClean="0"/>
              <a:t>cooperation</a:t>
            </a:r>
            <a:r>
              <a:rPr lang="cs-CZ" sz="2100" dirty="0" smtClean="0"/>
              <a:t> </a:t>
            </a:r>
            <a:r>
              <a:rPr lang="cs-CZ" sz="2100" dirty="0" err="1" smtClean="0"/>
              <a:t>with</a:t>
            </a:r>
            <a:r>
              <a:rPr lang="cs-CZ" sz="2100" dirty="0" smtClean="0"/>
              <a:t> </a:t>
            </a:r>
            <a:r>
              <a:rPr lang="cs-CZ" sz="2100" dirty="0" err="1" smtClean="0"/>
              <a:t>South</a:t>
            </a:r>
            <a:r>
              <a:rPr lang="cs-CZ" sz="2100" dirty="0" smtClean="0"/>
              <a:t> </a:t>
            </a:r>
            <a:r>
              <a:rPr lang="cs-CZ" sz="2100" dirty="0" err="1" smtClean="0"/>
              <a:t>Slavs</a:t>
            </a:r>
            <a:endParaRPr lang="cs-CZ" sz="2100" dirty="0" smtClean="0"/>
          </a:p>
          <a:p>
            <a:r>
              <a:rPr lang="cs-CZ" sz="2100" dirty="0" err="1" smtClean="0"/>
              <a:t>Emigrants</a:t>
            </a:r>
            <a:r>
              <a:rPr lang="cs-CZ" sz="2100" dirty="0" smtClean="0"/>
              <a:t> – </a:t>
            </a:r>
            <a:r>
              <a:rPr lang="cs-CZ" sz="2100" b="1" dirty="0" smtClean="0"/>
              <a:t>Tomáš </a:t>
            </a:r>
            <a:r>
              <a:rPr lang="cs-CZ" sz="2100" b="1" dirty="0" err="1" smtClean="0"/>
              <a:t>Garrigue</a:t>
            </a:r>
            <a:r>
              <a:rPr lang="cs-CZ" sz="2100" b="1" dirty="0" smtClean="0"/>
              <a:t> Masaryk</a:t>
            </a:r>
            <a:r>
              <a:rPr lang="cs-CZ" sz="2100" dirty="0" smtClean="0"/>
              <a:t>, </a:t>
            </a:r>
            <a:r>
              <a:rPr lang="cs-CZ" sz="2100" b="1" dirty="0" smtClean="0"/>
              <a:t>Edvard Beneš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b="1" dirty="0" smtClean="0"/>
              <a:t>Milan Rastislav </a:t>
            </a:r>
            <a:r>
              <a:rPr lang="cs-CZ" sz="2100" b="1" dirty="0" err="1" smtClean="0"/>
              <a:t>Štefánik</a:t>
            </a:r>
            <a:r>
              <a:rPr lang="cs-CZ" sz="2100" dirty="0" smtClean="0"/>
              <a:t> – 1915 – </a:t>
            </a:r>
            <a:r>
              <a:rPr lang="cs-CZ" sz="2100" dirty="0" err="1" smtClean="0"/>
              <a:t>founded</a:t>
            </a:r>
            <a:r>
              <a:rPr lang="cs-CZ" sz="2100" dirty="0" smtClean="0"/>
              <a:t> </a:t>
            </a:r>
            <a:r>
              <a:rPr lang="cs-CZ" sz="2100" b="1" dirty="0" err="1" smtClean="0"/>
              <a:t>The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Czechoslovak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National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Council</a:t>
            </a:r>
            <a:r>
              <a:rPr lang="cs-CZ" sz="2100" dirty="0" smtClean="0"/>
              <a:t> in Paris</a:t>
            </a:r>
          </a:p>
          <a:p>
            <a:r>
              <a:rPr lang="cs-CZ" sz="2100" dirty="0" err="1" smtClean="0"/>
              <a:t>army</a:t>
            </a:r>
            <a:r>
              <a:rPr lang="cs-CZ" sz="2100" dirty="0" smtClean="0"/>
              <a:t> in </a:t>
            </a:r>
            <a:r>
              <a:rPr lang="cs-CZ" sz="2100" dirty="0" err="1" smtClean="0"/>
              <a:t>abroad</a:t>
            </a:r>
            <a:r>
              <a:rPr lang="cs-CZ" sz="2100" dirty="0" smtClean="0"/>
              <a:t> </a:t>
            </a:r>
            <a:r>
              <a:rPr lang="cs-CZ" sz="2100" dirty="0" smtClean="0"/>
              <a:t>– </a:t>
            </a:r>
            <a:r>
              <a:rPr lang="cs-CZ" sz="2100" dirty="0" err="1" smtClean="0"/>
              <a:t>Legions</a:t>
            </a:r>
            <a:r>
              <a:rPr lang="cs-CZ" sz="2100" dirty="0" smtClean="0"/>
              <a:t> (France, Italy, </a:t>
            </a:r>
            <a:r>
              <a:rPr lang="cs-CZ" sz="2100" dirty="0" err="1" smtClean="0"/>
              <a:t>Russia</a:t>
            </a:r>
            <a:r>
              <a:rPr lang="cs-CZ" sz="2100" dirty="0" smtClean="0"/>
              <a:t>) – </a:t>
            </a:r>
            <a:r>
              <a:rPr lang="cs-CZ" sz="2100" dirty="0" err="1" smtClean="0"/>
              <a:t>during</a:t>
            </a:r>
            <a:r>
              <a:rPr lang="cs-CZ" sz="2100" dirty="0" smtClean="0"/>
              <a:t> </a:t>
            </a:r>
            <a:r>
              <a:rPr lang="cs-CZ" sz="2100" dirty="0" smtClean="0"/>
              <a:t>1918 de facto </a:t>
            </a:r>
            <a:r>
              <a:rPr lang="cs-CZ" sz="2100" dirty="0" err="1" smtClean="0"/>
              <a:t>recognized</a:t>
            </a:r>
            <a:r>
              <a:rPr lang="cs-CZ" sz="2100" dirty="0" smtClean="0"/>
              <a:t> as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allied</a:t>
            </a:r>
            <a:r>
              <a:rPr lang="cs-CZ" sz="2100" dirty="0" smtClean="0"/>
              <a:t> </a:t>
            </a:r>
            <a:r>
              <a:rPr lang="cs-CZ" sz="2100" dirty="0" err="1" smtClean="0"/>
              <a:t>army</a:t>
            </a:r>
            <a:endParaRPr lang="cs-CZ" sz="2100" dirty="0" smtClean="0"/>
          </a:p>
          <a:p>
            <a:r>
              <a:rPr lang="cs-CZ" sz="2100" dirty="0" smtClean="0"/>
              <a:t>Masaryk </a:t>
            </a:r>
            <a:r>
              <a:rPr lang="cs-CZ" sz="2100" dirty="0" err="1" smtClean="0"/>
              <a:t>travelled</a:t>
            </a:r>
            <a:r>
              <a:rPr lang="cs-CZ" sz="2100" dirty="0" smtClean="0"/>
              <a:t> </a:t>
            </a:r>
            <a:r>
              <a:rPr lang="cs-CZ" sz="2100" dirty="0" err="1" smtClean="0"/>
              <a:t>around</a:t>
            </a:r>
            <a:r>
              <a:rPr lang="cs-CZ" sz="2100" dirty="0" smtClean="0"/>
              <a:t> </a:t>
            </a:r>
            <a:r>
              <a:rPr lang="cs-CZ" sz="2100" dirty="0" err="1" smtClean="0"/>
              <a:t>Europe</a:t>
            </a:r>
            <a:r>
              <a:rPr lang="cs-CZ" sz="2100" dirty="0" smtClean="0"/>
              <a:t> (</a:t>
            </a:r>
            <a:r>
              <a:rPr lang="cs-CZ" sz="2100" dirty="0" err="1" smtClean="0"/>
              <a:t>Geneve</a:t>
            </a:r>
            <a:r>
              <a:rPr lang="cs-CZ" sz="2100" dirty="0" smtClean="0"/>
              <a:t>, Paris, London), to </a:t>
            </a:r>
            <a:r>
              <a:rPr lang="cs-CZ" sz="2100" dirty="0" err="1" smtClean="0"/>
              <a:t>Russia</a:t>
            </a:r>
            <a:r>
              <a:rPr lang="cs-CZ" sz="2100" dirty="0" smtClean="0"/>
              <a:t> (</a:t>
            </a:r>
            <a:r>
              <a:rPr lang="cs-CZ" sz="2100" dirty="0" err="1" smtClean="0"/>
              <a:t>summer</a:t>
            </a:r>
            <a:r>
              <a:rPr lang="cs-CZ" sz="2100" dirty="0" smtClean="0"/>
              <a:t> 1917) </a:t>
            </a:r>
            <a:r>
              <a:rPr lang="cs-CZ" sz="2100" dirty="0" err="1" smtClean="0"/>
              <a:t>and</a:t>
            </a:r>
            <a:r>
              <a:rPr lang="cs-CZ" sz="2100" dirty="0" smtClean="0"/>
              <a:t> to </a:t>
            </a:r>
            <a:r>
              <a:rPr lang="cs-CZ" sz="2100" dirty="0" err="1" smtClean="0"/>
              <a:t>the</a:t>
            </a:r>
            <a:r>
              <a:rPr lang="cs-CZ" sz="2100" dirty="0" smtClean="0"/>
              <a:t> USA – </a:t>
            </a:r>
            <a:r>
              <a:rPr lang="cs-CZ" sz="2100" dirty="0" err="1" smtClean="0"/>
              <a:t>looking</a:t>
            </a:r>
            <a:r>
              <a:rPr lang="cs-CZ" sz="2100" dirty="0" smtClean="0"/>
              <a:t> </a:t>
            </a:r>
            <a:r>
              <a:rPr lang="cs-CZ" sz="2100" dirty="0" err="1" smtClean="0"/>
              <a:t>for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support </a:t>
            </a:r>
            <a:r>
              <a:rPr lang="cs-CZ" sz="2100" dirty="0" err="1" smtClean="0"/>
              <a:t>for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idea </a:t>
            </a:r>
            <a:r>
              <a:rPr lang="cs-CZ" sz="2100" dirty="0" err="1" smtClean="0"/>
              <a:t>of</a:t>
            </a:r>
            <a:r>
              <a:rPr lang="cs-CZ" sz="2100" dirty="0" smtClean="0"/>
              <a:t> independent </a:t>
            </a:r>
            <a:r>
              <a:rPr lang="cs-CZ" sz="2100" dirty="0" err="1" smtClean="0"/>
              <a:t>Czechoslovak</a:t>
            </a:r>
            <a:r>
              <a:rPr lang="cs-CZ" sz="2100" dirty="0" smtClean="0"/>
              <a:t> </a:t>
            </a:r>
            <a:r>
              <a:rPr lang="cs-CZ" sz="2100" dirty="0" err="1" smtClean="0"/>
              <a:t>state</a:t>
            </a:r>
            <a:endParaRPr lang="cs-CZ" sz="2100" dirty="0" smtClean="0"/>
          </a:p>
          <a:p>
            <a:r>
              <a:rPr lang="cs-CZ" sz="2100" dirty="0" err="1" smtClean="0"/>
              <a:t>January</a:t>
            </a:r>
            <a:r>
              <a:rPr lang="cs-CZ" sz="2100" dirty="0" smtClean="0"/>
              <a:t> 1918 – </a:t>
            </a:r>
            <a:r>
              <a:rPr lang="cs-CZ" sz="2100" i="1" dirty="0" err="1" smtClean="0"/>
              <a:t>T</a:t>
            </a:r>
            <a:r>
              <a:rPr lang="cs-CZ" sz="2100" i="1" dirty="0" err="1" smtClean="0"/>
              <a:t>he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Fourteen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Points</a:t>
            </a:r>
            <a:r>
              <a:rPr lang="cs-CZ" sz="2100" i="1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US President </a:t>
            </a:r>
            <a:r>
              <a:rPr lang="cs-CZ" sz="2100" b="1" dirty="0" err="1" smtClean="0"/>
              <a:t>Woodrow</a:t>
            </a:r>
            <a:r>
              <a:rPr lang="cs-CZ" sz="2100" b="1" dirty="0" smtClean="0"/>
              <a:t> Wilson –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self</a:t>
            </a:r>
            <a:r>
              <a:rPr lang="cs-CZ" sz="2100" dirty="0" smtClean="0"/>
              <a:t>-</a:t>
            </a:r>
            <a:r>
              <a:rPr lang="cs-CZ" sz="2100" dirty="0" err="1" smtClean="0"/>
              <a:t>determination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nations</a:t>
            </a:r>
            <a:endParaRPr lang="cs-CZ" sz="2100" dirty="0" smtClean="0"/>
          </a:p>
          <a:p>
            <a:r>
              <a:rPr lang="cs-CZ" sz="2000" dirty="0" smtClean="0"/>
              <a:t>10th Point: </a:t>
            </a:r>
            <a:r>
              <a:rPr lang="en-US" sz="1700" dirty="0" smtClean="0"/>
              <a:t>The peoples of Austria-Hungary, whose place among the nations we wish to see safeguarded and assured, should be accorded the freest opportunity to autonomous development. </a:t>
            </a:r>
            <a:endParaRPr lang="cs-CZ" sz="1700" dirty="0" smtClean="0"/>
          </a:p>
          <a:p>
            <a:pPr>
              <a:buNone/>
            </a:pPr>
            <a:r>
              <a:rPr lang="cs-CZ" sz="1700" dirty="0" smtClean="0">
                <a:hlinkClick r:id="rId2"/>
              </a:rPr>
              <a:t>http://</a:t>
            </a:r>
            <a:r>
              <a:rPr lang="cs-CZ" sz="1700" dirty="0" smtClean="0">
                <a:hlinkClick r:id="rId2"/>
              </a:rPr>
              <a:t>wwi.lib.byu.edu/index.php/President_Wilson%27s_Fourteen_Points</a:t>
            </a:r>
            <a:endParaRPr lang="cs-CZ" sz="1700" dirty="0" smtClean="0"/>
          </a:p>
          <a:p>
            <a:r>
              <a:rPr lang="cs-CZ" sz="2100" dirty="0" err="1" smtClean="0"/>
              <a:t>January</a:t>
            </a:r>
            <a:r>
              <a:rPr lang="cs-CZ" sz="2100" dirty="0" smtClean="0"/>
              <a:t> 1918 – </a:t>
            </a:r>
            <a:r>
              <a:rPr lang="cs-CZ" sz="2100" dirty="0" err="1" smtClean="0"/>
              <a:t>Czech</a:t>
            </a:r>
            <a:r>
              <a:rPr lang="cs-CZ" sz="2100" dirty="0" smtClean="0"/>
              <a:t> </a:t>
            </a:r>
            <a:r>
              <a:rPr lang="cs-CZ" sz="2100" dirty="0" err="1" smtClean="0"/>
              <a:t>politians</a:t>
            </a:r>
            <a:r>
              <a:rPr lang="cs-CZ" sz="2100" dirty="0" smtClean="0"/>
              <a:t> in A-H – </a:t>
            </a:r>
            <a:r>
              <a:rPr lang="cs-CZ" sz="2100" dirty="0" err="1" smtClean="0"/>
              <a:t>demand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independence</a:t>
            </a:r>
            <a:endParaRPr lang="cs-CZ" sz="2100" dirty="0" smtClean="0"/>
          </a:p>
          <a:p>
            <a:r>
              <a:rPr lang="cs-CZ" sz="2100" dirty="0" err="1" smtClean="0"/>
              <a:t>July</a:t>
            </a:r>
            <a:r>
              <a:rPr lang="cs-CZ" sz="2100" dirty="0" smtClean="0"/>
              <a:t> </a:t>
            </a:r>
            <a:r>
              <a:rPr lang="cs-CZ" sz="2100" dirty="0" smtClean="0"/>
              <a:t>1918 – </a:t>
            </a:r>
            <a:r>
              <a:rPr lang="cs-CZ" sz="2100" b="1" dirty="0" err="1" smtClean="0"/>
              <a:t>The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Czechoslovak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National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Comitee</a:t>
            </a:r>
            <a:r>
              <a:rPr lang="cs-CZ" sz="2100" b="1" dirty="0" smtClean="0"/>
              <a:t> </a:t>
            </a:r>
            <a:r>
              <a:rPr lang="cs-CZ" sz="2100" dirty="0" smtClean="0"/>
              <a:t>in </a:t>
            </a:r>
            <a:r>
              <a:rPr lang="cs-CZ" sz="2100" dirty="0" err="1" smtClean="0"/>
              <a:t>Prague</a:t>
            </a:r>
            <a:r>
              <a:rPr lang="cs-CZ" sz="2100" dirty="0" smtClean="0"/>
              <a:t> </a:t>
            </a:r>
            <a:r>
              <a:rPr lang="cs-CZ" sz="2100" dirty="0" smtClean="0"/>
              <a:t>– </a:t>
            </a:r>
            <a:r>
              <a:rPr lang="cs-CZ" sz="2100" b="1" dirty="0" smtClean="0"/>
              <a:t>Karel Kramář</a:t>
            </a:r>
          </a:p>
          <a:p>
            <a:r>
              <a:rPr lang="cs-CZ" sz="2100" dirty="0" err="1" smtClean="0"/>
              <a:t>October</a:t>
            </a:r>
            <a:r>
              <a:rPr lang="cs-CZ" sz="2100" dirty="0" smtClean="0"/>
              <a:t> 1918 –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Emperor</a:t>
            </a:r>
            <a:r>
              <a:rPr lang="cs-CZ" sz="2100" dirty="0" smtClean="0"/>
              <a:t> Charles I (1916–1918) </a:t>
            </a:r>
            <a:r>
              <a:rPr lang="cs-CZ" sz="2100" dirty="0" err="1" smtClean="0"/>
              <a:t>offered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federalisation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Habsburg</a:t>
            </a:r>
            <a:r>
              <a:rPr lang="cs-CZ" sz="2100" dirty="0" smtClean="0"/>
              <a:t> Monarchy </a:t>
            </a:r>
            <a:r>
              <a:rPr lang="cs-CZ" sz="2100" dirty="0" err="1" smtClean="0"/>
              <a:t>but</a:t>
            </a:r>
            <a:r>
              <a:rPr lang="cs-CZ" sz="2100" dirty="0" smtClean="0"/>
              <a:t> </a:t>
            </a:r>
            <a:r>
              <a:rPr lang="cs-CZ" sz="2100" dirty="0" err="1" smtClean="0"/>
              <a:t>its</a:t>
            </a:r>
            <a:r>
              <a:rPr lang="cs-CZ" sz="2100" dirty="0" smtClean="0"/>
              <a:t> </a:t>
            </a:r>
            <a:r>
              <a:rPr lang="cs-CZ" sz="2100" dirty="0" err="1" smtClean="0"/>
              <a:t>nations</a:t>
            </a:r>
            <a:r>
              <a:rPr lang="cs-CZ" sz="2100" dirty="0" smtClean="0"/>
              <a:t> </a:t>
            </a:r>
            <a:r>
              <a:rPr lang="cs-CZ" sz="2100" dirty="0" err="1" smtClean="0"/>
              <a:t>refused</a:t>
            </a:r>
            <a:r>
              <a:rPr lang="cs-CZ" sz="2100" dirty="0" smtClean="0"/>
              <a:t> </a:t>
            </a:r>
            <a:r>
              <a:rPr lang="cs-CZ" sz="2100" dirty="0" err="1" smtClean="0"/>
              <a:t>it</a:t>
            </a:r>
            <a:r>
              <a:rPr lang="cs-CZ" sz="21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Hungary</a:t>
            </a:r>
            <a:endParaRPr lang="cs-CZ" sz="2800" dirty="0"/>
          </a:p>
        </p:txBody>
      </p:sp>
      <p:pic>
        <p:nvPicPr>
          <p:cNvPr id="7" name="Zástupný symbol pro obsah 6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6536292" cy="48466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poland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7992888" cy="561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reestablished</a:t>
            </a:r>
            <a:r>
              <a:rPr lang="cs-CZ" dirty="0" smtClean="0"/>
              <a:t> in 1918</a:t>
            </a:r>
          </a:p>
          <a:p>
            <a:pPr lvl="0"/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conflicts</a:t>
            </a:r>
            <a:r>
              <a:rPr lang="cs-CZ" dirty="0" smtClean="0"/>
              <a:t>:</a:t>
            </a:r>
          </a:p>
          <a:p>
            <a:pPr lvl="0"/>
            <a:r>
              <a:rPr lang="cs-CZ" dirty="0" smtClean="0"/>
              <a:t>1918 – 1919 – </a:t>
            </a:r>
            <a:r>
              <a:rPr lang="cs-CZ" b="1" dirty="0" err="1" smtClean="0"/>
              <a:t>Polish</a:t>
            </a:r>
            <a:r>
              <a:rPr lang="cs-CZ" b="1" dirty="0" smtClean="0"/>
              <a:t> – </a:t>
            </a:r>
            <a:r>
              <a:rPr lang="cs-CZ" b="1" dirty="0" err="1" smtClean="0"/>
              <a:t>Ukrainian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– </a:t>
            </a:r>
          </a:p>
          <a:p>
            <a:pPr lvl="0"/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conflicts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- </a:t>
            </a:r>
            <a:r>
              <a:rPr lang="cs-CZ" dirty="0" err="1" smtClean="0"/>
              <a:t>Juanuary</a:t>
            </a:r>
            <a:r>
              <a:rPr lang="cs-CZ" dirty="0" smtClean="0"/>
              <a:t> 1919 – </a:t>
            </a:r>
            <a:r>
              <a:rPr lang="cs-CZ" b="1" dirty="0" err="1" smtClean="0"/>
              <a:t>Seven</a:t>
            </a:r>
            <a:r>
              <a:rPr lang="cs-CZ" b="1" dirty="0" smtClean="0"/>
              <a:t> </a:t>
            </a:r>
            <a:r>
              <a:rPr lang="cs-CZ" b="1" dirty="0" err="1" smtClean="0"/>
              <a:t>day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broke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endParaRPr lang="cs-CZ" dirty="0" smtClean="0"/>
          </a:p>
          <a:p>
            <a:pPr lvl="0"/>
            <a:r>
              <a:rPr lang="cs-CZ" dirty="0" smtClean="0"/>
              <a:t>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demarcation</a:t>
            </a:r>
            <a:r>
              <a:rPr lang="cs-CZ" dirty="0" smtClean="0"/>
              <a:t> line – </a:t>
            </a:r>
            <a:r>
              <a:rPr lang="cs-CZ" dirty="0" err="1" smtClean="0"/>
              <a:t>the</a:t>
            </a:r>
            <a:r>
              <a:rPr lang="cs-CZ" dirty="0" smtClean="0"/>
              <a:t> western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disputed</a:t>
            </a:r>
            <a:r>
              <a:rPr lang="cs-CZ" dirty="0" smtClean="0"/>
              <a:t> </a:t>
            </a:r>
            <a:r>
              <a:rPr lang="cs-CZ" dirty="0" err="1" smtClean="0"/>
              <a:t>territory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to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received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part </a:t>
            </a:r>
          </a:p>
          <a:p>
            <a:pPr lvl="0"/>
            <a:r>
              <a:rPr lang="cs-CZ" dirty="0" smtClean="0"/>
              <a:t>1919 – 1921 – </a:t>
            </a:r>
            <a:r>
              <a:rPr lang="cs-CZ" b="1" dirty="0" err="1" smtClean="0"/>
              <a:t>Polish</a:t>
            </a:r>
            <a:r>
              <a:rPr lang="cs-CZ" b="1" dirty="0" smtClean="0"/>
              <a:t>-</a:t>
            </a:r>
            <a:r>
              <a:rPr lang="cs-CZ" b="1" dirty="0" err="1" smtClean="0"/>
              <a:t>Soviet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– </a:t>
            </a:r>
            <a:r>
              <a:rPr lang="cs-CZ" dirty="0" err="1" smtClean="0"/>
              <a:t>Poles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use </a:t>
            </a:r>
            <a:r>
              <a:rPr lang="cs-CZ" dirty="0" err="1" smtClean="0"/>
              <a:t>Russian</a:t>
            </a:r>
            <a:r>
              <a:rPr lang="cs-CZ" dirty="0" smtClean="0"/>
              <a:t> civil </a:t>
            </a:r>
            <a:r>
              <a:rPr lang="cs-CZ" dirty="0" err="1" smtClean="0"/>
              <a:t>war</a:t>
            </a:r>
            <a:r>
              <a:rPr lang="cs-CZ" dirty="0" smtClean="0"/>
              <a:t> to </a:t>
            </a:r>
            <a:r>
              <a:rPr lang="cs-CZ" dirty="0" err="1" smtClean="0"/>
              <a:t>ensure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counteroffensive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establish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in </a:t>
            </a:r>
            <a:r>
              <a:rPr lang="cs-CZ" dirty="0" err="1" smtClean="0"/>
              <a:t>Poland</a:t>
            </a:r>
            <a:endParaRPr lang="cs-CZ" dirty="0" smtClean="0"/>
          </a:p>
          <a:p>
            <a:pPr lvl="0"/>
            <a:r>
              <a:rPr lang="cs-CZ" dirty="0" smtClean="0"/>
              <a:t>August 1920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Warsaw</a:t>
            </a:r>
            <a:r>
              <a:rPr lang="cs-CZ" dirty="0" smtClean="0"/>
              <a:t>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Riga –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Belarus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Ukraine</a:t>
            </a:r>
            <a:endParaRPr lang="cs-CZ" dirty="0" smtClean="0"/>
          </a:p>
          <a:p>
            <a:pPr lvl="0"/>
            <a:r>
              <a:rPr lang="cs-CZ" dirty="0" smtClean="0"/>
              <a:t>1922 – </a:t>
            </a:r>
            <a:r>
              <a:rPr lang="cs-CZ" dirty="0" err="1" smtClean="0"/>
              <a:t>annexation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Vilnius Region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Lithuania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Poland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7848872" cy="5616624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smtClean="0"/>
              <a:t>1926 – </a:t>
            </a:r>
            <a:r>
              <a:rPr lang="cs-CZ" dirty="0" err="1" smtClean="0"/>
              <a:t>the</a:t>
            </a:r>
            <a:r>
              <a:rPr lang="cs-CZ" dirty="0" smtClean="0"/>
              <a:t> May </a:t>
            </a:r>
            <a:r>
              <a:rPr lang="cs-CZ" dirty="0" err="1" smtClean="0"/>
              <a:t>Coup</a:t>
            </a:r>
            <a:r>
              <a:rPr lang="cs-CZ" dirty="0" smtClean="0"/>
              <a:t> d´</a:t>
            </a:r>
            <a:r>
              <a:rPr lang="cs-CZ" dirty="0" err="1" smtClean="0"/>
              <a:t>État</a:t>
            </a:r>
            <a:r>
              <a:rPr lang="cs-CZ" dirty="0" smtClean="0"/>
              <a:t> – </a:t>
            </a:r>
            <a:r>
              <a:rPr lang="cs-CZ" b="1" dirty="0" err="1" smtClean="0"/>
              <a:t>Marshall</a:t>
            </a:r>
            <a:r>
              <a:rPr lang="cs-CZ" b="1" dirty="0" smtClean="0"/>
              <a:t> </a:t>
            </a:r>
            <a:r>
              <a:rPr lang="cs-CZ" b="1" dirty="0" err="1" smtClean="0"/>
              <a:t>Jozef</a:t>
            </a:r>
            <a:r>
              <a:rPr lang="cs-CZ" b="1" dirty="0" smtClean="0"/>
              <a:t> </a:t>
            </a:r>
            <a:r>
              <a:rPr lang="cs-CZ" b="1" dirty="0" err="1" smtClean="0"/>
              <a:t>Piłsudski</a:t>
            </a:r>
            <a:r>
              <a:rPr lang="cs-CZ" b="1" dirty="0" smtClean="0"/>
              <a:t>, </a:t>
            </a:r>
            <a:r>
              <a:rPr lang="cs-CZ" dirty="0" smtClean="0"/>
              <a:t>he</a:t>
            </a:r>
            <a:r>
              <a:rPr lang="cs-CZ" b="1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most </a:t>
            </a:r>
            <a:r>
              <a:rPr lang="cs-CZ" dirty="0" err="1" smtClean="0"/>
              <a:t>influential</a:t>
            </a:r>
            <a:r>
              <a:rPr lang="cs-CZ" dirty="0" smtClean="0"/>
              <a:t> </a:t>
            </a:r>
            <a:r>
              <a:rPr lang="cs-CZ" dirty="0" err="1" smtClean="0"/>
              <a:t>politician</a:t>
            </a:r>
            <a:r>
              <a:rPr lang="cs-CZ" dirty="0" smtClean="0"/>
              <a:t> in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de facto a </a:t>
            </a:r>
            <a:r>
              <a:rPr lang="cs-CZ" dirty="0" err="1" smtClean="0"/>
              <a:t>dictator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his </a:t>
            </a:r>
            <a:r>
              <a:rPr lang="cs-CZ" dirty="0" err="1" smtClean="0"/>
              <a:t>death</a:t>
            </a:r>
            <a:r>
              <a:rPr lang="cs-CZ" dirty="0" smtClean="0"/>
              <a:t> in 1935</a:t>
            </a:r>
          </a:p>
          <a:p>
            <a:pPr lvl="0"/>
            <a:r>
              <a:rPr lang="cs-CZ" dirty="0" smtClean="0"/>
              <a:t>1932 – non-</a:t>
            </a:r>
            <a:r>
              <a:rPr lang="cs-CZ" dirty="0" err="1" smtClean="0"/>
              <a:t>agression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Union</a:t>
            </a:r>
          </a:p>
          <a:p>
            <a:pPr lvl="0"/>
            <a:r>
              <a:rPr lang="cs-CZ" dirty="0" err="1" smtClean="0"/>
              <a:t>October</a:t>
            </a:r>
            <a:r>
              <a:rPr lang="cs-CZ" dirty="0" smtClean="0"/>
              <a:t> 1938: </a:t>
            </a:r>
            <a:r>
              <a:rPr lang="cs-CZ" dirty="0" err="1" smtClean="0"/>
              <a:t>annexation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Zaolzie</a:t>
            </a:r>
            <a:r>
              <a:rPr lang="cs-CZ" dirty="0" smtClean="0"/>
              <a:t>, </a:t>
            </a:r>
            <a:r>
              <a:rPr lang="cs-CZ" dirty="0" err="1" smtClean="0"/>
              <a:t>Górna</a:t>
            </a:r>
            <a:r>
              <a:rPr lang="cs-CZ" dirty="0" smtClean="0"/>
              <a:t> </a:t>
            </a:r>
            <a:r>
              <a:rPr lang="cs-CZ" dirty="0" err="1" smtClean="0"/>
              <a:t>Orawa</a:t>
            </a:r>
            <a:r>
              <a:rPr lang="cs-CZ" dirty="0" smtClean="0"/>
              <a:t>, </a:t>
            </a:r>
            <a:r>
              <a:rPr lang="cs-CZ" dirty="0" err="1" smtClean="0"/>
              <a:t>Jaworzyna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March</a:t>
            </a:r>
            <a:r>
              <a:rPr lang="cs-CZ" dirty="0" smtClean="0"/>
              <a:t> 31, 1939: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guarantees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France </a:t>
            </a:r>
          </a:p>
          <a:p>
            <a:pPr lvl="0"/>
            <a:r>
              <a:rPr lang="cs-CZ" dirty="0" smtClean="0"/>
              <a:t>August 23, 1939: non-</a:t>
            </a:r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Union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: </a:t>
            </a:r>
            <a:r>
              <a:rPr lang="cs-CZ" b="1" dirty="0" err="1" smtClean="0"/>
              <a:t>Ribbentrop</a:t>
            </a:r>
            <a:r>
              <a:rPr lang="cs-CZ" b="1" dirty="0" smtClean="0"/>
              <a:t>-</a:t>
            </a:r>
            <a:r>
              <a:rPr lang="cs-CZ" b="1" dirty="0" err="1" smtClean="0"/>
              <a:t>Molotow</a:t>
            </a:r>
            <a:r>
              <a:rPr lang="cs-CZ" b="1" dirty="0" smtClean="0"/>
              <a:t> </a:t>
            </a:r>
            <a:r>
              <a:rPr lang="cs-CZ" b="1" dirty="0" err="1" smtClean="0"/>
              <a:t>Pact</a:t>
            </a:r>
            <a:r>
              <a:rPr lang="cs-CZ" b="1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secret</a:t>
            </a:r>
            <a:r>
              <a:rPr lang="cs-CZ" dirty="0" smtClean="0"/>
              <a:t>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alliance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 </a:t>
            </a:r>
            <a:r>
              <a:rPr lang="cs-CZ" dirty="0" err="1" smtClean="0"/>
              <a:t>targeting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</a:p>
          <a:p>
            <a:pPr lvl="0"/>
            <a:r>
              <a:rPr lang="cs-CZ" b="1" dirty="0" err="1" smtClean="0"/>
              <a:t>September</a:t>
            </a:r>
            <a:r>
              <a:rPr lang="cs-CZ" b="1" dirty="0" smtClean="0"/>
              <a:t> 1 – </a:t>
            </a:r>
            <a:r>
              <a:rPr lang="cs-CZ" b="1" dirty="0" err="1" smtClean="0"/>
              <a:t>October</a:t>
            </a:r>
            <a:r>
              <a:rPr lang="cs-CZ" b="1" dirty="0" smtClean="0"/>
              <a:t> 6, 1939: </a:t>
            </a:r>
            <a:r>
              <a:rPr lang="cs-CZ" b="1" dirty="0" err="1" smtClean="0"/>
              <a:t>Invasion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Poland</a:t>
            </a:r>
            <a:r>
              <a:rPr lang="cs-CZ" b="1" dirty="0" smtClean="0"/>
              <a:t>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poland</a:t>
            </a:r>
            <a:endParaRPr lang="cs-CZ" sz="2800" dirty="0"/>
          </a:p>
        </p:txBody>
      </p:sp>
      <p:pic>
        <p:nvPicPr>
          <p:cNvPr id="4" name="Zástupný symbol pro obsah 3" descr="Polska-ww1-n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12508"/>
            <a:ext cx="5256584" cy="66454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00648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Tomaš</a:t>
            </a:r>
            <a:r>
              <a:rPr lang="cs-CZ" dirty="0" smtClean="0"/>
              <a:t> </a:t>
            </a:r>
            <a:r>
              <a:rPr lang="cs-CZ" dirty="0" err="1" smtClean="0"/>
              <a:t>Garrigue</a:t>
            </a:r>
            <a:r>
              <a:rPr lang="cs-CZ" dirty="0" smtClean="0"/>
              <a:t> Masaryk 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Edvard Beneš</a:t>
            </a:r>
            <a:endParaRPr lang="cs-CZ" dirty="0"/>
          </a:p>
        </p:txBody>
      </p:sp>
      <p:pic>
        <p:nvPicPr>
          <p:cNvPr id="9" name="Zástupný symbol pro obsah 8" descr="tg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091621" cy="4114800"/>
          </a:xfrm>
        </p:spPr>
      </p:pic>
      <p:pic>
        <p:nvPicPr>
          <p:cNvPr id="10" name="Zástupný symbol pro obsah 9" descr="benes_edvard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196752"/>
            <a:ext cx="2818015" cy="4114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7992888" cy="60212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on </a:t>
            </a:r>
            <a:r>
              <a:rPr lang="cs-CZ" dirty="0" err="1" smtClean="0"/>
              <a:t>October</a:t>
            </a:r>
            <a:r>
              <a:rPr lang="cs-CZ" dirty="0" smtClean="0"/>
              <a:t> 28, 1918 in </a:t>
            </a:r>
            <a:r>
              <a:rPr lang="cs-CZ" dirty="0" err="1" smtClean="0"/>
              <a:t>Prague</a:t>
            </a:r>
            <a:endParaRPr lang="cs-CZ" dirty="0" smtClean="0"/>
          </a:p>
          <a:p>
            <a:r>
              <a:rPr lang="cs-CZ" dirty="0" err="1" smtClean="0"/>
              <a:t>consisted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: Bohemia, </a:t>
            </a:r>
            <a:r>
              <a:rPr lang="cs-CZ" dirty="0" err="1" smtClean="0"/>
              <a:t>Moravia</a:t>
            </a:r>
            <a:r>
              <a:rPr lang="cs-CZ" dirty="0" smtClean="0"/>
              <a:t>, </a:t>
            </a:r>
            <a:r>
              <a:rPr lang="cs-CZ" dirty="0" err="1" smtClean="0"/>
              <a:t>Silesia</a:t>
            </a:r>
            <a:r>
              <a:rPr lang="cs-CZ" dirty="0" smtClean="0"/>
              <a:t>, </a:t>
            </a:r>
            <a:r>
              <a:rPr lang="cs-CZ" dirty="0" err="1" smtClean="0"/>
              <a:t>Slovakia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Carpathian</a:t>
            </a:r>
            <a:r>
              <a:rPr lang="cs-CZ" dirty="0" smtClean="0"/>
              <a:t> Ruthenia 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– </a:t>
            </a:r>
            <a:r>
              <a:rPr lang="cs-CZ" b="1" dirty="0" smtClean="0"/>
              <a:t>Karel </a:t>
            </a:r>
            <a:r>
              <a:rPr lang="cs-CZ" b="1" dirty="0" smtClean="0"/>
              <a:t>Kramář</a:t>
            </a:r>
            <a:endParaRPr lang="cs-CZ" dirty="0" smtClean="0"/>
          </a:p>
          <a:p>
            <a:pPr lvl="0"/>
            <a:r>
              <a:rPr lang="cs-CZ" dirty="0" smtClean="0"/>
              <a:t>1920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</a:t>
            </a:r>
            <a:r>
              <a:rPr lang="cs-CZ" dirty="0" smtClean="0"/>
              <a:t> - </a:t>
            </a:r>
            <a:r>
              <a:rPr lang="cs-CZ" dirty="0" err="1" smtClean="0"/>
              <a:t>plural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endParaRPr lang="cs-CZ" dirty="0" smtClean="0"/>
          </a:p>
          <a:p>
            <a:pPr lvl="0"/>
            <a:r>
              <a:rPr lang="cs-CZ" dirty="0" smtClean="0"/>
              <a:t>in </a:t>
            </a:r>
            <a:r>
              <a:rPr lang="cs-CZ" dirty="0" smtClean="0"/>
              <a:t>1920 – </a:t>
            </a:r>
            <a:r>
              <a:rPr lang="cs-CZ" b="1" dirty="0" err="1" smtClean="0"/>
              <a:t>Tomas</a:t>
            </a:r>
            <a:r>
              <a:rPr lang="cs-CZ" b="1" dirty="0" smtClean="0"/>
              <a:t> </a:t>
            </a:r>
            <a:r>
              <a:rPr lang="cs-CZ" b="1" dirty="0" err="1" smtClean="0"/>
              <a:t>Garrigue</a:t>
            </a:r>
            <a:r>
              <a:rPr lang="cs-CZ" b="1" dirty="0" smtClean="0"/>
              <a:t> Masaryk (1850–1937)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President (</a:t>
            </a:r>
            <a:r>
              <a:rPr lang="cs-CZ" dirty="0" err="1" smtClean="0"/>
              <a:t>reelected</a:t>
            </a:r>
            <a:r>
              <a:rPr lang="cs-CZ" dirty="0" smtClean="0"/>
              <a:t> in 1925 </a:t>
            </a:r>
            <a:r>
              <a:rPr lang="cs-CZ" dirty="0" err="1" smtClean="0"/>
              <a:t>and</a:t>
            </a:r>
            <a:r>
              <a:rPr lang="cs-CZ" dirty="0" smtClean="0"/>
              <a:t> 1929, </a:t>
            </a:r>
            <a:r>
              <a:rPr lang="cs-CZ" dirty="0" err="1" smtClean="0"/>
              <a:t>served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1935), he </a:t>
            </a:r>
            <a:r>
              <a:rPr lang="cs-CZ" dirty="0" err="1" smtClean="0"/>
              <a:t>was</a:t>
            </a:r>
            <a:r>
              <a:rPr lang="cs-CZ" dirty="0" smtClean="0"/>
              <a:t> a </a:t>
            </a:r>
            <a:r>
              <a:rPr lang="cs-CZ" dirty="0" err="1" smtClean="0"/>
              <a:t>philosopher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politician</a:t>
            </a:r>
            <a:r>
              <a:rPr lang="cs-CZ" dirty="0" smtClean="0"/>
              <a:t>,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influential</a:t>
            </a:r>
            <a:r>
              <a:rPr lang="cs-CZ" dirty="0" smtClean="0"/>
              <a:t> personality, </a:t>
            </a:r>
            <a:r>
              <a:rPr lang="cs-CZ" dirty="0" smtClean="0"/>
              <a:t>his </a:t>
            </a:r>
            <a:r>
              <a:rPr lang="cs-CZ" dirty="0" err="1" smtClean="0"/>
              <a:t>wife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– Charlotte </a:t>
            </a:r>
            <a:r>
              <a:rPr lang="cs-CZ" dirty="0" err="1" smtClean="0"/>
              <a:t>Garrigue</a:t>
            </a:r>
            <a:r>
              <a:rPr lang="cs-CZ" dirty="0" smtClean="0"/>
              <a:t>, </a:t>
            </a:r>
            <a:r>
              <a:rPr lang="cs-CZ" dirty="0" err="1" smtClean="0"/>
              <a:t>their</a:t>
            </a:r>
            <a:r>
              <a:rPr lang="cs-CZ" dirty="0" smtClean="0"/>
              <a:t> son </a:t>
            </a:r>
            <a:r>
              <a:rPr lang="cs-CZ" b="1" dirty="0" smtClean="0"/>
              <a:t>Jan Masaryk</a:t>
            </a:r>
            <a:r>
              <a:rPr lang="cs-CZ" dirty="0" smtClean="0"/>
              <a:t> </a:t>
            </a:r>
            <a:r>
              <a:rPr lang="cs-CZ" dirty="0" err="1" smtClean="0"/>
              <a:t>served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as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most </a:t>
            </a:r>
            <a:r>
              <a:rPr lang="cs-CZ" dirty="0" err="1" smtClean="0"/>
              <a:t>influential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party - </a:t>
            </a:r>
            <a:r>
              <a:rPr lang="cs-CZ" dirty="0" err="1" smtClean="0"/>
              <a:t>Republican</a:t>
            </a:r>
            <a:r>
              <a:rPr lang="cs-CZ" dirty="0" smtClean="0"/>
              <a:t> Party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Agricultural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Smallholder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- </a:t>
            </a:r>
            <a:r>
              <a:rPr lang="cs-CZ" dirty="0" err="1" smtClean="0"/>
              <a:t>Peasant</a:t>
            </a:r>
            <a:r>
              <a:rPr lang="cs-CZ" dirty="0" smtClean="0"/>
              <a:t> party,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ussually</a:t>
            </a:r>
            <a:r>
              <a:rPr lang="cs-CZ" dirty="0" smtClean="0"/>
              <a:t> had a Prime </a:t>
            </a:r>
            <a:r>
              <a:rPr lang="cs-CZ" dirty="0" err="1" smtClean="0"/>
              <a:t>Minister</a:t>
            </a:r>
            <a:r>
              <a:rPr lang="cs-CZ" dirty="0" smtClean="0"/>
              <a:t> – </a:t>
            </a:r>
            <a:r>
              <a:rPr lang="cs-CZ" b="1" dirty="0" smtClean="0"/>
              <a:t>Antonín Švehla </a:t>
            </a:r>
            <a:r>
              <a:rPr lang="cs-CZ" dirty="0" smtClean="0"/>
              <a:t>in 1920s, </a:t>
            </a:r>
            <a:r>
              <a:rPr lang="cs-CZ" b="1" dirty="0" smtClean="0"/>
              <a:t>Jan </a:t>
            </a:r>
            <a:r>
              <a:rPr lang="cs-CZ" b="1" dirty="0" err="1" smtClean="0"/>
              <a:t>Malypetr</a:t>
            </a:r>
            <a:r>
              <a:rPr lang="cs-CZ" b="1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b="1" dirty="0" smtClean="0"/>
              <a:t>Milan Hodža</a:t>
            </a:r>
            <a:r>
              <a:rPr lang="cs-CZ" dirty="0" smtClean="0"/>
              <a:t> in 1930s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429000" cy="55780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7992888" cy="912128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first</a:t>
            </a:r>
            <a:r>
              <a:rPr lang="cs-CZ" sz="2000" dirty="0" smtClean="0"/>
              <a:t> </a:t>
            </a:r>
            <a:r>
              <a:rPr lang="cs-CZ" sz="2000" dirty="0" err="1" smtClean="0"/>
              <a:t>Czechoslovak</a:t>
            </a:r>
            <a:r>
              <a:rPr lang="cs-CZ" sz="2000" dirty="0" smtClean="0"/>
              <a:t> </a:t>
            </a:r>
            <a:r>
              <a:rPr lang="cs-CZ" sz="2000" dirty="0" err="1" smtClean="0"/>
              <a:t>republic</a:t>
            </a:r>
            <a:r>
              <a:rPr lang="cs-CZ" sz="2000" dirty="0" smtClean="0"/>
              <a:t> </a:t>
            </a:r>
            <a:r>
              <a:rPr lang="cs-CZ" sz="2000" dirty="0" err="1" smtClean="0"/>
              <a:t>consisted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: Bohemia, </a:t>
            </a:r>
            <a:r>
              <a:rPr lang="cs-CZ" sz="2000" dirty="0" err="1" smtClean="0"/>
              <a:t>Moravia</a:t>
            </a:r>
            <a:r>
              <a:rPr lang="cs-CZ" sz="2000" dirty="0" smtClean="0"/>
              <a:t>, </a:t>
            </a:r>
            <a:r>
              <a:rPr lang="cs-CZ" sz="2000" dirty="0" err="1" smtClean="0"/>
              <a:t>Silesia</a:t>
            </a:r>
            <a:r>
              <a:rPr lang="cs-CZ" sz="2000" dirty="0" smtClean="0"/>
              <a:t>, </a:t>
            </a:r>
            <a:r>
              <a:rPr lang="cs-CZ" sz="2000" dirty="0" err="1" smtClean="0"/>
              <a:t>Slovakia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Carpathian</a:t>
            </a:r>
            <a:r>
              <a:rPr lang="cs-CZ" sz="2000" dirty="0" smtClean="0"/>
              <a:t> Ruthenia (Sub-</a:t>
            </a:r>
            <a:r>
              <a:rPr lang="cs-CZ" sz="2000" dirty="0" err="1" smtClean="0"/>
              <a:t>Carpathian</a:t>
            </a:r>
            <a:r>
              <a:rPr lang="cs-CZ" sz="2000" dirty="0" smtClean="0"/>
              <a:t> Rus) </a:t>
            </a:r>
            <a:endParaRPr lang="cs-CZ" sz="2000" dirty="0"/>
          </a:p>
        </p:txBody>
      </p:sp>
      <p:pic>
        <p:nvPicPr>
          <p:cNvPr id="7" name="Zástupný symbol pro obrázek 6" descr="800px-Czechoslovakia0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69556" cy="389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136904" cy="59492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– led by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b="1" dirty="0" smtClean="0"/>
              <a:t>Edvard Beneš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1918 to 1935 –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diplomats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interwar</a:t>
            </a:r>
            <a:r>
              <a:rPr lang="cs-CZ" dirty="0" smtClean="0"/>
              <a:t> period, in 1936 he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second</a:t>
            </a:r>
            <a:r>
              <a:rPr lang="cs-CZ" dirty="0" smtClean="0"/>
              <a:t> President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endParaRPr lang="cs-CZ" dirty="0" smtClean="0"/>
          </a:p>
          <a:p>
            <a:pPr lvl="0"/>
            <a:r>
              <a:rPr lang="cs-CZ" dirty="0" smtClean="0"/>
              <a:t>1921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Little</a:t>
            </a:r>
            <a:r>
              <a:rPr lang="cs-CZ" b="1" dirty="0" smtClean="0"/>
              <a:t> Entente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r>
              <a:rPr lang="cs-CZ" dirty="0" smtClean="0"/>
              <a:t>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alliance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,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Serbs</a:t>
            </a:r>
            <a:r>
              <a:rPr lang="cs-CZ" dirty="0" smtClean="0"/>
              <a:t>, </a:t>
            </a:r>
            <a:r>
              <a:rPr lang="cs-CZ" dirty="0" err="1" smtClean="0"/>
              <a:t>Croats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Slovenes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Romania</a:t>
            </a:r>
            <a:r>
              <a:rPr lang="cs-CZ" dirty="0" smtClean="0"/>
              <a:t> –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revanchism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restoration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Habsburgs</a:t>
            </a:r>
            <a:r>
              <a:rPr lang="cs-CZ" dirty="0" smtClean="0"/>
              <a:t>, </a:t>
            </a:r>
            <a:r>
              <a:rPr lang="cs-CZ" dirty="0" err="1" smtClean="0"/>
              <a:t>Little</a:t>
            </a:r>
            <a:r>
              <a:rPr lang="cs-CZ" dirty="0" smtClean="0"/>
              <a:t> Entente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supported</a:t>
            </a:r>
            <a:r>
              <a:rPr lang="cs-CZ" dirty="0" smtClean="0"/>
              <a:t> by France (1924 – </a:t>
            </a:r>
            <a:r>
              <a:rPr lang="cs-CZ" dirty="0" err="1" smtClean="0"/>
              <a:t>Czechoslovak</a:t>
            </a:r>
            <a:r>
              <a:rPr lang="cs-CZ" dirty="0" smtClean="0"/>
              <a:t>-</a:t>
            </a:r>
            <a:r>
              <a:rPr lang="cs-CZ" dirty="0" err="1" smtClean="0"/>
              <a:t>French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Little</a:t>
            </a:r>
            <a:r>
              <a:rPr lang="cs-CZ" dirty="0" smtClean="0"/>
              <a:t> Entente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idea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b="1" dirty="0" smtClean="0"/>
              <a:t>Edvard Beneš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since</a:t>
            </a:r>
            <a:r>
              <a:rPr lang="cs-CZ" dirty="0" smtClean="0"/>
              <a:t> 1925 –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, </a:t>
            </a:r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1930</a:t>
            </a:r>
          </a:p>
          <a:p>
            <a:pPr lvl="0"/>
            <a:r>
              <a:rPr lang="cs-CZ" dirty="0" err="1" smtClean="0"/>
              <a:t>since</a:t>
            </a:r>
            <a:r>
              <a:rPr lang="cs-CZ" dirty="0" smtClean="0"/>
              <a:t> 1933 –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threatened</a:t>
            </a:r>
            <a:r>
              <a:rPr lang="cs-CZ" dirty="0" smtClean="0"/>
              <a:t> by </a:t>
            </a:r>
            <a:r>
              <a:rPr lang="cs-CZ" dirty="0" err="1" smtClean="0"/>
              <a:t>Nazi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0"/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fortification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429000" cy="413792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Little</a:t>
            </a:r>
            <a:r>
              <a:rPr lang="cs-CZ" sz="2800" dirty="0" smtClean="0"/>
              <a:t> entente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012160" y="5229200"/>
            <a:ext cx="2877946" cy="1126802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Czechoslovakia</a:t>
            </a:r>
            <a:r>
              <a:rPr lang="cs-CZ" sz="2400" dirty="0" smtClean="0"/>
              <a:t> + </a:t>
            </a:r>
            <a:r>
              <a:rPr lang="cs-CZ" sz="2400" dirty="0" err="1" smtClean="0"/>
              <a:t>Yugoslavia</a:t>
            </a:r>
            <a:r>
              <a:rPr lang="cs-CZ" sz="2400" dirty="0" smtClean="0"/>
              <a:t> + </a:t>
            </a:r>
            <a:r>
              <a:rPr lang="cs-CZ" sz="2400" dirty="0" err="1" smtClean="0"/>
              <a:t>Rumania</a:t>
            </a:r>
            <a:endParaRPr lang="cs-CZ" sz="2400" dirty="0"/>
          </a:p>
        </p:txBody>
      </p:sp>
      <p:pic>
        <p:nvPicPr>
          <p:cNvPr id="4" name="Zástupný symbol pro obsah 3" descr="Little_Entent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53" r="9053"/>
          <a:stretch>
            <a:fillRect/>
          </a:stretch>
        </p:blipFill>
        <p:spPr>
          <a:xfrm>
            <a:off x="323528" y="836712"/>
            <a:ext cx="5472608" cy="54726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5661248"/>
            <a:ext cx="3520440" cy="673224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fortification</a:t>
            </a:r>
            <a:r>
              <a:rPr lang="cs-CZ" dirty="0" smtClean="0"/>
              <a:t> – Hanička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hanicka.cz</a:t>
            </a:r>
            <a:r>
              <a:rPr lang="cs-CZ" dirty="0" smtClean="0"/>
              <a:t>/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572000" y="5661248"/>
            <a:ext cx="3520440" cy="673224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fortification</a:t>
            </a:r>
            <a:r>
              <a:rPr lang="cs-CZ" dirty="0" smtClean="0"/>
              <a:t> – Bouda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boudamuseum.com</a:t>
            </a:r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9" name="Zástupný symbol pro obsah 8" descr="Haničk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3521075" cy="2464753"/>
          </a:xfrm>
        </p:spPr>
      </p:pic>
      <p:pic>
        <p:nvPicPr>
          <p:cNvPr id="10" name="Zástupný symbol pro obsah 9" descr="800px-Boudatvrz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420888"/>
            <a:ext cx="3521075" cy="264080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776864" cy="568863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i="1" dirty="0" err="1" smtClean="0"/>
              <a:t>national</a:t>
            </a:r>
            <a:r>
              <a:rPr lang="cs-CZ" i="1" dirty="0" smtClean="0"/>
              <a:t> </a:t>
            </a:r>
            <a:r>
              <a:rPr lang="cs-CZ" i="1" dirty="0" err="1" smtClean="0"/>
              <a:t>minorities</a:t>
            </a:r>
            <a:r>
              <a:rPr lang="cs-CZ" dirty="0" smtClean="0"/>
              <a:t> – more </a:t>
            </a:r>
            <a:r>
              <a:rPr lang="cs-CZ" dirty="0" err="1" smtClean="0"/>
              <a:t>than</a:t>
            </a:r>
            <a:r>
              <a:rPr lang="cs-CZ" dirty="0" smtClean="0"/>
              <a:t> 3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ethnic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in Bohemian </a:t>
            </a:r>
            <a:r>
              <a:rPr lang="cs-CZ" dirty="0" err="1" smtClean="0"/>
              <a:t>lands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Sudeten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minority </a:t>
            </a:r>
            <a:r>
              <a:rPr lang="cs-CZ" dirty="0" err="1" smtClean="0"/>
              <a:t>living</a:t>
            </a:r>
            <a:r>
              <a:rPr lang="cs-CZ" dirty="0" smtClean="0"/>
              <a:t> in </a:t>
            </a:r>
            <a:r>
              <a:rPr lang="cs-CZ" dirty="0" err="1" smtClean="0"/>
              <a:t>Sudetenland</a:t>
            </a:r>
            <a:r>
              <a:rPr lang="cs-CZ" dirty="0" smtClean="0"/>
              <a:t> </a:t>
            </a:r>
            <a:r>
              <a:rPr lang="cs-CZ" dirty="0" err="1" smtClean="0"/>
              <a:t>demanded</a:t>
            </a:r>
            <a:r>
              <a:rPr lang="cs-CZ" dirty="0" smtClean="0"/>
              <a:t> autonomy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, </a:t>
            </a:r>
            <a:r>
              <a:rPr lang="cs-CZ" dirty="0" err="1" smtClean="0"/>
              <a:t>claiming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suppressed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repressed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1935 </a:t>
            </a:r>
            <a:r>
              <a:rPr lang="cs-CZ" dirty="0" err="1" smtClean="0"/>
              <a:t>Parliamentary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newly</a:t>
            </a:r>
            <a:r>
              <a:rPr lang="cs-CZ" dirty="0" smtClean="0"/>
              <a:t> </a:t>
            </a:r>
            <a:r>
              <a:rPr lang="cs-CZ" dirty="0" err="1" smtClean="0"/>
              <a:t>founded</a:t>
            </a:r>
            <a:r>
              <a:rPr lang="cs-CZ" dirty="0" smtClean="0"/>
              <a:t> </a:t>
            </a:r>
            <a:r>
              <a:rPr lang="cs-CZ" dirty="0" err="1" smtClean="0"/>
              <a:t>Sudeten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Party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leadership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Konrad</a:t>
            </a:r>
            <a:r>
              <a:rPr lang="cs-CZ" b="1" dirty="0" smtClean="0"/>
              <a:t> </a:t>
            </a:r>
            <a:r>
              <a:rPr lang="cs-CZ" b="1" dirty="0" err="1" smtClean="0"/>
              <a:t>Henlein</a:t>
            </a:r>
            <a:r>
              <a:rPr lang="cs-CZ" dirty="0" smtClean="0"/>
              <a:t>, </a:t>
            </a:r>
            <a:r>
              <a:rPr lang="cs-CZ" dirty="0" err="1" smtClean="0"/>
              <a:t>financed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Nazi</a:t>
            </a:r>
            <a:r>
              <a:rPr lang="cs-CZ" dirty="0" smtClean="0"/>
              <a:t> money, </a:t>
            </a:r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upset</a:t>
            </a:r>
            <a:r>
              <a:rPr lang="cs-CZ" dirty="0" smtClean="0"/>
              <a:t> </a:t>
            </a:r>
            <a:r>
              <a:rPr lang="cs-CZ" dirty="0" err="1" smtClean="0"/>
              <a:t>victory</a:t>
            </a:r>
            <a:r>
              <a:rPr lang="cs-CZ" dirty="0" smtClean="0"/>
              <a:t>, </a:t>
            </a:r>
            <a:r>
              <a:rPr lang="cs-CZ" dirty="0" err="1" smtClean="0"/>
              <a:t>securing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2/3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Sudeten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vote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worsened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diplomatic</a:t>
            </a:r>
            <a:r>
              <a:rPr lang="cs-CZ" dirty="0" smtClean="0"/>
              <a:t> relations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Czechs</a:t>
            </a:r>
            <a:r>
              <a:rPr lang="cs-CZ" dirty="0" smtClean="0"/>
              <a:t>  </a:t>
            </a:r>
          </a:p>
          <a:p>
            <a:pPr lvl="0"/>
            <a:r>
              <a:rPr lang="cs-CZ" dirty="0" err="1" smtClean="0"/>
              <a:t>since</a:t>
            </a:r>
            <a:r>
              <a:rPr lang="cs-CZ" dirty="0" smtClean="0"/>
              <a:t> 1937 – </a:t>
            </a:r>
            <a:r>
              <a:rPr lang="cs-CZ" dirty="0" err="1" smtClean="0"/>
              <a:t>isolation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in </a:t>
            </a:r>
            <a:r>
              <a:rPr lang="cs-CZ" dirty="0" err="1" smtClean="0"/>
              <a:t>internatioanl</a:t>
            </a:r>
            <a:r>
              <a:rPr lang="cs-CZ" dirty="0" smtClean="0"/>
              <a:t> </a:t>
            </a:r>
            <a:r>
              <a:rPr lang="cs-CZ" dirty="0" err="1" smtClean="0"/>
              <a:t>polititics</a:t>
            </a:r>
            <a:endParaRPr lang="cs-CZ" dirty="0" smtClean="0"/>
          </a:p>
          <a:p>
            <a:pPr lvl="0"/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appeasement – </a:t>
            </a:r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did</a:t>
            </a:r>
            <a:r>
              <a:rPr lang="cs-CZ" dirty="0" smtClean="0"/>
              <a:t> not </a:t>
            </a:r>
            <a:r>
              <a:rPr lang="cs-CZ" dirty="0" err="1" smtClean="0"/>
              <a:t>want</a:t>
            </a:r>
            <a:r>
              <a:rPr lang="cs-CZ" dirty="0" smtClean="0"/>
              <a:t> to risk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Czachoslovakia</a:t>
            </a:r>
            <a:endParaRPr lang="cs-CZ" dirty="0" smtClean="0"/>
          </a:p>
          <a:p>
            <a:pPr lvl="0"/>
            <a:r>
              <a:rPr lang="cs-CZ" dirty="0" smtClean="0"/>
              <a:t>1938 -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resulted</a:t>
            </a:r>
            <a:r>
              <a:rPr lang="cs-CZ" dirty="0" smtClean="0"/>
              <a:t> in </a:t>
            </a:r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</TotalTime>
  <Words>1672</Words>
  <Application>Microsoft Office PowerPoint</Application>
  <PresentationFormat>Předvádění na obrazovce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Bohatý</vt:lpstr>
      <vt:lpstr>Central europe during the interwar period </vt:lpstr>
      <vt:lpstr>Czech lands during WW I</vt:lpstr>
      <vt:lpstr>czechoslovakia</vt:lpstr>
      <vt:lpstr>czechoslovakia</vt:lpstr>
      <vt:lpstr>czechoslovakia</vt:lpstr>
      <vt:lpstr>czechoslovakia</vt:lpstr>
      <vt:lpstr>Little entente</vt:lpstr>
      <vt:lpstr>czechoslovakia</vt:lpstr>
      <vt:lpstr>czechoslovakia</vt:lpstr>
      <vt:lpstr>czechoslovakia</vt:lpstr>
      <vt:lpstr>czechoslovakia</vt:lpstr>
      <vt:lpstr>Germany </vt:lpstr>
      <vt:lpstr>Germany</vt:lpstr>
      <vt:lpstr>Germany</vt:lpstr>
      <vt:lpstr>Germany</vt:lpstr>
      <vt:lpstr>Germany</vt:lpstr>
      <vt:lpstr>Austria</vt:lpstr>
      <vt:lpstr>hungary</vt:lpstr>
      <vt:lpstr>Hungary</vt:lpstr>
      <vt:lpstr>Hungary</vt:lpstr>
      <vt:lpstr>poland</vt:lpstr>
      <vt:lpstr>Poland</vt:lpstr>
      <vt:lpstr>poland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Cebtral europe during the interwar period </dc:title>
  <dc:creator>Standard</dc:creator>
  <cp:lastModifiedBy>Standard</cp:lastModifiedBy>
  <cp:revision>8</cp:revision>
  <dcterms:created xsi:type="dcterms:W3CDTF">2013-11-04T10:23:44Z</dcterms:created>
  <dcterms:modified xsi:type="dcterms:W3CDTF">2013-11-04T11:38:41Z</dcterms:modified>
</cp:coreProperties>
</file>