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83" r:id="rId5"/>
    <p:sldId id="267" r:id="rId6"/>
    <p:sldId id="266" r:id="rId7"/>
    <p:sldId id="263" r:id="rId8"/>
    <p:sldId id="274" r:id="rId9"/>
    <p:sldId id="275" r:id="rId10"/>
    <p:sldId id="268" r:id="rId11"/>
    <p:sldId id="269" r:id="rId12"/>
    <p:sldId id="270" r:id="rId13"/>
    <p:sldId id="271" r:id="rId14"/>
    <p:sldId id="272" r:id="rId15"/>
    <p:sldId id="273" r:id="rId16"/>
    <p:sldId id="264" r:id="rId17"/>
    <p:sldId id="284" r:id="rId18"/>
    <p:sldId id="285" r:id="rId19"/>
    <p:sldId id="286"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B341D1-6EAA-486C-B12F-A0B2DA36DC14}" type="datetimeFigureOut">
              <a:rPr lang="en-GB" smtClean="0"/>
              <a:t>10/09/2013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71B02-7643-47BB-9D00-FB7C0F2190F4}" type="slidenum">
              <a:rPr lang="en-GB" smtClean="0"/>
              <a:t>‹#›</a:t>
            </a:fld>
            <a:endParaRPr lang="en-GB"/>
          </a:p>
        </p:txBody>
      </p:sp>
    </p:spTree>
    <p:extLst>
      <p:ext uri="{BB962C8B-B14F-4D97-AF65-F5344CB8AC3E}">
        <p14:creationId xmlns:p14="http://schemas.microsoft.com/office/powerpoint/2010/main" val="226027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fontAlgn="auto">
              <a:spcBef>
                <a:spcPts val="0"/>
              </a:spcBef>
              <a:spcAft>
                <a:spcPts val="0"/>
              </a:spcAft>
              <a:defRPr/>
            </a:pPr>
            <a:r>
              <a:rPr lang="en-GB" dirty="0" smtClean="0"/>
              <a:t>Texts used: journals, textbooks, </a:t>
            </a:r>
            <a:r>
              <a:rPr lang="en-GB" dirty="0" err="1" smtClean="0"/>
              <a:t>coursebooks</a:t>
            </a:r>
            <a:r>
              <a:rPr lang="en-GB" dirty="0" smtClean="0"/>
              <a:t>, lab manuals and course notes.  </a:t>
            </a:r>
          </a:p>
          <a:p>
            <a:pPr fontAlgn="auto">
              <a:spcBef>
                <a:spcPts val="0"/>
              </a:spcBef>
              <a:spcAft>
                <a:spcPts val="0"/>
              </a:spcAft>
              <a:defRPr/>
            </a:pPr>
            <a:r>
              <a:rPr lang="en-GB" dirty="0" err="1" smtClean="0"/>
              <a:t>Sublists</a:t>
            </a:r>
            <a:r>
              <a:rPr lang="en-GB" dirty="0" smtClean="0"/>
              <a:t> 1-9 each have 60 word families whereas 10 has 30 word families.  </a:t>
            </a:r>
            <a:endParaRPr lang="en-GB"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A4225578-FEBF-45F3-9B96-E436ADF6B1DE}" type="slidenum">
              <a:rPr lang="en-GB">
                <a:latin typeface="Calibri" pitchFamily="34" charset="0"/>
              </a:rPr>
              <a:pPr fontAlgn="base">
                <a:spcBef>
                  <a:spcPct val="0"/>
                </a:spcBef>
                <a:spcAft>
                  <a:spcPct val="0"/>
                </a:spcAft>
              </a:pPr>
              <a:t>5</a:t>
            </a:fld>
            <a:endParaRPr lang="en-GB">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3B42EA-F655-4BE7-B0B8-B689DB41400C}" type="datetime1">
              <a:rPr lang="en-GB" smtClean="0"/>
              <a:t>10/09/2013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7A57A28C-55A8-492D-BEAD-022D424854D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265B79-614C-4C06-8494-F071A2F30C88}" type="datetime1">
              <a:rPr lang="en-GB" smtClean="0"/>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F5A638-0BCA-4E1E-941A-7B2980047171}" type="datetime1">
              <a:rPr lang="en-GB" smtClean="0"/>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8D9774-CE13-4086-96BB-89678D633CA1}" type="datetime1">
              <a:rPr lang="en-GB" smtClean="0"/>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47E6C3-036B-485F-9659-5EFB3E9D3095}" type="datetime1">
              <a:rPr lang="en-GB" smtClean="0"/>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7A28C-55A8-492D-BEAD-022D424854D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25C4DA-66C7-42CA-B41D-C93B12E59216}" type="datetime1">
              <a:rPr lang="en-GB" smtClean="0"/>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090AD4-3835-4902-9994-9FE6D761B138}" type="datetime1">
              <a:rPr lang="en-GB" smtClean="0"/>
              <a:t>10/09/2013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5CA984-DF33-41B1-A0CD-1021B6E15FEE}" type="datetime1">
              <a:rPr lang="en-GB" smtClean="0"/>
              <a:t>10/09/2013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D59A7-C7BA-4A9C-BA95-0C22F56E753F}" type="datetime1">
              <a:rPr lang="en-GB" smtClean="0"/>
              <a:t>10/09/2013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207A83-83FE-41E9-AE42-BC8A98DA9D63}" type="datetime1">
              <a:rPr lang="en-GB" smtClean="0"/>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7A28C-55A8-492D-BEAD-022D424854D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F0A940-039B-4010-9C98-E0D58339702E}" type="datetime1">
              <a:rPr lang="en-GB" smtClean="0"/>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7A57A28C-55A8-492D-BEAD-022D424854DD}"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D72110-817C-4CF7-8AB7-80FCFDCEDDFD}" type="datetime1">
              <a:rPr lang="en-GB" smtClean="0"/>
              <a:t>10/09/2013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57A28C-55A8-492D-BEAD-022D424854DD}"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nglishvocabularyexercises.com/" TargetMode="External"/><Relationship Id="rId2" Type="http://schemas.openxmlformats.org/officeDocument/2006/relationships/hyperlink" Target="http://orangeorapple.com/Flashcards/Default.aspx" TargetMode="External"/><Relationship Id="rId1" Type="http://schemas.openxmlformats.org/officeDocument/2006/relationships/slideLayout" Target="../slideLayouts/slideLayout2.xml"/><Relationship Id="rId5" Type="http://schemas.openxmlformats.org/officeDocument/2006/relationships/hyperlink" Target="http://www.nottingham.ac.uk/alzsh3/acvocab/awlhighlighter.htm" TargetMode="External"/><Relationship Id="rId4" Type="http://schemas.openxmlformats.org/officeDocument/2006/relationships/hyperlink" Target="http://www.phonetain.com/Phonetain_Software/Product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nottingham.ac.uk/alzsh3/acvocab/awlhighlighter.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corpus.byu.edu/bnc/" TargetMode="External"/><Relationship Id="rId2" Type="http://schemas.openxmlformats.org/officeDocument/2006/relationships/hyperlink" Target="http://wordtree.coventry.ac.uk/?BAW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holar.google.co.u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a:effectLst/>
              </a:rPr>
              <a:t>Postgraduate Academic Writing Course </a:t>
            </a:r>
            <a:br>
              <a:rPr lang="en-GB" dirty="0">
                <a:effectLst/>
              </a:rPr>
            </a:br>
            <a:endParaRPr lang="en-GB" dirty="0"/>
          </a:p>
        </p:txBody>
      </p:sp>
      <p:sp>
        <p:nvSpPr>
          <p:cNvPr id="3" name="Subtitle 2"/>
          <p:cNvSpPr>
            <a:spLocks noGrp="1"/>
          </p:cNvSpPr>
          <p:nvPr>
            <p:ph type="subTitle" idx="1"/>
          </p:nvPr>
        </p:nvSpPr>
        <p:spPr>
          <a:xfrm>
            <a:off x="533400" y="3429000"/>
            <a:ext cx="7854696" cy="2952328"/>
          </a:xfrm>
        </p:spPr>
        <p:txBody>
          <a:bodyPr>
            <a:normAutofit/>
          </a:bodyPr>
          <a:lstStyle/>
          <a:p>
            <a:pPr algn="ctr"/>
            <a:r>
              <a:rPr lang="en-GB" sz="4000" dirty="0" smtClean="0"/>
              <a:t>Masaryk University</a:t>
            </a:r>
          </a:p>
          <a:p>
            <a:pPr algn="ctr"/>
            <a:r>
              <a:rPr lang="en-GB" dirty="0" smtClean="0"/>
              <a:t> </a:t>
            </a:r>
          </a:p>
          <a:p>
            <a:pPr algn="ctr"/>
            <a:r>
              <a:rPr lang="en-GB" b="1" dirty="0"/>
              <a:t>10</a:t>
            </a:r>
            <a:r>
              <a:rPr lang="en-GB" b="1" baseline="30000" dirty="0"/>
              <a:t>th</a:t>
            </a:r>
            <a:r>
              <a:rPr lang="en-GB" b="1" dirty="0"/>
              <a:t> – 11</a:t>
            </a:r>
            <a:r>
              <a:rPr lang="en-GB" b="1" baseline="30000" dirty="0"/>
              <a:t>th</a:t>
            </a:r>
            <a:r>
              <a:rPr lang="en-GB" b="1" dirty="0"/>
              <a:t> September 2013 </a:t>
            </a:r>
            <a:endParaRPr lang="en-GB" b="1" dirty="0" smtClean="0"/>
          </a:p>
          <a:p>
            <a:pPr algn="ctr"/>
            <a:endParaRPr lang="en-GB" b="1" dirty="0" smtClean="0"/>
          </a:p>
          <a:p>
            <a:pPr algn="ctr"/>
            <a:r>
              <a:rPr lang="en-GB" sz="2000" dirty="0" smtClean="0"/>
              <a:t>Katie Mansfield </a:t>
            </a:r>
          </a:p>
          <a:p>
            <a:pPr algn="ctr"/>
            <a:r>
              <a:rPr lang="en-GB" sz="2000" dirty="0" smtClean="0"/>
              <a:t>ksmansfield@hotmail.com </a:t>
            </a:r>
            <a:endParaRPr lang="en-GB" sz="2000"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a:t>
            </a:fld>
            <a:endParaRPr lang="en-GB"/>
          </a:p>
        </p:txBody>
      </p:sp>
    </p:spTree>
    <p:extLst>
      <p:ext uri="{BB962C8B-B14F-4D97-AF65-F5344CB8AC3E}">
        <p14:creationId xmlns:p14="http://schemas.microsoft.com/office/powerpoint/2010/main" val="1681700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900" dirty="0">
                <a:solidFill>
                  <a:schemeClr val="accent3"/>
                </a:solidFill>
              </a:rPr>
              <a:t>AWL – Advantages </a:t>
            </a:r>
          </a:p>
        </p:txBody>
      </p:sp>
      <p:sp>
        <p:nvSpPr>
          <p:cNvPr id="3" name="Content Placeholder 2"/>
          <p:cNvSpPr>
            <a:spLocks noGrp="1"/>
          </p:cNvSpPr>
          <p:nvPr>
            <p:ph idx="1"/>
          </p:nvPr>
        </p:nvSpPr>
        <p:spPr/>
        <p:txBody>
          <a:bodyPr/>
          <a:lstStyle/>
          <a:p>
            <a:pPr marL="457200" indent="-457200">
              <a:buFont typeface="+mj-lt"/>
              <a:buAutoNum type="arabicPeriod"/>
              <a:defRPr/>
            </a:pPr>
            <a:r>
              <a:rPr lang="en-GB" dirty="0"/>
              <a:t>Words students need in wide range of academic texts  </a:t>
            </a:r>
          </a:p>
          <a:p>
            <a:pPr marL="457200" indent="-457200" fontAlgn="auto">
              <a:spcAft>
                <a:spcPts val="0"/>
              </a:spcAft>
              <a:buClr>
                <a:schemeClr val="accent3"/>
              </a:buClr>
              <a:buFont typeface="+mj-lt"/>
              <a:buAutoNum type="arabicPeriod"/>
              <a:defRPr/>
            </a:pPr>
            <a:r>
              <a:rPr lang="en-GB" dirty="0" smtClean="0"/>
              <a:t>Free </a:t>
            </a:r>
            <a:r>
              <a:rPr lang="en-GB" dirty="0"/>
              <a:t>online sources available (PC &amp; Smartphone): </a:t>
            </a:r>
          </a:p>
          <a:p>
            <a:pPr lvl="1" fontAlgn="auto">
              <a:spcAft>
                <a:spcPts val="0"/>
              </a:spcAft>
              <a:buClr>
                <a:schemeClr val="accent3"/>
              </a:buClr>
              <a:buFont typeface="Wingdings" pitchFamily="2" charset="2"/>
              <a:buChar char="Ø"/>
              <a:defRPr/>
            </a:pPr>
            <a:r>
              <a:rPr lang="en-GB" dirty="0"/>
              <a:t>Flashcard maker </a:t>
            </a:r>
          </a:p>
          <a:p>
            <a:pPr marL="457200" lvl="1" indent="0" fontAlgn="auto">
              <a:spcAft>
                <a:spcPts val="0"/>
              </a:spcAft>
              <a:buClr>
                <a:schemeClr val="accent3"/>
              </a:buClr>
              <a:buNone/>
              <a:defRPr/>
            </a:pPr>
            <a:r>
              <a:rPr lang="en-GB" sz="1800" dirty="0">
                <a:hlinkClick r:id="rId2"/>
              </a:rPr>
              <a:t>http://orangeorapple.com/Flashcards/Default.aspx</a:t>
            </a:r>
            <a:r>
              <a:rPr lang="en-GB" sz="1800" dirty="0"/>
              <a:t> </a:t>
            </a:r>
          </a:p>
          <a:p>
            <a:pPr lvl="1" fontAlgn="auto">
              <a:spcAft>
                <a:spcPts val="0"/>
              </a:spcAft>
              <a:buClr>
                <a:schemeClr val="accent3"/>
              </a:buClr>
              <a:buFont typeface="Wingdings" pitchFamily="2" charset="2"/>
              <a:buChar char="Ø"/>
              <a:defRPr/>
            </a:pPr>
            <a:r>
              <a:rPr lang="en-GB" dirty="0"/>
              <a:t>Exercises </a:t>
            </a:r>
          </a:p>
          <a:p>
            <a:pPr marL="457200" lvl="1" indent="0" fontAlgn="auto">
              <a:spcAft>
                <a:spcPts val="0"/>
              </a:spcAft>
              <a:buClr>
                <a:schemeClr val="accent3"/>
              </a:buClr>
              <a:buNone/>
              <a:defRPr/>
            </a:pPr>
            <a:r>
              <a:rPr lang="en-GB" sz="1800" dirty="0">
                <a:hlinkClick r:id="rId3"/>
              </a:rPr>
              <a:t>http://www.englishvocabularyexercises.com/</a:t>
            </a:r>
            <a:r>
              <a:rPr lang="en-GB" sz="1800" dirty="0"/>
              <a:t> </a:t>
            </a:r>
          </a:p>
          <a:p>
            <a:pPr lvl="1" fontAlgn="auto">
              <a:spcAft>
                <a:spcPts val="0"/>
              </a:spcAft>
              <a:buClr>
                <a:schemeClr val="accent3"/>
              </a:buClr>
              <a:buFont typeface="Wingdings" pitchFamily="2" charset="2"/>
              <a:buChar char="Ø"/>
              <a:defRPr/>
            </a:pPr>
            <a:r>
              <a:rPr lang="en-GB" dirty="0"/>
              <a:t>Test maker</a:t>
            </a:r>
          </a:p>
          <a:p>
            <a:pPr marL="457200" lvl="1" indent="0" fontAlgn="auto">
              <a:spcAft>
                <a:spcPts val="0"/>
              </a:spcAft>
              <a:buClr>
                <a:schemeClr val="accent3"/>
              </a:buClr>
              <a:buNone/>
              <a:defRPr/>
            </a:pPr>
            <a:r>
              <a:rPr lang="en-GB" sz="1800" dirty="0">
                <a:hlinkClick r:id="rId4"/>
              </a:rPr>
              <a:t>http://www.phonetain.com/Phonetain_Software/Products.htm</a:t>
            </a:r>
            <a:endParaRPr lang="en-GB" sz="1800" dirty="0"/>
          </a:p>
          <a:p>
            <a:pPr lvl="1" fontAlgn="auto">
              <a:spcAft>
                <a:spcPts val="0"/>
              </a:spcAft>
              <a:buClr>
                <a:schemeClr val="accent3"/>
              </a:buClr>
              <a:buFont typeface="Wingdings" pitchFamily="2" charset="2"/>
              <a:buChar char="Ø"/>
              <a:defRPr/>
            </a:pPr>
            <a:r>
              <a:rPr lang="en-GB" dirty="0"/>
              <a:t>AWL highlighter</a:t>
            </a:r>
          </a:p>
          <a:p>
            <a:pPr marL="457200" lvl="1" indent="0" fontAlgn="auto">
              <a:spcAft>
                <a:spcPts val="0"/>
              </a:spcAft>
              <a:buClr>
                <a:schemeClr val="accent3"/>
              </a:buClr>
              <a:buNone/>
              <a:defRPr/>
            </a:pPr>
            <a:r>
              <a:rPr lang="en-GB" sz="1800" dirty="0">
                <a:hlinkClick r:id="rId5"/>
              </a:rPr>
              <a:t>http://www.nottingham.ac.uk/alzsh3/acvocab/awlhighlighter.htm</a:t>
            </a:r>
            <a:r>
              <a:rPr lang="en-GB" sz="1800" dirty="0"/>
              <a:t>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10</a:t>
            </a:fld>
            <a:endParaRPr lang="en-GB"/>
          </a:p>
        </p:txBody>
      </p:sp>
    </p:spTree>
    <p:extLst>
      <p:ext uri="{BB962C8B-B14F-4D97-AF65-F5344CB8AC3E}">
        <p14:creationId xmlns:p14="http://schemas.microsoft.com/office/powerpoint/2010/main" val="96191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96720"/>
          </a:xfrm>
        </p:spPr>
        <p:txBody>
          <a:bodyPr>
            <a:normAutofit/>
          </a:bodyPr>
          <a:lstStyle/>
          <a:p>
            <a:r>
              <a:rPr lang="en-GB" sz="4900" dirty="0">
                <a:solidFill>
                  <a:schemeClr val="accent3"/>
                </a:solidFill>
              </a:rPr>
              <a:t>AWL – </a:t>
            </a:r>
            <a:r>
              <a:rPr lang="en-GB" sz="4900" dirty="0" smtClean="0">
                <a:solidFill>
                  <a:schemeClr val="accent3"/>
                </a:solidFill>
              </a:rPr>
              <a:t>Disadvantages </a:t>
            </a:r>
            <a:endParaRPr lang="en-GB" sz="4900" dirty="0"/>
          </a:p>
        </p:txBody>
      </p:sp>
      <p:sp>
        <p:nvSpPr>
          <p:cNvPr id="3" name="Content Placeholder 2"/>
          <p:cNvSpPr>
            <a:spLocks noGrp="1"/>
          </p:cNvSpPr>
          <p:nvPr>
            <p:ph idx="1"/>
          </p:nvPr>
        </p:nvSpPr>
        <p:spPr>
          <a:xfrm>
            <a:off x="457200" y="1772816"/>
            <a:ext cx="8229600" cy="4551784"/>
          </a:xfrm>
        </p:spPr>
        <p:txBody>
          <a:bodyPr/>
          <a:lstStyle/>
          <a:p>
            <a:pPr marL="457200" indent="-457200" fontAlgn="auto">
              <a:spcAft>
                <a:spcPts val="0"/>
              </a:spcAft>
              <a:buClr>
                <a:schemeClr val="accent3"/>
              </a:buClr>
              <a:buFont typeface="+mj-lt"/>
              <a:buAutoNum type="arabicPeriod"/>
              <a:defRPr/>
            </a:pPr>
            <a:r>
              <a:rPr lang="en-GB" dirty="0" smtClean="0"/>
              <a:t>No </a:t>
            </a:r>
            <a:r>
              <a:rPr lang="en-GB" dirty="0"/>
              <a:t>focus on collocations (</a:t>
            </a:r>
            <a:r>
              <a:rPr lang="en-GB" dirty="0" err="1"/>
              <a:t>Durrant</a:t>
            </a:r>
            <a:r>
              <a:rPr lang="en-GB" dirty="0"/>
              <a:t> 2009)  </a:t>
            </a:r>
          </a:p>
          <a:p>
            <a:pPr marL="457200" indent="-457200" fontAlgn="auto">
              <a:spcAft>
                <a:spcPts val="0"/>
              </a:spcAft>
              <a:buClr>
                <a:schemeClr val="accent3"/>
              </a:buClr>
              <a:buFont typeface="+mj-lt"/>
              <a:buAutoNum type="arabicPeriod"/>
              <a:defRPr/>
            </a:pPr>
            <a:endParaRPr lang="en-GB" dirty="0"/>
          </a:p>
          <a:p>
            <a:pPr marL="457200" indent="-457200" fontAlgn="auto">
              <a:spcAft>
                <a:spcPts val="0"/>
              </a:spcAft>
              <a:buClr>
                <a:schemeClr val="accent3"/>
              </a:buClr>
              <a:buFont typeface="+mj-lt"/>
              <a:buAutoNum type="arabicPeriod"/>
              <a:defRPr/>
            </a:pPr>
            <a:r>
              <a:rPr lang="en-GB" dirty="0"/>
              <a:t>Does not address discipline-specific vocabulary (Martinez et al 2009)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11</a:t>
            </a:fld>
            <a:endParaRPr lang="en-GB"/>
          </a:p>
        </p:txBody>
      </p:sp>
    </p:spTree>
    <p:extLst>
      <p:ext uri="{BB962C8B-B14F-4D97-AF65-F5344CB8AC3E}">
        <p14:creationId xmlns:p14="http://schemas.microsoft.com/office/powerpoint/2010/main" val="191349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ormAutofit/>
          </a:bodyPr>
          <a:lstStyle/>
          <a:p>
            <a:r>
              <a:rPr lang="en-GB" sz="4800" dirty="0">
                <a:solidFill>
                  <a:schemeClr val="accent3"/>
                </a:solidFill>
              </a:rPr>
              <a:t>Practical suggestions (</a:t>
            </a:r>
            <a:r>
              <a:rPr lang="en-GB" sz="4800" dirty="0" err="1">
                <a:solidFill>
                  <a:schemeClr val="accent3"/>
                </a:solidFill>
              </a:rPr>
              <a:t>i</a:t>
            </a:r>
            <a:r>
              <a:rPr lang="en-GB" sz="4800" dirty="0">
                <a:solidFill>
                  <a:schemeClr val="accent3"/>
                </a:solidFill>
              </a:rPr>
              <a:t>)</a:t>
            </a:r>
            <a:endParaRPr lang="en-GB" sz="4800" dirty="0"/>
          </a:p>
        </p:txBody>
      </p:sp>
      <p:sp>
        <p:nvSpPr>
          <p:cNvPr id="3" name="Content Placeholder 2"/>
          <p:cNvSpPr>
            <a:spLocks noGrp="1"/>
          </p:cNvSpPr>
          <p:nvPr>
            <p:ph idx="1"/>
          </p:nvPr>
        </p:nvSpPr>
        <p:spPr/>
        <p:txBody>
          <a:bodyPr>
            <a:normAutofit fontScale="92500" lnSpcReduction="20000"/>
          </a:bodyPr>
          <a:lstStyle/>
          <a:p>
            <a:pPr>
              <a:defRPr/>
            </a:pPr>
            <a:r>
              <a:rPr lang="en-GB" u="sng" dirty="0"/>
              <a:t>Problem</a:t>
            </a:r>
            <a:r>
              <a:rPr lang="en-GB" dirty="0"/>
              <a:t>: Does not address discipline-specific vocabulary </a:t>
            </a:r>
            <a:endParaRPr lang="en-GB" dirty="0" smtClean="0"/>
          </a:p>
          <a:p>
            <a:pPr marL="0" indent="0">
              <a:buNone/>
              <a:defRPr/>
            </a:pPr>
            <a:endParaRPr lang="en-GB" dirty="0"/>
          </a:p>
          <a:p>
            <a:pPr marL="0" indent="0">
              <a:buNone/>
              <a:defRPr/>
            </a:pPr>
            <a:r>
              <a:rPr lang="en-GB" dirty="0" smtClean="0"/>
              <a:t>How can we overcome this problem? </a:t>
            </a:r>
          </a:p>
          <a:p>
            <a:pPr marL="0" indent="0">
              <a:buNone/>
              <a:defRPr/>
            </a:pPr>
            <a:r>
              <a:rPr lang="en-GB" b="1" dirty="0" smtClean="0"/>
              <a:t>Discuss with your partner. </a:t>
            </a:r>
          </a:p>
          <a:p>
            <a:pPr marL="0" indent="0">
              <a:buNone/>
              <a:defRPr/>
            </a:pPr>
            <a:endParaRPr lang="en-GB" dirty="0"/>
          </a:p>
          <a:p>
            <a:pPr>
              <a:defRPr/>
            </a:pPr>
            <a:r>
              <a:rPr lang="en-GB" u="sng" dirty="0"/>
              <a:t>Solution</a:t>
            </a:r>
            <a:r>
              <a:rPr lang="en-GB" dirty="0"/>
              <a:t>: </a:t>
            </a:r>
            <a:r>
              <a:rPr lang="en-GB" b="1" dirty="0"/>
              <a:t>Create a discipline – specific wordlist.  </a:t>
            </a:r>
          </a:p>
          <a:p>
            <a:pPr marL="0" indent="0" fontAlgn="auto">
              <a:spcAft>
                <a:spcPts val="0"/>
              </a:spcAft>
              <a:buClr>
                <a:schemeClr val="accent3"/>
              </a:buClr>
              <a:buNone/>
              <a:defRPr/>
            </a:pPr>
            <a:endParaRPr lang="en-GB" b="1" dirty="0"/>
          </a:p>
          <a:p>
            <a:pPr>
              <a:defRPr/>
            </a:pPr>
            <a:r>
              <a:rPr lang="en-GB" b="1" dirty="0"/>
              <a:t>What needed?</a:t>
            </a:r>
          </a:p>
          <a:p>
            <a:pPr lvl="1" fontAlgn="auto">
              <a:spcAft>
                <a:spcPts val="0"/>
              </a:spcAft>
              <a:buClr>
                <a:schemeClr val="accent3"/>
              </a:buClr>
              <a:buFont typeface="Wingdings" pitchFamily="2" charset="2"/>
              <a:buChar char="Ø"/>
              <a:defRPr/>
            </a:pPr>
            <a:r>
              <a:rPr lang="en-GB" dirty="0"/>
              <a:t>Discipline-specific texts. </a:t>
            </a:r>
          </a:p>
          <a:p>
            <a:pPr lvl="1" fontAlgn="auto">
              <a:spcAft>
                <a:spcPts val="0"/>
              </a:spcAft>
              <a:buClr>
                <a:schemeClr val="accent3"/>
              </a:buClr>
              <a:buFont typeface="Wingdings" pitchFamily="2" charset="2"/>
              <a:buChar char="Ø"/>
              <a:defRPr/>
            </a:pPr>
            <a:r>
              <a:rPr lang="en-GB" dirty="0"/>
              <a:t>Concordance software programme e.g. </a:t>
            </a:r>
            <a:r>
              <a:rPr lang="en-GB" dirty="0" err="1"/>
              <a:t>Antconc</a:t>
            </a:r>
            <a:r>
              <a:rPr lang="en-GB" dirty="0"/>
              <a:t> (free), Sketch engine, Wordsmith Tools.    </a:t>
            </a:r>
          </a:p>
          <a:p>
            <a:pPr lvl="1" fontAlgn="auto">
              <a:spcAft>
                <a:spcPts val="0"/>
              </a:spcAft>
              <a:buClr>
                <a:schemeClr val="accent3"/>
              </a:buClr>
              <a:buFont typeface="Wingdings" pitchFamily="2" charset="2"/>
              <a:buChar char="Ø"/>
              <a:defRPr/>
            </a:pPr>
            <a:r>
              <a:rPr lang="en-GB" dirty="0" smtClean="0"/>
              <a:t>Time!</a:t>
            </a:r>
            <a:endParaRPr lang="en-GB"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12</a:t>
            </a:fld>
            <a:endParaRPr lang="en-GB"/>
          </a:p>
        </p:txBody>
      </p:sp>
    </p:spTree>
    <p:extLst>
      <p:ext uri="{BB962C8B-B14F-4D97-AF65-F5344CB8AC3E}">
        <p14:creationId xmlns:p14="http://schemas.microsoft.com/office/powerpoint/2010/main" val="303966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ormAutofit/>
          </a:bodyPr>
          <a:lstStyle/>
          <a:p>
            <a:r>
              <a:rPr lang="en-GB" sz="4800" dirty="0">
                <a:solidFill>
                  <a:schemeClr val="accent3"/>
                </a:solidFill>
              </a:rPr>
              <a:t>Practical suggestions (ii)</a:t>
            </a:r>
            <a:endParaRPr lang="en-GB" sz="4800" dirty="0"/>
          </a:p>
        </p:txBody>
      </p:sp>
      <p:sp>
        <p:nvSpPr>
          <p:cNvPr id="3" name="Content Placeholder 2"/>
          <p:cNvSpPr>
            <a:spLocks noGrp="1"/>
          </p:cNvSpPr>
          <p:nvPr>
            <p:ph idx="1"/>
          </p:nvPr>
        </p:nvSpPr>
        <p:spPr>
          <a:xfrm>
            <a:off x="457200" y="1628800"/>
            <a:ext cx="8229600" cy="4695800"/>
          </a:xfrm>
        </p:spPr>
        <p:txBody>
          <a:bodyPr/>
          <a:lstStyle/>
          <a:p>
            <a:pPr marL="0" indent="0" fontAlgn="auto">
              <a:spcAft>
                <a:spcPts val="0"/>
              </a:spcAft>
              <a:buClr>
                <a:schemeClr val="accent3"/>
              </a:buClr>
              <a:buNone/>
              <a:defRPr/>
            </a:pPr>
            <a:r>
              <a:rPr lang="en-GB" b="1" dirty="0"/>
              <a:t>6 Steps</a:t>
            </a:r>
          </a:p>
          <a:p>
            <a:pPr marL="457200" indent="-457200" fontAlgn="auto">
              <a:lnSpc>
                <a:spcPct val="150000"/>
              </a:lnSpc>
              <a:spcAft>
                <a:spcPts val="0"/>
              </a:spcAft>
              <a:buClr>
                <a:schemeClr val="accent3"/>
              </a:buClr>
              <a:buFont typeface="+mj-lt"/>
              <a:buAutoNum type="arabicPeriod"/>
              <a:defRPr/>
            </a:pPr>
            <a:r>
              <a:rPr lang="en-GB" dirty="0"/>
              <a:t>Save discipline-specific journal articles as </a:t>
            </a:r>
            <a:r>
              <a:rPr lang="en-GB" dirty="0" smtClean="0"/>
              <a:t>.txt </a:t>
            </a:r>
            <a:r>
              <a:rPr lang="en-GB" dirty="0"/>
              <a:t>docs. </a:t>
            </a:r>
          </a:p>
          <a:p>
            <a:pPr marL="457200" indent="-457200" fontAlgn="auto">
              <a:lnSpc>
                <a:spcPct val="150000"/>
              </a:lnSpc>
              <a:spcAft>
                <a:spcPts val="0"/>
              </a:spcAft>
              <a:buClr>
                <a:schemeClr val="accent3"/>
              </a:buClr>
              <a:buFont typeface="+mj-lt"/>
              <a:buAutoNum type="arabicPeriod"/>
              <a:defRPr/>
            </a:pPr>
            <a:r>
              <a:rPr lang="en-GB" dirty="0"/>
              <a:t>Open the txt docs in </a:t>
            </a:r>
            <a:r>
              <a:rPr lang="en-GB" dirty="0" err="1"/>
              <a:t>Antconc</a:t>
            </a:r>
            <a:r>
              <a:rPr lang="en-GB" dirty="0"/>
              <a:t>. </a:t>
            </a:r>
          </a:p>
          <a:p>
            <a:pPr marL="457200" indent="-457200" fontAlgn="auto">
              <a:lnSpc>
                <a:spcPct val="150000"/>
              </a:lnSpc>
              <a:spcAft>
                <a:spcPts val="0"/>
              </a:spcAft>
              <a:buClr>
                <a:schemeClr val="accent3"/>
              </a:buClr>
              <a:buFont typeface="+mj-lt"/>
              <a:buAutoNum type="arabicPeriod"/>
              <a:defRPr/>
            </a:pPr>
            <a:r>
              <a:rPr lang="en-GB" dirty="0"/>
              <a:t>Click on create ‘Word List’. </a:t>
            </a:r>
          </a:p>
          <a:p>
            <a:pPr marL="457200" indent="-457200" fontAlgn="auto">
              <a:lnSpc>
                <a:spcPct val="100000"/>
              </a:lnSpc>
              <a:spcAft>
                <a:spcPts val="0"/>
              </a:spcAft>
              <a:buClr>
                <a:schemeClr val="accent3"/>
              </a:buClr>
              <a:buFont typeface="+mj-lt"/>
              <a:buAutoNum type="arabicPeriod"/>
              <a:defRPr/>
            </a:pPr>
            <a:r>
              <a:rPr lang="en-GB" dirty="0"/>
              <a:t>From </a:t>
            </a:r>
            <a:r>
              <a:rPr lang="en-GB" dirty="0" smtClean="0"/>
              <a:t>most </a:t>
            </a:r>
            <a:r>
              <a:rPr lang="en-GB" dirty="0"/>
              <a:t>frequent words, make a list of discipline-specific vocab.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13</a:t>
            </a:fld>
            <a:endParaRPr lang="en-GB"/>
          </a:p>
        </p:txBody>
      </p:sp>
      <p:pic>
        <p:nvPicPr>
          <p:cNvPr id="5" name="Picture 4"/>
          <p:cNvPicPr/>
          <p:nvPr/>
        </p:nvPicPr>
        <p:blipFill>
          <a:blip r:embed="rId2"/>
          <a:stretch>
            <a:fillRect/>
          </a:stretch>
        </p:blipFill>
        <p:spPr>
          <a:xfrm>
            <a:off x="5843430" y="4725144"/>
            <a:ext cx="2390399" cy="1936824"/>
          </a:xfrm>
          <a:prstGeom prst="rect">
            <a:avLst/>
          </a:prstGeom>
          <a:ln>
            <a:solidFill>
              <a:schemeClr val="accent1"/>
            </a:solidFill>
          </a:ln>
        </p:spPr>
      </p:pic>
    </p:spTree>
    <p:extLst>
      <p:ext uri="{BB962C8B-B14F-4D97-AF65-F5344CB8AC3E}">
        <p14:creationId xmlns:p14="http://schemas.microsoft.com/office/powerpoint/2010/main" val="51482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chemeClr val="accent3"/>
                </a:solidFill>
              </a:rPr>
              <a:t>Practical suggestions (iii)</a:t>
            </a:r>
            <a:endParaRPr lang="en-GB" sz="4800" dirty="0"/>
          </a:p>
        </p:txBody>
      </p:sp>
      <p:sp>
        <p:nvSpPr>
          <p:cNvPr id="3" name="Content Placeholder 2"/>
          <p:cNvSpPr>
            <a:spLocks noGrp="1"/>
          </p:cNvSpPr>
          <p:nvPr>
            <p:ph idx="1"/>
          </p:nvPr>
        </p:nvSpPr>
        <p:spPr/>
        <p:txBody>
          <a:bodyPr>
            <a:normAutofit/>
          </a:bodyPr>
          <a:lstStyle/>
          <a:p>
            <a:pPr marL="457200" indent="-457200" fontAlgn="auto">
              <a:spcAft>
                <a:spcPts val="0"/>
              </a:spcAft>
              <a:buClr>
                <a:schemeClr val="accent3"/>
              </a:buClr>
              <a:buAutoNum type="arabicPeriod" startAt="5"/>
              <a:defRPr/>
            </a:pPr>
            <a:r>
              <a:rPr lang="en-GB" b="1" dirty="0"/>
              <a:t>Run list through AWL Highlighter      </a:t>
            </a:r>
          </a:p>
          <a:p>
            <a:pPr marL="0" indent="0" fontAlgn="auto">
              <a:spcAft>
                <a:spcPts val="0"/>
              </a:spcAft>
              <a:buClr>
                <a:schemeClr val="accent3"/>
              </a:buClr>
              <a:buNone/>
              <a:defRPr/>
            </a:pPr>
            <a:r>
              <a:rPr lang="en-GB" sz="1800" b="1" dirty="0">
                <a:hlinkClick r:id="rId2"/>
              </a:rPr>
              <a:t>http://www.nottingham.ac.uk/alzsh3/acvocab/awlhighlighter.htm</a:t>
            </a:r>
            <a:r>
              <a:rPr lang="en-GB" sz="1800" b="1" dirty="0"/>
              <a:t> </a:t>
            </a:r>
          </a:p>
          <a:p>
            <a:pPr marL="457200" indent="-457200" fontAlgn="auto">
              <a:spcAft>
                <a:spcPts val="0"/>
              </a:spcAft>
              <a:buClr>
                <a:schemeClr val="accent3"/>
              </a:buClr>
              <a:buAutoNum type="arabicPeriod" startAt="4"/>
              <a:defRPr/>
            </a:pPr>
            <a:endParaRPr lang="en-GB" b="1" dirty="0"/>
          </a:p>
          <a:p>
            <a:pPr marL="457200" indent="-457200" fontAlgn="auto">
              <a:spcAft>
                <a:spcPts val="0"/>
              </a:spcAft>
              <a:buClr>
                <a:schemeClr val="accent3"/>
              </a:buClr>
              <a:buAutoNum type="arabicPeriod" startAt="4"/>
              <a:defRPr/>
            </a:pPr>
            <a:endParaRPr lang="en-GB" b="1" dirty="0"/>
          </a:p>
          <a:p>
            <a:pPr marL="457200" indent="-457200" fontAlgn="auto">
              <a:spcAft>
                <a:spcPts val="0"/>
              </a:spcAft>
              <a:buClr>
                <a:schemeClr val="accent3"/>
              </a:buClr>
              <a:buAutoNum type="arabicPeriod" startAt="4"/>
              <a:defRPr/>
            </a:pPr>
            <a:endParaRPr lang="en-GB" b="1" dirty="0"/>
          </a:p>
          <a:p>
            <a:pPr marL="457200" indent="-457200" fontAlgn="auto">
              <a:spcAft>
                <a:spcPts val="0"/>
              </a:spcAft>
              <a:buClr>
                <a:schemeClr val="accent3"/>
              </a:buClr>
              <a:buAutoNum type="arabicPeriod" startAt="4"/>
              <a:defRPr/>
            </a:pPr>
            <a:endParaRPr lang="en-GB" b="1" dirty="0"/>
          </a:p>
          <a:p>
            <a:pPr marL="457200" indent="-457200" fontAlgn="auto">
              <a:spcAft>
                <a:spcPts val="0"/>
              </a:spcAft>
              <a:buClr>
                <a:schemeClr val="accent3"/>
              </a:buClr>
              <a:buAutoNum type="arabicPeriod" startAt="4"/>
              <a:defRPr/>
            </a:pPr>
            <a:endParaRPr lang="en-GB" b="1" dirty="0"/>
          </a:p>
          <a:p>
            <a:pPr marL="457200" indent="-457200" fontAlgn="auto">
              <a:spcAft>
                <a:spcPts val="0"/>
              </a:spcAft>
              <a:buClr>
                <a:schemeClr val="accent3"/>
              </a:buClr>
              <a:buAutoNum type="arabicPeriod" startAt="4"/>
              <a:defRPr/>
            </a:pPr>
            <a:endParaRPr lang="en-GB" b="1" dirty="0"/>
          </a:p>
          <a:p>
            <a:pPr marL="0" indent="0" fontAlgn="auto">
              <a:spcAft>
                <a:spcPts val="0"/>
              </a:spcAft>
              <a:buClr>
                <a:schemeClr val="accent3"/>
              </a:buClr>
              <a:buNone/>
              <a:defRPr/>
            </a:pPr>
            <a:r>
              <a:rPr lang="en-GB" b="1" dirty="0" smtClean="0"/>
              <a:t>  </a:t>
            </a:r>
            <a:endParaRPr lang="en-GB" b="1"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14</a:t>
            </a:fld>
            <a:endParaRPr lang="en-GB"/>
          </a:p>
        </p:txBody>
      </p:sp>
      <p:pic>
        <p:nvPicPr>
          <p:cNvPr id="5" name="Picture 4"/>
          <p:cNvPicPr/>
          <p:nvPr/>
        </p:nvPicPr>
        <p:blipFill>
          <a:blip r:embed="rId3"/>
          <a:stretch>
            <a:fillRect/>
          </a:stretch>
        </p:blipFill>
        <p:spPr>
          <a:xfrm>
            <a:off x="1475656" y="2780928"/>
            <a:ext cx="5616624" cy="2285231"/>
          </a:xfrm>
          <a:prstGeom prst="rect">
            <a:avLst/>
          </a:prstGeom>
          <a:ln>
            <a:solidFill>
              <a:schemeClr val="accent1"/>
            </a:solidFill>
          </a:ln>
        </p:spPr>
      </p:pic>
    </p:spTree>
    <p:extLst>
      <p:ext uri="{BB962C8B-B14F-4D97-AF65-F5344CB8AC3E}">
        <p14:creationId xmlns:p14="http://schemas.microsoft.com/office/powerpoint/2010/main" val="2871620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chemeClr val="accent3"/>
                </a:solidFill>
              </a:rPr>
              <a:t>Practical suggestions (iv)</a:t>
            </a:r>
            <a:endParaRPr lang="en-GB" sz="4800" dirty="0"/>
          </a:p>
        </p:txBody>
      </p:sp>
      <p:sp>
        <p:nvSpPr>
          <p:cNvPr id="3" name="Content Placeholder 2"/>
          <p:cNvSpPr>
            <a:spLocks noGrp="1"/>
          </p:cNvSpPr>
          <p:nvPr>
            <p:ph idx="1"/>
          </p:nvPr>
        </p:nvSpPr>
        <p:spPr/>
        <p:txBody>
          <a:bodyPr>
            <a:normAutofit/>
          </a:bodyPr>
          <a:lstStyle/>
          <a:p>
            <a:pPr marL="0" indent="0" fontAlgn="auto">
              <a:spcAft>
                <a:spcPts val="0"/>
              </a:spcAft>
              <a:buClr>
                <a:schemeClr val="accent3"/>
              </a:buClr>
              <a:buNone/>
              <a:defRPr/>
            </a:pPr>
            <a:r>
              <a:rPr lang="en-GB" b="1" dirty="0"/>
              <a:t>Once at home, </a:t>
            </a:r>
            <a:r>
              <a:rPr lang="en-GB" b="1" dirty="0" smtClean="0"/>
              <a:t>you can</a:t>
            </a:r>
            <a:r>
              <a:rPr lang="en-GB" b="1" dirty="0"/>
              <a:t>: </a:t>
            </a:r>
          </a:p>
          <a:p>
            <a:pPr marL="457200" indent="-457200" fontAlgn="auto">
              <a:spcAft>
                <a:spcPts val="0"/>
              </a:spcAft>
              <a:buClr>
                <a:schemeClr val="accent3"/>
              </a:buClr>
              <a:buFont typeface="+mj-lt"/>
              <a:buAutoNum type="arabicPeriod"/>
              <a:defRPr/>
            </a:pPr>
            <a:r>
              <a:rPr lang="en-GB" dirty="0"/>
              <a:t>Write definition of key </a:t>
            </a:r>
            <a:r>
              <a:rPr lang="en-GB" dirty="0" smtClean="0"/>
              <a:t>words</a:t>
            </a:r>
          </a:p>
          <a:p>
            <a:pPr marL="457200" indent="-457200" fontAlgn="auto">
              <a:spcAft>
                <a:spcPts val="0"/>
              </a:spcAft>
              <a:buClr>
                <a:schemeClr val="accent3"/>
              </a:buClr>
              <a:buFont typeface="+mj-lt"/>
              <a:buAutoNum type="arabicPeriod"/>
              <a:defRPr/>
            </a:pPr>
            <a:endParaRPr lang="en-GB" dirty="0"/>
          </a:p>
          <a:p>
            <a:pPr marL="457200" indent="-457200" fontAlgn="auto">
              <a:spcAft>
                <a:spcPts val="0"/>
              </a:spcAft>
              <a:buClr>
                <a:schemeClr val="accent3"/>
              </a:buClr>
              <a:buFont typeface="+mj-lt"/>
              <a:buAutoNum type="arabicPeriod"/>
              <a:defRPr/>
            </a:pPr>
            <a:r>
              <a:rPr lang="en-GB" dirty="0"/>
              <a:t>See how words work by accessing online tools e.g.  </a:t>
            </a:r>
          </a:p>
          <a:p>
            <a:pPr lvl="1" fontAlgn="auto">
              <a:spcAft>
                <a:spcPts val="0"/>
              </a:spcAft>
              <a:buClr>
                <a:schemeClr val="accent3"/>
              </a:buClr>
              <a:buFont typeface="Wingdings" pitchFamily="2" charset="2"/>
              <a:buChar char="Ø"/>
              <a:defRPr/>
            </a:pPr>
            <a:r>
              <a:rPr lang="en-GB" dirty="0"/>
              <a:t>Word tree </a:t>
            </a:r>
            <a:r>
              <a:rPr lang="en-GB" sz="1800" dirty="0">
                <a:hlinkClick r:id="rId2"/>
              </a:rPr>
              <a:t>http://wordtree.coventry.ac.uk/?BAWE</a:t>
            </a:r>
            <a:r>
              <a:rPr lang="en-GB" sz="1800" dirty="0"/>
              <a:t> </a:t>
            </a:r>
          </a:p>
          <a:p>
            <a:pPr lvl="1" fontAlgn="auto">
              <a:spcAft>
                <a:spcPts val="0"/>
              </a:spcAft>
              <a:buClr>
                <a:schemeClr val="accent3"/>
              </a:buClr>
              <a:buFont typeface="Wingdings" pitchFamily="2" charset="2"/>
              <a:buChar char="Ø"/>
              <a:defRPr/>
            </a:pPr>
            <a:r>
              <a:rPr lang="en-GB" dirty="0"/>
              <a:t>BNC</a:t>
            </a:r>
            <a:r>
              <a:rPr lang="en-GB" sz="1800" dirty="0"/>
              <a:t> </a:t>
            </a:r>
            <a:r>
              <a:rPr lang="en-GB" sz="1800" dirty="0">
                <a:hlinkClick r:id="rId3"/>
              </a:rPr>
              <a:t>http://corpus.byu.edu/bnc/</a:t>
            </a:r>
            <a:r>
              <a:rPr lang="en-GB" sz="1800" dirty="0"/>
              <a:t>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15</a:t>
            </a:fld>
            <a:endParaRPr lang="en-GB"/>
          </a:p>
        </p:txBody>
      </p:sp>
    </p:spTree>
    <p:extLst>
      <p:ext uri="{BB962C8B-B14F-4D97-AF65-F5344CB8AC3E}">
        <p14:creationId xmlns:p14="http://schemas.microsoft.com/office/powerpoint/2010/main" val="3193644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different structures of academic writing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16</a:t>
            </a:fld>
            <a:endParaRPr lang="en-GB"/>
          </a:p>
        </p:txBody>
      </p:sp>
      <p:pic>
        <p:nvPicPr>
          <p:cNvPr id="5" name="Content Placeholder 4"/>
          <p:cNvPicPr>
            <a:picLocks noGrp="1"/>
          </p:cNvPicPr>
          <p:nvPr>
            <p:ph idx="1"/>
          </p:nvPr>
        </p:nvPicPr>
        <p:blipFill>
          <a:blip r:embed="rId2" cstate="print"/>
          <a:srcRect/>
          <a:stretch>
            <a:fillRect/>
          </a:stretch>
        </p:blipFill>
        <p:spPr bwMode="auto">
          <a:xfrm>
            <a:off x="1619672" y="2060848"/>
            <a:ext cx="6048672" cy="4121472"/>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val="39877763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different structures of academic writing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17</a:t>
            </a:fld>
            <a:endParaRPr lang="en-GB"/>
          </a:p>
        </p:txBody>
      </p:sp>
      <p:sp>
        <p:nvSpPr>
          <p:cNvPr id="3" name="Content Placeholder 2"/>
          <p:cNvSpPr>
            <a:spLocks noGrp="1"/>
          </p:cNvSpPr>
          <p:nvPr>
            <p:ph idx="1"/>
          </p:nvPr>
        </p:nvSpPr>
        <p:spPr/>
        <p:txBody>
          <a:bodyPr/>
          <a:lstStyle/>
          <a:p>
            <a:pPr marL="0" indent="0">
              <a:buNone/>
            </a:pPr>
            <a:r>
              <a:rPr lang="en-GB" b="1" dirty="0"/>
              <a:t>Text B  </a:t>
            </a:r>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08919"/>
            <a:ext cx="8214974" cy="3102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39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different structures of academic writing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18</a:t>
            </a:fld>
            <a:endParaRPr lang="en-GB"/>
          </a:p>
        </p:txBody>
      </p:sp>
      <p:sp>
        <p:nvSpPr>
          <p:cNvPr id="3" name="Content Placeholder 2"/>
          <p:cNvSpPr>
            <a:spLocks noGrp="1"/>
          </p:cNvSpPr>
          <p:nvPr>
            <p:ph idx="1"/>
          </p:nvPr>
        </p:nvSpPr>
        <p:spPr/>
        <p:txBody>
          <a:bodyPr>
            <a:normAutofit fontScale="62500" lnSpcReduction="20000"/>
          </a:bodyPr>
          <a:lstStyle/>
          <a:p>
            <a:pPr marL="0" indent="0">
              <a:buNone/>
            </a:pPr>
            <a:r>
              <a:rPr lang="en-GB" b="1" dirty="0"/>
              <a:t>Text </a:t>
            </a:r>
            <a:r>
              <a:rPr lang="en-GB" b="1" dirty="0" smtClean="0"/>
              <a:t>C</a:t>
            </a:r>
          </a:p>
          <a:p>
            <a:pPr marL="0" indent="0">
              <a:buNone/>
            </a:pPr>
            <a:endParaRPr lang="en-GB" dirty="0"/>
          </a:p>
          <a:p>
            <a:r>
              <a:rPr lang="en-GB" dirty="0"/>
              <a:t>It is a subject of considerable debate as to whether women are naturally programmed to be mothers and homemakers while men are natural breadwinners and protectors of the family.  Some consider these to be gender stereotypes which are invalid in modern society.  For the purpose of this assignment, ‘natural’ and ‘naturally programmed’ will be taken to mean biologically or genetically determined.  The topic in question has raised considerable amounts of attention, essentially from advocates of women’s rights because it implies a sexual segregation in the labour market.  To date, in most western societies, the labour market exhibits a greater percentage of high status occupations being held by the male species.  The reasons for these differences seem to be biological.  That said, several statistics reveal an increase in the frequency of dual income families, which argues against the theory that biological differences lead to fixed gender roles.  This essay will discuss if and to what extent differences in male and female behaviour and physical differences of the sexes lead to rigid ‘natural’ gender roles and whether these are essential for the functioning of families and societies.  Firstly, we will examine the behaviour of men and women from a biological and cultural point of view.  We will then consider the physical differences between men and women and examine the gender stereotypes that exist in today’s society.  </a:t>
            </a:r>
          </a:p>
          <a:p>
            <a:pPr marL="0" indent="0">
              <a:buNone/>
            </a:pPr>
            <a:r>
              <a:rPr lang="en-GB" b="1" dirty="0" smtClean="0"/>
              <a:t>  </a:t>
            </a:r>
            <a:endParaRPr lang="en-GB" dirty="0"/>
          </a:p>
          <a:p>
            <a:endParaRPr lang="en-GB" dirty="0"/>
          </a:p>
        </p:txBody>
      </p:sp>
    </p:spTree>
    <p:extLst>
      <p:ext uri="{BB962C8B-B14F-4D97-AF65-F5344CB8AC3E}">
        <p14:creationId xmlns:p14="http://schemas.microsoft.com/office/powerpoint/2010/main" val="1337818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fontScale="85000" lnSpcReduction="10000"/>
          </a:bodyPr>
          <a:lstStyle/>
          <a:p>
            <a:r>
              <a:rPr lang="en-GB" dirty="0"/>
              <a:t>Nevertheless, there are many authors who argue that there are biologically determined differences, for instance, physical differences, which unavoidably lead to gender stereotypes.  Men are credited with physical strength, dexterity, rationality and objectivity while women are often associated with traits considered inferior, such as empathy and warmth.  These differences are reflected in the stereotype whereby “women nurture and men go out to work” (</a:t>
            </a:r>
            <a:r>
              <a:rPr lang="en-GB" dirty="0" err="1"/>
              <a:t>Haralambos</a:t>
            </a:r>
            <a:r>
              <a:rPr lang="en-GB" dirty="0"/>
              <a:t> and Holborn 1995:326).  The most common explanation for these labels seems to be linked to history.  Years ago, men were hunters and women stayed at the base camp because of physical restrictions of pregnancy and because they had to raise the children.  These ancient traits could still be imprinted in our genes.  The anthropologist George Peter Murdock (1949) concludes that these ancient traditions lead to the sexual division of labour out of practicality (in </a:t>
            </a:r>
            <a:r>
              <a:rPr lang="en-GB" dirty="0" err="1"/>
              <a:t>Haralambos</a:t>
            </a:r>
            <a:r>
              <a:rPr lang="en-GB" dirty="0"/>
              <a:t> and Holborn 1995).  Nonetheless, this view is opposed by some anthropologists and sociologists.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19</a:t>
            </a:fld>
            <a:endParaRPr lang="en-GB"/>
          </a:p>
        </p:txBody>
      </p:sp>
    </p:spTree>
    <p:extLst>
      <p:ext uri="{BB962C8B-B14F-4D97-AF65-F5344CB8AC3E}">
        <p14:creationId xmlns:p14="http://schemas.microsoft.com/office/powerpoint/2010/main" val="4205174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solidFill>
                  <a:schemeClr val="accent3"/>
                </a:solidFill>
              </a:rPr>
              <a:t>10th September </a:t>
            </a:r>
            <a:r>
              <a:rPr lang="en-GB" sz="4400" dirty="0" smtClean="0">
                <a:solidFill>
                  <a:schemeClr val="accent3"/>
                </a:solidFill>
              </a:rPr>
              <a:t>– Agenda </a:t>
            </a:r>
            <a:endParaRPr lang="en-GB" sz="4400" dirty="0">
              <a:solidFill>
                <a:schemeClr val="accent3"/>
              </a:solidFill>
            </a:endParaRP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GB" dirty="0"/>
              <a:t>Introduction to the AWL &amp; how to make a discipline-specific vocabulary </a:t>
            </a:r>
            <a:r>
              <a:rPr lang="en-GB" dirty="0" smtClean="0"/>
              <a:t>list</a:t>
            </a:r>
          </a:p>
          <a:p>
            <a:pPr marL="514350" lvl="0" indent="-514350">
              <a:buFont typeface="+mj-lt"/>
              <a:buAutoNum type="arabicPeriod"/>
            </a:pPr>
            <a:endParaRPr lang="en-GB" dirty="0"/>
          </a:p>
          <a:p>
            <a:pPr marL="514350" indent="-514350">
              <a:buFont typeface="+mj-lt"/>
              <a:buAutoNum type="arabicPeriod"/>
            </a:pPr>
            <a:r>
              <a:rPr lang="en-GB" dirty="0" smtClean="0"/>
              <a:t>Understanding the differences between academic &amp; non-academic writing (analysing texts) </a:t>
            </a:r>
          </a:p>
          <a:p>
            <a:pPr marL="514350" lvl="0" indent="-514350">
              <a:buFont typeface="+mj-lt"/>
              <a:buAutoNum type="arabicPeriod"/>
            </a:pPr>
            <a:endParaRPr lang="en-GB" dirty="0" smtClean="0"/>
          </a:p>
          <a:p>
            <a:pPr marL="514350" lvl="0" indent="-514350">
              <a:buFont typeface="+mj-lt"/>
              <a:buAutoNum type="arabicPeriod"/>
            </a:pPr>
            <a:r>
              <a:rPr lang="en-GB" dirty="0" smtClean="0"/>
              <a:t>Evaluating Sources </a:t>
            </a:r>
          </a:p>
          <a:p>
            <a:pPr marL="514350" lvl="0" indent="-514350">
              <a:buFont typeface="+mj-lt"/>
              <a:buAutoNum type="arabicPeriod"/>
            </a:pPr>
            <a:endParaRPr lang="en-GB" dirty="0"/>
          </a:p>
          <a:p>
            <a:pPr marL="514350" lvl="0" indent="-514350">
              <a:buFont typeface="+mj-lt"/>
              <a:buAutoNum type="arabicPeriod"/>
            </a:pPr>
            <a:r>
              <a:rPr lang="en-GB" dirty="0" smtClean="0"/>
              <a:t>Writing introductions and conclusions </a:t>
            </a:r>
          </a:p>
          <a:p>
            <a:pPr lvl="0"/>
            <a:endParaRPr lang="en-GB"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a:t>
            </a:fld>
            <a:endParaRPr lang="en-GB"/>
          </a:p>
        </p:txBody>
      </p:sp>
    </p:spTree>
    <p:extLst>
      <p:ext uri="{BB962C8B-B14F-4D97-AF65-F5344CB8AC3E}">
        <p14:creationId xmlns:p14="http://schemas.microsoft.com/office/powerpoint/2010/main" val="583629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Evaluating Sources (</a:t>
            </a:r>
            <a:r>
              <a:rPr lang="en-GB" dirty="0" err="1" smtClean="0"/>
              <a:t>i</a:t>
            </a:r>
            <a:r>
              <a:rPr lang="en-GB" dirty="0" smtClean="0"/>
              <a:t>) </a:t>
            </a:r>
            <a:endParaRPr lang="en-GB" dirty="0"/>
          </a:p>
        </p:txBody>
      </p:sp>
      <p:sp>
        <p:nvSpPr>
          <p:cNvPr id="3" name="Content Placeholder 2"/>
          <p:cNvSpPr>
            <a:spLocks noGrp="1"/>
          </p:cNvSpPr>
          <p:nvPr>
            <p:ph idx="1"/>
          </p:nvPr>
        </p:nvSpPr>
        <p:spPr/>
        <p:txBody>
          <a:bodyPr/>
          <a:lstStyle/>
          <a:p>
            <a:pPr marL="0" lvl="0" indent="0">
              <a:buNone/>
            </a:pPr>
            <a:r>
              <a:rPr lang="en-GB" b="1" dirty="0" smtClean="0"/>
              <a:t>Discuss with a partner</a:t>
            </a:r>
          </a:p>
          <a:p>
            <a:pPr lvl="0"/>
            <a:r>
              <a:rPr lang="en-GB" dirty="0" smtClean="0"/>
              <a:t>Where </a:t>
            </a:r>
            <a:r>
              <a:rPr lang="en-GB" dirty="0"/>
              <a:t>do you typically find the sources for your academic written work? </a:t>
            </a:r>
          </a:p>
          <a:p>
            <a:pPr lvl="0"/>
            <a:r>
              <a:rPr lang="en-GB" dirty="0"/>
              <a:t>What types of sources do you typically use? </a:t>
            </a:r>
          </a:p>
          <a:p>
            <a:pPr lvl="0"/>
            <a:r>
              <a:rPr lang="en-GB" dirty="0"/>
              <a:t>Are you very selective when you choose a source? </a:t>
            </a:r>
          </a:p>
          <a:p>
            <a:pPr lvl="0"/>
            <a:r>
              <a:rPr lang="en-GB" dirty="0"/>
              <a:t>What do you consider when deciding whether to use a source or not? </a:t>
            </a:r>
          </a:p>
          <a:p>
            <a:endParaRPr lang="en-GB"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20</a:t>
            </a:fld>
            <a:endParaRPr lang="en-GB"/>
          </a:p>
        </p:txBody>
      </p:sp>
    </p:spTree>
    <p:extLst>
      <p:ext uri="{BB962C8B-B14F-4D97-AF65-F5344CB8AC3E}">
        <p14:creationId xmlns:p14="http://schemas.microsoft.com/office/powerpoint/2010/main" val="333324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GB" dirty="0" smtClean="0"/>
              <a:t>3. Evaluating Sources (ii)</a:t>
            </a:r>
            <a:endParaRPr lang="en-GB" dirty="0"/>
          </a:p>
        </p:txBody>
      </p:sp>
      <p:sp>
        <p:nvSpPr>
          <p:cNvPr id="3" name="Content Placeholder 2"/>
          <p:cNvSpPr>
            <a:spLocks noGrp="1"/>
          </p:cNvSpPr>
          <p:nvPr>
            <p:ph idx="1"/>
          </p:nvPr>
        </p:nvSpPr>
        <p:spPr>
          <a:xfrm>
            <a:off x="457200" y="1484784"/>
            <a:ext cx="8229600" cy="5184576"/>
          </a:xfrm>
        </p:spPr>
        <p:txBody>
          <a:bodyPr>
            <a:normAutofit fontScale="62500" lnSpcReduction="20000"/>
          </a:bodyPr>
          <a:lstStyle/>
          <a:p>
            <a:pPr marL="0" lvl="0" indent="0">
              <a:buNone/>
            </a:pPr>
            <a:r>
              <a:rPr lang="en-GB" b="1" dirty="0"/>
              <a:t>How reliable do you think the following sources might be? </a:t>
            </a:r>
          </a:p>
          <a:p>
            <a:pPr marL="0" indent="0">
              <a:buNone/>
            </a:pPr>
            <a:r>
              <a:rPr lang="en-GB" b="1" dirty="0"/>
              <a:t> </a:t>
            </a:r>
          </a:p>
          <a:p>
            <a:pPr marL="0" lvl="0" indent="0">
              <a:buNone/>
            </a:pPr>
            <a:r>
              <a:rPr lang="en-GB" b="1" dirty="0"/>
              <a:t>What do you need to be careful of? </a:t>
            </a:r>
          </a:p>
          <a:p>
            <a:pPr marL="0" indent="0">
              <a:buNone/>
            </a:pPr>
            <a:r>
              <a:rPr lang="en-GB" dirty="0"/>
              <a:t> </a:t>
            </a:r>
          </a:p>
          <a:p>
            <a:pPr lvl="0"/>
            <a:r>
              <a:rPr lang="en-GB" dirty="0"/>
              <a:t>An article in the Times newspaper from 2001</a:t>
            </a:r>
          </a:p>
          <a:p>
            <a:pPr marL="0" indent="0">
              <a:buNone/>
            </a:pPr>
            <a:r>
              <a:rPr lang="en-GB" dirty="0"/>
              <a:t> </a:t>
            </a:r>
          </a:p>
          <a:p>
            <a:pPr lvl="0"/>
            <a:r>
              <a:rPr lang="en-GB" dirty="0"/>
              <a:t>A blog called ‘Best and Worst of Business’ </a:t>
            </a:r>
          </a:p>
          <a:p>
            <a:pPr marL="0" indent="0">
              <a:buNone/>
            </a:pPr>
            <a:r>
              <a:rPr lang="en-GB" dirty="0"/>
              <a:t> </a:t>
            </a:r>
          </a:p>
          <a:p>
            <a:pPr lvl="0"/>
            <a:r>
              <a:rPr lang="en-GB" dirty="0"/>
              <a:t>A supermarket website</a:t>
            </a:r>
          </a:p>
          <a:p>
            <a:pPr marL="0" indent="0">
              <a:buNone/>
            </a:pPr>
            <a:r>
              <a:rPr lang="en-GB" dirty="0"/>
              <a:t> </a:t>
            </a:r>
          </a:p>
          <a:p>
            <a:pPr lvl="0"/>
            <a:r>
              <a:rPr lang="en-GB" dirty="0"/>
              <a:t>CIA World </a:t>
            </a:r>
            <a:r>
              <a:rPr lang="en-GB" dirty="0" err="1"/>
              <a:t>Factbook</a:t>
            </a:r>
            <a:endParaRPr lang="en-GB" dirty="0"/>
          </a:p>
          <a:p>
            <a:pPr marL="0" indent="0">
              <a:buNone/>
            </a:pPr>
            <a:r>
              <a:rPr lang="en-GB" dirty="0"/>
              <a:t> </a:t>
            </a:r>
          </a:p>
          <a:p>
            <a:pPr lvl="0"/>
            <a:r>
              <a:rPr lang="en-GB" dirty="0"/>
              <a:t>A </a:t>
            </a:r>
            <a:r>
              <a:rPr lang="en-GB" dirty="0" err="1"/>
              <a:t>Powerpoint</a:t>
            </a:r>
            <a:r>
              <a:rPr lang="en-GB" dirty="0"/>
              <a:t> of a talk given at a conference </a:t>
            </a:r>
          </a:p>
          <a:p>
            <a:pPr marL="0" indent="0">
              <a:buNone/>
            </a:pPr>
            <a:r>
              <a:rPr lang="en-GB" dirty="0"/>
              <a:t> </a:t>
            </a:r>
          </a:p>
          <a:p>
            <a:pPr lvl="0"/>
            <a:r>
              <a:rPr lang="en-GB" dirty="0"/>
              <a:t>An editorial from The Economist (British newspaper) </a:t>
            </a:r>
          </a:p>
          <a:p>
            <a:pPr marL="0" indent="0">
              <a:buNone/>
            </a:pPr>
            <a:r>
              <a:rPr lang="en-GB" dirty="0"/>
              <a:t> </a:t>
            </a:r>
          </a:p>
          <a:p>
            <a:pPr lvl="0"/>
            <a:r>
              <a:rPr lang="en-GB" dirty="0"/>
              <a:t>A newspaper article citing an academic report which found the UK to be the worst place to live in Europe.</a:t>
            </a:r>
          </a:p>
          <a:p>
            <a:pPr marL="0" indent="0">
              <a:buNone/>
            </a:pPr>
            <a:r>
              <a:rPr lang="en-GB" dirty="0"/>
              <a:t> </a:t>
            </a:r>
          </a:p>
          <a:p>
            <a:pPr lvl="0"/>
            <a:r>
              <a:rPr lang="en-GB" dirty="0"/>
              <a:t>A journal article from Google Scholar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21</a:t>
            </a:fld>
            <a:endParaRPr lang="en-GB"/>
          </a:p>
        </p:txBody>
      </p:sp>
    </p:spTree>
    <p:extLst>
      <p:ext uri="{BB962C8B-B14F-4D97-AF65-F5344CB8AC3E}">
        <p14:creationId xmlns:p14="http://schemas.microsoft.com/office/powerpoint/2010/main" val="3033766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Evaluating Sources </a:t>
            </a:r>
            <a:endParaRPr lang="en-GB" dirty="0"/>
          </a:p>
        </p:txBody>
      </p:sp>
      <p:sp>
        <p:nvSpPr>
          <p:cNvPr id="3" name="Content Placeholder 2"/>
          <p:cNvSpPr>
            <a:spLocks noGrp="1"/>
          </p:cNvSpPr>
          <p:nvPr>
            <p:ph idx="1"/>
          </p:nvPr>
        </p:nvSpPr>
        <p:spPr/>
        <p:txBody>
          <a:bodyPr/>
          <a:lstStyle/>
          <a:p>
            <a:r>
              <a:rPr lang="en-GB" dirty="0">
                <a:hlinkClick r:id="rId2"/>
              </a:rPr>
              <a:t>http://scholar.google.co.uk</a:t>
            </a:r>
            <a:r>
              <a:rPr lang="en-GB" dirty="0" smtClean="0">
                <a:hlinkClick r:id="rId2"/>
              </a:rPr>
              <a:t>/</a:t>
            </a:r>
            <a:r>
              <a:rPr lang="en-GB" dirty="0" smtClean="0"/>
              <a:t>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22</a:t>
            </a:fld>
            <a:endParaRPr lang="en-GB"/>
          </a:p>
        </p:txBody>
      </p:sp>
    </p:spTree>
    <p:extLst>
      <p:ext uri="{BB962C8B-B14F-4D97-AF65-F5344CB8AC3E}">
        <p14:creationId xmlns:p14="http://schemas.microsoft.com/office/powerpoint/2010/main" val="3459669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4 Writing introductions &amp; conclusions </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dirty="0" smtClean="0"/>
              <a:t>Introductions (</a:t>
            </a:r>
            <a:r>
              <a:rPr lang="en-GB" b="1" dirty="0" err="1" smtClean="0"/>
              <a:t>i</a:t>
            </a:r>
            <a:r>
              <a:rPr lang="en-GB" b="1" dirty="0" smtClean="0"/>
              <a:t>)</a:t>
            </a:r>
          </a:p>
          <a:p>
            <a:pPr marL="0" indent="0">
              <a:buNone/>
            </a:pPr>
            <a:r>
              <a:rPr lang="en-GB" b="1" dirty="0" smtClean="0"/>
              <a:t>Discuss with a partner. </a:t>
            </a:r>
          </a:p>
          <a:p>
            <a:pPr marL="0" indent="0">
              <a:buNone/>
            </a:pPr>
            <a:endParaRPr lang="en-GB" dirty="0"/>
          </a:p>
          <a:p>
            <a:pPr lvl="0"/>
            <a:r>
              <a:rPr lang="en-GB" dirty="0"/>
              <a:t>Do you find writing introductions difficult? If yes, why? </a:t>
            </a:r>
          </a:p>
          <a:p>
            <a:pPr lvl="0"/>
            <a:r>
              <a:rPr lang="en-GB" dirty="0"/>
              <a:t>What is the purpose of an introduction? </a:t>
            </a:r>
          </a:p>
          <a:p>
            <a:pPr lvl="0"/>
            <a:r>
              <a:rPr lang="en-GB" dirty="0"/>
              <a:t>What should you typically include in an introduction? </a:t>
            </a:r>
          </a:p>
          <a:p>
            <a:pPr lvl="0"/>
            <a:r>
              <a:rPr lang="en-GB" dirty="0"/>
              <a:t>What percentage of an essay should the introduction be?</a:t>
            </a:r>
          </a:p>
          <a:p>
            <a:pPr lvl="0"/>
            <a:r>
              <a:rPr lang="en-GB" dirty="0"/>
              <a:t>Why is an introduction one of the most important parts of an essay? </a:t>
            </a:r>
          </a:p>
          <a:p>
            <a:pPr marL="0" indent="0">
              <a:buNone/>
            </a:pP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23</a:t>
            </a:fld>
            <a:endParaRPr lang="en-GB"/>
          </a:p>
        </p:txBody>
      </p:sp>
    </p:spTree>
    <p:extLst>
      <p:ext uri="{BB962C8B-B14F-4D97-AF65-F5344CB8AC3E}">
        <p14:creationId xmlns:p14="http://schemas.microsoft.com/office/powerpoint/2010/main" val="1945527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Introductions (ii) </a:t>
            </a:r>
            <a:endParaRPr lang="en-GB" dirty="0"/>
          </a:p>
        </p:txBody>
      </p:sp>
      <p:sp>
        <p:nvSpPr>
          <p:cNvPr id="3" name="Content Placeholder 2"/>
          <p:cNvSpPr>
            <a:spLocks noGrp="1"/>
          </p:cNvSpPr>
          <p:nvPr>
            <p:ph idx="1"/>
          </p:nvPr>
        </p:nvSpPr>
        <p:spPr/>
        <p:txBody>
          <a:bodyPr/>
          <a:lstStyle/>
          <a:p>
            <a:pPr marL="0" indent="0">
              <a:buNone/>
            </a:pPr>
            <a:r>
              <a:rPr lang="en-GB" b="1" dirty="0"/>
              <a:t>Time to reflect</a:t>
            </a:r>
            <a:endParaRPr lang="en-GB" dirty="0"/>
          </a:p>
          <a:p>
            <a:pPr lvl="0"/>
            <a:r>
              <a:rPr lang="en-GB" dirty="0"/>
              <a:t>What do you notice about the high-scoring introductions? </a:t>
            </a:r>
          </a:p>
          <a:p>
            <a:pPr lvl="0"/>
            <a:r>
              <a:rPr lang="en-GB" dirty="0"/>
              <a:t>Are there any key features that you have not used before? </a:t>
            </a:r>
          </a:p>
          <a:p>
            <a:pPr lvl="0"/>
            <a:r>
              <a:rPr lang="en-GB" dirty="0"/>
              <a:t>Underline any phrases that you could use in your essays in the future? </a:t>
            </a:r>
          </a:p>
          <a:p>
            <a:pPr marL="0" indent="0">
              <a:buNone/>
            </a:pP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24</a:t>
            </a:fld>
            <a:endParaRPr lang="en-GB"/>
          </a:p>
        </p:txBody>
      </p:sp>
    </p:spTree>
    <p:extLst>
      <p:ext uri="{BB962C8B-B14F-4D97-AF65-F5344CB8AC3E}">
        <p14:creationId xmlns:p14="http://schemas.microsoft.com/office/powerpoint/2010/main" val="168006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a:t>
            </a:r>
            <a:r>
              <a:rPr lang="en-GB" dirty="0" err="1" smtClean="0"/>
              <a:t>i</a:t>
            </a:r>
            <a:r>
              <a:rPr lang="en-GB" dirty="0" smtClean="0"/>
              <a:t>) </a:t>
            </a:r>
            <a:endParaRPr lang="en-GB" dirty="0"/>
          </a:p>
        </p:txBody>
      </p:sp>
      <p:sp>
        <p:nvSpPr>
          <p:cNvPr id="3" name="Content Placeholder 2"/>
          <p:cNvSpPr>
            <a:spLocks noGrp="1"/>
          </p:cNvSpPr>
          <p:nvPr>
            <p:ph idx="1"/>
          </p:nvPr>
        </p:nvSpPr>
        <p:spPr/>
        <p:txBody>
          <a:bodyPr/>
          <a:lstStyle/>
          <a:p>
            <a:pPr marL="0" lvl="0" indent="0">
              <a:buNone/>
            </a:pPr>
            <a:r>
              <a:rPr lang="en-GB" b="1" dirty="0" smtClean="0"/>
              <a:t>Discuss the following questions with a partner. </a:t>
            </a:r>
          </a:p>
          <a:p>
            <a:pPr lvl="0"/>
            <a:r>
              <a:rPr lang="en-GB" dirty="0" smtClean="0"/>
              <a:t>Do </a:t>
            </a:r>
            <a:r>
              <a:rPr lang="en-GB" dirty="0"/>
              <a:t>you find writing conclusions difficult? If yes, why? </a:t>
            </a:r>
          </a:p>
          <a:p>
            <a:pPr lvl="0"/>
            <a:r>
              <a:rPr lang="en-GB" dirty="0"/>
              <a:t>What is the purpose of a conclusion? </a:t>
            </a:r>
          </a:p>
          <a:p>
            <a:pPr lvl="0"/>
            <a:r>
              <a:rPr lang="en-GB" dirty="0"/>
              <a:t>What do you typically include in a conclusion </a:t>
            </a:r>
          </a:p>
          <a:p>
            <a:pPr lvl="0"/>
            <a:r>
              <a:rPr lang="en-GB" dirty="0"/>
              <a:t>What percentage of an essay should the conclusion be?</a:t>
            </a:r>
          </a:p>
          <a:p>
            <a:pPr lvl="0"/>
            <a:r>
              <a:rPr lang="en-GB" dirty="0"/>
              <a:t>When do you usually write your conclusion?  </a:t>
            </a:r>
          </a:p>
          <a:p>
            <a:pPr lvl="0"/>
            <a:r>
              <a:rPr lang="en-GB" dirty="0"/>
              <a:t>Why is the conclusion one of the most important parts of an essay? </a:t>
            </a:r>
          </a:p>
          <a:p>
            <a:pPr marL="0" indent="0">
              <a:buNone/>
            </a:pP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25</a:t>
            </a:fld>
            <a:endParaRPr lang="en-GB"/>
          </a:p>
        </p:txBody>
      </p:sp>
    </p:spTree>
    <p:extLst>
      <p:ext uri="{BB962C8B-B14F-4D97-AF65-F5344CB8AC3E}">
        <p14:creationId xmlns:p14="http://schemas.microsoft.com/office/powerpoint/2010/main" val="100432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(ii)</a:t>
            </a:r>
            <a:endParaRPr lang="en-GB" dirty="0"/>
          </a:p>
        </p:txBody>
      </p:sp>
      <p:sp>
        <p:nvSpPr>
          <p:cNvPr id="3" name="Content Placeholder 2"/>
          <p:cNvSpPr>
            <a:spLocks noGrp="1"/>
          </p:cNvSpPr>
          <p:nvPr>
            <p:ph idx="1"/>
          </p:nvPr>
        </p:nvSpPr>
        <p:spPr/>
        <p:txBody>
          <a:bodyPr/>
          <a:lstStyle/>
          <a:p>
            <a:pPr marL="0" indent="0">
              <a:buNone/>
            </a:pPr>
            <a:r>
              <a:rPr lang="en-GB" b="1" dirty="0"/>
              <a:t>Time to reflect</a:t>
            </a:r>
            <a:endParaRPr lang="en-GB" dirty="0"/>
          </a:p>
          <a:p>
            <a:pPr lvl="0"/>
            <a:r>
              <a:rPr lang="en-GB" dirty="0"/>
              <a:t>What do you notice about the high-scoring conclusions? </a:t>
            </a:r>
          </a:p>
          <a:p>
            <a:pPr lvl="0"/>
            <a:r>
              <a:rPr lang="en-GB" dirty="0"/>
              <a:t>Are there any key features that you have not used before? </a:t>
            </a:r>
          </a:p>
          <a:p>
            <a:pPr lvl="0"/>
            <a:r>
              <a:rPr lang="en-GB" dirty="0"/>
              <a:t>Underline any phrases that you could use in your essays in the future? </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26</a:t>
            </a:fld>
            <a:endParaRPr lang="en-GB"/>
          </a:p>
        </p:txBody>
      </p:sp>
    </p:spTree>
    <p:extLst>
      <p:ext uri="{BB962C8B-B14F-4D97-AF65-F5344CB8AC3E}">
        <p14:creationId xmlns:p14="http://schemas.microsoft.com/office/powerpoint/2010/main" val="3281748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solidFill>
                  <a:schemeClr val="accent3"/>
                </a:solidFill>
              </a:rPr>
              <a:t>11th </a:t>
            </a:r>
            <a:r>
              <a:rPr lang="en-GB" sz="4400" dirty="0" smtClean="0">
                <a:solidFill>
                  <a:schemeClr val="accent3"/>
                </a:solidFill>
              </a:rPr>
              <a:t>September – Agenda  </a:t>
            </a:r>
            <a:endParaRPr lang="en-GB" sz="4400" dirty="0">
              <a:solidFill>
                <a:schemeClr val="accent3"/>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a:t>Referencing (quoting and paraphrasing) </a:t>
            </a:r>
          </a:p>
          <a:p>
            <a:pPr marL="514350" indent="-514350">
              <a:buFont typeface="+mj-lt"/>
              <a:buAutoNum type="arabicPeriod"/>
            </a:pPr>
            <a:endParaRPr lang="en-GB" dirty="0" smtClean="0"/>
          </a:p>
          <a:p>
            <a:pPr marL="514350" indent="-514350">
              <a:buFont typeface="+mj-lt"/>
              <a:buAutoNum type="arabicPeriod"/>
            </a:pPr>
            <a:r>
              <a:rPr lang="en-GB" dirty="0" smtClean="0"/>
              <a:t>Paragraphing (ensuring cohesion) </a:t>
            </a:r>
          </a:p>
          <a:p>
            <a:pPr marL="514350" indent="-514350">
              <a:buFont typeface="+mj-lt"/>
              <a:buAutoNum type="arabicPeriod"/>
            </a:pPr>
            <a:endParaRPr lang="en-GB" dirty="0" smtClean="0"/>
          </a:p>
          <a:p>
            <a:pPr marL="514350" indent="-514350">
              <a:buFont typeface="+mj-lt"/>
              <a:buAutoNum type="arabicPeriod"/>
            </a:pPr>
            <a:r>
              <a:rPr lang="en-GB" dirty="0" smtClean="0"/>
              <a:t>Expectations of literature reviews </a:t>
            </a:r>
          </a:p>
          <a:p>
            <a:pPr marL="514350" indent="-514350">
              <a:buFont typeface="+mj-lt"/>
              <a:buAutoNum type="arabicPeriod"/>
            </a:pPr>
            <a:endParaRPr lang="en-GB" dirty="0" smtClean="0"/>
          </a:p>
          <a:p>
            <a:pPr marL="514350" indent="-514350">
              <a:buFont typeface="+mj-lt"/>
              <a:buAutoNum type="arabicPeriod"/>
            </a:pPr>
            <a:r>
              <a:rPr lang="en-GB" dirty="0" smtClean="0"/>
              <a:t>Improving &amp; revising work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3</a:t>
            </a:fld>
            <a:endParaRPr lang="en-GB"/>
          </a:p>
        </p:txBody>
      </p:sp>
    </p:spTree>
    <p:extLst>
      <p:ext uri="{BB962C8B-B14F-4D97-AF65-F5344CB8AC3E}">
        <p14:creationId xmlns:p14="http://schemas.microsoft.com/office/powerpoint/2010/main" val="3501147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296144"/>
          </a:xfrm>
        </p:spPr>
        <p:txBody>
          <a:bodyPr>
            <a:normAutofit fontScale="90000"/>
          </a:bodyPr>
          <a:lstStyle/>
          <a:p>
            <a:r>
              <a:rPr lang="en-GB" sz="5400" dirty="0">
                <a:solidFill>
                  <a:schemeClr val="accent3"/>
                </a:solidFill>
              </a:rPr>
              <a:t>Introduction to the Academic Word List (AWL</a:t>
            </a:r>
            <a:r>
              <a:rPr lang="en-GB" sz="5400" dirty="0" smtClean="0">
                <a:solidFill>
                  <a:schemeClr val="accent3"/>
                </a:solidFill>
              </a:rPr>
              <a:t>)</a:t>
            </a:r>
            <a:endParaRPr lang="en-GB" dirty="0"/>
          </a:p>
        </p:txBody>
      </p:sp>
      <p:sp>
        <p:nvSpPr>
          <p:cNvPr id="3" name="Content Placeholder 2"/>
          <p:cNvSpPr>
            <a:spLocks noGrp="1"/>
          </p:cNvSpPr>
          <p:nvPr>
            <p:ph idx="1"/>
          </p:nvPr>
        </p:nvSpPr>
        <p:spPr>
          <a:xfrm>
            <a:off x="457200" y="2492896"/>
            <a:ext cx="8229600" cy="3831704"/>
          </a:xfrm>
        </p:spPr>
        <p:txBody>
          <a:bodyPr/>
          <a:lstStyle/>
          <a:p>
            <a:r>
              <a:rPr lang="en-GB" dirty="0" smtClean="0"/>
              <a:t>What is it? </a:t>
            </a:r>
          </a:p>
          <a:p>
            <a:r>
              <a:rPr lang="en-GB" dirty="0" smtClean="0"/>
              <a:t>Why is it important to know about it?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4</a:t>
            </a:fld>
            <a:endParaRPr lang="en-GB"/>
          </a:p>
        </p:txBody>
      </p:sp>
    </p:spTree>
    <p:extLst>
      <p:ext uri="{BB962C8B-B14F-4D97-AF65-F5344CB8AC3E}">
        <p14:creationId xmlns:p14="http://schemas.microsoft.com/office/powerpoint/2010/main" val="1841226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5536" y="908720"/>
            <a:ext cx="8229600" cy="864097"/>
          </a:xfrm>
        </p:spPr>
        <p:txBody>
          <a:bodyPr>
            <a:normAutofit/>
          </a:bodyPr>
          <a:lstStyle/>
          <a:p>
            <a:r>
              <a:rPr lang="en-GB" sz="4400" dirty="0" smtClean="0">
                <a:solidFill>
                  <a:schemeClr val="accent3"/>
                </a:solidFill>
              </a:rPr>
              <a:t>Academic Word List (AWL) (</a:t>
            </a:r>
            <a:r>
              <a:rPr lang="en-GB" sz="4400" dirty="0" err="1" smtClean="0">
                <a:solidFill>
                  <a:schemeClr val="accent3"/>
                </a:solidFill>
              </a:rPr>
              <a:t>i</a:t>
            </a:r>
            <a:r>
              <a:rPr lang="en-GB" sz="4400" dirty="0" smtClean="0">
                <a:solidFill>
                  <a:schemeClr val="accent3"/>
                </a:solidFill>
              </a:rPr>
              <a:t>)</a:t>
            </a:r>
            <a:endParaRPr lang="en-GB" sz="4400" dirty="0" smtClean="0"/>
          </a:p>
        </p:txBody>
      </p:sp>
      <p:sp>
        <p:nvSpPr>
          <p:cNvPr id="2" name="Content Placeholder 1"/>
          <p:cNvSpPr>
            <a:spLocks noGrp="1"/>
          </p:cNvSpPr>
          <p:nvPr>
            <p:ph idx="1"/>
          </p:nvPr>
        </p:nvSpPr>
        <p:spPr/>
        <p:txBody>
          <a:bodyPr>
            <a:normAutofit lnSpcReduction="10000"/>
          </a:bodyPr>
          <a:lstStyle/>
          <a:p>
            <a:pPr>
              <a:defRPr/>
            </a:pPr>
            <a:r>
              <a:rPr lang="en-GB" dirty="0"/>
              <a:t>Compiled from corpus of 3.5 million words of written academic texts</a:t>
            </a:r>
          </a:p>
          <a:p>
            <a:pPr marL="0" indent="0" fontAlgn="auto">
              <a:spcAft>
                <a:spcPts val="0"/>
              </a:spcAft>
              <a:buClr>
                <a:schemeClr val="accent3"/>
              </a:buClr>
              <a:buNone/>
              <a:defRPr/>
            </a:pPr>
            <a:endParaRPr lang="en-GB" dirty="0"/>
          </a:p>
          <a:p>
            <a:pPr>
              <a:defRPr/>
            </a:pPr>
            <a:r>
              <a:rPr lang="en-GB" sz="2400" dirty="0"/>
              <a:t>570 word families (10% of total words in academi</a:t>
            </a:r>
            <a:r>
              <a:rPr lang="en-GB" dirty="0"/>
              <a:t>c texts)</a:t>
            </a:r>
          </a:p>
          <a:p>
            <a:pPr marL="0" indent="0" fontAlgn="auto">
              <a:spcAft>
                <a:spcPts val="0"/>
              </a:spcAft>
              <a:buClr>
                <a:schemeClr val="accent3"/>
              </a:buClr>
              <a:buNone/>
              <a:defRPr/>
            </a:pPr>
            <a:r>
              <a:rPr lang="en-GB" dirty="0"/>
              <a:t> </a:t>
            </a:r>
          </a:p>
          <a:p>
            <a:pPr>
              <a:defRPr/>
            </a:pPr>
            <a:r>
              <a:rPr lang="en-GB" dirty="0"/>
              <a:t>Arranged into 10 </a:t>
            </a:r>
            <a:r>
              <a:rPr lang="en-GB" dirty="0" err="1"/>
              <a:t>sublists</a:t>
            </a:r>
            <a:r>
              <a:rPr lang="en-GB" dirty="0"/>
              <a:t> </a:t>
            </a:r>
          </a:p>
          <a:p>
            <a:pPr marL="0" indent="0" fontAlgn="auto">
              <a:spcAft>
                <a:spcPts val="0"/>
              </a:spcAft>
              <a:buClr>
                <a:schemeClr val="accent3"/>
              </a:buClr>
              <a:buNone/>
              <a:defRPr/>
            </a:pPr>
            <a:endParaRPr lang="en-GB" dirty="0"/>
          </a:p>
          <a:p>
            <a:pPr>
              <a:defRPr/>
            </a:pPr>
            <a:r>
              <a:rPr lang="en-GB" dirty="0"/>
              <a:t>Reflect word frequency &amp; range </a:t>
            </a:r>
          </a:p>
          <a:p>
            <a:pPr marL="0" indent="0" fontAlgn="auto">
              <a:spcAft>
                <a:spcPts val="0"/>
              </a:spcAft>
              <a:buClr>
                <a:schemeClr val="accent3"/>
              </a:buClr>
              <a:buNone/>
              <a:defRPr/>
            </a:pPr>
            <a:endParaRPr lang="en-GB" dirty="0"/>
          </a:p>
          <a:p>
            <a:pPr marL="0" indent="0" fontAlgn="auto">
              <a:spcAft>
                <a:spcPts val="0"/>
              </a:spcAft>
              <a:buClr>
                <a:schemeClr val="accent3"/>
              </a:buClr>
              <a:buNone/>
              <a:defRPr/>
            </a:pPr>
            <a:r>
              <a:rPr lang="en-GB" dirty="0"/>
              <a:t>(</a:t>
            </a:r>
            <a:r>
              <a:rPr lang="en-GB" dirty="0" err="1"/>
              <a:t>Coxhead</a:t>
            </a:r>
            <a:r>
              <a:rPr lang="en-GB" dirty="0"/>
              <a:t> 2000)</a:t>
            </a:r>
            <a:endParaRPr lang="en-GB" sz="2400" dirty="0"/>
          </a:p>
          <a:p>
            <a:endParaRPr lang="en-GB" dirty="0"/>
          </a:p>
        </p:txBody>
      </p:sp>
    </p:spTree>
    <p:extLst>
      <p:ext uri="{BB962C8B-B14F-4D97-AF65-F5344CB8AC3E}">
        <p14:creationId xmlns:p14="http://schemas.microsoft.com/office/powerpoint/2010/main" val="267774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GB" sz="4400" dirty="0">
                <a:solidFill>
                  <a:schemeClr val="accent3"/>
                </a:solidFill>
              </a:rPr>
              <a:t>Academic Word List (AWL) (ii)</a:t>
            </a:r>
            <a:endParaRPr lang="en-GB" sz="4400" dirty="0"/>
          </a:p>
        </p:txBody>
      </p:sp>
      <p:sp>
        <p:nvSpPr>
          <p:cNvPr id="3" name="Content Placeholder 2"/>
          <p:cNvSpPr>
            <a:spLocks noGrp="1"/>
          </p:cNvSpPr>
          <p:nvPr>
            <p:ph idx="1"/>
          </p:nvPr>
        </p:nvSpPr>
        <p:spPr>
          <a:xfrm>
            <a:off x="457200" y="1628800"/>
            <a:ext cx="8229600" cy="4695800"/>
          </a:xfrm>
        </p:spPr>
        <p:txBody>
          <a:bodyPr/>
          <a:lstStyle/>
          <a:p>
            <a:pPr>
              <a:defRPr/>
            </a:pPr>
            <a:r>
              <a:rPr lang="en-GB" dirty="0" err="1"/>
              <a:t>Sublists</a:t>
            </a: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marL="0" indent="0" fontAlgn="auto">
              <a:spcAft>
                <a:spcPts val="0"/>
              </a:spcAft>
              <a:buClr>
                <a:schemeClr val="accent3"/>
              </a:buClr>
              <a:buNone/>
              <a:defRPr/>
            </a:pPr>
            <a:endParaRPr lang="en-GB" dirty="0"/>
          </a:p>
          <a:p>
            <a:pPr>
              <a:defRPr/>
            </a:pPr>
            <a:endParaRPr lang="en-GB" dirty="0"/>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6</a:t>
            </a:fld>
            <a:endParaRPr lang="en-GB"/>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204864"/>
            <a:ext cx="7601302" cy="4100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9735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r>
              <a:rPr lang="en-GB" sz="5400" dirty="0">
                <a:solidFill>
                  <a:schemeClr val="accent3"/>
                </a:solidFill>
              </a:rPr>
              <a:t>Academic Word List (AWL) (iii)</a:t>
            </a:r>
            <a:endParaRPr lang="en-GB" dirty="0"/>
          </a:p>
        </p:txBody>
      </p:sp>
      <p:sp>
        <p:nvSpPr>
          <p:cNvPr id="3" name="Content Placeholder 2"/>
          <p:cNvSpPr>
            <a:spLocks noGrp="1"/>
          </p:cNvSpPr>
          <p:nvPr>
            <p:ph idx="1"/>
          </p:nvPr>
        </p:nvSpPr>
        <p:spPr>
          <a:xfrm>
            <a:off x="457200" y="1340768"/>
            <a:ext cx="8229600" cy="5256584"/>
          </a:xfrm>
        </p:spPr>
        <p:txBody>
          <a:bodyPr>
            <a:normAutofit fontScale="85000" lnSpcReduction="20000"/>
          </a:bodyPr>
          <a:lstStyle/>
          <a:p>
            <a:pPr>
              <a:defRPr/>
            </a:pPr>
            <a:r>
              <a:rPr lang="en-GB" dirty="0"/>
              <a:t>Word families </a:t>
            </a:r>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marL="0" indent="0" fontAlgn="auto">
              <a:spcAft>
                <a:spcPts val="0"/>
              </a:spcAft>
              <a:buClr>
                <a:schemeClr val="accent3"/>
              </a:buClr>
              <a:buNone/>
              <a:defRPr/>
            </a:pPr>
            <a:endParaRPr lang="en-GB" dirty="0"/>
          </a:p>
          <a:p>
            <a:pPr marL="0" indent="0" fontAlgn="auto">
              <a:lnSpc>
                <a:spcPct val="100000"/>
              </a:lnSpc>
              <a:spcAft>
                <a:spcPts val="0"/>
              </a:spcAft>
              <a:buClr>
                <a:schemeClr val="accent3"/>
              </a:buClr>
              <a:buNone/>
              <a:defRPr/>
            </a:pPr>
            <a:endParaRPr lang="en-GB" sz="1000" dirty="0"/>
          </a:p>
          <a:p>
            <a:pPr marL="0" indent="0" fontAlgn="auto">
              <a:lnSpc>
                <a:spcPct val="100000"/>
              </a:lnSpc>
              <a:spcAft>
                <a:spcPts val="0"/>
              </a:spcAft>
              <a:buClr>
                <a:schemeClr val="accent3"/>
              </a:buClr>
              <a:buNone/>
              <a:defRPr/>
            </a:pPr>
            <a:endParaRPr lang="en-GB" sz="1000" dirty="0"/>
          </a:p>
          <a:p>
            <a:pPr marL="0" indent="0" fontAlgn="auto">
              <a:lnSpc>
                <a:spcPct val="100000"/>
              </a:lnSpc>
              <a:spcAft>
                <a:spcPts val="0"/>
              </a:spcAft>
              <a:buClr>
                <a:schemeClr val="accent3"/>
              </a:buClr>
              <a:buNone/>
              <a:defRPr/>
            </a:pPr>
            <a:r>
              <a:rPr lang="en-GB" sz="2800" dirty="0"/>
              <a:t>          </a:t>
            </a:r>
            <a:endParaRPr lang="en-GB" sz="2800" dirty="0" smtClean="0"/>
          </a:p>
          <a:p>
            <a:pPr marL="0" indent="0" fontAlgn="auto">
              <a:lnSpc>
                <a:spcPct val="100000"/>
              </a:lnSpc>
              <a:spcAft>
                <a:spcPts val="0"/>
              </a:spcAft>
              <a:buClr>
                <a:schemeClr val="accent3"/>
              </a:buClr>
              <a:buNone/>
              <a:defRPr/>
            </a:pPr>
            <a:endParaRPr lang="en-GB" sz="2800" dirty="0"/>
          </a:p>
          <a:p>
            <a:pPr marL="0" indent="0" fontAlgn="auto">
              <a:lnSpc>
                <a:spcPct val="100000"/>
              </a:lnSpc>
              <a:spcAft>
                <a:spcPts val="0"/>
              </a:spcAft>
              <a:buClr>
                <a:schemeClr val="accent3"/>
              </a:buClr>
              <a:buNone/>
              <a:defRPr/>
            </a:pPr>
            <a:endParaRPr lang="en-GB" sz="2800" dirty="0" smtClean="0"/>
          </a:p>
          <a:p>
            <a:pPr marL="0" indent="0" fontAlgn="auto">
              <a:lnSpc>
                <a:spcPct val="100000"/>
              </a:lnSpc>
              <a:spcAft>
                <a:spcPts val="0"/>
              </a:spcAft>
              <a:buClr>
                <a:schemeClr val="accent3"/>
              </a:buClr>
              <a:buNone/>
              <a:defRPr/>
            </a:pPr>
            <a:r>
              <a:rPr lang="en-GB" sz="2800" dirty="0" smtClean="0"/>
              <a:t>            (</a:t>
            </a:r>
            <a:r>
              <a:rPr lang="en-GB" sz="2800" dirty="0" err="1"/>
              <a:t>Sublist</a:t>
            </a:r>
            <a:r>
              <a:rPr lang="en-GB" sz="2800" dirty="0"/>
              <a:t> 1)	          (</a:t>
            </a:r>
            <a:r>
              <a:rPr lang="en-GB" sz="2800" dirty="0" err="1"/>
              <a:t>Sublist</a:t>
            </a:r>
            <a:r>
              <a:rPr lang="en-GB" sz="2800" dirty="0"/>
              <a:t> 5)	       (</a:t>
            </a:r>
            <a:r>
              <a:rPr lang="en-GB" sz="2800" dirty="0" err="1"/>
              <a:t>Sublist</a:t>
            </a:r>
            <a:r>
              <a:rPr lang="en-GB" sz="2800" dirty="0"/>
              <a:t> 10)</a:t>
            </a:r>
          </a:p>
          <a:p>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7</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4" y="1700808"/>
            <a:ext cx="1936199" cy="41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1700808"/>
            <a:ext cx="216059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3404" y="1700808"/>
            <a:ext cx="214312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2839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AWL Exercises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t>B</a:t>
            </a:r>
          </a:p>
          <a:p>
            <a:pPr lvl="0"/>
            <a:r>
              <a:rPr lang="en-GB" dirty="0"/>
              <a:t>Accumulate</a:t>
            </a:r>
          </a:p>
          <a:p>
            <a:pPr lvl="0"/>
            <a:r>
              <a:rPr lang="en-GB" dirty="0"/>
              <a:t>Fluctuate</a:t>
            </a:r>
          </a:p>
          <a:p>
            <a:pPr lvl="0"/>
            <a:r>
              <a:rPr lang="en-GB" dirty="0"/>
              <a:t>Radical</a:t>
            </a:r>
          </a:p>
          <a:p>
            <a:pPr lvl="0"/>
            <a:r>
              <a:rPr lang="en-GB" dirty="0"/>
              <a:t>Offset</a:t>
            </a:r>
          </a:p>
          <a:p>
            <a:pPr lvl="0"/>
            <a:r>
              <a:rPr lang="en-GB" dirty="0"/>
              <a:t>Contemporary</a:t>
            </a:r>
          </a:p>
          <a:p>
            <a:pPr lvl="0"/>
            <a:r>
              <a:rPr lang="en-GB" dirty="0"/>
              <a:t>Tense</a:t>
            </a:r>
          </a:p>
          <a:p>
            <a:pPr lvl="0"/>
            <a:r>
              <a:rPr lang="en-GB" dirty="0"/>
              <a:t>Bias</a:t>
            </a:r>
          </a:p>
          <a:p>
            <a:pPr lvl="0"/>
            <a:r>
              <a:rPr lang="en-GB" dirty="0"/>
              <a:t>Infrastructure</a:t>
            </a:r>
          </a:p>
          <a:p>
            <a:pPr lvl="0"/>
            <a:r>
              <a:rPr lang="en-GB" dirty="0"/>
              <a:t>Via </a:t>
            </a:r>
          </a:p>
          <a:p>
            <a:pPr lvl="0"/>
            <a:r>
              <a:rPr lang="en-GB" dirty="0"/>
              <a:t>Deviate </a:t>
            </a:r>
          </a:p>
          <a:p>
            <a:pPr marL="0" indent="0">
              <a:buNone/>
            </a:pP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8</a:t>
            </a:fld>
            <a:endParaRPr lang="en-GB"/>
          </a:p>
        </p:txBody>
      </p:sp>
    </p:spTree>
    <p:extLst>
      <p:ext uri="{BB962C8B-B14F-4D97-AF65-F5344CB8AC3E}">
        <p14:creationId xmlns:p14="http://schemas.microsoft.com/office/powerpoint/2010/main" val="170387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Sublist</a:t>
            </a:r>
            <a:r>
              <a:rPr lang="en-GB" dirty="0" smtClean="0"/>
              <a:t> 8 – Group 6</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D</a:t>
            </a:r>
          </a:p>
          <a:p>
            <a:pPr marL="514350" indent="-514350">
              <a:buFont typeface="+mj-lt"/>
              <a:buAutoNum type="arabicPeriod"/>
            </a:pPr>
            <a:r>
              <a:rPr lang="en-GB" dirty="0" smtClean="0"/>
              <a:t>A</a:t>
            </a:r>
          </a:p>
          <a:p>
            <a:pPr marL="514350" indent="-514350">
              <a:buFont typeface="+mj-lt"/>
              <a:buAutoNum type="arabicPeriod"/>
            </a:pPr>
            <a:r>
              <a:rPr lang="en-GB" dirty="0" smtClean="0"/>
              <a:t>B</a:t>
            </a:r>
          </a:p>
          <a:p>
            <a:pPr marL="514350" indent="-514350">
              <a:buFont typeface="+mj-lt"/>
              <a:buAutoNum type="arabicPeriod"/>
            </a:pPr>
            <a:r>
              <a:rPr lang="en-GB" dirty="0" smtClean="0"/>
              <a:t>A</a:t>
            </a:r>
          </a:p>
          <a:p>
            <a:pPr marL="514350" indent="-514350">
              <a:buFont typeface="+mj-lt"/>
              <a:buAutoNum type="arabicPeriod"/>
            </a:pPr>
            <a:r>
              <a:rPr lang="en-GB" dirty="0" smtClean="0"/>
              <a:t>B</a:t>
            </a:r>
          </a:p>
          <a:p>
            <a:pPr marL="514350" indent="-514350">
              <a:buFont typeface="+mj-lt"/>
              <a:buAutoNum type="arabicPeriod"/>
            </a:pPr>
            <a:r>
              <a:rPr lang="en-GB" dirty="0" smtClean="0"/>
              <a:t>C</a:t>
            </a:r>
          </a:p>
          <a:p>
            <a:pPr marL="514350" indent="-514350">
              <a:buFont typeface="+mj-lt"/>
              <a:buAutoNum type="arabicPeriod"/>
            </a:pPr>
            <a:r>
              <a:rPr lang="en-GB" dirty="0" smtClean="0"/>
              <a:t>C</a:t>
            </a:r>
          </a:p>
          <a:p>
            <a:pPr marL="514350" indent="-514350">
              <a:buFont typeface="+mj-lt"/>
              <a:buAutoNum type="arabicPeriod"/>
            </a:pPr>
            <a:r>
              <a:rPr lang="en-GB" dirty="0" smtClean="0"/>
              <a:t>A</a:t>
            </a:r>
          </a:p>
          <a:p>
            <a:pPr marL="514350" indent="-514350">
              <a:buFont typeface="+mj-lt"/>
              <a:buAutoNum type="arabicPeriod"/>
            </a:pPr>
            <a:r>
              <a:rPr lang="en-GB" dirty="0" smtClean="0"/>
              <a:t>A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9</a:t>
            </a:fld>
            <a:endParaRPr lang="en-GB"/>
          </a:p>
        </p:txBody>
      </p:sp>
    </p:spTree>
    <p:extLst>
      <p:ext uri="{BB962C8B-B14F-4D97-AF65-F5344CB8AC3E}">
        <p14:creationId xmlns:p14="http://schemas.microsoft.com/office/powerpoint/2010/main" val="243510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693</TotalTime>
  <Words>1218</Words>
  <Application>Microsoft Office PowerPoint</Application>
  <PresentationFormat>On-screen Show (4:3)</PresentationFormat>
  <Paragraphs>226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Postgraduate Academic Writing Course  </vt:lpstr>
      <vt:lpstr>10th September – Agenda </vt:lpstr>
      <vt:lpstr>11th September – Agenda  </vt:lpstr>
      <vt:lpstr>Introduction to the Academic Word List (AWL)</vt:lpstr>
      <vt:lpstr>Academic Word List (AWL) (i)</vt:lpstr>
      <vt:lpstr>Academic Word List (AWL) (ii)</vt:lpstr>
      <vt:lpstr>Academic Word List (AWL) (iii)</vt:lpstr>
      <vt:lpstr>AWL Exercises </vt:lpstr>
      <vt:lpstr>Sublist 8 – Group 6</vt:lpstr>
      <vt:lpstr>AWL – Advantages </vt:lpstr>
      <vt:lpstr>AWL – Disadvantages </vt:lpstr>
      <vt:lpstr>Practical suggestions (i)</vt:lpstr>
      <vt:lpstr>Practical suggestions (ii)</vt:lpstr>
      <vt:lpstr>Practical suggestions (iii)</vt:lpstr>
      <vt:lpstr>Practical suggestions (iv)</vt:lpstr>
      <vt:lpstr>Understanding the different structures of academic writing </vt:lpstr>
      <vt:lpstr>Understanding the different structures of academic writing </vt:lpstr>
      <vt:lpstr>Understanding the different structures of academic writing </vt:lpstr>
      <vt:lpstr>PowerPoint Presentation</vt:lpstr>
      <vt:lpstr>3. Evaluating Sources (i) </vt:lpstr>
      <vt:lpstr>3. Evaluating Sources (ii)</vt:lpstr>
      <vt:lpstr>3. Evaluating Sources </vt:lpstr>
      <vt:lpstr>4 Writing introductions &amp; conclusions </vt:lpstr>
      <vt:lpstr>Introductions (ii) </vt:lpstr>
      <vt:lpstr>Conclusions (i) </vt:lpstr>
      <vt:lpstr>Conclusions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Academic Writing Course  </dc:title>
  <dc:creator>Katie Mansfield</dc:creator>
  <cp:lastModifiedBy>Katie Mansfield</cp:lastModifiedBy>
  <cp:revision>26</cp:revision>
  <dcterms:created xsi:type="dcterms:W3CDTF">2013-07-11T10:13:32Z</dcterms:created>
  <dcterms:modified xsi:type="dcterms:W3CDTF">2013-09-10T14:14:00Z</dcterms:modified>
</cp:coreProperties>
</file>