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81" r:id="rId4"/>
    <p:sldId id="299" r:id="rId5"/>
    <p:sldId id="300" r:id="rId6"/>
    <p:sldId id="282" r:id="rId7"/>
    <p:sldId id="283" r:id="rId8"/>
    <p:sldId id="284" r:id="rId9"/>
    <p:sldId id="301" r:id="rId10"/>
    <p:sldId id="302" r:id="rId11"/>
    <p:sldId id="285" r:id="rId12"/>
    <p:sldId id="286" r:id="rId13"/>
    <p:sldId id="266" r:id="rId14"/>
    <p:sldId id="267" r:id="rId15"/>
    <p:sldId id="268" r:id="rId16"/>
    <p:sldId id="269" r:id="rId17"/>
    <p:sldId id="270" r:id="rId18"/>
    <p:sldId id="271" r:id="rId19"/>
    <p:sldId id="272" r:id="rId20"/>
    <p:sldId id="273" r:id="rId21"/>
    <p:sldId id="278" r:id="rId22"/>
    <p:sldId id="288" r:id="rId23"/>
    <p:sldId id="289" r:id="rId24"/>
    <p:sldId id="290" r:id="rId25"/>
    <p:sldId id="303" r:id="rId26"/>
    <p:sldId id="291" r:id="rId27"/>
    <p:sldId id="292" r:id="rId28"/>
    <p:sldId id="293" r:id="rId29"/>
    <p:sldId id="294" r:id="rId30"/>
    <p:sldId id="295" r:id="rId31"/>
    <p:sldId id="296" r:id="rId32"/>
    <p:sldId id="258" r:id="rId33"/>
    <p:sldId id="297" r:id="rId34"/>
    <p:sldId id="298" r:id="rId35"/>
    <p:sldId id="304" r:id="rId36"/>
    <p:sldId id="261" r:id="rId37"/>
    <p:sldId id="262" r:id="rId38"/>
    <p:sldId id="263" r:id="rId39"/>
    <p:sldId id="26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C9C8400-464C-4DA2-A4B1-B2654FA9D1F1}" type="datetimeFigureOut">
              <a:rPr lang="en-GB" smtClean="0"/>
              <a:t>11/09/2013</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CB85C537-11DA-4188-A66A-34E6385EA414}"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9C8400-464C-4DA2-A4B1-B2654FA9D1F1}" type="datetimeFigureOut">
              <a:rPr lang="en-GB" smtClean="0"/>
              <a:t>11/09/2013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85C537-11DA-4188-A66A-34E6385EA41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9C8400-464C-4DA2-A4B1-B2654FA9D1F1}" type="datetimeFigureOut">
              <a:rPr lang="en-GB" smtClean="0"/>
              <a:t>11/09/2013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85C537-11DA-4188-A66A-34E6385EA414}"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9C8400-464C-4DA2-A4B1-B2654FA9D1F1}" type="datetimeFigureOut">
              <a:rPr lang="en-GB" smtClean="0"/>
              <a:t>11/09/2013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85C537-11DA-4188-A66A-34E6385EA414}"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C9C8400-464C-4DA2-A4B1-B2654FA9D1F1}" type="datetimeFigureOut">
              <a:rPr lang="en-GB" smtClean="0"/>
              <a:t>11/09/2013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85C537-11DA-4188-A66A-34E6385EA414}"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C9C8400-464C-4DA2-A4B1-B2654FA9D1F1}" type="datetimeFigureOut">
              <a:rPr lang="en-GB" smtClean="0"/>
              <a:t>11/09/2013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85C537-11DA-4188-A66A-34E6385EA414}"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C9C8400-464C-4DA2-A4B1-B2654FA9D1F1}" type="datetimeFigureOut">
              <a:rPr lang="en-GB" smtClean="0"/>
              <a:t>11/09/2013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85C537-11DA-4188-A66A-34E6385EA414}"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C9C8400-464C-4DA2-A4B1-B2654FA9D1F1}" type="datetimeFigureOut">
              <a:rPr lang="en-GB" smtClean="0"/>
              <a:t>11/09/2013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85C537-11DA-4188-A66A-34E6385EA41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9C8400-464C-4DA2-A4B1-B2654FA9D1F1}" type="datetimeFigureOut">
              <a:rPr lang="en-GB" smtClean="0"/>
              <a:t>11/09/2013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85C537-11DA-4188-A66A-34E6385EA41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C9C8400-464C-4DA2-A4B1-B2654FA9D1F1}" type="datetimeFigureOut">
              <a:rPr lang="en-GB" smtClean="0"/>
              <a:t>11/09/2013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85C537-11DA-4188-A66A-34E6385EA414}"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C9C8400-464C-4DA2-A4B1-B2654FA9D1F1}" type="datetimeFigureOut">
              <a:rPr lang="en-GB" smtClean="0"/>
              <a:t>11/09/2013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CB85C537-11DA-4188-A66A-34E6385EA414}"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C9C8400-464C-4DA2-A4B1-B2654FA9D1F1}" type="datetimeFigureOut">
              <a:rPr lang="en-GB" smtClean="0"/>
              <a:t>11/09/2013</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B85C537-11DA-4188-A66A-34E6385EA414}"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library.bcu.ac.uk/learner/writingguides/1.33.ht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phrasebank.manchester.ac.uk/critical.htm" TargetMode="External"/><Relationship Id="rId2" Type="http://schemas.openxmlformats.org/officeDocument/2006/relationships/hyperlink" Target="http://www.phrasebank.manchester.ac.uk/sources.ht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learnenglish.britishcouncil.org/en/english-grammar/determiners-and-quantifiers/definite-article"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libweb.anglia.ac.uk/referencing/harvard.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GB" dirty="0">
                <a:effectLst/>
              </a:rPr>
              <a:t>Postgraduate Academic Writing Course </a:t>
            </a:r>
            <a:br>
              <a:rPr lang="en-GB" dirty="0">
                <a:effectLst/>
              </a:rPr>
            </a:br>
            <a:endParaRPr lang="en-GB" dirty="0"/>
          </a:p>
        </p:txBody>
      </p:sp>
      <p:sp>
        <p:nvSpPr>
          <p:cNvPr id="3" name="Subtitle 2"/>
          <p:cNvSpPr>
            <a:spLocks noGrp="1"/>
          </p:cNvSpPr>
          <p:nvPr>
            <p:ph type="subTitle" idx="1"/>
          </p:nvPr>
        </p:nvSpPr>
        <p:spPr>
          <a:xfrm>
            <a:off x="533400" y="3228536"/>
            <a:ext cx="7854696" cy="3296808"/>
          </a:xfrm>
        </p:spPr>
        <p:txBody>
          <a:bodyPr>
            <a:normAutofit/>
          </a:bodyPr>
          <a:lstStyle/>
          <a:p>
            <a:pPr algn="ctr"/>
            <a:r>
              <a:rPr lang="en-GB" sz="4800" dirty="0"/>
              <a:t>Masaryk University</a:t>
            </a:r>
          </a:p>
          <a:p>
            <a:pPr algn="ctr"/>
            <a:r>
              <a:rPr lang="en-GB" dirty="0"/>
              <a:t> </a:t>
            </a:r>
          </a:p>
          <a:p>
            <a:pPr algn="ctr"/>
            <a:r>
              <a:rPr lang="en-GB" b="1" dirty="0"/>
              <a:t>10</a:t>
            </a:r>
            <a:r>
              <a:rPr lang="en-GB" b="1" baseline="30000" dirty="0"/>
              <a:t>th</a:t>
            </a:r>
            <a:r>
              <a:rPr lang="en-GB" b="1" dirty="0"/>
              <a:t> – 11</a:t>
            </a:r>
            <a:r>
              <a:rPr lang="en-GB" b="1" baseline="30000" dirty="0"/>
              <a:t>th</a:t>
            </a:r>
            <a:r>
              <a:rPr lang="en-GB" b="1" dirty="0"/>
              <a:t> September 2013 </a:t>
            </a:r>
          </a:p>
          <a:p>
            <a:pPr algn="ctr"/>
            <a:endParaRPr lang="en-GB" b="1" dirty="0"/>
          </a:p>
          <a:p>
            <a:pPr algn="ctr"/>
            <a:r>
              <a:rPr lang="en-GB" sz="2800" dirty="0"/>
              <a:t>Katie Mansfield </a:t>
            </a:r>
          </a:p>
          <a:p>
            <a:pPr algn="ctr"/>
            <a:r>
              <a:rPr lang="en-GB" sz="2800" dirty="0" smtClean="0"/>
              <a:t>ksmansfield@hotmail.com </a:t>
            </a:r>
            <a:endParaRPr lang="en-GB" sz="2800" dirty="0"/>
          </a:p>
          <a:p>
            <a:endParaRPr lang="en-GB" dirty="0"/>
          </a:p>
        </p:txBody>
      </p:sp>
    </p:spTree>
    <p:extLst>
      <p:ext uri="{BB962C8B-B14F-4D97-AF65-F5344CB8AC3E}">
        <p14:creationId xmlns:p14="http://schemas.microsoft.com/office/powerpoint/2010/main" val="5369592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043786"/>
            <a:ext cx="8467642" cy="4933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2878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 4</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a:t>Task-based learning (TBL) is ‘</a:t>
            </a:r>
            <a:r>
              <a:rPr lang="en-GB" u="sng" dirty="0"/>
              <a:t>a form of teaching that treats language primarily as a tool for communicating rather than as an object for study or manipulation</a:t>
            </a:r>
            <a:r>
              <a:rPr lang="en-GB" dirty="0"/>
              <a:t>’ (Ellis 2003, ix).  In TBL, rather than ‘</a:t>
            </a:r>
            <a:r>
              <a:rPr lang="en-GB" u="sng" dirty="0"/>
              <a:t>learning to use English’, students ‘use English to learn it</a:t>
            </a:r>
            <a:r>
              <a:rPr lang="en-GB" dirty="0"/>
              <a:t>’ (</a:t>
            </a:r>
            <a:r>
              <a:rPr lang="en-GB" dirty="0" err="1"/>
              <a:t>Howatt</a:t>
            </a:r>
            <a:r>
              <a:rPr lang="en-GB" dirty="0"/>
              <a:t> 1984 in Larsen-Freeman 2000:37).  While engaged in tasks, learners ‘mean what they say’ and use language to exchange information and opinions for a real purpose (Willis and Willis 1996).  All tasks result in a definite outcome – what Crookes (1986) calls ‘</a:t>
            </a:r>
            <a:r>
              <a:rPr lang="en-GB" u="sng" dirty="0"/>
              <a:t>a specified objective</a:t>
            </a:r>
            <a:r>
              <a:rPr lang="en-GB" dirty="0"/>
              <a:t>’ (in Ellis 2003:8).  An outcome differs from an aim.  The former refers to what learners arrive at when they have completed a task (e.g. a list of differences between two similar pictures); the latter to the pedagogic purpose of a task (e.g. to elicit meaning-focused language use) (ibid).  The overriding objective of TBL is to develop in learners the various ‘</a:t>
            </a:r>
            <a:r>
              <a:rPr lang="en-GB" u="sng" dirty="0"/>
              <a:t>competences’ – linguistic, sociolinguistic, discourse and strategic </a:t>
            </a:r>
            <a:r>
              <a:rPr lang="en-GB" dirty="0"/>
              <a:t>(</a:t>
            </a:r>
            <a:r>
              <a:rPr lang="en-GB" dirty="0" err="1"/>
              <a:t>Canale</a:t>
            </a:r>
            <a:r>
              <a:rPr lang="en-GB" dirty="0"/>
              <a:t> 1983 in Ellis 2003:19) – that will enable them to use an L2 easily and effectively in the real-world.  In order to facilitate this, TBL theorists and practitioners believe that learners need to be placed in communicative situations that replicate or are analogous to those outside the classroom.</a:t>
            </a:r>
          </a:p>
          <a:p>
            <a:pPr marL="0" indent="0">
              <a:buNone/>
            </a:pPr>
            <a:endParaRPr lang="en-GB" dirty="0"/>
          </a:p>
        </p:txBody>
      </p:sp>
    </p:spTree>
    <p:extLst>
      <p:ext uri="{BB962C8B-B14F-4D97-AF65-F5344CB8AC3E}">
        <p14:creationId xmlns:p14="http://schemas.microsoft.com/office/powerpoint/2010/main" val="23869689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12 possible issues with quoting </a:t>
            </a:r>
            <a:endParaRPr lang="en-GB" dirty="0"/>
          </a:p>
        </p:txBody>
      </p:sp>
      <p:sp>
        <p:nvSpPr>
          <p:cNvPr id="3" name="Content Placeholder 2"/>
          <p:cNvSpPr>
            <a:spLocks noGrp="1"/>
          </p:cNvSpPr>
          <p:nvPr>
            <p:ph idx="1"/>
          </p:nvPr>
        </p:nvSpPr>
        <p:spPr>
          <a:xfrm>
            <a:off x="457200" y="2060848"/>
            <a:ext cx="8229600" cy="4263752"/>
          </a:xfrm>
        </p:spPr>
        <p:txBody>
          <a:bodyPr>
            <a:normAutofit fontScale="77500" lnSpcReduction="20000"/>
          </a:bodyPr>
          <a:lstStyle/>
          <a:p>
            <a:pPr marL="0" indent="0">
              <a:buNone/>
            </a:pPr>
            <a:r>
              <a:rPr lang="en-GB" b="1" dirty="0" smtClean="0"/>
              <a:t>Exercise 4</a:t>
            </a:r>
          </a:p>
          <a:p>
            <a:pPr marL="514350" indent="-514350">
              <a:buFont typeface="+mj-lt"/>
              <a:buAutoNum type="arabicPeriod"/>
            </a:pPr>
            <a:r>
              <a:rPr lang="en-GB" dirty="0" smtClean="0"/>
              <a:t>A </a:t>
            </a:r>
            <a:r>
              <a:rPr lang="en-GB" dirty="0"/>
              <a:t>reference given at the end but there are a large number of points </a:t>
            </a:r>
            <a:r>
              <a:rPr lang="en-GB" dirty="0" smtClean="0"/>
              <a:t>made.  Where should you put the first reference?</a:t>
            </a:r>
            <a:endParaRPr lang="en-GB" dirty="0"/>
          </a:p>
          <a:p>
            <a:pPr marL="514350" indent="-514350">
              <a:buFont typeface="+mj-lt"/>
              <a:buAutoNum type="arabicPeriod"/>
            </a:pPr>
            <a:endParaRPr lang="en-GB" dirty="0"/>
          </a:p>
          <a:p>
            <a:pPr marL="514350" indent="-514350">
              <a:buFont typeface="+mj-lt"/>
              <a:buAutoNum type="arabicPeriod"/>
            </a:pPr>
            <a:r>
              <a:rPr lang="en-GB" dirty="0" smtClean="0"/>
              <a:t>Wrong </a:t>
            </a:r>
            <a:r>
              <a:rPr lang="en-GB" dirty="0"/>
              <a:t>word to introduce 'quote' </a:t>
            </a:r>
            <a:r>
              <a:rPr lang="en-GB" dirty="0" smtClean="0"/>
              <a:t>– could use ‘define’ instead. Also, no initial needed.   </a:t>
            </a:r>
            <a:endParaRPr lang="en-GB" dirty="0"/>
          </a:p>
          <a:p>
            <a:pPr marL="514350" indent="-514350">
              <a:buFont typeface="+mj-lt"/>
              <a:buAutoNum type="arabicPeriod"/>
            </a:pPr>
            <a:endParaRPr lang="en-GB" dirty="0"/>
          </a:p>
          <a:p>
            <a:pPr marL="514350" indent="-514350">
              <a:buFont typeface="+mj-lt"/>
              <a:buAutoNum type="arabicPeriod"/>
            </a:pPr>
            <a:r>
              <a:rPr lang="en-GB" dirty="0" smtClean="0"/>
              <a:t>Misunderstood </a:t>
            </a:r>
            <a:r>
              <a:rPr lang="en-GB" dirty="0"/>
              <a:t>or misinterpreted the original - the replacement figure is 2.1 (what you need for a stable population and more even match between workers and elderly) not the average. The point is the average is much lower!</a:t>
            </a:r>
          </a:p>
          <a:p>
            <a:pPr marL="514350" indent="-514350">
              <a:buFont typeface="+mj-lt"/>
              <a:buAutoNum type="arabicPeriod"/>
            </a:pPr>
            <a:endParaRPr lang="en-GB" dirty="0"/>
          </a:p>
          <a:p>
            <a:pPr marL="514350" indent="-514350">
              <a:buFont typeface="+mj-lt"/>
              <a:buAutoNum type="arabicPeriod"/>
            </a:pPr>
            <a:r>
              <a:rPr lang="en-GB" dirty="0" smtClean="0"/>
              <a:t>Not </a:t>
            </a:r>
            <a:r>
              <a:rPr lang="en-GB" dirty="0"/>
              <a:t>sufficiently paraphrased and no reference</a:t>
            </a:r>
            <a:r>
              <a:rPr lang="en-GB" dirty="0" smtClean="0"/>
              <a:t>.</a:t>
            </a:r>
            <a:endParaRPr lang="en-GB" dirty="0"/>
          </a:p>
        </p:txBody>
      </p:sp>
    </p:spTree>
    <p:extLst>
      <p:ext uri="{BB962C8B-B14F-4D97-AF65-F5344CB8AC3E}">
        <p14:creationId xmlns:p14="http://schemas.microsoft.com/office/powerpoint/2010/main" val="3888356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GB" dirty="0" smtClean="0"/>
              <a:t>5. Paraphrasing </a:t>
            </a:r>
          </a:p>
        </p:txBody>
      </p:sp>
      <p:sp>
        <p:nvSpPr>
          <p:cNvPr id="8195" name="Content Placeholder 2"/>
          <p:cNvSpPr>
            <a:spLocks noGrp="1"/>
          </p:cNvSpPr>
          <p:nvPr>
            <p:ph idx="1"/>
          </p:nvPr>
        </p:nvSpPr>
        <p:spPr/>
        <p:txBody>
          <a:bodyPr/>
          <a:lstStyle/>
          <a:p>
            <a:pPr marL="609600" indent="-609600" eaLnBrk="1" hangingPunct="1">
              <a:lnSpc>
                <a:spcPct val="80000"/>
              </a:lnSpc>
              <a:buFont typeface="Wingdings" pitchFamily="2" charset="2"/>
              <a:buNone/>
            </a:pPr>
            <a:r>
              <a:rPr lang="en-GB" sz="2400" b="1" dirty="0" smtClean="0"/>
              <a:t>Discuss these questions with a partner.</a:t>
            </a:r>
          </a:p>
          <a:p>
            <a:pPr marL="609600" indent="-609600" eaLnBrk="1" hangingPunct="1">
              <a:lnSpc>
                <a:spcPct val="80000"/>
              </a:lnSpc>
              <a:buFont typeface="Wingdings" pitchFamily="2" charset="2"/>
              <a:buNone/>
            </a:pPr>
            <a:endParaRPr lang="en-GB" sz="2400" dirty="0" smtClean="0"/>
          </a:p>
          <a:p>
            <a:pPr marL="609600" indent="-609600" eaLnBrk="1" hangingPunct="1">
              <a:lnSpc>
                <a:spcPct val="80000"/>
              </a:lnSpc>
            </a:pPr>
            <a:r>
              <a:rPr lang="en-GB" sz="2400" dirty="0" smtClean="0"/>
              <a:t>What is paraphrasing?</a:t>
            </a:r>
          </a:p>
          <a:p>
            <a:pPr marL="609600" indent="-609600" eaLnBrk="1" hangingPunct="1">
              <a:lnSpc>
                <a:spcPct val="80000"/>
              </a:lnSpc>
              <a:buFont typeface="Wingdings 2" pitchFamily="18" charset="2"/>
              <a:buNone/>
            </a:pPr>
            <a:endParaRPr lang="en-GB" sz="2400" dirty="0" smtClean="0"/>
          </a:p>
          <a:p>
            <a:pPr marL="609600" indent="-609600" eaLnBrk="1" hangingPunct="1">
              <a:lnSpc>
                <a:spcPct val="80000"/>
              </a:lnSpc>
            </a:pPr>
            <a:r>
              <a:rPr lang="en-GB" sz="2400" dirty="0" smtClean="0"/>
              <a:t>Why is paraphrasing important in academic writing?</a:t>
            </a:r>
          </a:p>
          <a:p>
            <a:pPr marL="609600" indent="-609600" eaLnBrk="1" hangingPunct="1"/>
            <a:endParaRPr lang="en-GB" dirty="0" smtClean="0"/>
          </a:p>
        </p:txBody>
      </p:sp>
    </p:spTree>
    <p:extLst>
      <p:ext uri="{BB962C8B-B14F-4D97-AF65-F5344CB8AC3E}">
        <p14:creationId xmlns:p14="http://schemas.microsoft.com/office/powerpoint/2010/main" val="33082526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p:txBody>
          <a:bodyPr/>
          <a:lstStyle/>
          <a:p>
            <a:pPr eaLnBrk="1" hangingPunct="1"/>
            <a:r>
              <a:rPr lang="en-GB" b="1" smtClean="0"/>
              <a:t>Look at the two passages. What’s the difference between them? Underline any changes.</a:t>
            </a:r>
            <a:endParaRPr lang="en-GB" smtClean="0"/>
          </a:p>
          <a:p>
            <a:pPr eaLnBrk="1" hangingPunct="1"/>
            <a:endParaRPr lang="en-GB" smtClean="0"/>
          </a:p>
        </p:txBody>
      </p:sp>
    </p:spTree>
    <p:extLst>
      <p:ext uri="{BB962C8B-B14F-4D97-AF65-F5344CB8AC3E}">
        <p14:creationId xmlns:p14="http://schemas.microsoft.com/office/powerpoint/2010/main" val="10924105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704850"/>
            <a:ext cx="8229600" cy="581025"/>
          </a:xfrm>
        </p:spPr>
        <p:txBody>
          <a:bodyPr/>
          <a:lstStyle/>
          <a:p>
            <a:pPr eaLnBrk="1" hangingPunct="1"/>
            <a:r>
              <a:rPr lang="en-GB" sz="2800" dirty="0" smtClean="0"/>
              <a:t>Exercise 2- </a:t>
            </a:r>
            <a:r>
              <a:rPr lang="en-GB" sz="2800" dirty="0"/>
              <a:t>A</a:t>
            </a:r>
            <a:r>
              <a:rPr lang="en-GB" sz="2800" dirty="0" smtClean="0"/>
              <a:t>nswers:</a:t>
            </a:r>
          </a:p>
        </p:txBody>
      </p:sp>
      <p:sp>
        <p:nvSpPr>
          <p:cNvPr id="3" name="Content Placeholder 2"/>
          <p:cNvSpPr>
            <a:spLocks noGrp="1"/>
          </p:cNvSpPr>
          <p:nvPr>
            <p:ph idx="1"/>
          </p:nvPr>
        </p:nvSpPr>
        <p:spPr>
          <a:xfrm>
            <a:off x="457200" y="1357313"/>
            <a:ext cx="8229600" cy="4967287"/>
          </a:xfrm>
        </p:spPr>
        <p:txBody>
          <a:bodyPr/>
          <a:lstStyle/>
          <a:p>
            <a:pPr eaLnBrk="1" hangingPunct="1">
              <a:lnSpc>
                <a:spcPct val="80000"/>
              </a:lnSpc>
            </a:pPr>
            <a:r>
              <a:rPr lang="en-GB" sz="1800" b="1" dirty="0" smtClean="0"/>
              <a:t>Original Passage</a:t>
            </a:r>
          </a:p>
          <a:p>
            <a:pPr eaLnBrk="1" hangingPunct="1">
              <a:lnSpc>
                <a:spcPct val="80000"/>
              </a:lnSpc>
              <a:buFont typeface="Wingdings 2" pitchFamily="18" charset="2"/>
              <a:buNone/>
            </a:pPr>
            <a:r>
              <a:rPr lang="en-GB" sz="1800" dirty="0" smtClean="0"/>
              <a:t>     Language is the main means of communication between people. But so many different languages have developed that language has often been a barrier rather than an aid to understanding among peoples. For many years, people have dreamed of setting up an international universal language which all people could speak and understand. The arguments in favour of a universal language are simple and obvious. If everyone spoke the same tongue, cultural and economic ties might be much closer, and good will might increase between countries (</a:t>
            </a:r>
            <a:r>
              <a:rPr lang="en-GB" sz="1800" dirty="0" err="1" smtClean="0"/>
              <a:t>Kispert</a:t>
            </a:r>
            <a:r>
              <a:rPr lang="en-GB" sz="1800" dirty="0" smtClean="0"/>
              <a:t>,  2004: 58).‘</a:t>
            </a:r>
          </a:p>
          <a:p>
            <a:pPr eaLnBrk="1" hangingPunct="1">
              <a:lnSpc>
                <a:spcPct val="80000"/>
              </a:lnSpc>
            </a:pPr>
            <a:endParaRPr lang="en-GB" sz="1800" dirty="0" smtClean="0"/>
          </a:p>
          <a:p>
            <a:pPr eaLnBrk="1" hangingPunct="1">
              <a:lnSpc>
                <a:spcPct val="80000"/>
              </a:lnSpc>
            </a:pPr>
            <a:r>
              <a:rPr lang="en-GB" sz="1800" b="1" dirty="0" smtClean="0"/>
              <a:t>Paraphrase</a:t>
            </a:r>
            <a:endParaRPr lang="en-GB" sz="1800" dirty="0" smtClean="0"/>
          </a:p>
          <a:p>
            <a:pPr eaLnBrk="1" hangingPunct="1">
              <a:lnSpc>
                <a:spcPct val="80000"/>
              </a:lnSpc>
              <a:buFont typeface="Wingdings 2" pitchFamily="18" charset="2"/>
              <a:buNone/>
            </a:pPr>
            <a:r>
              <a:rPr lang="en-GB" sz="1800" dirty="0" smtClean="0"/>
              <a:t>     </a:t>
            </a:r>
            <a:r>
              <a:rPr lang="en-GB" sz="1800" dirty="0" err="1" smtClean="0"/>
              <a:t>Kispert</a:t>
            </a:r>
            <a:r>
              <a:rPr lang="en-GB" sz="1800" dirty="0" smtClean="0"/>
              <a:t> (2004:58 ) claims that humans generally communicate through language but as there are so many different languages, however, people around the world have a difficult time understanding one another. Some people have wished for a universal international language that speakers all over the world could understand. Their reasons are straightforward and clear. If one international language was spoken by everyone, it would build cultural and economic bonds. It would also create better feelings among countries</a:t>
            </a:r>
          </a:p>
        </p:txBody>
      </p:sp>
      <p:sp>
        <p:nvSpPr>
          <p:cNvPr id="4" name="Rectangle 3"/>
          <p:cNvSpPr/>
          <p:nvPr/>
        </p:nvSpPr>
        <p:spPr>
          <a:xfrm>
            <a:off x="3924300" y="1628775"/>
            <a:ext cx="1584325" cy="287338"/>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charset="0"/>
            </a:endParaRPr>
          </a:p>
        </p:txBody>
      </p:sp>
      <p:sp>
        <p:nvSpPr>
          <p:cNvPr id="5" name="Rectangle 4"/>
          <p:cNvSpPr/>
          <p:nvPr/>
        </p:nvSpPr>
        <p:spPr>
          <a:xfrm>
            <a:off x="5651500" y="4292600"/>
            <a:ext cx="1357313" cy="214313"/>
          </a:xfrm>
          <a:prstGeom prst="rect">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charset="0"/>
            </a:endParaRPr>
          </a:p>
        </p:txBody>
      </p:sp>
      <p:sp>
        <p:nvSpPr>
          <p:cNvPr id="6" name="Rectangle 5"/>
          <p:cNvSpPr/>
          <p:nvPr/>
        </p:nvSpPr>
        <p:spPr>
          <a:xfrm>
            <a:off x="6443663" y="1628775"/>
            <a:ext cx="715962" cy="215900"/>
          </a:xfrm>
          <a:prstGeom prst="rect">
            <a:avLst/>
          </a:prstGeom>
          <a:solidFill>
            <a:srgbClr val="00B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charset="0"/>
            </a:endParaRPr>
          </a:p>
        </p:txBody>
      </p:sp>
      <p:sp>
        <p:nvSpPr>
          <p:cNvPr id="7" name="Rectangle 6"/>
          <p:cNvSpPr/>
          <p:nvPr/>
        </p:nvSpPr>
        <p:spPr>
          <a:xfrm>
            <a:off x="3779838" y="4292600"/>
            <a:ext cx="857250" cy="214313"/>
          </a:xfrm>
          <a:prstGeom prst="rect">
            <a:avLst/>
          </a:prstGeom>
          <a:solidFill>
            <a:srgbClr val="00B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charset="0"/>
            </a:endParaRPr>
          </a:p>
        </p:txBody>
      </p:sp>
      <p:sp>
        <p:nvSpPr>
          <p:cNvPr id="8" name="Rectangle 7"/>
          <p:cNvSpPr/>
          <p:nvPr/>
        </p:nvSpPr>
        <p:spPr>
          <a:xfrm>
            <a:off x="4284663" y="4941888"/>
            <a:ext cx="1000125" cy="285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charset="0"/>
            </a:endParaRPr>
          </a:p>
        </p:txBody>
      </p:sp>
      <p:sp>
        <p:nvSpPr>
          <p:cNvPr id="9" name="Rectangle 8"/>
          <p:cNvSpPr/>
          <p:nvPr/>
        </p:nvSpPr>
        <p:spPr>
          <a:xfrm>
            <a:off x="2051050" y="4941888"/>
            <a:ext cx="3241675" cy="215900"/>
          </a:xfrm>
          <a:prstGeom prst="rect">
            <a:avLst/>
          </a:prstGeom>
          <a:solidFill>
            <a:srgbClr val="7030A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charset="0"/>
            </a:endParaRPr>
          </a:p>
        </p:txBody>
      </p:sp>
      <p:sp>
        <p:nvSpPr>
          <p:cNvPr id="10" name="Rectangle 9"/>
          <p:cNvSpPr/>
          <p:nvPr/>
        </p:nvSpPr>
        <p:spPr>
          <a:xfrm>
            <a:off x="3851275" y="2349500"/>
            <a:ext cx="3240088" cy="215900"/>
          </a:xfrm>
          <a:prstGeom prst="rect">
            <a:avLst/>
          </a:prstGeom>
          <a:solidFill>
            <a:srgbClr val="7030A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charset="0"/>
            </a:endParaRPr>
          </a:p>
        </p:txBody>
      </p:sp>
      <p:sp>
        <p:nvSpPr>
          <p:cNvPr id="11" name="Rectangle 10"/>
          <p:cNvSpPr/>
          <p:nvPr/>
        </p:nvSpPr>
        <p:spPr>
          <a:xfrm>
            <a:off x="5219700" y="2708275"/>
            <a:ext cx="642938" cy="285750"/>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charset="0"/>
            </a:endParaRPr>
          </a:p>
        </p:txBody>
      </p:sp>
      <p:sp>
        <p:nvSpPr>
          <p:cNvPr id="12" name="Rectangle 11"/>
          <p:cNvSpPr/>
          <p:nvPr/>
        </p:nvSpPr>
        <p:spPr>
          <a:xfrm>
            <a:off x="3132138" y="5357813"/>
            <a:ext cx="1162050" cy="231775"/>
          </a:xfrm>
          <a:prstGeom prst="rect">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charset="0"/>
            </a:endParaRPr>
          </a:p>
        </p:txBody>
      </p:sp>
      <p:sp>
        <p:nvSpPr>
          <p:cNvPr id="13" name="Rectangle 12"/>
          <p:cNvSpPr/>
          <p:nvPr/>
        </p:nvSpPr>
        <p:spPr>
          <a:xfrm>
            <a:off x="1214438" y="3000375"/>
            <a:ext cx="6500812" cy="214313"/>
          </a:xfrm>
          <a:prstGeom prst="rect">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charset="0"/>
            </a:endParaRPr>
          </a:p>
        </p:txBody>
      </p:sp>
      <p:sp>
        <p:nvSpPr>
          <p:cNvPr id="14" name="Rectangle 13"/>
          <p:cNvSpPr/>
          <p:nvPr/>
        </p:nvSpPr>
        <p:spPr>
          <a:xfrm>
            <a:off x="857250" y="5643563"/>
            <a:ext cx="5083175" cy="161925"/>
          </a:xfrm>
          <a:prstGeom prst="rect">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charset="0"/>
            </a:endParaRPr>
          </a:p>
        </p:txBody>
      </p:sp>
      <p:sp>
        <p:nvSpPr>
          <p:cNvPr id="15" name="Rectangle 14"/>
          <p:cNvSpPr/>
          <p:nvPr/>
        </p:nvSpPr>
        <p:spPr>
          <a:xfrm>
            <a:off x="1331913" y="2276475"/>
            <a:ext cx="935037" cy="288925"/>
          </a:xfrm>
          <a:prstGeom prst="rect">
            <a:avLst/>
          </a:prstGeom>
          <a:solidFill>
            <a:srgbClr val="00B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charset="0"/>
            </a:endParaRPr>
          </a:p>
        </p:txBody>
      </p:sp>
      <p:sp>
        <p:nvSpPr>
          <p:cNvPr id="16" name="Rectangle 15"/>
          <p:cNvSpPr/>
          <p:nvPr/>
        </p:nvSpPr>
        <p:spPr>
          <a:xfrm>
            <a:off x="785813" y="4929188"/>
            <a:ext cx="785812" cy="285750"/>
          </a:xfrm>
          <a:prstGeom prst="rect">
            <a:avLst/>
          </a:prstGeom>
          <a:solidFill>
            <a:srgbClr val="00B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charset="0"/>
            </a:endParaRPr>
          </a:p>
        </p:txBody>
      </p:sp>
      <p:sp>
        <p:nvSpPr>
          <p:cNvPr id="2" name="Rectangle 5"/>
          <p:cNvSpPr/>
          <p:nvPr/>
        </p:nvSpPr>
        <p:spPr>
          <a:xfrm>
            <a:off x="6877050" y="2708275"/>
            <a:ext cx="642938" cy="285750"/>
          </a:xfrm>
          <a:prstGeom prst="rect">
            <a:avLst/>
          </a:prstGeom>
          <a:solidFill>
            <a:srgbClr val="00B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charset="0"/>
            </a:endParaRPr>
          </a:p>
        </p:txBody>
      </p:sp>
      <p:sp>
        <p:nvSpPr>
          <p:cNvPr id="17" name="Rectangle 5"/>
          <p:cNvSpPr/>
          <p:nvPr/>
        </p:nvSpPr>
        <p:spPr>
          <a:xfrm>
            <a:off x="857250" y="4500563"/>
            <a:ext cx="863600" cy="215900"/>
          </a:xfrm>
          <a:prstGeom prst="rect">
            <a:avLst/>
          </a:prstGeom>
          <a:solidFill>
            <a:srgbClr val="00B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charset="0"/>
            </a:endParaRPr>
          </a:p>
        </p:txBody>
      </p:sp>
    </p:spTree>
    <p:extLst>
      <p:ext uri="{BB962C8B-B14F-4D97-AF65-F5344CB8AC3E}">
        <p14:creationId xmlns:p14="http://schemas.microsoft.com/office/powerpoint/2010/main" val="2071294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linds(horizontal)">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linds(horizontal)">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blinds(horizontal)">
                                      <p:cBhvr>
                                        <p:cTn id="37" dur="500"/>
                                        <p:tgtEl>
                                          <p:spTgt spid="6"/>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blinds(horizontal)">
                                      <p:cBhvr>
                                        <p:cTn id="40" dur="500"/>
                                        <p:tgtEl>
                                          <p:spTgt spid="15"/>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blinds(horizontal)">
                                      <p:cBhvr>
                                        <p:cTn id="43" dur="500"/>
                                        <p:tgtEl>
                                          <p:spTgt spid="2"/>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blinds(horizontal)">
                                      <p:cBhvr>
                                        <p:cTn id="48" dur="500"/>
                                        <p:tgtEl>
                                          <p:spTgt spid="7"/>
                                        </p:tgtEl>
                                      </p:cBhvr>
                                    </p:animEffect>
                                  </p:childTnLst>
                                </p:cTn>
                              </p:par>
                              <p:par>
                                <p:cTn id="49" presetID="3" presetClass="entr" presetSubtype="10" fill="hold" grpId="0" nodeType="with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blinds(horizontal)">
                                      <p:cBhvr>
                                        <p:cTn id="51" dur="500"/>
                                        <p:tgtEl>
                                          <p:spTgt spid="16"/>
                                        </p:tgtEl>
                                      </p:cBhvr>
                                    </p:animEffect>
                                  </p:childTnLst>
                                </p:cTn>
                              </p:par>
                              <p:par>
                                <p:cTn id="52" presetID="3" presetClass="entr" presetSubtype="10" fill="hold" grpId="1" nodeType="withEffect">
                                  <p:stCondLst>
                                    <p:cond delay="0"/>
                                  </p:stCondLst>
                                  <p:childTnLst>
                                    <p:set>
                                      <p:cBhvr>
                                        <p:cTn id="53" dur="1" fill="hold">
                                          <p:stCondLst>
                                            <p:cond delay="0"/>
                                          </p:stCondLst>
                                        </p:cTn>
                                        <p:tgtEl>
                                          <p:spTgt spid="3">
                                            <p:txEl>
                                              <p:pRg st="0" end="0"/>
                                            </p:txEl>
                                          </p:spTgt>
                                        </p:tgtEl>
                                        <p:attrNameLst>
                                          <p:attrName>style.visibility</p:attrName>
                                        </p:attrNameLst>
                                      </p:cBhvr>
                                      <p:to>
                                        <p:strVal val="visible"/>
                                      </p:to>
                                    </p:set>
                                    <p:animEffect transition="in" filter="blinds(horizontal)">
                                      <p:cBhvr>
                                        <p:cTn id="54" dur="500"/>
                                        <p:tgtEl>
                                          <p:spTgt spid="3">
                                            <p:txEl>
                                              <p:pRg st="0" end="0"/>
                                            </p:txEl>
                                          </p:spTgt>
                                        </p:tgtEl>
                                      </p:cBhvr>
                                    </p:animEffect>
                                  </p:childTnLst>
                                </p:cTn>
                              </p:par>
                              <p:par>
                                <p:cTn id="55" presetID="3" presetClass="entr" presetSubtype="10" fill="hold" grpId="1" nodeType="withEffect">
                                  <p:stCondLst>
                                    <p:cond delay="0"/>
                                  </p:stCondLst>
                                  <p:childTnLst>
                                    <p:set>
                                      <p:cBhvr>
                                        <p:cTn id="56" dur="1" fill="hold">
                                          <p:stCondLst>
                                            <p:cond delay="0"/>
                                          </p:stCondLst>
                                        </p:cTn>
                                        <p:tgtEl>
                                          <p:spTgt spid="3">
                                            <p:txEl>
                                              <p:pRg st="1" end="1"/>
                                            </p:txEl>
                                          </p:spTgt>
                                        </p:tgtEl>
                                        <p:attrNameLst>
                                          <p:attrName>style.visibility</p:attrName>
                                        </p:attrNameLst>
                                      </p:cBhvr>
                                      <p:to>
                                        <p:strVal val="visible"/>
                                      </p:to>
                                    </p:set>
                                    <p:animEffect transition="in" filter="blinds(horizontal)">
                                      <p:cBhvr>
                                        <p:cTn id="57" dur="500"/>
                                        <p:tgtEl>
                                          <p:spTgt spid="3">
                                            <p:txEl>
                                              <p:pRg st="1" end="1"/>
                                            </p:txEl>
                                          </p:spTgt>
                                        </p:tgtEl>
                                      </p:cBhvr>
                                    </p:animEffect>
                                  </p:childTnLst>
                                </p:cTn>
                              </p:par>
                              <p:par>
                                <p:cTn id="58" presetID="3" presetClass="entr" presetSubtype="10" fill="hold" grpId="1" nodeType="withEffect">
                                  <p:stCondLst>
                                    <p:cond delay="0"/>
                                  </p:stCondLst>
                                  <p:childTnLst>
                                    <p:set>
                                      <p:cBhvr>
                                        <p:cTn id="59" dur="1" fill="hold">
                                          <p:stCondLst>
                                            <p:cond delay="0"/>
                                          </p:stCondLst>
                                        </p:cTn>
                                        <p:tgtEl>
                                          <p:spTgt spid="3">
                                            <p:txEl>
                                              <p:pRg st="3" end="3"/>
                                            </p:txEl>
                                          </p:spTgt>
                                        </p:tgtEl>
                                        <p:attrNameLst>
                                          <p:attrName>style.visibility</p:attrName>
                                        </p:attrNameLst>
                                      </p:cBhvr>
                                      <p:to>
                                        <p:strVal val="visible"/>
                                      </p:to>
                                    </p:set>
                                    <p:animEffect transition="in" filter="blinds(horizontal)">
                                      <p:cBhvr>
                                        <p:cTn id="60" dur="500"/>
                                        <p:tgtEl>
                                          <p:spTgt spid="3">
                                            <p:txEl>
                                              <p:pRg st="3" end="3"/>
                                            </p:txEl>
                                          </p:spTgt>
                                        </p:tgtEl>
                                      </p:cBhvr>
                                    </p:animEffect>
                                  </p:childTnLst>
                                </p:cTn>
                              </p:par>
                              <p:par>
                                <p:cTn id="61" presetID="3" presetClass="entr" presetSubtype="10" fill="hold" grpId="1" nodeType="withEffect">
                                  <p:stCondLst>
                                    <p:cond delay="0"/>
                                  </p:stCondLst>
                                  <p:childTnLst>
                                    <p:set>
                                      <p:cBhvr>
                                        <p:cTn id="62" dur="1" fill="hold">
                                          <p:stCondLst>
                                            <p:cond delay="0"/>
                                          </p:stCondLst>
                                        </p:cTn>
                                        <p:tgtEl>
                                          <p:spTgt spid="3">
                                            <p:txEl>
                                              <p:pRg st="4" end="4"/>
                                            </p:txEl>
                                          </p:spTgt>
                                        </p:tgtEl>
                                        <p:attrNameLst>
                                          <p:attrName>style.visibility</p:attrName>
                                        </p:attrNameLst>
                                      </p:cBhvr>
                                      <p:to>
                                        <p:strVal val="visible"/>
                                      </p:to>
                                    </p:set>
                                    <p:animEffect transition="in" filter="blinds(horizontal)">
                                      <p:cBhvr>
                                        <p:cTn id="63" dur="500"/>
                                        <p:tgtEl>
                                          <p:spTgt spid="3">
                                            <p:txEl>
                                              <p:pRg st="4" end="4"/>
                                            </p:txEl>
                                          </p:spTgt>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blinds(horizontal)">
                                      <p:cBhvr>
                                        <p:cTn id="66" dur="500"/>
                                        <p:tgtEl>
                                          <p:spTgt spid="17"/>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1" nodeType="click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blinds(horizontal)">
                                      <p:cBhvr>
                                        <p:cTn id="71" dur="500"/>
                                        <p:tgtEl>
                                          <p:spTgt spid="7"/>
                                        </p:tgtEl>
                                      </p:cBhvr>
                                    </p:animEffect>
                                  </p:childTnLst>
                                </p:cTn>
                              </p:par>
                              <p:par>
                                <p:cTn id="72" presetID="3" presetClass="entr" presetSubtype="10" fill="hold" grpId="1" nodeType="with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blinds(horizontal)">
                                      <p:cBhvr>
                                        <p:cTn id="74" dur="500"/>
                                        <p:tgtEl>
                                          <p:spTgt spid="16"/>
                                        </p:tgtEl>
                                      </p:cBhvr>
                                    </p:animEffect>
                                  </p:childTnLst>
                                </p:cTn>
                              </p:par>
                              <p:par>
                                <p:cTn id="75" presetID="3" presetClass="entr" presetSubtype="10" fill="hold" grpId="2" nodeType="withEffect">
                                  <p:stCondLst>
                                    <p:cond delay="0"/>
                                  </p:stCondLst>
                                  <p:childTnLst>
                                    <p:set>
                                      <p:cBhvr>
                                        <p:cTn id="76" dur="1" fill="hold">
                                          <p:stCondLst>
                                            <p:cond delay="0"/>
                                          </p:stCondLst>
                                        </p:cTn>
                                        <p:tgtEl>
                                          <p:spTgt spid="3">
                                            <p:txEl>
                                              <p:pRg st="0" end="0"/>
                                            </p:txEl>
                                          </p:spTgt>
                                        </p:tgtEl>
                                        <p:attrNameLst>
                                          <p:attrName>style.visibility</p:attrName>
                                        </p:attrNameLst>
                                      </p:cBhvr>
                                      <p:to>
                                        <p:strVal val="visible"/>
                                      </p:to>
                                    </p:set>
                                    <p:animEffect transition="in" filter="blinds(horizontal)">
                                      <p:cBhvr>
                                        <p:cTn id="77" dur="500"/>
                                        <p:tgtEl>
                                          <p:spTgt spid="3">
                                            <p:txEl>
                                              <p:pRg st="0" end="0"/>
                                            </p:txEl>
                                          </p:spTgt>
                                        </p:tgtEl>
                                      </p:cBhvr>
                                    </p:animEffect>
                                  </p:childTnLst>
                                </p:cTn>
                              </p:par>
                              <p:par>
                                <p:cTn id="78" presetID="3" presetClass="entr" presetSubtype="10" fill="hold" grpId="2" nodeType="withEffect">
                                  <p:stCondLst>
                                    <p:cond delay="0"/>
                                  </p:stCondLst>
                                  <p:childTnLst>
                                    <p:set>
                                      <p:cBhvr>
                                        <p:cTn id="79" dur="1" fill="hold">
                                          <p:stCondLst>
                                            <p:cond delay="0"/>
                                          </p:stCondLst>
                                        </p:cTn>
                                        <p:tgtEl>
                                          <p:spTgt spid="3">
                                            <p:txEl>
                                              <p:pRg st="1" end="1"/>
                                            </p:txEl>
                                          </p:spTgt>
                                        </p:tgtEl>
                                        <p:attrNameLst>
                                          <p:attrName>style.visibility</p:attrName>
                                        </p:attrNameLst>
                                      </p:cBhvr>
                                      <p:to>
                                        <p:strVal val="visible"/>
                                      </p:to>
                                    </p:set>
                                    <p:animEffect transition="in" filter="blinds(horizontal)">
                                      <p:cBhvr>
                                        <p:cTn id="80" dur="500"/>
                                        <p:tgtEl>
                                          <p:spTgt spid="3">
                                            <p:txEl>
                                              <p:pRg st="1" end="1"/>
                                            </p:txEl>
                                          </p:spTgt>
                                        </p:tgtEl>
                                      </p:cBhvr>
                                    </p:animEffect>
                                  </p:childTnLst>
                                </p:cTn>
                              </p:par>
                              <p:par>
                                <p:cTn id="81" presetID="3" presetClass="entr" presetSubtype="10" fill="hold" grpId="2" nodeType="withEffect">
                                  <p:stCondLst>
                                    <p:cond delay="0"/>
                                  </p:stCondLst>
                                  <p:childTnLst>
                                    <p:set>
                                      <p:cBhvr>
                                        <p:cTn id="82" dur="1" fill="hold">
                                          <p:stCondLst>
                                            <p:cond delay="0"/>
                                          </p:stCondLst>
                                        </p:cTn>
                                        <p:tgtEl>
                                          <p:spTgt spid="3">
                                            <p:txEl>
                                              <p:pRg st="3" end="3"/>
                                            </p:txEl>
                                          </p:spTgt>
                                        </p:tgtEl>
                                        <p:attrNameLst>
                                          <p:attrName>style.visibility</p:attrName>
                                        </p:attrNameLst>
                                      </p:cBhvr>
                                      <p:to>
                                        <p:strVal val="visible"/>
                                      </p:to>
                                    </p:set>
                                    <p:animEffect transition="in" filter="blinds(horizontal)">
                                      <p:cBhvr>
                                        <p:cTn id="83" dur="500"/>
                                        <p:tgtEl>
                                          <p:spTgt spid="3">
                                            <p:txEl>
                                              <p:pRg st="3" end="3"/>
                                            </p:txEl>
                                          </p:spTgt>
                                        </p:tgtEl>
                                      </p:cBhvr>
                                    </p:animEffect>
                                  </p:childTnLst>
                                </p:cTn>
                              </p:par>
                              <p:par>
                                <p:cTn id="84" presetID="3" presetClass="entr" presetSubtype="10" fill="hold" grpId="2" nodeType="withEffect">
                                  <p:stCondLst>
                                    <p:cond delay="0"/>
                                  </p:stCondLst>
                                  <p:childTnLst>
                                    <p:set>
                                      <p:cBhvr>
                                        <p:cTn id="85" dur="1" fill="hold">
                                          <p:stCondLst>
                                            <p:cond delay="0"/>
                                          </p:stCondLst>
                                        </p:cTn>
                                        <p:tgtEl>
                                          <p:spTgt spid="3">
                                            <p:txEl>
                                              <p:pRg st="4" end="4"/>
                                            </p:txEl>
                                          </p:spTgt>
                                        </p:tgtEl>
                                        <p:attrNameLst>
                                          <p:attrName>style.visibility</p:attrName>
                                        </p:attrNameLst>
                                      </p:cBhvr>
                                      <p:to>
                                        <p:strVal val="visible"/>
                                      </p:to>
                                    </p:set>
                                    <p:animEffect transition="in" filter="blinds(horizontal)">
                                      <p:cBhvr>
                                        <p:cTn id="86" dur="500"/>
                                        <p:tgtEl>
                                          <p:spTgt spid="3">
                                            <p:txEl>
                                              <p:pRg st="4" end="4"/>
                                            </p:txEl>
                                          </p:spTgt>
                                        </p:tgtEl>
                                      </p:cBhvr>
                                    </p:animEffect>
                                  </p:childTnLst>
                                </p:cTn>
                              </p:par>
                              <p:par>
                                <p:cTn id="87" presetID="3" presetClass="entr" presetSubtype="10" fill="hold" grpId="1" nodeType="withEffect">
                                  <p:stCondLst>
                                    <p:cond delay="0"/>
                                  </p:stCondLst>
                                  <p:childTnLst>
                                    <p:set>
                                      <p:cBhvr>
                                        <p:cTn id="88" dur="1" fill="hold">
                                          <p:stCondLst>
                                            <p:cond delay="0"/>
                                          </p:stCondLst>
                                        </p:cTn>
                                        <p:tgtEl>
                                          <p:spTgt spid="17"/>
                                        </p:tgtEl>
                                        <p:attrNameLst>
                                          <p:attrName>style.visibility</p:attrName>
                                        </p:attrNameLst>
                                      </p:cBhvr>
                                      <p:to>
                                        <p:strVal val="visible"/>
                                      </p:to>
                                    </p:set>
                                    <p:animEffect transition="in" filter="blinds(horizontal)">
                                      <p:cBhvr>
                                        <p:cTn id="89" dur="500"/>
                                        <p:tgtEl>
                                          <p:spTgt spid="17"/>
                                        </p:tgtEl>
                                      </p:cBhvr>
                                    </p:animEffect>
                                  </p:childTnLst>
                                </p:cTn>
                              </p:par>
                              <p:par>
                                <p:cTn id="90" presetID="3" presetClass="entr" presetSubtype="10" fill="hold" grpId="0" nodeType="withEffect">
                                  <p:stCondLst>
                                    <p:cond delay="0"/>
                                  </p:stCondLst>
                                  <p:childTnLst>
                                    <p:set>
                                      <p:cBhvr>
                                        <p:cTn id="91" dur="1" fill="hold">
                                          <p:stCondLst>
                                            <p:cond delay="0"/>
                                          </p:stCondLst>
                                        </p:cTn>
                                        <p:tgtEl>
                                          <p:spTgt spid="10"/>
                                        </p:tgtEl>
                                        <p:attrNameLst>
                                          <p:attrName>style.visibility</p:attrName>
                                        </p:attrNameLst>
                                      </p:cBhvr>
                                      <p:to>
                                        <p:strVal val="visible"/>
                                      </p:to>
                                    </p:set>
                                    <p:animEffect transition="in" filter="blinds(horizontal)">
                                      <p:cBhvr>
                                        <p:cTn id="92" dur="500"/>
                                        <p:tgtEl>
                                          <p:spTgt spid="10"/>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9"/>
                                        </p:tgtEl>
                                        <p:attrNameLst>
                                          <p:attrName>style.visibility</p:attrName>
                                        </p:attrNameLst>
                                      </p:cBhvr>
                                      <p:to>
                                        <p:strVal val="visible"/>
                                      </p:to>
                                    </p:set>
                                    <p:animEffect transition="in" filter="blinds(horizontal)">
                                      <p:cBhvr>
                                        <p:cTn id="97" dur="500"/>
                                        <p:tgtEl>
                                          <p:spTgt spid="9"/>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11"/>
                                        </p:tgtEl>
                                        <p:attrNameLst>
                                          <p:attrName>style.visibility</p:attrName>
                                        </p:attrNameLst>
                                      </p:cBhvr>
                                      <p:to>
                                        <p:strVal val="visible"/>
                                      </p:to>
                                    </p:set>
                                    <p:animEffect transition="in" filter="blinds(horizontal)">
                                      <p:cBhvr>
                                        <p:cTn id="102" dur="500"/>
                                        <p:tgtEl>
                                          <p:spTgt spid="11"/>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12"/>
                                        </p:tgtEl>
                                        <p:attrNameLst>
                                          <p:attrName>style.visibility</p:attrName>
                                        </p:attrNameLst>
                                      </p:cBhvr>
                                      <p:to>
                                        <p:strVal val="visible"/>
                                      </p:to>
                                    </p:set>
                                    <p:animEffect transition="in" filter="blinds(horizontal)">
                                      <p:cBhvr>
                                        <p:cTn id="107" dur="500"/>
                                        <p:tgtEl>
                                          <p:spTgt spid="12"/>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13"/>
                                        </p:tgtEl>
                                        <p:attrNameLst>
                                          <p:attrName>style.visibility</p:attrName>
                                        </p:attrNameLst>
                                      </p:cBhvr>
                                      <p:to>
                                        <p:strVal val="visible"/>
                                      </p:to>
                                    </p:set>
                                    <p:animEffect transition="in" filter="blinds(horizontal)">
                                      <p:cBhvr>
                                        <p:cTn id="112" dur="500"/>
                                        <p:tgtEl>
                                          <p:spTgt spid="13"/>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14"/>
                                        </p:tgtEl>
                                        <p:attrNameLst>
                                          <p:attrName>style.visibility</p:attrName>
                                        </p:attrNameLst>
                                      </p:cBhvr>
                                      <p:to>
                                        <p:strVal val="visible"/>
                                      </p:to>
                                    </p:set>
                                    <p:animEffect transition="in" filter="blinds(horizontal)">
                                      <p:cBhvr>
                                        <p:cTn id="1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allAtOnce"/>
      <p:bldP spid="3" grpId="2" build="allAtOnce"/>
      <p:bldP spid="4" grpId="0" animBg="1"/>
      <p:bldP spid="5" grpId="0" animBg="1"/>
      <p:bldP spid="6" grpId="0" animBg="1"/>
      <p:bldP spid="7" grpId="0" animBg="1"/>
      <p:bldP spid="7" grpId="1" animBg="1"/>
      <p:bldP spid="9" grpId="0" animBg="1"/>
      <p:bldP spid="10" grpId="0" animBg="1"/>
      <p:bldP spid="11" grpId="0" animBg="1"/>
      <p:bldP spid="12" grpId="0" animBg="1"/>
      <p:bldP spid="13" grpId="0" animBg="1"/>
      <p:bldP spid="14" grpId="0" animBg="1"/>
      <p:bldP spid="15" grpId="0" animBg="1"/>
      <p:bldP spid="16" grpId="0" animBg="1"/>
      <p:bldP spid="16" grpId="1" animBg="1"/>
      <p:bldP spid="2" grpId="0" animBg="1"/>
      <p:bldP spid="17" grpId="0" animBg="1"/>
      <p:bldP spid="17"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GB" sz="3600" b="1" smtClean="0"/>
              <a:t>Paraphrasing Techniques 1</a:t>
            </a:r>
            <a:endParaRPr lang="en-GB" sz="3600" smtClean="0"/>
          </a:p>
        </p:txBody>
      </p:sp>
      <p:sp>
        <p:nvSpPr>
          <p:cNvPr id="11267" name="Content Placeholder 2"/>
          <p:cNvSpPr>
            <a:spLocks noGrp="1"/>
          </p:cNvSpPr>
          <p:nvPr>
            <p:ph idx="1"/>
          </p:nvPr>
        </p:nvSpPr>
        <p:spPr/>
        <p:txBody>
          <a:bodyPr/>
          <a:lstStyle/>
          <a:p>
            <a:pPr eaLnBrk="1" hangingPunct="1"/>
            <a:r>
              <a:rPr lang="en-GB" smtClean="0"/>
              <a:t>Changing the vocabulary</a:t>
            </a:r>
          </a:p>
          <a:p>
            <a:pPr eaLnBrk="1" hangingPunct="1">
              <a:buFont typeface="Wingdings 2" pitchFamily="18" charset="2"/>
              <a:buNone/>
            </a:pPr>
            <a:r>
              <a:rPr lang="en-GB" smtClean="0"/>
              <a:t>	</a:t>
            </a:r>
            <a:r>
              <a:rPr lang="en-GB" b="1" i="1" smtClean="0"/>
              <a:t>people &gt; </a:t>
            </a:r>
            <a:r>
              <a:rPr lang="en-GB" b="1" i="1" smtClean="0">
                <a:solidFill>
                  <a:srgbClr val="00B050"/>
                </a:solidFill>
              </a:rPr>
              <a:t>humans</a:t>
            </a:r>
            <a:endParaRPr lang="en-GB" smtClean="0"/>
          </a:p>
          <a:p>
            <a:pPr eaLnBrk="1" hangingPunct="1">
              <a:buFont typeface="Wingdings 2" pitchFamily="18" charset="2"/>
              <a:buNone/>
            </a:pPr>
            <a:r>
              <a:rPr lang="en-GB" b="1" i="1" smtClean="0"/>
              <a:t>  language &gt; </a:t>
            </a:r>
            <a:r>
              <a:rPr lang="en-GB" b="1" i="1" smtClean="0">
                <a:solidFill>
                  <a:srgbClr val="00B050"/>
                </a:solidFill>
              </a:rPr>
              <a:t> tongue</a:t>
            </a:r>
            <a:endParaRPr lang="en-GB" smtClean="0"/>
          </a:p>
          <a:p>
            <a:pPr eaLnBrk="1" hangingPunct="1">
              <a:buFont typeface="Wingdings 2" pitchFamily="18" charset="2"/>
              <a:buNone/>
            </a:pPr>
            <a:r>
              <a:rPr lang="en-GB" b="1" i="1" smtClean="0"/>
              <a:t> dream of  &gt; </a:t>
            </a:r>
            <a:r>
              <a:rPr lang="en-GB" b="1" i="1" smtClean="0">
                <a:solidFill>
                  <a:srgbClr val="00B050"/>
                </a:solidFill>
              </a:rPr>
              <a:t>wish for</a:t>
            </a:r>
          </a:p>
          <a:p>
            <a:pPr eaLnBrk="1" hangingPunct="1">
              <a:buFont typeface="Wingdings 2" pitchFamily="18" charset="2"/>
              <a:buNone/>
            </a:pPr>
            <a:endParaRPr lang="en-GB" smtClean="0">
              <a:solidFill>
                <a:srgbClr val="00B050"/>
              </a:solidFill>
            </a:endParaRPr>
          </a:p>
          <a:p>
            <a:pPr eaLnBrk="1" hangingPunct="1"/>
            <a:r>
              <a:rPr lang="en-GB" smtClean="0"/>
              <a:t>Changing the word class:</a:t>
            </a:r>
          </a:p>
          <a:p>
            <a:pPr eaLnBrk="1" hangingPunct="1">
              <a:buFont typeface="Wingdings 2" pitchFamily="18" charset="2"/>
              <a:buNone/>
            </a:pPr>
            <a:r>
              <a:rPr lang="en-GB" b="1" i="1" smtClean="0"/>
              <a:t>  communication (n) &gt; </a:t>
            </a:r>
            <a:r>
              <a:rPr lang="en-GB" b="1" i="1" smtClean="0">
                <a:solidFill>
                  <a:srgbClr val="FF0000"/>
                </a:solidFill>
              </a:rPr>
              <a:t>communicate (v)</a:t>
            </a:r>
            <a:endParaRPr lang="en-GB" smtClean="0">
              <a:solidFill>
                <a:srgbClr val="FF0000"/>
              </a:solidFill>
            </a:endParaRPr>
          </a:p>
          <a:p>
            <a:pPr eaLnBrk="1" hangingPunct="1"/>
            <a:endParaRPr lang="en-GB" smtClean="0"/>
          </a:p>
        </p:txBody>
      </p:sp>
    </p:spTree>
    <p:extLst>
      <p:ext uri="{BB962C8B-B14F-4D97-AF65-F5344CB8AC3E}">
        <p14:creationId xmlns:p14="http://schemas.microsoft.com/office/powerpoint/2010/main" val="37643918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500063"/>
            <a:ext cx="8229600" cy="1347787"/>
          </a:xfrm>
        </p:spPr>
        <p:txBody>
          <a:bodyPr/>
          <a:lstStyle/>
          <a:p>
            <a:pPr eaLnBrk="1" hangingPunct="1"/>
            <a:r>
              <a:rPr lang="en-GB" sz="3600" b="1" dirty="0" smtClean="0"/>
              <a:t>Paraphrasing Techniques 2</a:t>
            </a:r>
            <a:endParaRPr lang="en-GB" sz="3600" dirty="0" smtClean="0"/>
          </a:p>
        </p:txBody>
      </p:sp>
      <p:sp>
        <p:nvSpPr>
          <p:cNvPr id="12291" name="Content Placeholder 2"/>
          <p:cNvSpPr>
            <a:spLocks noGrp="1"/>
          </p:cNvSpPr>
          <p:nvPr>
            <p:ph idx="1"/>
          </p:nvPr>
        </p:nvSpPr>
        <p:spPr>
          <a:xfrm>
            <a:off x="500063" y="1714500"/>
            <a:ext cx="8229600" cy="4714875"/>
          </a:xfrm>
        </p:spPr>
        <p:txBody>
          <a:bodyPr/>
          <a:lstStyle/>
          <a:p>
            <a:pPr eaLnBrk="1" hangingPunct="1">
              <a:buFont typeface="Wingdings 2" pitchFamily="18" charset="2"/>
              <a:buNone/>
            </a:pPr>
            <a:endParaRPr lang="en-GB" dirty="0" smtClean="0"/>
          </a:p>
          <a:p>
            <a:pPr eaLnBrk="1" hangingPunct="1"/>
            <a:r>
              <a:rPr lang="en-GB" dirty="0" smtClean="0"/>
              <a:t>Changing the word order:</a:t>
            </a:r>
          </a:p>
          <a:p>
            <a:pPr eaLnBrk="1" hangingPunct="1">
              <a:buFont typeface="Wingdings 2" pitchFamily="18" charset="2"/>
              <a:buNone/>
            </a:pPr>
            <a:r>
              <a:rPr lang="en-GB" dirty="0" smtClean="0"/>
              <a:t> </a:t>
            </a:r>
            <a:r>
              <a:rPr lang="en-GB" b="1" i="1" dirty="0" smtClean="0"/>
              <a:t>international universal language &gt; </a:t>
            </a:r>
            <a:r>
              <a:rPr lang="en-GB" b="1" i="1" dirty="0" smtClean="0">
                <a:solidFill>
                  <a:srgbClr val="7030A0"/>
                </a:solidFill>
              </a:rPr>
              <a:t>universal international language</a:t>
            </a:r>
          </a:p>
          <a:p>
            <a:pPr eaLnBrk="1" hangingPunct="1">
              <a:buFont typeface="Wingdings 2" pitchFamily="18" charset="2"/>
              <a:buNone/>
            </a:pPr>
            <a:endParaRPr lang="en-GB" dirty="0" smtClean="0"/>
          </a:p>
          <a:p>
            <a:pPr eaLnBrk="1" hangingPunct="1"/>
            <a:r>
              <a:rPr lang="en-GB" dirty="0" smtClean="0"/>
              <a:t>Active to passive</a:t>
            </a:r>
          </a:p>
          <a:p>
            <a:pPr eaLnBrk="1" hangingPunct="1"/>
            <a:r>
              <a:rPr lang="en-GB" b="1" i="1" dirty="0" smtClean="0"/>
              <a:t>If everyone spoke the same language &gt; If the same language </a:t>
            </a:r>
            <a:r>
              <a:rPr lang="en-GB" b="1" i="1" dirty="0" smtClean="0">
                <a:solidFill>
                  <a:srgbClr val="FFC000"/>
                </a:solidFill>
              </a:rPr>
              <a:t>was spoken </a:t>
            </a:r>
            <a:r>
              <a:rPr lang="en-GB" b="1" i="1" dirty="0" smtClean="0"/>
              <a:t>by everyone</a:t>
            </a:r>
            <a:endParaRPr lang="en-GB" dirty="0" smtClean="0"/>
          </a:p>
          <a:p>
            <a:pPr eaLnBrk="1" hangingPunct="1">
              <a:buFont typeface="Wingdings 2" pitchFamily="18" charset="2"/>
              <a:buNone/>
            </a:pPr>
            <a:endParaRPr lang="en-GB" dirty="0" smtClean="0">
              <a:solidFill>
                <a:srgbClr val="00B0F0"/>
              </a:solidFill>
            </a:endParaRPr>
          </a:p>
        </p:txBody>
      </p:sp>
    </p:spTree>
    <p:extLst>
      <p:ext uri="{BB962C8B-B14F-4D97-AF65-F5344CB8AC3E}">
        <p14:creationId xmlns:p14="http://schemas.microsoft.com/office/powerpoint/2010/main" val="4948182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GB" sz="3600" b="1" dirty="0" smtClean="0"/>
              <a:t>Paraphrasing Techniques 3</a:t>
            </a:r>
            <a:endParaRPr lang="en-GB" sz="3600" dirty="0" smtClean="0"/>
          </a:p>
        </p:txBody>
      </p:sp>
      <p:sp>
        <p:nvSpPr>
          <p:cNvPr id="13315" name="Content Placeholder 2"/>
          <p:cNvSpPr>
            <a:spLocks noGrp="1"/>
          </p:cNvSpPr>
          <p:nvPr>
            <p:ph idx="1"/>
          </p:nvPr>
        </p:nvSpPr>
        <p:spPr/>
        <p:txBody>
          <a:bodyPr/>
          <a:lstStyle/>
          <a:p>
            <a:pPr eaLnBrk="1" hangingPunct="1"/>
            <a:r>
              <a:rPr lang="en-GB" smtClean="0"/>
              <a:t>Breaking up sentences:</a:t>
            </a:r>
          </a:p>
          <a:p>
            <a:pPr eaLnBrk="1" hangingPunct="1">
              <a:buFont typeface="Wingdings 2" pitchFamily="18" charset="2"/>
              <a:buNone/>
            </a:pPr>
            <a:endParaRPr lang="en-GB" smtClean="0"/>
          </a:p>
          <a:p>
            <a:pPr eaLnBrk="1" hangingPunct="1">
              <a:buFont typeface="Wingdings 2" pitchFamily="18" charset="2"/>
              <a:buNone/>
            </a:pPr>
            <a:r>
              <a:rPr lang="en-GB" sz="2200" b="1" smtClean="0"/>
              <a:t>If everyone spoke the same tongue, cultural and economic ties might be much closer, and good will might increase between countries .</a:t>
            </a:r>
          </a:p>
          <a:p>
            <a:pPr eaLnBrk="1" hangingPunct="1">
              <a:buFont typeface="Wingdings 2" pitchFamily="18" charset="2"/>
              <a:buNone/>
            </a:pPr>
            <a:endParaRPr lang="en-GB" sz="2200" b="1" smtClean="0"/>
          </a:p>
          <a:p>
            <a:pPr eaLnBrk="1" hangingPunct="1">
              <a:buFont typeface="Wingdings" pitchFamily="2" charset="2"/>
              <a:buChar char="Ø"/>
            </a:pPr>
            <a:r>
              <a:rPr lang="en-GB" sz="2200" b="1" smtClean="0"/>
              <a:t>If one international language was spoken by everyone</a:t>
            </a:r>
            <a:r>
              <a:rPr lang="en-GB" sz="2200" b="1" smtClean="0">
                <a:solidFill>
                  <a:srgbClr val="00B0F0"/>
                </a:solidFill>
              </a:rPr>
              <a:t>, it would build cultural and economic bonds. It would also create better feelings </a:t>
            </a:r>
            <a:r>
              <a:rPr lang="en-GB" sz="2200" b="1" smtClean="0"/>
              <a:t>among countries</a:t>
            </a:r>
          </a:p>
          <a:p>
            <a:pPr eaLnBrk="1" hangingPunct="1">
              <a:buFont typeface="Wingdings 2" pitchFamily="18" charset="2"/>
              <a:buNone/>
            </a:pPr>
            <a:endParaRPr lang="en-GB" sz="2200" b="1" smtClean="0"/>
          </a:p>
          <a:p>
            <a:pPr eaLnBrk="1" hangingPunct="1">
              <a:buFont typeface="Wingdings 2" pitchFamily="18" charset="2"/>
              <a:buNone/>
            </a:pPr>
            <a:r>
              <a:rPr lang="en-GB" sz="2200" b="1" smtClean="0"/>
              <a:t>(The opposite could happen too. i.e. combining sentences)</a:t>
            </a:r>
          </a:p>
          <a:p>
            <a:pPr eaLnBrk="1" hangingPunct="1">
              <a:buFont typeface="Wingdings 2" pitchFamily="18" charset="2"/>
              <a:buNone/>
            </a:pPr>
            <a:endParaRPr lang="en-GB" b="1" smtClean="0"/>
          </a:p>
          <a:p>
            <a:pPr eaLnBrk="1" hangingPunct="1">
              <a:buFont typeface="Wingdings 2" pitchFamily="18" charset="2"/>
              <a:buNone/>
            </a:pPr>
            <a:endParaRPr lang="en-GB" smtClean="0"/>
          </a:p>
        </p:txBody>
      </p:sp>
    </p:spTree>
    <p:extLst>
      <p:ext uri="{BB962C8B-B14F-4D97-AF65-F5344CB8AC3E}">
        <p14:creationId xmlns:p14="http://schemas.microsoft.com/office/powerpoint/2010/main" val="15917411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p:cNvSpPr>
          <p:nvPr>
            <p:ph type="title"/>
          </p:nvPr>
        </p:nvSpPr>
        <p:spPr>
          <a:xfrm>
            <a:off x="457200" y="704850"/>
            <a:ext cx="8229600" cy="708025"/>
          </a:xfrm>
        </p:spPr>
        <p:txBody>
          <a:bodyPr/>
          <a:lstStyle/>
          <a:p>
            <a:r>
              <a:rPr lang="en-GB" sz="4000" dirty="0" smtClean="0"/>
              <a:t>Exercise 3 Answers</a:t>
            </a:r>
          </a:p>
        </p:txBody>
      </p:sp>
      <p:sp>
        <p:nvSpPr>
          <p:cNvPr id="40963" name="Rectangle 3"/>
          <p:cNvSpPr>
            <a:spLocks noGrp="1"/>
          </p:cNvSpPr>
          <p:nvPr>
            <p:ph type="body" idx="1"/>
          </p:nvPr>
        </p:nvSpPr>
        <p:spPr>
          <a:xfrm>
            <a:off x="457200" y="1557338"/>
            <a:ext cx="8229600" cy="4767262"/>
          </a:xfrm>
        </p:spPr>
        <p:txBody>
          <a:bodyPr>
            <a:normAutofit lnSpcReduction="10000"/>
          </a:bodyPr>
          <a:lstStyle/>
          <a:p>
            <a:pPr marL="495300" indent="-495300" eaLnBrk="1" hangingPunct="1">
              <a:buFont typeface="Wingdings 2" pitchFamily="18" charset="2"/>
              <a:buAutoNum type="arabicPeriod"/>
            </a:pPr>
            <a:r>
              <a:rPr lang="en-GB" sz="2400" dirty="0" smtClean="0"/>
              <a:t>Word class (adverb &gt; adjective)</a:t>
            </a:r>
          </a:p>
          <a:p>
            <a:pPr marL="495300" indent="-495300" eaLnBrk="1" hangingPunct="1">
              <a:buFont typeface="Wingdings 2" pitchFamily="18" charset="2"/>
              <a:buAutoNum type="arabicPeriod"/>
            </a:pPr>
            <a:endParaRPr lang="en-GB" sz="2400" dirty="0" smtClean="0"/>
          </a:p>
          <a:p>
            <a:pPr marL="495300" indent="-495300" eaLnBrk="1" hangingPunct="1">
              <a:buFont typeface="Wingdings 2" pitchFamily="18" charset="2"/>
              <a:buAutoNum type="arabicPeriod"/>
            </a:pPr>
            <a:r>
              <a:rPr lang="en-GB" sz="2400" dirty="0" smtClean="0"/>
              <a:t>Synonyms (notice how the relationship is maintained)</a:t>
            </a:r>
          </a:p>
          <a:p>
            <a:pPr marL="495300" indent="-495300" eaLnBrk="1" hangingPunct="1">
              <a:buFont typeface="Wingdings 2" pitchFamily="18" charset="2"/>
              <a:buAutoNum type="arabicPeriod"/>
            </a:pPr>
            <a:endParaRPr lang="en-GB" sz="2400" dirty="0" smtClean="0"/>
          </a:p>
          <a:p>
            <a:pPr marL="495300" indent="-495300" eaLnBrk="1" hangingPunct="1">
              <a:buFont typeface="Wingdings 2" pitchFamily="18" charset="2"/>
              <a:buAutoNum type="arabicPeriod"/>
            </a:pPr>
            <a:r>
              <a:rPr lang="en-GB" sz="2400" dirty="0" smtClean="0"/>
              <a:t>Word class (noun&gt; verb)</a:t>
            </a:r>
          </a:p>
          <a:p>
            <a:pPr marL="495300" indent="-495300" eaLnBrk="1" hangingPunct="1">
              <a:buFont typeface="Wingdings 2" pitchFamily="18" charset="2"/>
              <a:buAutoNum type="arabicPeriod"/>
            </a:pPr>
            <a:endParaRPr lang="en-GB" sz="2400" dirty="0" smtClean="0"/>
          </a:p>
          <a:p>
            <a:pPr marL="495300" indent="-495300" eaLnBrk="1" hangingPunct="1">
              <a:buFont typeface="Wingdings 2" pitchFamily="18" charset="2"/>
              <a:buAutoNum type="arabicPeriod"/>
            </a:pPr>
            <a:r>
              <a:rPr lang="en-GB" sz="2400" dirty="0" smtClean="0"/>
              <a:t>Synonyms</a:t>
            </a:r>
          </a:p>
          <a:p>
            <a:pPr marL="495300" indent="-495300" eaLnBrk="1" hangingPunct="1">
              <a:buFont typeface="Wingdings 2" pitchFamily="18" charset="2"/>
              <a:buAutoNum type="arabicPeriod"/>
            </a:pPr>
            <a:endParaRPr lang="en-GB" sz="2400" dirty="0" smtClean="0"/>
          </a:p>
          <a:p>
            <a:pPr marL="495300" indent="-495300" eaLnBrk="1" hangingPunct="1">
              <a:buFont typeface="Wingdings 2" pitchFamily="18" charset="2"/>
              <a:buAutoNum type="arabicPeriod"/>
            </a:pPr>
            <a:r>
              <a:rPr lang="en-GB" sz="2400" dirty="0" smtClean="0"/>
              <a:t>Combining sentences</a:t>
            </a:r>
          </a:p>
          <a:p>
            <a:pPr marL="495300" indent="-495300" eaLnBrk="1" hangingPunct="1">
              <a:buFont typeface="Wingdings 2" pitchFamily="18" charset="2"/>
              <a:buAutoNum type="arabicPeriod"/>
            </a:pPr>
            <a:endParaRPr lang="en-GB" sz="2400" dirty="0" smtClean="0"/>
          </a:p>
          <a:p>
            <a:pPr marL="495300" indent="-495300" eaLnBrk="1" hangingPunct="1">
              <a:buFont typeface="Wingdings 2" pitchFamily="18" charset="2"/>
              <a:buAutoNum type="arabicPeriod"/>
            </a:pPr>
            <a:r>
              <a:rPr lang="en-GB" sz="2400" dirty="0" smtClean="0"/>
              <a:t>Changing active forms to passive ones.</a:t>
            </a:r>
          </a:p>
          <a:p>
            <a:pPr marL="495300" indent="-495300" eaLnBrk="1" hangingPunct="1">
              <a:buFont typeface="Wingdings 2" pitchFamily="18" charset="2"/>
              <a:buAutoNum type="arabicPeriod"/>
            </a:pPr>
            <a:endParaRPr lang="en-GB" sz="2400" dirty="0" smtClean="0"/>
          </a:p>
          <a:p>
            <a:pPr marL="495300" indent="-495300"/>
            <a:endParaRPr lang="en-GB" sz="2200" dirty="0" smtClean="0"/>
          </a:p>
        </p:txBody>
      </p:sp>
    </p:spTree>
    <p:extLst>
      <p:ext uri="{BB962C8B-B14F-4D97-AF65-F5344CB8AC3E}">
        <p14:creationId xmlns:p14="http://schemas.microsoft.com/office/powerpoint/2010/main" val="4027390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0962"/>
                                        </p:tgtEl>
                                        <p:attrNameLst>
                                          <p:attrName>style.visibility</p:attrName>
                                        </p:attrNameLst>
                                      </p:cBhvr>
                                      <p:to>
                                        <p:strVal val="visible"/>
                                      </p:to>
                                    </p:set>
                                    <p:animEffect transition="in" filter="fade">
                                      <p:cBhvr>
                                        <p:cTn id="7" dur="2000"/>
                                        <p:tgtEl>
                                          <p:spTgt spid="409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63">
                                            <p:txEl>
                                              <p:pRg st="0" end="0"/>
                                            </p:txEl>
                                          </p:spTgt>
                                        </p:tgtEl>
                                        <p:attrNameLst>
                                          <p:attrName>style.visibility</p:attrName>
                                        </p:attrNameLst>
                                      </p:cBhvr>
                                      <p:to>
                                        <p:strVal val="visible"/>
                                      </p:to>
                                    </p:set>
                                    <p:animEffect transition="in" filter="fade">
                                      <p:cBhvr>
                                        <p:cTn id="12" dur="2000"/>
                                        <p:tgtEl>
                                          <p:spTgt spid="4096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fade">
                                      <p:cBhvr>
                                        <p:cTn id="17" dur="2000"/>
                                        <p:tgtEl>
                                          <p:spTgt spid="409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63">
                                            <p:txEl>
                                              <p:pRg st="4" end="4"/>
                                            </p:txEl>
                                          </p:spTgt>
                                        </p:tgtEl>
                                        <p:attrNameLst>
                                          <p:attrName>style.visibility</p:attrName>
                                        </p:attrNameLst>
                                      </p:cBhvr>
                                      <p:to>
                                        <p:strVal val="visible"/>
                                      </p:to>
                                    </p:set>
                                    <p:animEffect transition="in" filter="fade">
                                      <p:cBhvr>
                                        <p:cTn id="22" dur="2000"/>
                                        <p:tgtEl>
                                          <p:spTgt spid="4096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963">
                                            <p:txEl>
                                              <p:pRg st="6" end="6"/>
                                            </p:txEl>
                                          </p:spTgt>
                                        </p:tgtEl>
                                        <p:attrNameLst>
                                          <p:attrName>style.visibility</p:attrName>
                                        </p:attrNameLst>
                                      </p:cBhvr>
                                      <p:to>
                                        <p:strVal val="visible"/>
                                      </p:to>
                                    </p:set>
                                    <p:animEffect transition="in" filter="fade">
                                      <p:cBhvr>
                                        <p:cTn id="27" dur="2000"/>
                                        <p:tgtEl>
                                          <p:spTgt spid="4096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0963">
                                            <p:txEl>
                                              <p:pRg st="8" end="8"/>
                                            </p:txEl>
                                          </p:spTgt>
                                        </p:tgtEl>
                                        <p:attrNameLst>
                                          <p:attrName>style.visibility</p:attrName>
                                        </p:attrNameLst>
                                      </p:cBhvr>
                                      <p:to>
                                        <p:strVal val="visible"/>
                                      </p:to>
                                    </p:set>
                                    <p:animEffect transition="in" filter="fade">
                                      <p:cBhvr>
                                        <p:cTn id="32" dur="2000"/>
                                        <p:tgtEl>
                                          <p:spTgt spid="4096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0963">
                                            <p:txEl>
                                              <p:pRg st="10" end="10"/>
                                            </p:txEl>
                                          </p:spTgt>
                                        </p:tgtEl>
                                        <p:attrNameLst>
                                          <p:attrName>style.visibility</p:attrName>
                                        </p:attrNameLst>
                                      </p:cBhvr>
                                      <p:to>
                                        <p:strVal val="visible"/>
                                      </p:to>
                                    </p:set>
                                    <p:animEffect transition="in" filter="fade">
                                      <p:cBhvr>
                                        <p:cTn id="37" dur="2000"/>
                                        <p:tgtEl>
                                          <p:spTgt spid="4096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a:solidFill>
                  <a:schemeClr val="accent3"/>
                </a:solidFill>
              </a:rPr>
              <a:t>11th </a:t>
            </a:r>
            <a:r>
              <a:rPr lang="en-GB" sz="4400" dirty="0" smtClean="0">
                <a:solidFill>
                  <a:schemeClr val="accent3"/>
                </a:solidFill>
              </a:rPr>
              <a:t>September – Agenda  </a:t>
            </a:r>
            <a:endParaRPr lang="en-GB" sz="4400" dirty="0">
              <a:solidFill>
                <a:schemeClr val="accent3"/>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dirty="0"/>
              <a:t>Referencing (quoting and paraphrasing) </a:t>
            </a:r>
          </a:p>
          <a:p>
            <a:pPr marL="514350" indent="-514350">
              <a:buFont typeface="+mj-lt"/>
              <a:buAutoNum type="arabicPeriod"/>
            </a:pPr>
            <a:endParaRPr lang="en-GB" dirty="0" smtClean="0"/>
          </a:p>
          <a:p>
            <a:pPr marL="514350" indent="-514350">
              <a:buFont typeface="+mj-lt"/>
              <a:buAutoNum type="arabicPeriod"/>
            </a:pPr>
            <a:r>
              <a:rPr lang="en-GB" dirty="0" smtClean="0"/>
              <a:t>Paragraphing (ensuring cohesion) </a:t>
            </a:r>
          </a:p>
          <a:p>
            <a:pPr marL="514350" indent="-514350">
              <a:buFont typeface="+mj-lt"/>
              <a:buAutoNum type="arabicPeriod"/>
            </a:pPr>
            <a:endParaRPr lang="en-GB" dirty="0" smtClean="0"/>
          </a:p>
          <a:p>
            <a:pPr marL="514350" indent="-514350">
              <a:buFont typeface="+mj-lt"/>
              <a:buAutoNum type="arabicPeriod"/>
            </a:pPr>
            <a:r>
              <a:rPr lang="en-GB" dirty="0" smtClean="0"/>
              <a:t>Expectations of literature reviews </a:t>
            </a:r>
          </a:p>
          <a:p>
            <a:pPr marL="514350" indent="-514350">
              <a:buFont typeface="+mj-lt"/>
              <a:buAutoNum type="arabicPeriod"/>
            </a:pPr>
            <a:endParaRPr lang="en-GB" dirty="0" smtClean="0"/>
          </a:p>
          <a:p>
            <a:pPr marL="514350" indent="-514350">
              <a:buFont typeface="+mj-lt"/>
              <a:buAutoNum type="arabicPeriod"/>
            </a:pPr>
            <a:r>
              <a:rPr lang="en-GB" dirty="0" smtClean="0"/>
              <a:t>Improving &amp; revising work </a:t>
            </a:r>
            <a:endParaRPr lang="en-GB" dirty="0"/>
          </a:p>
        </p:txBody>
      </p:sp>
      <p:sp>
        <p:nvSpPr>
          <p:cNvPr id="4" name="Slide Number Placeholder 3"/>
          <p:cNvSpPr>
            <a:spLocks noGrp="1"/>
          </p:cNvSpPr>
          <p:nvPr>
            <p:ph type="sldNum" sz="quarter" idx="12"/>
          </p:nvPr>
        </p:nvSpPr>
        <p:spPr/>
        <p:txBody>
          <a:bodyPr/>
          <a:lstStyle/>
          <a:p>
            <a:fld id="{7A57A28C-55A8-492D-BEAD-022D424854DD}" type="slidenum">
              <a:rPr lang="en-GB" smtClean="0"/>
              <a:t>2</a:t>
            </a:fld>
            <a:endParaRPr lang="en-GB"/>
          </a:p>
        </p:txBody>
      </p:sp>
    </p:spTree>
    <p:extLst>
      <p:ext uri="{BB962C8B-B14F-4D97-AF65-F5344CB8AC3E}">
        <p14:creationId xmlns:p14="http://schemas.microsoft.com/office/powerpoint/2010/main" val="4904854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704850"/>
            <a:ext cx="8229600" cy="779463"/>
          </a:xfrm>
        </p:spPr>
        <p:txBody>
          <a:bodyPr/>
          <a:lstStyle/>
          <a:p>
            <a:pPr eaLnBrk="1" hangingPunct="1"/>
            <a:r>
              <a:rPr lang="en-GB" sz="3600" dirty="0" smtClean="0"/>
              <a:t>Exercise 4 Answers</a:t>
            </a:r>
          </a:p>
        </p:txBody>
      </p:sp>
      <p:sp>
        <p:nvSpPr>
          <p:cNvPr id="3" name="Content Placeholder 2"/>
          <p:cNvSpPr>
            <a:spLocks noGrp="1"/>
          </p:cNvSpPr>
          <p:nvPr>
            <p:ph idx="1"/>
          </p:nvPr>
        </p:nvSpPr>
        <p:spPr>
          <a:xfrm>
            <a:off x="457200" y="1628775"/>
            <a:ext cx="8229600" cy="4695825"/>
          </a:xfrm>
        </p:spPr>
        <p:txBody>
          <a:bodyPr/>
          <a:lstStyle/>
          <a:p>
            <a:pPr marL="514350" indent="-514350" eaLnBrk="1" hangingPunct="1">
              <a:buFont typeface="Wingdings 2" pitchFamily="18" charset="2"/>
              <a:buAutoNum type="arabicPeriod"/>
            </a:pPr>
            <a:r>
              <a:rPr lang="en-GB" smtClean="0"/>
              <a:t>The explosion caused many casualties.</a:t>
            </a:r>
          </a:p>
          <a:p>
            <a:pPr marL="514350" indent="-514350" eaLnBrk="1" hangingPunct="1">
              <a:buFont typeface="Wingdings 2" pitchFamily="18" charset="2"/>
              <a:buAutoNum type="arabicPeriod"/>
            </a:pPr>
            <a:r>
              <a:rPr lang="en-GB" smtClean="0"/>
              <a:t>Decisions of an erratic nature were frequently made by the President.</a:t>
            </a:r>
          </a:p>
          <a:p>
            <a:pPr marL="514350" indent="-514350" eaLnBrk="1" hangingPunct="1">
              <a:buFont typeface="Wingdings 2" pitchFamily="18" charset="2"/>
              <a:buAutoNum type="arabicPeriod"/>
            </a:pPr>
            <a:r>
              <a:rPr lang="en-GB" smtClean="0"/>
              <a:t>It is useful to analyse two solutions to the problem.</a:t>
            </a:r>
          </a:p>
          <a:p>
            <a:pPr marL="514350" indent="-514350" eaLnBrk="1" hangingPunct="1">
              <a:buFont typeface="Wingdings 2" pitchFamily="18" charset="2"/>
              <a:buAutoNum type="arabicPeriod"/>
            </a:pPr>
            <a:r>
              <a:rPr lang="en-GB" smtClean="0"/>
              <a:t>A study of this kind can be related to texts in other media too. </a:t>
            </a:r>
          </a:p>
          <a:p>
            <a:pPr marL="514350" indent="-514350" eaLnBrk="1" hangingPunct="1">
              <a:buFont typeface="Wingdings 2" pitchFamily="18" charset="2"/>
              <a:buAutoNum type="arabicPeriod"/>
            </a:pPr>
            <a:r>
              <a:rPr lang="en-GB" smtClean="0"/>
              <a:t>Tropical forests are defined here as evergreen forests, in areas receiving more than 100 mm of precipitation in 3 months, with mean annual temperature of 24-plus degrees Celsius, and essentially frost-free. </a:t>
            </a:r>
          </a:p>
          <a:p>
            <a:pPr marL="514350" indent="-514350" eaLnBrk="1" hangingPunct="1">
              <a:buFont typeface="Wingdings 2" pitchFamily="18" charset="2"/>
              <a:buAutoNum type="arabicPeriod"/>
            </a:pPr>
            <a:endParaRPr lang="en-GB" smtClean="0"/>
          </a:p>
        </p:txBody>
      </p:sp>
    </p:spTree>
    <p:extLst>
      <p:ext uri="{BB962C8B-B14F-4D97-AF65-F5344CB8AC3E}">
        <p14:creationId xmlns:p14="http://schemas.microsoft.com/office/powerpoint/2010/main" val="306894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endParaRPr lang="en-GB" smtClean="0"/>
          </a:p>
        </p:txBody>
      </p:sp>
      <p:pic>
        <p:nvPicPr>
          <p:cNvPr id="20483" name="Picture 2"/>
          <p:cNvPicPr>
            <a:picLocks noGrp="1" noChangeAspect="1" noChangeArrowheads="1"/>
          </p:cNvPicPr>
          <p:nvPr>
            <p:ph idx="1"/>
          </p:nvPr>
        </p:nvPicPr>
        <p:blipFill>
          <a:blip r:embed="rId2" cstate="print"/>
          <a:srcRect/>
          <a:stretch>
            <a:fillRect/>
          </a:stretch>
        </p:blipFill>
        <p:spPr>
          <a:xfrm>
            <a:off x="611560" y="692696"/>
            <a:ext cx="7978775" cy="4786312"/>
          </a:xfrm>
          <a:noFill/>
        </p:spPr>
      </p:pic>
    </p:spTree>
    <p:extLst>
      <p:ext uri="{BB962C8B-B14F-4D97-AF65-F5344CB8AC3E}">
        <p14:creationId xmlns:p14="http://schemas.microsoft.com/office/powerpoint/2010/main" val="9284423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6. Paragraphing – Ensuring cohesion </a:t>
            </a:r>
            <a:endParaRPr lang="en-GB" dirty="0"/>
          </a:p>
        </p:txBody>
      </p:sp>
      <p:sp>
        <p:nvSpPr>
          <p:cNvPr id="3" name="Content Placeholder 2"/>
          <p:cNvSpPr>
            <a:spLocks noGrp="1"/>
          </p:cNvSpPr>
          <p:nvPr>
            <p:ph idx="1"/>
          </p:nvPr>
        </p:nvSpPr>
        <p:spPr/>
        <p:txBody>
          <a:bodyPr>
            <a:normAutofit fontScale="92500"/>
          </a:bodyPr>
          <a:lstStyle/>
          <a:p>
            <a:pPr marL="0" indent="0">
              <a:buNone/>
            </a:pPr>
            <a:r>
              <a:rPr lang="en-US" b="1" dirty="0"/>
              <a:t>Discuss with a partner. </a:t>
            </a:r>
            <a:endParaRPr lang="en-GB" dirty="0"/>
          </a:p>
          <a:p>
            <a:pPr marL="0" indent="0">
              <a:buNone/>
            </a:pPr>
            <a:endParaRPr lang="en-GB" dirty="0"/>
          </a:p>
          <a:p>
            <a:pPr lvl="0"/>
            <a:r>
              <a:rPr lang="en-US" dirty="0"/>
              <a:t>What is a topic sentence? What does it tell the reader? How long should it be? </a:t>
            </a:r>
            <a:endParaRPr lang="en-US" dirty="0" smtClean="0"/>
          </a:p>
          <a:p>
            <a:pPr lvl="0"/>
            <a:endParaRPr lang="en-GB" dirty="0"/>
          </a:p>
          <a:p>
            <a:r>
              <a:rPr lang="en-US" dirty="0"/>
              <a:t> </a:t>
            </a:r>
            <a:r>
              <a:rPr lang="en-US" dirty="0" smtClean="0"/>
              <a:t>When </a:t>
            </a:r>
            <a:r>
              <a:rPr lang="en-US" dirty="0"/>
              <a:t>you are giving supporting evidence, what would you expect to see? Where would you find the supporting evidence? </a:t>
            </a:r>
            <a:endParaRPr lang="en-GB" dirty="0"/>
          </a:p>
          <a:p>
            <a:endParaRPr lang="en-GB" dirty="0"/>
          </a:p>
          <a:p>
            <a:pPr lvl="0"/>
            <a:r>
              <a:rPr lang="en-US" dirty="0"/>
              <a:t>How can you ensure a main body paragraph is coherent? </a:t>
            </a:r>
            <a:endParaRPr lang="en-GB" dirty="0"/>
          </a:p>
          <a:p>
            <a:endParaRPr lang="en-GB" dirty="0"/>
          </a:p>
        </p:txBody>
      </p:sp>
    </p:spTree>
    <p:extLst>
      <p:ext uri="{BB962C8B-B14F-4D97-AF65-F5344CB8AC3E}">
        <p14:creationId xmlns:p14="http://schemas.microsoft.com/office/powerpoint/2010/main" val="23644678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High-scoring 1 (Main body) </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a:solidFill>
                  <a:srgbClr val="C00000"/>
                </a:solidFill>
              </a:rPr>
              <a:t>There have been numerous criticisms of the </a:t>
            </a:r>
            <a:r>
              <a:rPr lang="en-GB" dirty="0" err="1">
                <a:solidFill>
                  <a:srgbClr val="C00000"/>
                </a:solidFill>
              </a:rPr>
              <a:t>Expressivist</a:t>
            </a:r>
            <a:r>
              <a:rPr lang="en-GB" dirty="0">
                <a:solidFill>
                  <a:srgbClr val="C00000"/>
                </a:solidFill>
              </a:rPr>
              <a:t> approach.  </a:t>
            </a:r>
            <a:r>
              <a:rPr lang="en-GB" dirty="0"/>
              <a:t>To name a few, firstly, </a:t>
            </a:r>
            <a:r>
              <a:rPr lang="en-GB" dirty="0">
                <a:solidFill>
                  <a:srgbClr val="009900"/>
                </a:solidFill>
              </a:rPr>
              <a:t>Hyland (2002) states there are not any theoretical principles behind how to evaluate ‘good’ or ‘bad writing’.  In fact, what constitutes ‘good’ or ‘bad’ writing can be seen as somewhat subjective (</a:t>
            </a:r>
            <a:r>
              <a:rPr lang="en-GB" dirty="0" err="1">
                <a:solidFill>
                  <a:srgbClr val="009900"/>
                </a:solidFill>
              </a:rPr>
              <a:t>Faigley</a:t>
            </a:r>
            <a:r>
              <a:rPr lang="en-GB" dirty="0">
                <a:solidFill>
                  <a:srgbClr val="009900"/>
                </a:solidFill>
              </a:rPr>
              <a:t> 1986</a:t>
            </a:r>
            <a:r>
              <a:rPr lang="en-GB" dirty="0"/>
              <a:t>).  This is emphasised in a statement made by Elbow in which he says “</a:t>
            </a:r>
            <a:r>
              <a:rPr lang="en-GB" dirty="0">
                <a:solidFill>
                  <a:srgbClr val="009900"/>
                </a:solidFill>
              </a:rPr>
              <a:t>I am after real quality: writing that people actually want to read by choice” (1998:Xviii</a:t>
            </a:r>
            <a:r>
              <a:rPr lang="en-GB" dirty="0"/>
              <a:t>).  Secondly, </a:t>
            </a:r>
            <a:r>
              <a:rPr lang="en-GB" dirty="0">
                <a:solidFill>
                  <a:srgbClr val="009900"/>
                </a:solidFill>
              </a:rPr>
              <a:t>according to Hyland (2002), the theorists are to some extent, naive in believing that all writers have a similar innate intellectual and creative potential and that they simply need the right conditions to express this</a:t>
            </a:r>
            <a:r>
              <a:rPr lang="en-GB" dirty="0"/>
              <a:t>.  Finally</a:t>
            </a:r>
            <a:r>
              <a:rPr lang="en-GB" dirty="0">
                <a:solidFill>
                  <a:srgbClr val="009900"/>
                </a:solidFill>
              </a:rPr>
              <a:t>, Hyland (2002) believes this approach is under theorised as it does not consider communication in the real-world and it does not consider the cultural differences that exist or the social consequences of writin</a:t>
            </a:r>
            <a:r>
              <a:rPr lang="en-GB" dirty="0"/>
              <a:t>g.  </a:t>
            </a:r>
            <a:r>
              <a:rPr lang="en-GB" dirty="0">
                <a:solidFill>
                  <a:schemeClr val="accent1">
                    <a:lumMod val="50000"/>
                  </a:schemeClr>
                </a:solidFill>
              </a:rPr>
              <a:t>From the evidence, it is clear therefore that if this approach is used to teach academic writing, it should be used with caution. </a:t>
            </a:r>
          </a:p>
        </p:txBody>
      </p:sp>
    </p:spTree>
    <p:extLst>
      <p:ext uri="{BB962C8B-B14F-4D97-AF65-F5344CB8AC3E}">
        <p14:creationId xmlns:p14="http://schemas.microsoft.com/office/powerpoint/2010/main" val="39276440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High-scoring 2 (main body) </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a:solidFill>
                  <a:srgbClr val="C00000"/>
                </a:solidFill>
              </a:rPr>
              <a:t>Historically, the first pension scheme to benefit people over 70 was introduced in </a:t>
            </a:r>
            <a:r>
              <a:rPr lang="en-GB" dirty="0" smtClean="0">
                <a:solidFill>
                  <a:srgbClr val="C00000"/>
                </a:solidFill>
              </a:rPr>
              <a:t>Prussia, </a:t>
            </a:r>
            <a:r>
              <a:rPr lang="en-GB" dirty="0">
                <a:solidFill>
                  <a:srgbClr val="C00000"/>
                </a:solidFill>
              </a:rPr>
              <a:t>in 1889</a:t>
            </a:r>
            <a:r>
              <a:rPr lang="en-GB" dirty="0"/>
              <a:t>. After 19 years, Lloyd George introduced it in England. </a:t>
            </a:r>
            <a:r>
              <a:rPr lang="en-GB" dirty="0">
                <a:solidFill>
                  <a:srgbClr val="009900"/>
                </a:solidFill>
              </a:rPr>
              <a:t>The life expectancy during these periods was between 45 and 50 years respectively (Wells, 2005)</a:t>
            </a:r>
            <a:r>
              <a:rPr lang="en-GB" dirty="0"/>
              <a:t>. Nowadays, it is clear that we are living much longer, consequently, a large number of elderly people rely on retirement pensions to live. The high demand of pensions payments overload the government expenses, as a result, it could lead to a pension crisis. Moreover, the majority of the pensioners have a medical condition; therefore developed countries are spending a huge amount of money in the health care sector as well. The urgent measure taken by many countries in order to control their expenses was to increase the retirement age. Nevertheless, it proved to be a very slow process. </a:t>
            </a:r>
            <a:r>
              <a:rPr lang="en-GB" dirty="0">
                <a:solidFill>
                  <a:srgbClr val="009900"/>
                </a:solidFill>
              </a:rPr>
              <a:t>For instance, in the US it will take another 16 years to complete the raising of official retirement age to 67 (Slater, 2008)</a:t>
            </a:r>
            <a:r>
              <a:rPr lang="en-GB" dirty="0"/>
              <a:t>. </a:t>
            </a:r>
            <a:r>
              <a:rPr lang="en-GB" dirty="0">
                <a:solidFill>
                  <a:srgbClr val="002060"/>
                </a:solidFill>
              </a:rPr>
              <a:t>The slow bureaucratic process in most developed countries could trigger a pension crisis and make this subject unquestionable.</a:t>
            </a:r>
          </a:p>
        </p:txBody>
      </p:sp>
    </p:spTree>
    <p:extLst>
      <p:ext uri="{BB962C8B-B14F-4D97-AF65-F5344CB8AC3E}">
        <p14:creationId xmlns:p14="http://schemas.microsoft.com/office/powerpoint/2010/main" val="9613315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Linking words </a:t>
            </a:r>
            <a:endParaRPr lang="en-GB" dirty="0"/>
          </a:p>
        </p:txBody>
      </p:sp>
      <p:sp>
        <p:nvSpPr>
          <p:cNvPr id="3" name="Content Placeholder 2"/>
          <p:cNvSpPr>
            <a:spLocks noGrp="1"/>
          </p:cNvSpPr>
          <p:nvPr>
            <p:ph idx="1"/>
          </p:nvPr>
        </p:nvSpPr>
        <p:spPr/>
        <p:txBody>
          <a:bodyPr/>
          <a:lstStyle/>
          <a:p>
            <a:pPr marL="0" indent="0">
              <a:buNone/>
            </a:pPr>
            <a:r>
              <a:rPr lang="en-GB" dirty="0" smtClean="0"/>
              <a:t>Useful website link: </a:t>
            </a:r>
          </a:p>
          <a:p>
            <a:pPr marL="0" indent="0">
              <a:buNone/>
            </a:pPr>
            <a:endParaRPr lang="en-GB" dirty="0"/>
          </a:p>
          <a:p>
            <a:pPr marL="0" indent="0">
              <a:buNone/>
            </a:pPr>
            <a:r>
              <a:rPr lang="en-GB" dirty="0">
                <a:hlinkClick r:id="rId2"/>
              </a:rPr>
              <a:t>http://</a:t>
            </a:r>
            <a:r>
              <a:rPr lang="en-GB" dirty="0" smtClean="0">
                <a:hlinkClick r:id="rId2"/>
              </a:rPr>
              <a:t>library.bcu.ac.uk/learner/writingguides/1.33.htm</a:t>
            </a:r>
            <a:r>
              <a:rPr lang="en-GB" dirty="0" smtClean="0"/>
              <a:t> </a:t>
            </a:r>
            <a:endParaRPr lang="en-GB" dirty="0"/>
          </a:p>
        </p:txBody>
      </p:sp>
    </p:spTree>
    <p:extLst>
      <p:ext uri="{BB962C8B-B14F-4D97-AF65-F5344CB8AC3E}">
        <p14:creationId xmlns:p14="http://schemas.microsoft.com/office/powerpoint/2010/main" val="1810624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 &amp; </a:t>
            </a:r>
            <a:r>
              <a:rPr lang="en-GB" dirty="0" err="1" smtClean="0"/>
              <a:t>rheme</a:t>
            </a:r>
            <a:r>
              <a:rPr lang="en-GB" dirty="0" smtClean="0"/>
              <a:t> </a:t>
            </a:r>
            <a:endParaRPr lang="en-GB" dirty="0"/>
          </a:p>
        </p:txBody>
      </p:sp>
      <p:sp>
        <p:nvSpPr>
          <p:cNvPr id="3" name="Content Placeholder 2"/>
          <p:cNvSpPr>
            <a:spLocks noGrp="1"/>
          </p:cNvSpPr>
          <p:nvPr>
            <p:ph idx="1"/>
          </p:nvPr>
        </p:nvSpPr>
        <p:spPr/>
        <p:txBody>
          <a:bodyPr>
            <a:normAutofit/>
          </a:bodyPr>
          <a:lstStyle/>
          <a:p>
            <a:pPr lvl="0"/>
            <a:r>
              <a:rPr lang="en-GB" b="1" dirty="0"/>
              <a:t>“</a:t>
            </a:r>
            <a:r>
              <a:rPr lang="en-GB" u="sng" dirty="0"/>
              <a:t>Cosmetic surgery </a:t>
            </a:r>
            <a:r>
              <a:rPr lang="en-GB" dirty="0"/>
              <a:t>is a rapidly growing medical speciality</a:t>
            </a:r>
            <a:r>
              <a:rPr lang="en-GB" dirty="0" smtClean="0"/>
              <a:t>.....” </a:t>
            </a:r>
            <a:endParaRPr lang="en-GB" dirty="0"/>
          </a:p>
          <a:p>
            <a:pPr lvl="0"/>
            <a:r>
              <a:rPr lang="en-GB" dirty="0"/>
              <a:t>“</a:t>
            </a:r>
            <a:r>
              <a:rPr lang="en-GB" u="sng" dirty="0"/>
              <a:t>Removing the top layers of the dermis </a:t>
            </a:r>
            <a:r>
              <a:rPr lang="en-GB" dirty="0"/>
              <a:t>promotes regeneration of collagen, </a:t>
            </a:r>
            <a:r>
              <a:rPr lang="en-GB" dirty="0" err="1"/>
              <a:t>elastine</a:t>
            </a:r>
            <a:r>
              <a:rPr lang="en-GB" dirty="0"/>
              <a:t> and epidermis”. </a:t>
            </a:r>
          </a:p>
          <a:p>
            <a:pPr lvl="0"/>
            <a:r>
              <a:rPr lang="en-GB" dirty="0"/>
              <a:t> “</a:t>
            </a:r>
            <a:r>
              <a:rPr lang="en-GB" u="sng" dirty="0"/>
              <a:t>Unfortunately,</a:t>
            </a:r>
            <a:r>
              <a:rPr lang="en-GB" dirty="0"/>
              <a:t> they also remove normal pigment, which may result in bleaching of the skin”.  </a:t>
            </a:r>
          </a:p>
          <a:p>
            <a:pPr lvl="0"/>
            <a:r>
              <a:rPr lang="en-GB" dirty="0"/>
              <a:t>“</a:t>
            </a:r>
            <a:r>
              <a:rPr lang="en-GB" u="sng" dirty="0"/>
              <a:t>Resurfacing methods </a:t>
            </a:r>
            <a:r>
              <a:rPr lang="en-GB" dirty="0"/>
              <a:t>treat superficial wrinkles and repair skin aged by light”. </a:t>
            </a:r>
          </a:p>
          <a:p>
            <a:endParaRPr lang="en-GB" dirty="0"/>
          </a:p>
          <a:p>
            <a:pPr marL="0" indent="0">
              <a:buNone/>
            </a:pPr>
            <a:r>
              <a:rPr lang="en-GB" sz="1800" dirty="0"/>
              <a:t>Extracts taken from </a:t>
            </a:r>
            <a:r>
              <a:rPr lang="en-GB" sz="1800" dirty="0" err="1"/>
              <a:t>Hoeyberghs</a:t>
            </a:r>
            <a:r>
              <a:rPr lang="en-GB" sz="1800" dirty="0"/>
              <a:t>, J. L. (1999:514-515)</a:t>
            </a:r>
          </a:p>
          <a:p>
            <a:pPr marL="0" indent="0">
              <a:buNone/>
            </a:pPr>
            <a:endParaRPr lang="en-GB" dirty="0"/>
          </a:p>
        </p:txBody>
      </p:sp>
    </p:spTree>
    <p:extLst>
      <p:ext uri="{BB962C8B-B14F-4D97-AF65-F5344CB8AC3E}">
        <p14:creationId xmlns:p14="http://schemas.microsoft.com/office/powerpoint/2010/main" val="344299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 &amp; </a:t>
            </a:r>
            <a:r>
              <a:rPr lang="en-GB" dirty="0" err="1" smtClean="0"/>
              <a:t>rheme</a:t>
            </a:r>
            <a:r>
              <a:rPr lang="en-GB" dirty="0" smtClean="0"/>
              <a:t> (ii)</a:t>
            </a:r>
            <a:endParaRPr lang="en-GB" dirty="0"/>
          </a:p>
        </p:txBody>
      </p:sp>
      <p:sp>
        <p:nvSpPr>
          <p:cNvPr id="3" name="Content Placeholder 2"/>
          <p:cNvSpPr>
            <a:spLocks noGrp="1"/>
          </p:cNvSpPr>
          <p:nvPr>
            <p:ph idx="1"/>
          </p:nvPr>
        </p:nvSpPr>
        <p:spPr/>
        <p:txBody>
          <a:bodyPr/>
          <a:lstStyle/>
          <a:p>
            <a:pPr marL="0" indent="0">
              <a:buNone/>
            </a:pPr>
            <a:endParaRPr lang="en-GB" b="1" dirty="0" smtClean="0"/>
          </a:p>
          <a:p>
            <a:pPr marL="0" indent="0">
              <a:buNone/>
            </a:pPr>
            <a:r>
              <a:rPr lang="en-GB" b="1" dirty="0" smtClean="0"/>
              <a:t>Time </a:t>
            </a:r>
            <a:r>
              <a:rPr lang="en-GB" b="1" dirty="0"/>
              <a:t>to reflect </a:t>
            </a:r>
            <a:endParaRPr lang="en-GB" dirty="0"/>
          </a:p>
          <a:p>
            <a:pPr lvl="0"/>
            <a:r>
              <a:rPr lang="en-GB" dirty="0"/>
              <a:t>Do you ever think about the positioning of words in a sentence? </a:t>
            </a:r>
            <a:endParaRPr lang="en-GB" dirty="0" smtClean="0"/>
          </a:p>
          <a:p>
            <a:pPr marL="0" lvl="0" indent="0">
              <a:buNone/>
            </a:pPr>
            <a:endParaRPr lang="en-GB" dirty="0"/>
          </a:p>
          <a:p>
            <a:pPr lvl="0"/>
            <a:r>
              <a:rPr lang="en-GB" dirty="0"/>
              <a:t>What type of information do you think is typically placed in </a:t>
            </a:r>
            <a:r>
              <a:rPr lang="en-GB" dirty="0" smtClean="0"/>
              <a:t>theme </a:t>
            </a:r>
            <a:r>
              <a:rPr lang="en-GB" dirty="0"/>
              <a:t>and </a:t>
            </a:r>
            <a:r>
              <a:rPr lang="en-GB" dirty="0" err="1"/>
              <a:t>rheme</a:t>
            </a:r>
            <a:r>
              <a:rPr lang="en-GB" dirty="0"/>
              <a:t> position? </a:t>
            </a:r>
          </a:p>
          <a:p>
            <a:endParaRPr lang="en-GB" dirty="0"/>
          </a:p>
        </p:txBody>
      </p:sp>
    </p:spTree>
    <p:extLst>
      <p:ext uri="{BB962C8B-B14F-4D97-AF65-F5344CB8AC3E}">
        <p14:creationId xmlns:p14="http://schemas.microsoft.com/office/powerpoint/2010/main" val="31821791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 &amp; </a:t>
            </a:r>
            <a:r>
              <a:rPr lang="en-GB" dirty="0" err="1" smtClean="0"/>
              <a:t>rheme</a:t>
            </a:r>
            <a:r>
              <a:rPr lang="en-GB" dirty="0" smtClean="0"/>
              <a:t> (iii)</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b="1" dirty="0"/>
              <a:t>Important information about ‘theme’ and ‘</a:t>
            </a:r>
            <a:r>
              <a:rPr lang="en-GB" b="1" dirty="0" err="1"/>
              <a:t>rheme</a:t>
            </a:r>
            <a:r>
              <a:rPr lang="en-GB" b="1" dirty="0"/>
              <a:t>’</a:t>
            </a:r>
            <a:endParaRPr lang="en-GB" dirty="0"/>
          </a:p>
          <a:p>
            <a:pPr lvl="0"/>
            <a:r>
              <a:rPr lang="en-GB" dirty="0"/>
              <a:t>Typically, ‘given’ information is presented in the theme and ‘new information is presented in the </a:t>
            </a:r>
            <a:r>
              <a:rPr lang="en-GB" dirty="0" err="1"/>
              <a:t>rheme</a:t>
            </a:r>
            <a:r>
              <a:rPr lang="en-GB" dirty="0"/>
              <a:t>.</a:t>
            </a:r>
          </a:p>
          <a:p>
            <a:pPr marL="0" indent="0">
              <a:buNone/>
            </a:pPr>
            <a:endParaRPr lang="en-GB" dirty="0" smtClean="0"/>
          </a:p>
          <a:p>
            <a:pPr marL="0" indent="0">
              <a:buNone/>
            </a:pPr>
            <a:r>
              <a:rPr lang="en-GB" dirty="0" smtClean="0"/>
              <a:t>And </a:t>
            </a:r>
            <a:r>
              <a:rPr lang="en-GB" dirty="0"/>
              <a:t>often</a:t>
            </a:r>
            <a:r>
              <a:rPr lang="en-GB" dirty="0" smtClean="0"/>
              <a:t>:</a:t>
            </a:r>
          </a:p>
          <a:p>
            <a:pPr marL="0" indent="0">
              <a:buNone/>
            </a:pPr>
            <a:r>
              <a:rPr lang="en-GB" dirty="0" smtClean="0"/>
              <a:t> </a:t>
            </a:r>
            <a:endParaRPr lang="en-GB" dirty="0"/>
          </a:p>
          <a:p>
            <a:pPr lvl="0"/>
            <a:r>
              <a:rPr lang="en-GB" dirty="0"/>
              <a:t>The </a:t>
            </a:r>
            <a:r>
              <a:rPr lang="en-GB" dirty="0" err="1"/>
              <a:t>rheme</a:t>
            </a:r>
            <a:r>
              <a:rPr lang="en-GB" dirty="0"/>
              <a:t> of one sentence becomes the theme of the next sentence  </a:t>
            </a:r>
            <a:r>
              <a:rPr lang="en-GB" b="1" u="sng" dirty="0"/>
              <a:t>Or</a:t>
            </a:r>
            <a:r>
              <a:rPr lang="en-GB" dirty="0"/>
              <a:t> </a:t>
            </a:r>
          </a:p>
          <a:p>
            <a:pPr lvl="0"/>
            <a:r>
              <a:rPr lang="en-GB" dirty="0"/>
              <a:t>The theme of one sentence is the same as the theme of the next sentence.  </a:t>
            </a:r>
          </a:p>
          <a:p>
            <a:pPr marL="0" indent="0">
              <a:buNone/>
            </a:pPr>
            <a:endParaRPr lang="en-GB" dirty="0"/>
          </a:p>
        </p:txBody>
      </p:sp>
    </p:spTree>
    <p:extLst>
      <p:ext uri="{BB962C8B-B14F-4D97-AF65-F5344CB8AC3E}">
        <p14:creationId xmlns:p14="http://schemas.microsoft.com/office/powerpoint/2010/main" val="1734581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a:t>
            </a:r>
            <a:endParaRPr lang="en-GB" dirty="0"/>
          </a:p>
        </p:txBody>
      </p:sp>
      <p:sp>
        <p:nvSpPr>
          <p:cNvPr id="3" name="Content Placeholder 2"/>
          <p:cNvSpPr>
            <a:spLocks noGrp="1"/>
          </p:cNvSpPr>
          <p:nvPr>
            <p:ph idx="1"/>
          </p:nvPr>
        </p:nvSpPr>
        <p:spPr/>
        <p:txBody>
          <a:bodyPr/>
          <a:lstStyle/>
          <a:p>
            <a:pPr marL="0" indent="0">
              <a:buNone/>
            </a:pPr>
            <a:r>
              <a:rPr lang="en-GB" b="1" dirty="0"/>
              <a:t>Paragraph 1</a:t>
            </a:r>
            <a:endParaRPr lang="en-GB" dirty="0"/>
          </a:p>
          <a:p>
            <a:r>
              <a:rPr lang="en-GB" dirty="0">
                <a:solidFill>
                  <a:srgbClr val="FF0000"/>
                </a:solidFill>
              </a:rPr>
              <a:t>Patients</a:t>
            </a:r>
            <a:r>
              <a:rPr lang="en-GB" dirty="0"/>
              <a:t> requesting cosmetic surgery are usually normal individuals, but with a heightened consciousness about their looks.  </a:t>
            </a:r>
            <a:r>
              <a:rPr lang="en-GB" dirty="0">
                <a:solidFill>
                  <a:srgbClr val="FF0000"/>
                </a:solidFill>
              </a:rPr>
              <a:t>A proportion of them </a:t>
            </a:r>
            <a:r>
              <a:rPr lang="en-GB" dirty="0"/>
              <a:t>may seek advice on what, to them, seems an unsatisfactory appearance. </a:t>
            </a:r>
            <a:r>
              <a:rPr lang="en-GB" dirty="0">
                <a:solidFill>
                  <a:srgbClr val="FF0000"/>
                </a:solidFill>
              </a:rPr>
              <a:t>They</a:t>
            </a:r>
            <a:r>
              <a:rPr lang="en-GB" dirty="0"/>
              <a:t> deserve the same professional approach and empathy as patients seeking help for clinical disorders.</a:t>
            </a:r>
          </a:p>
        </p:txBody>
      </p:sp>
    </p:spTree>
    <p:extLst>
      <p:ext uri="{BB962C8B-B14F-4D97-AF65-F5344CB8AC3E}">
        <p14:creationId xmlns:p14="http://schemas.microsoft.com/office/powerpoint/2010/main" val="685399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 Quoting (</a:t>
            </a:r>
            <a:r>
              <a:rPr lang="en-GB" dirty="0" err="1" smtClean="0"/>
              <a:t>i</a:t>
            </a:r>
            <a:r>
              <a:rPr lang="en-GB" dirty="0" smtClean="0"/>
              <a:t>) </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b="1" dirty="0"/>
              <a:t>Discuss the following questions. </a:t>
            </a:r>
            <a:endParaRPr lang="en-GB" dirty="0"/>
          </a:p>
          <a:p>
            <a:endParaRPr lang="en-GB" dirty="0"/>
          </a:p>
          <a:p>
            <a:pPr lvl="0"/>
            <a:r>
              <a:rPr lang="en-GB" dirty="0"/>
              <a:t>What is a quotation? </a:t>
            </a:r>
          </a:p>
          <a:p>
            <a:pPr lvl="0"/>
            <a:r>
              <a:rPr lang="en-GB" dirty="0"/>
              <a:t>What do you need to remember when including </a:t>
            </a:r>
            <a:r>
              <a:rPr lang="en-GB" u="sng" dirty="0"/>
              <a:t>a short quotation</a:t>
            </a:r>
            <a:r>
              <a:rPr lang="en-GB" dirty="0"/>
              <a:t> in your written work? </a:t>
            </a:r>
          </a:p>
          <a:p>
            <a:pPr lvl="0"/>
            <a:r>
              <a:rPr lang="en-GB" dirty="0"/>
              <a:t>What do you need to remember when including </a:t>
            </a:r>
            <a:r>
              <a:rPr lang="en-GB" u="sng" dirty="0"/>
              <a:t>a long quotation</a:t>
            </a:r>
            <a:r>
              <a:rPr lang="en-GB" dirty="0"/>
              <a:t>? </a:t>
            </a:r>
            <a:endParaRPr lang="en-GB" dirty="0" smtClean="0"/>
          </a:p>
          <a:p>
            <a:pPr lvl="0"/>
            <a:r>
              <a:rPr lang="en-GB" dirty="0" smtClean="0"/>
              <a:t>What quoting method do you use in your country/discipline? </a:t>
            </a:r>
          </a:p>
          <a:p>
            <a:pPr lvl="0"/>
            <a:endParaRPr lang="en-GB" dirty="0"/>
          </a:p>
          <a:p>
            <a:pPr marL="0" indent="0">
              <a:buNone/>
            </a:pPr>
            <a:r>
              <a:rPr lang="en-GB" b="1" dirty="0"/>
              <a:t> </a:t>
            </a:r>
            <a:endParaRPr lang="en-GB" dirty="0"/>
          </a:p>
          <a:p>
            <a:endParaRPr lang="en-GB" dirty="0"/>
          </a:p>
        </p:txBody>
      </p:sp>
    </p:spTree>
    <p:extLst>
      <p:ext uri="{BB962C8B-B14F-4D97-AF65-F5344CB8AC3E}">
        <p14:creationId xmlns:p14="http://schemas.microsoft.com/office/powerpoint/2010/main" val="19348044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b="1" dirty="0" smtClean="0"/>
              <a:t>Paragraph 2</a:t>
            </a:r>
            <a:r>
              <a:rPr lang="en-GB" dirty="0" smtClean="0"/>
              <a:t> </a:t>
            </a:r>
          </a:p>
          <a:p>
            <a:pPr marL="0" indent="0">
              <a:buNone/>
            </a:pPr>
            <a:r>
              <a:rPr lang="en-GB" dirty="0" smtClean="0">
                <a:solidFill>
                  <a:srgbClr val="FF0000"/>
                </a:solidFill>
              </a:rPr>
              <a:t>Sagging </a:t>
            </a:r>
            <a:r>
              <a:rPr lang="en-GB" dirty="0">
                <a:solidFill>
                  <a:srgbClr val="FF0000"/>
                </a:solidFill>
              </a:rPr>
              <a:t>eyebrows and forehead creases </a:t>
            </a:r>
            <a:r>
              <a:rPr lang="en-GB" dirty="0">
                <a:solidFill>
                  <a:srgbClr val="002060"/>
                </a:solidFill>
              </a:rPr>
              <a:t>can be corrected through keyhole incisions in the scalp</a:t>
            </a:r>
            <a:r>
              <a:rPr lang="en-GB" dirty="0"/>
              <a:t>. </a:t>
            </a:r>
            <a:r>
              <a:rPr lang="en-GB" dirty="0">
                <a:solidFill>
                  <a:srgbClr val="FF0000"/>
                </a:solidFill>
              </a:rPr>
              <a:t>This approach </a:t>
            </a:r>
            <a:r>
              <a:rPr lang="en-GB" dirty="0">
                <a:solidFill>
                  <a:srgbClr val="002060"/>
                </a:solidFill>
              </a:rPr>
              <a:t>has become the standard for many surgeons, and insights into facial movement have enabled more functional surgery to be performed.</a:t>
            </a:r>
          </a:p>
          <a:p>
            <a:endParaRPr lang="en-GB" dirty="0"/>
          </a:p>
        </p:txBody>
      </p:sp>
    </p:spTree>
    <p:extLst>
      <p:ext uri="{BB962C8B-B14F-4D97-AF65-F5344CB8AC3E}">
        <p14:creationId xmlns:p14="http://schemas.microsoft.com/office/powerpoint/2010/main" val="33808047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7. Expectations of literature reviews / discussion sections </a:t>
            </a:r>
            <a:endParaRPr lang="en-GB" dirty="0"/>
          </a:p>
        </p:txBody>
      </p:sp>
      <p:sp>
        <p:nvSpPr>
          <p:cNvPr id="3" name="Content Placeholder 2"/>
          <p:cNvSpPr>
            <a:spLocks noGrp="1"/>
          </p:cNvSpPr>
          <p:nvPr>
            <p:ph idx="1"/>
          </p:nvPr>
        </p:nvSpPr>
        <p:spPr/>
        <p:txBody>
          <a:bodyPr/>
          <a:lstStyle/>
          <a:p>
            <a:pPr marL="0" indent="0">
              <a:buNone/>
            </a:pPr>
            <a:r>
              <a:rPr lang="en-GB" b="1" dirty="0" smtClean="0"/>
              <a:t>Discuss with a partner. </a:t>
            </a:r>
          </a:p>
          <a:p>
            <a:pPr marL="0" indent="0">
              <a:buNone/>
            </a:pPr>
            <a:endParaRPr lang="en-GB" dirty="0"/>
          </a:p>
          <a:p>
            <a:r>
              <a:rPr lang="en-GB" dirty="0" smtClean="0"/>
              <a:t>What is the purpose of a literature review? </a:t>
            </a:r>
          </a:p>
          <a:p>
            <a:r>
              <a:rPr lang="en-GB" dirty="0" smtClean="0"/>
              <a:t>What should you include? </a:t>
            </a:r>
          </a:p>
          <a:p>
            <a:endParaRPr lang="en-GB" dirty="0" smtClean="0"/>
          </a:p>
          <a:p>
            <a:r>
              <a:rPr lang="en-GB" dirty="0" smtClean="0"/>
              <a:t>Read the high-scoring sections from literature reviews and decide what would appear to be the desirable features.  </a:t>
            </a:r>
          </a:p>
        </p:txBody>
      </p:sp>
    </p:spTree>
    <p:extLst>
      <p:ext uri="{BB962C8B-B14F-4D97-AF65-F5344CB8AC3E}">
        <p14:creationId xmlns:p14="http://schemas.microsoft.com/office/powerpoint/2010/main" val="15039468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oAutofit/>
          </a:bodyPr>
          <a:lstStyle/>
          <a:p>
            <a:r>
              <a:rPr lang="en-GB" sz="4500" dirty="0"/>
              <a:t>Functions of a literature review </a:t>
            </a:r>
          </a:p>
        </p:txBody>
      </p:sp>
      <p:sp>
        <p:nvSpPr>
          <p:cNvPr id="3" name="Content Placeholder 2"/>
          <p:cNvSpPr>
            <a:spLocks noGrp="1"/>
          </p:cNvSpPr>
          <p:nvPr>
            <p:ph idx="1"/>
          </p:nvPr>
        </p:nvSpPr>
        <p:spPr>
          <a:xfrm>
            <a:off x="457200" y="1988840"/>
            <a:ext cx="8229600" cy="4536504"/>
          </a:xfrm>
        </p:spPr>
        <p:txBody>
          <a:bodyPr>
            <a:normAutofit fontScale="62500" lnSpcReduction="20000"/>
          </a:bodyPr>
          <a:lstStyle/>
          <a:p>
            <a:pPr marL="0" indent="0">
              <a:buNone/>
            </a:pPr>
            <a:r>
              <a:rPr lang="en-GB" sz="3800" dirty="0"/>
              <a:t>A review of the literature has the following functions: </a:t>
            </a:r>
            <a:endParaRPr lang="en-GB" sz="3800" dirty="0" smtClean="0"/>
          </a:p>
          <a:p>
            <a:pPr marL="0" indent="0">
              <a:buNone/>
            </a:pPr>
            <a:endParaRPr lang="en-GB" dirty="0"/>
          </a:p>
          <a:p>
            <a:r>
              <a:rPr lang="en-GB" sz="3400" dirty="0"/>
              <a:t>to </a:t>
            </a:r>
            <a:r>
              <a:rPr lang="en-GB" sz="3400" u="sng" dirty="0"/>
              <a:t>justify</a:t>
            </a:r>
            <a:r>
              <a:rPr lang="en-GB" sz="3400" dirty="0"/>
              <a:t> your choice of research question, theoretical or conceptual framework, and </a:t>
            </a:r>
            <a:r>
              <a:rPr lang="en-GB" sz="3400" dirty="0" smtClean="0"/>
              <a:t>method</a:t>
            </a:r>
          </a:p>
          <a:p>
            <a:pPr marL="0" indent="0">
              <a:buNone/>
            </a:pPr>
            <a:endParaRPr lang="en-GB" sz="3400" dirty="0"/>
          </a:p>
          <a:p>
            <a:r>
              <a:rPr lang="en-GB" sz="3400" dirty="0"/>
              <a:t>to </a:t>
            </a:r>
            <a:r>
              <a:rPr lang="en-GB" sz="3400" u="sng" dirty="0"/>
              <a:t>establish</a:t>
            </a:r>
            <a:r>
              <a:rPr lang="en-GB" sz="3400" dirty="0"/>
              <a:t> the importance of the </a:t>
            </a:r>
            <a:r>
              <a:rPr lang="en-GB" sz="3400" dirty="0" smtClean="0"/>
              <a:t>topic</a:t>
            </a:r>
          </a:p>
          <a:p>
            <a:pPr marL="0" indent="0">
              <a:buNone/>
            </a:pPr>
            <a:endParaRPr lang="en-GB" sz="3400" dirty="0"/>
          </a:p>
          <a:p>
            <a:r>
              <a:rPr lang="en-GB" sz="3400" dirty="0"/>
              <a:t>to </a:t>
            </a:r>
            <a:r>
              <a:rPr lang="en-GB" sz="3400" u="sng" dirty="0"/>
              <a:t>provide</a:t>
            </a:r>
            <a:r>
              <a:rPr lang="en-GB" sz="3400" dirty="0"/>
              <a:t> background information needed to understand the </a:t>
            </a:r>
            <a:r>
              <a:rPr lang="en-GB" sz="3400" dirty="0" smtClean="0"/>
              <a:t>study</a:t>
            </a:r>
          </a:p>
          <a:p>
            <a:pPr marL="0" indent="0">
              <a:buNone/>
            </a:pPr>
            <a:endParaRPr lang="en-GB" sz="3400" dirty="0"/>
          </a:p>
          <a:p>
            <a:r>
              <a:rPr lang="en-GB" sz="3400" dirty="0"/>
              <a:t>to </a:t>
            </a:r>
            <a:r>
              <a:rPr lang="en-GB" sz="3400" u="sng" dirty="0"/>
              <a:t>show</a:t>
            </a:r>
            <a:r>
              <a:rPr lang="en-GB" sz="3400" dirty="0"/>
              <a:t> readers you are familiar with significant and/or up-to-date research relevant to the </a:t>
            </a:r>
            <a:r>
              <a:rPr lang="en-GB" sz="3400" dirty="0" smtClean="0"/>
              <a:t>topic</a:t>
            </a:r>
          </a:p>
          <a:p>
            <a:pPr marL="0" indent="0">
              <a:buNone/>
            </a:pPr>
            <a:endParaRPr lang="en-GB" sz="3400" dirty="0"/>
          </a:p>
          <a:p>
            <a:r>
              <a:rPr lang="en-GB" sz="3400" dirty="0"/>
              <a:t>to </a:t>
            </a:r>
            <a:r>
              <a:rPr lang="en-GB" sz="3400" u="sng" dirty="0"/>
              <a:t>establish</a:t>
            </a:r>
            <a:r>
              <a:rPr lang="en-GB" sz="3400" dirty="0"/>
              <a:t> your study as one link in a chain of research that is developing knowledge in your </a:t>
            </a:r>
            <a:r>
              <a:rPr lang="en-GB" sz="3400" dirty="0" smtClean="0"/>
              <a:t>field</a:t>
            </a:r>
            <a:endParaRPr lang="en-GB" sz="3400" dirty="0"/>
          </a:p>
          <a:p>
            <a:endParaRPr lang="en-GB" dirty="0"/>
          </a:p>
        </p:txBody>
      </p:sp>
    </p:spTree>
    <p:extLst>
      <p:ext uri="{BB962C8B-B14F-4D97-AF65-F5344CB8AC3E}">
        <p14:creationId xmlns:p14="http://schemas.microsoft.com/office/powerpoint/2010/main" val="1760283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Academic vocabulary – Literature reviews </a:t>
            </a:r>
            <a:endParaRPr lang="en-GB" dirty="0"/>
          </a:p>
        </p:txBody>
      </p:sp>
      <p:sp>
        <p:nvSpPr>
          <p:cNvPr id="3" name="Content Placeholder 2"/>
          <p:cNvSpPr>
            <a:spLocks noGrp="1"/>
          </p:cNvSpPr>
          <p:nvPr>
            <p:ph idx="1"/>
          </p:nvPr>
        </p:nvSpPr>
        <p:spPr/>
        <p:txBody>
          <a:bodyPr/>
          <a:lstStyle/>
          <a:p>
            <a:pPr marL="0" indent="0">
              <a:buNone/>
            </a:pPr>
            <a:r>
              <a:rPr lang="en-AU" dirty="0"/>
              <a:t>The following links show you the most frequent words/phrases and how they are used.  </a:t>
            </a:r>
            <a:endParaRPr lang="en-GB" dirty="0"/>
          </a:p>
          <a:p>
            <a:pPr lvl="0"/>
            <a:r>
              <a:rPr lang="en-AU" b="1" dirty="0"/>
              <a:t>Referring to literature </a:t>
            </a:r>
            <a:endParaRPr lang="en-GB" dirty="0"/>
          </a:p>
          <a:p>
            <a:pPr marL="0" indent="0">
              <a:buNone/>
            </a:pPr>
            <a:r>
              <a:rPr lang="en-AU" u="sng" dirty="0">
                <a:hlinkClick r:id="rId2"/>
              </a:rPr>
              <a:t>http://</a:t>
            </a:r>
            <a:r>
              <a:rPr lang="en-AU" u="sng" dirty="0" smtClean="0">
                <a:hlinkClick r:id="rId2"/>
              </a:rPr>
              <a:t>www.phrasebank.manchester.ac.uk/sources.htm</a:t>
            </a:r>
            <a:endParaRPr lang="en-AU" u="sng" dirty="0" smtClean="0"/>
          </a:p>
          <a:p>
            <a:pPr marL="0" indent="0">
              <a:buNone/>
            </a:pPr>
            <a:r>
              <a:rPr lang="en-AU" dirty="0" smtClean="0"/>
              <a:t> </a:t>
            </a:r>
            <a:endParaRPr lang="en-GB" dirty="0"/>
          </a:p>
          <a:p>
            <a:pPr lvl="0"/>
            <a:r>
              <a:rPr lang="en-AU" b="1" dirty="0"/>
              <a:t>Being critical </a:t>
            </a:r>
            <a:endParaRPr lang="en-GB" dirty="0"/>
          </a:p>
          <a:p>
            <a:pPr marL="0" indent="0">
              <a:buNone/>
            </a:pPr>
            <a:r>
              <a:rPr lang="en-AU" u="sng" dirty="0">
                <a:hlinkClick r:id="rId3"/>
              </a:rPr>
              <a:t>http://www.phrasebank.manchester.ac.uk/critical.htm</a:t>
            </a:r>
            <a:r>
              <a:rPr lang="en-AU" dirty="0"/>
              <a:t> </a:t>
            </a:r>
            <a:endParaRPr lang="en-GB" dirty="0"/>
          </a:p>
          <a:p>
            <a:endParaRPr lang="en-GB" dirty="0"/>
          </a:p>
        </p:txBody>
      </p:sp>
    </p:spTree>
    <p:extLst>
      <p:ext uri="{BB962C8B-B14F-4D97-AF65-F5344CB8AC3E}">
        <p14:creationId xmlns:p14="http://schemas.microsoft.com/office/powerpoint/2010/main" val="24971323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Language Focus – Literature reviews </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a:t>a</a:t>
            </a:r>
            <a:r>
              <a:rPr lang="en-GB" dirty="0" smtClean="0"/>
              <a:t>rgue, assert, claim </a:t>
            </a:r>
          </a:p>
          <a:p>
            <a:pPr marL="514350" indent="-514350">
              <a:buFont typeface="+mj-lt"/>
              <a:buAutoNum type="arabicPeriod"/>
            </a:pPr>
            <a:r>
              <a:rPr lang="en-GB" dirty="0"/>
              <a:t>p</a:t>
            </a:r>
            <a:r>
              <a:rPr lang="en-GB" dirty="0" smtClean="0"/>
              <a:t>ropose, speculate, suggest </a:t>
            </a:r>
          </a:p>
          <a:p>
            <a:pPr marL="514350" indent="-514350">
              <a:buFont typeface="+mj-lt"/>
              <a:buAutoNum type="arabicPeriod"/>
            </a:pPr>
            <a:r>
              <a:rPr lang="en-GB" dirty="0"/>
              <a:t>c</a:t>
            </a:r>
            <a:r>
              <a:rPr lang="en-GB" dirty="0" smtClean="0"/>
              <a:t>ontend, emphasize, stress </a:t>
            </a:r>
          </a:p>
          <a:p>
            <a:pPr marL="514350" indent="-514350">
              <a:buFont typeface="+mj-lt"/>
              <a:buAutoNum type="arabicPeriod"/>
            </a:pPr>
            <a:r>
              <a:rPr lang="en-GB" dirty="0"/>
              <a:t>m</a:t>
            </a:r>
            <a:r>
              <a:rPr lang="en-GB" dirty="0" smtClean="0"/>
              <a:t>ention, note, remark </a:t>
            </a:r>
          </a:p>
          <a:p>
            <a:pPr marL="514350" indent="-514350">
              <a:buFont typeface="+mj-lt"/>
              <a:buAutoNum type="arabicPeriod"/>
            </a:pPr>
            <a:r>
              <a:rPr lang="en-GB" dirty="0" smtClean="0"/>
              <a:t>caution, warn, urge </a:t>
            </a:r>
            <a:endParaRPr lang="en-GB" dirty="0"/>
          </a:p>
        </p:txBody>
      </p:sp>
    </p:spTree>
    <p:extLst>
      <p:ext uri="{BB962C8B-B14F-4D97-AF65-F5344CB8AC3E}">
        <p14:creationId xmlns:p14="http://schemas.microsoft.com/office/powerpoint/2010/main" val="3717605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7. Improving &amp; revising your work </a:t>
            </a:r>
            <a:endParaRPr lang="en-GB" dirty="0"/>
          </a:p>
        </p:txBody>
      </p:sp>
      <p:sp>
        <p:nvSpPr>
          <p:cNvPr id="3" name="Content Placeholder 2"/>
          <p:cNvSpPr>
            <a:spLocks noGrp="1"/>
          </p:cNvSpPr>
          <p:nvPr>
            <p:ph idx="1"/>
          </p:nvPr>
        </p:nvSpPr>
        <p:spPr/>
        <p:txBody>
          <a:bodyPr/>
          <a:lstStyle/>
          <a:p>
            <a:r>
              <a:rPr lang="en-GB" dirty="0" smtClean="0"/>
              <a:t>Exercises on articles </a:t>
            </a:r>
          </a:p>
          <a:p>
            <a:pPr marL="0" indent="0">
              <a:buNone/>
            </a:pPr>
            <a:r>
              <a:rPr lang="en-GB" dirty="0">
                <a:hlinkClick r:id="rId2"/>
              </a:rPr>
              <a:t>http://</a:t>
            </a:r>
            <a:r>
              <a:rPr lang="en-GB" dirty="0" smtClean="0">
                <a:hlinkClick r:id="rId2"/>
              </a:rPr>
              <a:t>learnenglish.britishcouncil.org/en/english-grammar/determiners-and-quantifiers/definite-article</a:t>
            </a:r>
            <a:r>
              <a:rPr lang="en-GB" dirty="0" smtClean="0"/>
              <a: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6577443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5205" y="692696"/>
            <a:ext cx="8229600" cy="1143000"/>
          </a:xfrm>
        </p:spPr>
        <p:txBody>
          <a:bodyPr>
            <a:normAutofit/>
          </a:bodyPr>
          <a:lstStyle/>
          <a:p>
            <a:r>
              <a:rPr lang="en-GB" sz="4500" dirty="0"/>
              <a:t>7. Improving &amp; revising work (</a:t>
            </a:r>
            <a:r>
              <a:rPr lang="en-GB" sz="4500" dirty="0" err="1"/>
              <a:t>i</a:t>
            </a:r>
            <a:r>
              <a:rPr lang="en-GB" sz="4500" dirty="0"/>
              <a:t>)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698" y="2204864"/>
            <a:ext cx="8536615" cy="237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7A57A28C-55A8-492D-BEAD-022D424854DD}" type="slidenum">
              <a:rPr lang="en-GB" smtClean="0"/>
              <a:t>36</a:t>
            </a:fld>
            <a:endParaRPr lang="en-GB"/>
          </a:p>
        </p:txBody>
      </p:sp>
    </p:spTree>
    <p:extLst>
      <p:ext uri="{BB962C8B-B14F-4D97-AF65-F5344CB8AC3E}">
        <p14:creationId xmlns:p14="http://schemas.microsoft.com/office/powerpoint/2010/main" val="18070951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500" dirty="0"/>
              <a:t>Improving &amp; revising work (ii)</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988840"/>
            <a:ext cx="8681304" cy="4320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7A57A28C-55A8-492D-BEAD-022D424854DD}" type="slidenum">
              <a:rPr lang="en-GB" smtClean="0"/>
              <a:t>37</a:t>
            </a:fld>
            <a:endParaRPr lang="en-GB"/>
          </a:p>
        </p:txBody>
      </p:sp>
    </p:spTree>
    <p:extLst>
      <p:ext uri="{BB962C8B-B14F-4D97-AF65-F5344CB8AC3E}">
        <p14:creationId xmlns:p14="http://schemas.microsoft.com/office/powerpoint/2010/main" val="9649327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500" dirty="0"/>
              <a:t>Improving &amp; revising work (iii)</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9" y="2132856"/>
            <a:ext cx="8952339" cy="4320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7A57A28C-55A8-492D-BEAD-022D424854DD}" type="slidenum">
              <a:rPr lang="en-GB" smtClean="0"/>
              <a:t>38</a:t>
            </a:fld>
            <a:endParaRPr lang="en-GB"/>
          </a:p>
        </p:txBody>
      </p:sp>
    </p:spTree>
    <p:extLst>
      <p:ext uri="{BB962C8B-B14F-4D97-AF65-F5344CB8AC3E}">
        <p14:creationId xmlns:p14="http://schemas.microsoft.com/office/powerpoint/2010/main" val="21447939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04088"/>
            <a:ext cx="8507288" cy="1143000"/>
          </a:xfrm>
        </p:spPr>
        <p:txBody>
          <a:bodyPr>
            <a:normAutofit/>
          </a:bodyPr>
          <a:lstStyle/>
          <a:p>
            <a:r>
              <a:rPr lang="en-GB" sz="4500" dirty="0"/>
              <a:t>Improving &amp; revising work (iv)</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04" y="2241419"/>
            <a:ext cx="9051585" cy="3851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7A57A28C-55A8-492D-BEAD-022D424854DD}" type="slidenum">
              <a:rPr lang="en-GB" smtClean="0"/>
              <a:t>39</a:t>
            </a:fld>
            <a:endParaRPr lang="en-GB"/>
          </a:p>
        </p:txBody>
      </p:sp>
    </p:spTree>
    <p:extLst>
      <p:ext uri="{BB962C8B-B14F-4D97-AF65-F5344CB8AC3E}">
        <p14:creationId xmlns:p14="http://schemas.microsoft.com/office/powerpoint/2010/main" val="3473396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Quoting (ii)</a:t>
            </a:r>
            <a:endParaRPr lang="en-GB" dirty="0"/>
          </a:p>
        </p:txBody>
      </p:sp>
      <p:sp>
        <p:nvSpPr>
          <p:cNvPr id="3" name="Content Placeholder 2"/>
          <p:cNvSpPr>
            <a:spLocks noGrp="1"/>
          </p:cNvSpPr>
          <p:nvPr>
            <p:ph idx="1"/>
          </p:nvPr>
        </p:nvSpPr>
        <p:spPr/>
        <p:txBody>
          <a:bodyPr/>
          <a:lstStyle/>
          <a:p>
            <a:pPr marL="0" lvl="0" indent="0">
              <a:buNone/>
            </a:pPr>
            <a:r>
              <a:rPr lang="en-GB" dirty="0"/>
              <a:t>Today we’re going to focus on the </a:t>
            </a:r>
            <a:r>
              <a:rPr lang="en-GB" b="1" dirty="0"/>
              <a:t>Harvard Referencing System </a:t>
            </a:r>
            <a:r>
              <a:rPr lang="en-GB" dirty="0"/>
              <a:t>which is commonly used throughout universities in the UK.  </a:t>
            </a:r>
            <a:endParaRPr lang="en-GB" dirty="0" smtClean="0"/>
          </a:p>
          <a:p>
            <a:pPr marL="0" lvl="0" indent="0">
              <a:buNone/>
            </a:pPr>
            <a:endParaRPr lang="en-GB" dirty="0"/>
          </a:p>
          <a:p>
            <a:pPr marL="0" lvl="0" indent="0">
              <a:buNone/>
            </a:pPr>
            <a:r>
              <a:rPr lang="en-GB" dirty="0" smtClean="0"/>
              <a:t>For more information about how to quote using the </a:t>
            </a:r>
            <a:r>
              <a:rPr lang="en-GB" b="1" dirty="0" smtClean="0"/>
              <a:t>Harvard Referencing System</a:t>
            </a:r>
            <a:r>
              <a:rPr lang="en-GB" dirty="0" smtClean="0"/>
              <a:t>, see: </a:t>
            </a:r>
          </a:p>
          <a:p>
            <a:pPr marL="0" indent="0">
              <a:buNone/>
            </a:pPr>
            <a:r>
              <a:rPr lang="en-GB" dirty="0">
                <a:hlinkClick r:id="rId2"/>
              </a:rPr>
              <a:t>http://</a:t>
            </a:r>
            <a:r>
              <a:rPr lang="en-GB" dirty="0" smtClean="0">
                <a:hlinkClick r:id="rId2"/>
              </a:rPr>
              <a:t>libweb.anglia.ac.uk/referencing/harvard.htm</a:t>
            </a:r>
            <a:r>
              <a:rPr lang="en-GB" dirty="0" smtClean="0"/>
              <a:t> </a:t>
            </a:r>
          </a:p>
          <a:p>
            <a:pPr marL="0" indent="0">
              <a:buNone/>
            </a:pPr>
            <a:r>
              <a:rPr lang="en-GB" dirty="0" smtClean="0"/>
              <a:t>This will give you information about how to reference in-text and how to write a list of references.</a:t>
            </a:r>
            <a:endParaRPr lang="en-GB" dirty="0"/>
          </a:p>
        </p:txBody>
      </p:sp>
    </p:spTree>
    <p:extLst>
      <p:ext uri="{BB962C8B-B14F-4D97-AF65-F5344CB8AC3E}">
        <p14:creationId xmlns:p14="http://schemas.microsoft.com/office/powerpoint/2010/main" val="1669638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Quoting (iii)</a:t>
            </a:r>
            <a:endParaRPr lang="en-GB" dirty="0"/>
          </a:p>
        </p:txBody>
      </p:sp>
      <p:sp>
        <p:nvSpPr>
          <p:cNvPr id="3" name="Content Placeholder 2"/>
          <p:cNvSpPr>
            <a:spLocks noGrp="1"/>
          </p:cNvSpPr>
          <p:nvPr>
            <p:ph idx="1"/>
          </p:nvPr>
        </p:nvSpPr>
        <p:spPr/>
        <p:txBody>
          <a:bodyPr/>
          <a:lstStyle/>
          <a:p>
            <a:pPr marL="0" indent="0">
              <a:buNone/>
            </a:pPr>
            <a:r>
              <a:rPr lang="en-GB" b="1" dirty="0" smtClean="0"/>
              <a:t>Before we begin…</a:t>
            </a:r>
          </a:p>
          <a:p>
            <a:endParaRPr lang="en-GB" dirty="0"/>
          </a:p>
          <a:p>
            <a:r>
              <a:rPr lang="en-GB" dirty="0" smtClean="0"/>
              <a:t>What is the difference between a </a:t>
            </a:r>
            <a:r>
              <a:rPr lang="en-GB" b="1" dirty="0" smtClean="0"/>
              <a:t>Bibliography</a:t>
            </a:r>
            <a:r>
              <a:rPr lang="en-GB" dirty="0" smtClean="0"/>
              <a:t> and a </a:t>
            </a:r>
            <a:r>
              <a:rPr lang="en-GB" b="1" dirty="0" smtClean="0"/>
              <a:t>List of References</a:t>
            </a:r>
            <a:r>
              <a:rPr lang="en-GB" dirty="0" smtClean="0"/>
              <a:t>? </a:t>
            </a:r>
            <a:endParaRPr lang="en-GB" dirty="0"/>
          </a:p>
        </p:txBody>
      </p:sp>
    </p:spTree>
    <p:extLst>
      <p:ext uri="{BB962C8B-B14F-4D97-AF65-F5344CB8AC3E}">
        <p14:creationId xmlns:p14="http://schemas.microsoft.com/office/powerpoint/2010/main" val="4173424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 1</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Interesting </a:t>
            </a:r>
            <a:r>
              <a:rPr lang="en-GB" dirty="0"/>
              <a:t>research conducted within the field of applied linguistics has indicated that ‘</a:t>
            </a:r>
            <a:r>
              <a:rPr lang="en-GB" u="sng" dirty="0"/>
              <a:t>L2 [second language] writers will plan for their writing more effectively, write better texts containing more content, and create more effective texts when they are able to plan in the language related to the acquisition of knowledge of the topic area</a:t>
            </a:r>
            <a:r>
              <a:rPr lang="en-GB" dirty="0"/>
              <a:t>’ (Friedlander 1990:112).  This means that if students are required to write an essay on whether Japanese schools provide a more rounded education than British schools, Japanese learners might be more effective planning in Japanese when brainstorming the first half of the question, and in English when generating ideas for the second.</a:t>
            </a:r>
            <a:endParaRPr lang="en-GB" b="1" dirty="0"/>
          </a:p>
          <a:p>
            <a:endParaRPr lang="en-GB" dirty="0"/>
          </a:p>
        </p:txBody>
      </p:sp>
    </p:spTree>
    <p:extLst>
      <p:ext uri="{BB962C8B-B14F-4D97-AF65-F5344CB8AC3E}">
        <p14:creationId xmlns:p14="http://schemas.microsoft.com/office/powerpoint/2010/main" val="1342658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 2</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a:t>Potential disadvantages to course planning include the fact that planning in advance and in minute detail may lead to an inflexible programme and discourage teachers from being spontaneous in response to individual student needs.  Indeed, the necessity of balancing structure and </a:t>
            </a:r>
            <a:r>
              <a:rPr lang="en-GB" dirty="0" err="1"/>
              <a:t>systematicity</a:t>
            </a:r>
            <a:r>
              <a:rPr lang="en-GB" dirty="0"/>
              <a:t> on the one hand, and flexibility on the other, seems to be a recurring concern for theorists concerned with course design (</a:t>
            </a:r>
            <a:r>
              <a:rPr lang="en-GB" dirty="0" err="1"/>
              <a:t>Batstone</a:t>
            </a:r>
            <a:r>
              <a:rPr lang="en-GB" dirty="0"/>
              <a:t> 1988).  Another criticism that can be levelled against course plans is that they may end up bearing little resemblance to what actually goes on in the classroom.  It would thus be prudent to remember that ‘</a:t>
            </a:r>
            <a:r>
              <a:rPr lang="en-GB" u="sng" dirty="0"/>
              <a:t>just as the lesson plan […] is not the lesson, the course plan is not the course</a:t>
            </a:r>
            <a:r>
              <a:rPr lang="en-GB" dirty="0"/>
              <a:t>’ (Graves 2000, p8). </a:t>
            </a:r>
          </a:p>
        </p:txBody>
      </p:sp>
    </p:spTree>
    <p:extLst>
      <p:ext uri="{BB962C8B-B14F-4D97-AF65-F5344CB8AC3E}">
        <p14:creationId xmlns:p14="http://schemas.microsoft.com/office/powerpoint/2010/main" val="24436051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 3 </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a:t>Classroom work on synonyms and antonyms is a useful way of expanding learners’ vocabulary.  It helps learners discern and understand semantic boundaries (how meaning overlaps and where the limits lie) and also provides a way for learners to establish coherent meaning networks.  The latter point is significant, for research indicates that organising lexical input is one of the keys to successful acquisition; as </a:t>
            </a:r>
            <a:r>
              <a:rPr lang="en-GB" dirty="0" err="1"/>
              <a:t>Gairns</a:t>
            </a:r>
            <a:r>
              <a:rPr lang="en-GB" dirty="0"/>
              <a:t> and Redman affirm:</a:t>
            </a:r>
          </a:p>
          <a:p>
            <a:endParaRPr lang="en-GB" dirty="0"/>
          </a:p>
          <a:p>
            <a:r>
              <a:rPr lang="en-GB" u="sng" dirty="0"/>
              <a:t>Since vocabulary consists of a series of interrelating systems and is not just a random collection of items, there seems to be a clear case for presenting items to a student in a systematised manner which will both illustrate the organised nature of vocabulary, and at the same time enable him to internalise the items in a coherent way</a:t>
            </a:r>
            <a:r>
              <a:rPr lang="en-GB" dirty="0"/>
              <a:t> (1986: 69).</a:t>
            </a:r>
          </a:p>
          <a:p>
            <a:endParaRPr lang="en-GB" dirty="0"/>
          </a:p>
          <a:p>
            <a:pPr marL="0" indent="0">
              <a:buNone/>
            </a:pPr>
            <a:r>
              <a:rPr lang="en-GB" dirty="0"/>
              <a:t>Most practising teachers and material writers would instinctively agree with the logic of this claim.</a:t>
            </a:r>
          </a:p>
          <a:p>
            <a:pPr marL="0" indent="0">
              <a:buNone/>
            </a:pPr>
            <a:endParaRPr lang="en-GB" dirty="0"/>
          </a:p>
        </p:txBody>
      </p:sp>
    </p:spTree>
    <p:extLst>
      <p:ext uri="{BB962C8B-B14F-4D97-AF65-F5344CB8AC3E}">
        <p14:creationId xmlns:p14="http://schemas.microsoft.com/office/powerpoint/2010/main" val="2250365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124744"/>
            <a:ext cx="7562601" cy="48290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156645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1890</TotalTime>
  <Words>2358</Words>
  <Application>Microsoft Office PowerPoint</Application>
  <PresentationFormat>On-screen Show (4:3)</PresentationFormat>
  <Paragraphs>195</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Flow</vt:lpstr>
      <vt:lpstr>Postgraduate Academic Writing Course  </vt:lpstr>
      <vt:lpstr>11th September – Agenda  </vt:lpstr>
      <vt:lpstr>5. Quoting (i) </vt:lpstr>
      <vt:lpstr>Quoting (ii)</vt:lpstr>
      <vt:lpstr>Quoting (iii)</vt:lpstr>
      <vt:lpstr>Text 1</vt:lpstr>
      <vt:lpstr>Text 2</vt:lpstr>
      <vt:lpstr>Text 3 </vt:lpstr>
      <vt:lpstr>PowerPoint Presentation</vt:lpstr>
      <vt:lpstr>PowerPoint Presentation</vt:lpstr>
      <vt:lpstr>Text 4</vt:lpstr>
      <vt:lpstr>12 possible issues with quoting </vt:lpstr>
      <vt:lpstr>5. Paraphrasing </vt:lpstr>
      <vt:lpstr>PowerPoint Presentation</vt:lpstr>
      <vt:lpstr>Exercise 2- Answers:</vt:lpstr>
      <vt:lpstr>Paraphrasing Techniques 1</vt:lpstr>
      <vt:lpstr>Paraphrasing Techniques 2</vt:lpstr>
      <vt:lpstr>Paraphrasing Techniques 3</vt:lpstr>
      <vt:lpstr>Exercise 3 Answers</vt:lpstr>
      <vt:lpstr>Exercise 4 Answers</vt:lpstr>
      <vt:lpstr>PowerPoint Presentation</vt:lpstr>
      <vt:lpstr>6. Paragraphing – Ensuring cohesion </vt:lpstr>
      <vt:lpstr>High-scoring 1 (Main body) </vt:lpstr>
      <vt:lpstr>High-scoring 2 (main body) </vt:lpstr>
      <vt:lpstr>Linking words </vt:lpstr>
      <vt:lpstr>Theme &amp; rheme </vt:lpstr>
      <vt:lpstr>Theme &amp; rheme (ii)</vt:lpstr>
      <vt:lpstr>Theme &amp; rheme (iii)</vt:lpstr>
      <vt:lpstr>Examples </vt:lpstr>
      <vt:lpstr>PowerPoint Presentation</vt:lpstr>
      <vt:lpstr>7. Expectations of literature reviews / discussion sections </vt:lpstr>
      <vt:lpstr>Functions of a literature review </vt:lpstr>
      <vt:lpstr>Academic vocabulary – Literature reviews </vt:lpstr>
      <vt:lpstr>Language Focus – Literature reviews </vt:lpstr>
      <vt:lpstr>7. Improving &amp; revising your work </vt:lpstr>
      <vt:lpstr>7. Improving &amp; revising work (i) </vt:lpstr>
      <vt:lpstr>Improving &amp; revising work (ii)</vt:lpstr>
      <vt:lpstr>Improving &amp; revising work (iii)</vt:lpstr>
      <vt:lpstr>Improving &amp; revising work (iv)</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Postgraduate Academic Writing Course  </dc:title>
  <dc:creator>Katie Mansfield</dc:creator>
  <cp:lastModifiedBy>Katie Mansfield</cp:lastModifiedBy>
  <cp:revision>40</cp:revision>
  <dcterms:created xsi:type="dcterms:W3CDTF">2013-07-11T13:42:23Z</dcterms:created>
  <dcterms:modified xsi:type="dcterms:W3CDTF">2013-09-11T14:02:04Z</dcterms:modified>
</cp:coreProperties>
</file>