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73" r:id="rId6"/>
    <p:sldId id="275" r:id="rId7"/>
    <p:sldId id="260" r:id="rId8"/>
    <p:sldId id="259" r:id="rId9"/>
    <p:sldId id="274" r:id="rId10"/>
    <p:sldId id="277" r:id="rId11"/>
    <p:sldId id="279" r:id="rId12"/>
    <p:sldId id="276" r:id="rId13"/>
    <p:sldId id="278" r:id="rId14"/>
    <p:sldId id="261" r:id="rId15"/>
    <p:sldId id="262" r:id="rId16"/>
    <p:sldId id="263" r:id="rId17"/>
    <p:sldId id="264" r:id="rId18"/>
    <p:sldId id="280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C76D5B5-C9ED-41EB-B989-6EDC0B5557F7}" type="datetimeFigureOut">
              <a:rPr lang="cs-CZ"/>
              <a:pPr>
                <a:defRPr/>
              </a:pPr>
              <a:t>16.9.2014</a:t>
            </a:fld>
            <a:endParaRPr lang="cs-CZ"/>
          </a:p>
        </p:txBody>
      </p:sp>
      <p:sp>
        <p:nvSpPr>
          <p:cNvPr id="7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4E662B7-EC47-4E1D-A45C-D273B5A73F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DA6B-57A3-4495-A9EB-3FD16A21ECA5}" type="datetimeFigureOut">
              <a:rPr lang="cs-CZ"/>
              <a:pPr>
                <a:defRPr/>
              </a:pPr>
              <a:t>16.9.2014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7BBB3-A5E8-47BF-BBE7-D57E0AEDC3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E541AD-9F10-4177-95EA-D1383F92CEAB}" type="datetimeFigureOut">
              <a:rPr lang="cs-CZ"/>
              <a:pPr>
                <a:defRPr/>
              </a:pPr>
              <a:t>16.9.2014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0E383AC-22EC-42FB-9AE6-52A1CBA0F2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AC576-3179-4D3B-816E-9827B3869A65}" type="datetimeFigureOut">
              <a:rPr lang="cs-CZ"/>
              <a:pPr>
                <a:defRPr/>
              </a:pPr>
              <a:t>16.9.2014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73C5-5749-4B90-A92E-E50B4A1DC8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362734F-65D5-47C2-A410-0968153D2231}" type="datetimeFigureOut">
              <a:rPr lang="cs-CZ"/>
              <a:pPr>
                <a:defRPr/>
              </a:pPr>
              <a:t>16.9.2014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CEAB36-A193-4F6F-91CE-F8E11513E8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12F36-5EED-4E98-8D3F-30578D11156E}" type="datetimeFigureOut">
              <a:rPr lang="cs-CZ"/>
              <a:pPr>
                <a:defRPr/>
              </a:pPr>
              <a:t>16.9.2014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01C08-E25B-4650-A8A1-3D0E272570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8915A-6827-4420-A6C5-3E50B3F309BC}" type="datetimeFigureOut">
              <a:rPr lang="cs-CZ"/>
              <a:pPr>
                <a:defRPr/>
              </a:pPr>
              <a:t>16.9.2014</a:t>
            </a:fld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58345-467A-4489-BDBC-92073408E6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5F632-CFF0-4022-B38C-80FD8057498D}" type="datetimeFigureOut">
              <a:rPr lang="cs-CZ"/>
              <a:pPr>
                <a:defRPr/>
              </a:pPr>
              <a:t>16.9.2014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158D3-EDCD-4418-B43A-8EB42DBEF6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7BD1F-F975-4C3A-89F2-04E52787583F}" type="datetimeFigureOut">
              <a:rPr lang="cs-CZ"/>
              <a:pPr>
                <a:defRPr/>
              </a:pPr>
              <a:t>16.9.2014</a:t>
            </a:fld>
            <a:endParaRPr lang="cs-CZ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A362-48A9-41AC-9A2D-392993291B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41D3-3567-4721-937F-BC6C84B1ECC8}" type="datetimeFigureOut">
              <a:rPr lang="cs-CZ"/>
              <a:pPr>
                <a:defRPr/>
              </a:pPr>
              <a:t>16.9.2014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3436B-25E9-4607-B0F5-11E4EA431B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797253-92C0-4BEA-AF22-58A0556E56CE}" type="datetimeFigureOut">
              <a:rPr lang="cs-CZ"/>
              <a:pPr>
                <a:defRPr/>
              </a:pPr>
              <a:t>16.9.2014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CAF30A-E956-4308-9C67-C79AFA5824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0" name="Zástupný symbol pro text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EA1EC18-D1CB-47FA-9240-FF39D28DAF7E}" type="datetimeFigureOut">
              <a:rPr lang="cs-CZ"/>
              <a:pPr>
                <a:defRPr/>
              </a:pPr>
              <a:t>16.9.2014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349EDD1-48CF-4475-8460-245284A1A9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5" r:id="rId9"/>
    <p:sldLayoutId id="2147483682" r:id="rId10"/>
    <p:sldLayoutId id="21474836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mcyrilametodej.cz/en/about-fil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89680" y="665153"/>
            <a:ext cx="5105400" cy="411197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u="sng" dirty="0" err="1" smtClean="0">
                <a:latin typeface="Garamond" pitchFamily="18" charset="0"/>
              </a:rPr>
              <a:t>The</a:t>
            </a:r>
            <a:r>
              <a:rPr lang="cs-CZ" u="sng" dirty="0" smtClean="0">
                <a:latin typeface="Garamond" pitchFamily="18" charset="0"/>
              </a:rPr>
              <a:t> </a:t>
            </a:r>
            <a:r>
              <a:rPr lang="cs-CZ" u="sng" dirty="0" err="1" smtClean="0">
                <a:latin typeface="Garamond" pitchFamily="18" charset="0"/>
              </a:rPr>
              <a:t>brief</a:t>
            </a:r>
            <a:r>
              <a:rPr lang="cs-CZ" u="sng" dirty="0" smtClean="0">
                <a:latin typeface="Garamond" pitchFamily="18" charset="0"/>
              </a:rPr>
              <a:t> </a:t>
            </a:r>
            <a:r>
              <a:rPr lang="cs-CZ" u="sng" dirty="0" err="1" smtClean="0">
                <a:latin typeface="Garamond" pitchFamily="18" charset="0"/>
              </a:rPr>
              <a:t>outline</a:t>
            </a:r>
            <a:r>
              <a:rPr lang="cs-CZ" u="sng" dirty="0" smtClean="0">
                <a:latin typeface="Garamond" pitchFamily="18" charset="0"/>
              </a:rPr>
              <a:t> </a:t>
            </a:r>
            <a:r>
              <a:rPr lang="cs-CZ" u="sng" dirty="0" err="1" smtClean="0">
                <a:latin typeface="Garamond" pitchFamily="18" charset="0"/>
              </a:rPr>
              <a:t>of</a:t>
            </a:r>
            <a:r>
              <a:rPr lang="cs-CZ" u="sng" dirty="0" smtClean="0">
                <a:latin typeface="Garamond" pitchFamily="18" charset="0"/>
              </a:rPr>
              <a:t> </a:t>
            </a:r>
            <a:r>
              <a:rPr lang="cs-CZ" u="sng" dirty="0" err="1" smtClean="0">
                <a:latin typeface="Garamond" pitchFamily="18" charset="0"/>
              </a:rPr>
              <a:t>the</a:t>
            </a:r>
            <a:r>
              <a:rPr lang="cs-CZ" u="sng" dirty="0" smtClean="0">
                <a:latin typeface="Garamond" pitchFamily="18" charset="0"/>
              </a:rPr>
              <a:t> </a:t>
            </a:r>
            <a:r>
              <a:rPr lang="cs-CZ" u="sng" dirty="0" err="1" smtClean="0">
                <a:latin typeface="Garamond" pitchFamily="18" charset="0"/>
              </a:rPr>
              <a:t>history</a:t>
            </a:r>
            <a:r>
              <a:rPr lang="cs-CZ" u="sng" dirty="0" smtClean="0">
                <a:latin typeface="Garamond" pitchFamily="18" charset="0"/>
              </a:rPr>
              <a:t> </a:t>
            </a:r>
            <a:r>
              <a:rPr lang="cs-CZ" u="sng" dirty="0" err="1" smtClean="0">
                <a:latin typeface="Garamond" pitchFamily="18" charset="0"/>
              </a:rPr>
              <a:t>of</a:t>
            </a:r>
            <a:r>
              <a:rPr lang="cs-CZ" u="sng" dirty="0" smtClean="0">
                <a:latin typeface="Garamond" pitchFamily="18" charset="0"/>
              </a:rPr>
              <a:t> </a:t>
            </a:r>
            <a:r>
              <a:rPr lang="cs-CZ" u="sng" dirty="0" err="1" smtClean="0">
                <a:latin typeface="Garamond" pitchFamily="18" charset="0"/>
              </a:rPr>
              <a:t>the</a:t>
            </a:r>
            <a:r>
              <a:rPr lang="cs-CZ" u="sng" dirty="0" smtClean="0">
                <a:latin typeface="Garamond" pitchFamily="18" charset="0"/>
              </a:rPr>
              <a:t> </a:t>
            </a:r>
            <a:r>
              <a:rPr lang="cs-CZ" u="sng" dirty="0" err="1" smtClean="0">
                <a:latin typeface="Garamond" pitchFamily="18" charset="0"/>
              </a:rPr>
              <a:t>Czech</a:t>
            </a:r>
            <a:r>
              <a:rPr lang="cs-CZ" u="sng" dirty="0" smtClean="0">
                <a:latin typeface="Garamond" pitchFamily="18" charset="0"/>
              </a:rPr>
              <a:t> </a:t>
            </a:r>
            <a:r>
              <a:rPr lang="cs-CZ" u="sng" dirty="0" err="1" smtClean="0">
                <a:latin typeface="Garamond" pitchFamily="18" charset="0"/>
              </a:rPr>
              <a:t>Lands</a:t>
            </a:r>
            <a:r>
              <a:rPr lang="cs-CZ" u="sng" dirty="0" smtClean="0">
                <a:latin typeface="Garamond" pitchFamily="18" charset="0"/>
              </a:rPr>
              <a:t> in </a:t>
            </a:r>
            <a:r>
              <a:rPr lang="cs-CZ" u="sng" dirty="0" err="1" smtClean="0">
                <a:latin typeface="Garamond" pitchFamily="18" charset="0"/>
              </a:rPr>
              <a:t>the</a:t>
            </a:r>
            <a:r>
              <a:rPr lang="cs-CZ" u="sng" dirty="0" smtClean="0">
                <a:latin typeface="Garamond" pitchFamily="18" charset="0"/>
              </a:rPr>
              <a:t> </a:t>
            </a:r>
            <a:r>
              <a:rPr lang="cs-CZ" u="sng" dirty="0" err="1" smtClean="0">
                <a:latin typeface="Garamond" pitchFamily="18" charset="0"/>
              </a:rPr>
              <a:t>Middle</a:t>
            </a:r>
            <a:r>
              <a:rPr lang="cs-CZ" u="sng" dirty="0" smtClean="0">
                <a:latin typeface="Garamond" pitchFamily="18" charset="0"/>
              </a:rPr>
              <a:t> </a:t>
            </a:r>
            <a:r>
              <a:rPr lang="cs-CZ" u="sng" dirty="0" err="1" smtClean="0">
                <a:latin typeface="Garamond" pitchFamily="18" charset="0"/>
              </a:rPr>
              <a:t>Ages</a:t>
            </a:r>
            <a:r>
              <a:rPr lang="cs-CZ" dirty="0" smtClean="0">
                <a:latin typeface="Garamond" pitchFamily="18" charset="0"/>
              </a:rPr>
              <a:t/>
            </a:r>
            <a:br>
              <a:rPr lang="cs-CZ" dirty="0" smtClean="0">
                <a:latin typeface="Garamond" pitchFamily="18" charset="0"/>
              </a:rPr>
            </a:br>
            <a:endParaRPr lang="cs-CZ" dirty="0">
              <a:latin typeface="Garamond" pitchFamily="18" charset="0"/>
            </a:endParaRPr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3354388" y="5445125"/>
            <a:ext cx="5114925" cy="936625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Jana </a:t>
            </a:r>
            <a:r>
              <a:rPr lang="cs-CZ" dirty="0" err="1" smtClean="0">
                <a:latin typeface="Garamond" pitchFamily="18" charset="0"/>
              </a:rPr>
              <a:t>Skerlova</a:t>
            </a:r>
            <a:endParaRPr lang="cs-CZ" dirty="0" smtClean="0">
              <a:latin typeface="Garamond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88045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Garamond" pitchFamily="18" charset="0"/>
              </a:rPr>
              <a:t>Charles IV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7848872" cy="5544616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b="1" dirty="0" err="1" smtClean="0">
                <a:latin typeface="Garamond" pitchFamily="18" charset="0"/>
              </a:rPr>
              <a:t>Prague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became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capital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Holy</a:t>
            </a:r>
            <a:r>
              <a:rPr lang="cs-CZ" sz="2400" dirty="0" smtClean="0">
                <a:latin typeface="Garamond" pitchFamily="18" charset="0"/>
              </a:rPr>
              <a:t> Roman Empire, most </a:t>
            </a:r>
            <a:r>
              <a:rPr lang="cs-CZ" sz="2400" dirty="0" err="1" smtClean="0">
                <a:latin typeface="Garamond" pitchFamily="18" charset="0"/>
              </a:rPr>
              <a:t>important</a:t>
            </a:r>
            <a:r>
              <a:rPr lang="cs-CZ" sz="2400" dirty="0" smtClean="0">
                <a:latin typeface="Garamond" pitchFamily="18" charset="0"/>
              </a:rPr>
              <a:t> city in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Central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Europe</a:t>
            </a:r>
            <a:endParaRPr lang="cs-CZ" sz="24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smtClean="0">
                <a:latin typeface="Garamond" pitchFamily="18" charset="0"/>
              </a:rPr>
              <a:t>Charles IV </a:t>
            </a:r>
            <a:r>
              <a:rPr lang="cs-CZ" sz="2400" dirty="0" err="1" smtClean="0">
                <a:latin typeface="Garamond" pitchFamily="18" charset="0"/>
              </a:rPr>
              <a:t>rebuilt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city on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model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Paris, in </a:t>
            </a:r>
            <a:r>
              <a:rPr lang="cs-CZ" sz="2400" dirty="0" err="1" smtClean="0">
                <a:latin typeface="Garamond" pitchFamily="18" charset="0"/>
              </a:rPr>
              <a:t>Gothic</a:t>
            </a:r>
            <a:r>
              <a:rPr lang="cs-CZ" sz="2400" dirty="0" smtClean="0">
                <a:latin typeface="Garamond" pitchFamily="18" charset="0"/>
              </a:rPr>
              <a:t> style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err="1" smtClean="0">
                <a:latin typeface="Garamond" pitchFamily="18" charset="0"/>
              </a:rPr>
              <a:t>established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New </a:t>
            </a:r>
            <a:r>
              <a:rPr lang="cs-CZ" sz="2400" b="1" dirty="0" err="1" smtClean="0">
                <a:latin typeface="Garamond" pitchFamily="18" charset="0"/>
              </a:rPr>
              <a:t>Town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of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Prague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dirty="0" smtClean="0">
                <a:latin typeface="Garamond" pitchFamily="18" charset="0"/>
              </a:rPr>
              <a:t>(Nové Město),  </a:t>
            </a:r>
            <a:r>
              <a:rPr lang="cs-CZ" sz="2400" b="1" dirty="0" smtClean="0">
                <a:latin typeface="Garamond" pitchFamily="18" charset="0"/>
              </a:rPr>
              <a:t>Charles </a:t>
            </a:r>
            <a:r>
              <a:rPr lang="cs-CZ" sz="2400" b="1" dirty="0" err="1" smtClean="0">
                <a:latin typeface="Garamond" pitchFamily="18" charset="0"/>
              </a:rPr>
              <a:t>Bridge</a:t>
            </a:r>
            <a:r>
              <a:rPr lang="cs-CZ" sz="2400" b="1" dirty="0" smtClean="0">
                <a:latin typeface="Garamond" pitchFamily="18" charset="0"/>
              </a:rPr>
              <a:t>, Charles Square, St. </a:t>
            </a:r>
            <a:r>
              <a:rPr lang="cs-CZ" sz="2400" b="1" dirty="0" err="1" smtClean="0">
                <a:latin typeface="Garamond" pitchFamily="18" charset="0"/>
              </a:rPr>
              <a:t>Vitus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Cathedral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b="1" dirty="0" err="1" smtClean="0">
                <a:latin typeface="Garamond" pitchFamily="18" charset="0"/>
              </a:rPr>
              <a:t>rebuilt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Prague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Castle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dirty="0" smtClean="0">
                <a:latin typeface="Garamond" pitchFamily="18" charset="0"/>
              </a:rPr>
              <a:t>…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smtClean="0">
                <a:latin typeface="Garamond" pitchFamily="18" charset="0"/>
              </a:rPr>
              <a:t>1348 – he </a:t>
            </a:r>
            <a:r>
              <a:rPr lang="cs-CZ" sz="2400" dirty="0" err="1" smtClean="0">
                <a:latin typeface="Garamond" pitchFamily="18" charset="0"/>
              </a:rPr>
              <a:t>founded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University </a:t>
            </a:r>
            <a:r>
              <a:rPr lang="cs-CZ" sz="2400" b="1" dirty="0" err="1" smtClean="0">
                <a:latin typeface="Garamond" pitchFamily="18" charset="0"/>
              </a:rPr>
              <a:t>of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Prague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later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named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after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him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very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first</a:t>
            </a:r>
            <a:r>
              <a:rPr lang="cs-CZ" sz="2400" dirty="0" smtClean="0">
                <a:latin typeface="Garamond" pitchFamily="18" charset="0"/>
              </a:rPr>
              <a:t> university in </a:t>
            </a:r>
            <a:r>
              <a:rPr lang="cs-CZ" sz="2400" dirty="0" err="1" smtClean="0">
                <a:latin typeface="Garamond" pitchFamily="18" charset="0"/>
              </a:rPr>
              <a:t>Central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Europe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important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for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development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education</a:t>
            </a:r>
            <a:r>
              <a:rPr lang="cs-CZ" sz="2400" dirty="0" smtClean="0">
                <a:latin typeface="Garamond" pitchFamily="18" charset="0"/>
              </a:rPr>
              <a:t>, science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culture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CE, </a:t>
            </a:r>
            <a:r>
              <a:rPr lang="cs-CZ" sz="2400" dirty="0" err="1" smtClean="0">
                <a:latin typeface="Garamond" pitchFamily="18" charset="0"/>
              </a:rPr>
              <a:t>Prague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became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intellectual</a:t>
            </a:r>
            <a:r>
              <a:rPr lang="cs-CZ" sz="2400" dirty="0" smtClean="0">
                <a:latin typeface="Garamond" pitchFamily="18" charset="0"/>
              </a:rPr>
              <a:t> centre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CE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Karlstejn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Castle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dirty="0" smtClean="0">
                <a:latin typeface="Garamond" pitchFamily="18" charset="0"/>
              </a:rPr>
              <a:t>– </a:t>
            </a:r>
            <a:r>
              <a:rPr lang="en-US" sz="2400" dirty="0" smtClean="0">
                <a:latin typeface="Garamond" pitchFamily="18" charset="0"/>
              </a:rPr>
              <a:t>a place for safekeeping 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Imperial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Regalia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Bohemian </a:t>
            </a:r>
            <a:r>
              <a:rPr lang="cs-CZ" sz="2400" dirty="0" err="1" smtClean="0">
                <a:latin typeface="Garamond" pitchFamily="18" charset="0"/>
              </a:rPr>
              <a:t>Crown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Jewels</a:t>
            </a:r>
            <a:endParaRPr lang="cs-CZ" sz="2400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>
          <a:xfrm>
            <a:off x="971600" y="5949280"/>
            <a:ext cx="6696744" cy="720080"/>
          </a:xfrm>
        </p:spPr>
        <p:txBody>
          <a:bodyPr/>
          <a:lstStyle/>
          <a:p>
            <a:r>
              <a:rPr lang="cs-CZ" sz="2000" dirty="0" err="1" smtClean="0">
                <a:latin typeface="Garamond" pitchFamily="18" charset="0"/>
              </a:rPr>
              <a:t>Kingdom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Bohemia </a:t>
            </a:r>
            <a:r>
              <a:rPr lang="cs-CZ" sz="2000" dirty="0" err="1" smtClean="0">
                <a:latin typeface="Garamond" pitchFamily="18" charset="0"/>
              </a:rPr>
              <a:t>during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reign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Charles IV</a:t>
            </a:r>
            <a:endParaRPr lang="cs-CZ" sz="2000" dirty="0">
              <a:latin typeface="Garamond" pitchFamily="18" charset="0"/>
            </a:endParaRPr>
          </a:p>
        </p:txBody>
      </p:sp>
      <p:pic>
        <p:nvPicPr>
          <p:cNvPr id="4" name="Zástupný symbol pro obsah 3" descr="Karte_Böhmen_unter_Karl_IV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60648"/>
            <a:ext cx="5544616" cy="552729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6093296"/>
            <a:ext cx="3520440" cy="457200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Bohemian </a:t>
            </a:r>
            <a:r>
              <a:rPr lang="cs-CZ" dirty="0" err="1" smtClean="0">
                <a:latin typeface="Garamond" pitchFamily="18" charset="0"/>
              </a:rPr>
              <a:t>Crown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Jewels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572000" y="6093296"/>
            <a:ext cx="3520440" cy="457200"/>
          </a:xfrm>
        </p:spPr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Karstejn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Castle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near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Prague</a:t>
            </a:r>
            <a:r>
              <a:rPr lang="cs-CZ" dirty="0" smtClean="0">
                <a:latin typeface="Garamond" pitchFamily="18" charset="0"/>
              </a:rPr>
              <a:t>)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7" name="Zástupný symbol pro obsah 6" descr="hrad-korunovacni-klenoty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968552" cy="3377063"/>
          </a:xfrm>
        </p:spPr>
      </p:pic>
      <p:pic>
        <p:nvPicPr>
          <p:cNvPr id="8" name="Zástupný symbol pro obsah 9" descr="01-karlstejn-pohle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5976" y="2420888"/>
            <a:ext cx="4572000" cy="3429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Gothic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architecture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Bitov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Castle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Southern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Moravia</a:t>
            </a:r>
            <a:r>
              <a:rPr lang="cs-CZ" dirty="0" smtClean="0">
                <a:latin typeface="Garamond" pitchFamily="18" charset="0"/>
              </a:rPr>
              <a:t>)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88024" y="5877272"/>
            <a:ext cx="3520440" cy="457200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St. Jakob’s </a:t>
            </a:r>
            <a:r>
              <a:rPr lang="cs-CZ" dirty="0" err="1" smtClean="0">
                <a:latin typeface="Garamond" pitchFamily="18" charset="0"/>
              </a:rPr>
              <a:t>Church</a:t>
            </a:r>
            <a:r>
              <a:rPr lang="cs-CZ" dirty="0" smtClean="0">
                <a:latin typeface="Garamond" pitchFamily="18" charset="0"/>
              </a:rPr>
              <a:t> (Brno)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7" name="Zástupný symbol pro obsah 6" descr="hrad-bitov-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4104456" cy="3019707"/>
          </a:xfrm>
        </p:spPr>
      </p:pic>
      <p:pic>
        <p:nvPicPr>
          <p:cNvPr id="8" name="Zástupný symbol pro obsah 7" descr="kostel_sv_Jakub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844824"/>
            <a:ext cx="3521075" cy="347367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239000" cy="5760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Garamond" pitchFamily="18" charset="0"/>
              </a:rPr>
              <a:t>The </a:t>
            </a:r>
            <a:r>
              <a:rPr lang="en-US" sz="2800" dirty="0" err="1" smtClean="0">
                <a:latin typeface="Garamond" pitchFamily="18" charset="0"/>
              </a:rPr>
              <a:t>Hussite</a:t>
            </a:r>
            <a:r>
              <a:rPr lang="en-US" sz="2800" dirty="0" smtClean="0">
                <a:latin typeface="Garamond" pitchFamily="18" charset="0"/>
              </a:rPr>
              <a:t> Revolution (1419 - 1436)</a:t>
            </a:r>
            <a:endParaRPr lang="en-US" sz="2800" dirty="0">
              <a:latin typeface="Garamond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124744"/>
            <a:ext cx="8280920" cy="5733255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err="1" smtClean="0">
                <a:latin typeface="Garamond" pitchFamily="18" charset="0"/>
              </a:rPr>
              <a:t>Wenceslaus</a:t>
            </a:r>
            <a:r>
              <a:rPr lang="cs-CZ" b="1" dirty="0" smtClean="0">
                <a:latin typeface="Garamond" pitchFamily="18" charset="0"/>
              </a:rPr>
              <a:t> IV </a:t>
            </a:r>
            <a:r>
              <a:rPr lang="cs-CZ" dirty="0" smtClean="0">
                <a:latin typeface="Garamond" pitchFamily="18" charset="0"/>
              </a:rPr>
              <a:t>(1378–1419) – </a:t>
            </a:r>
            <a:r>
              <a:rPr lang="cs-CZ" dirty="0" err="1" smtClean="0">
                <a:latin typeface="Garamond" pitchFamily="18" charset="0"/>
              </a:rPr>
              <a:t>weak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ruler</a:t>
            </a:r>
            <a:r>
              <a:rPr lang="cs-CZ" dirty="0" smtClean="0">
                <a:latin typeface="Garamond" pitchFamily="18" charset="0"/>
              </a:rPr>
              <a:t>, King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Bohemia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err="1" smtClean="0">
                <a:latin typeface="Garamond" pitchFamily="18" charset="0"/>
              </a:rPr>
              <a:t>Sigismund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Luxembourg</a:t>
            </a:r>
            <a:r>
              <a:rPr lang="cs-CZ" dirty="0" smtClean="0">
                <a:latin typeface="Garamond" pitchFamily="18" charset="0"/>
              </a:rPr>
              <a:t>(1410–1437) – </a:t>
            </a:r>
            <a:r>
              <a:rPr lang="cs-CZ" dirty="0" err="1" smtClean="0">
                <a:latin typeface="Garamond" pitchFamily="18" charset="0"/>
              </a:rPr>
              <a:t>Wenceslaus’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brother</a:t>
            </a:r>
            <a:r>
              <a:rPr lang="cs-CZ" dirty="0" smtClean="0">
                <a:latin typeface="Garamond" pitchFamily="18" charset="0"/>
              </a:rPr>
              <a:t>, a king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Holy</a:t>
            </a:r>
            <a:r>
              <a:rPr lang="cs-CZ" dirty="0" smtClean="0">
                <a:latin typeface="Garamond" pitchFamily="18" charset="0"/>
              </a:rPr>
              <a:t> Roman Empire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religious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errupted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in Bohemian </a:t>
            </a:r>
            <a:r>
              <a:rPr lang="cs-CZ" dirty="0" err="1" smtClean="0">
                <a:latin typeface="Garamond" pitchFamily="18" charset="0"/>
              </a:rPr>
              <a:t>lands</a:t>
            </a:r>
            <a:endParaRPr lang="cs-CZ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>
                <a:solidFill>
                  <a:schemeClr val="accent1"/>
                </a:solidFill>
                <a:latin typeface="Garamond" pitchFamily="18" charset="0"/>
              </a:rPr>
              <a:t>Master Jan Hus </a:t>
            </a:r>
            <a:r>
              <a:rPr lang="cs-CZ" dirty="0" smtClean="0">
                <a:latin typeface="Garamond" pitchFamily="18" charset="0"/>
              </a:rPr>
              <a:t>–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one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forerunners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Protestant </a:t>
            </a:r>
            <a:r>
              <a:rPr lang="cs-CZ" dirty="0" err="1" smtClean="0">
                <a:latin typeface="Garamond" pitchFamily="18" charset="0"/>
              </a:rPr>
              <a:t>Reformation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scholar.clergyman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preacher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Professor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Prague</a:t>
            </a:r>
            <a:r>
              <a:rPr lang="cs-CZ" dirty="0" smtClean="0">
                <a:latin typeface="Garamond" pitchFamily="18" charset="0"/>
              </a:rPr>
              <a:t> University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wanted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reform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certain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practices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Roman </a:t>
            </a:r>
            <a:r>
              <a:rPr lang="cs-CZ" dirty="0" err="1" smtClean="0">
                <a:latin typeface="Garamond" pitchFamily="18" charset="0"/>
              </a:rPr>
              <a:t>Catholic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Church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>
                <a:latin typeface="Garamond" pitchFamily="18" charset="0"/>
              </a:rPr>
              <a:t>he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protesting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clerical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abuses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especially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sale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indulgences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paying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forgivness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during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confession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>
                <a:latin typeface="Garamond" pitchFamily="18" charset="0"/>
              </a:rPr>
              <a:t>he </a:t>
            </a:r>
            <a:r>
              <a:rPr lang="cs-CZ" dirty="0" err="1" smtClean="0">
                <a:latin typeface="Garamond" pitchFamily="18" charset="0"/>
              </a:rPr>
              <a:t>also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declared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clergy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should</a:t>
            </a:r>
            <a:r>
              <a:rPr lang="cs-CZ" dirty="0" smtClean="0">
                <a:latin typeface="Garamond" pitchFamily="18" charset="0"/>
              </a:rPr>
              <a:t> live </a:t>
            </a:r>
            <a:r>
              <a:rPr lang="cs-CZ" dirty="0" err="1" smtClean="0">
                <a:latin typeface="Garamond" pitchFamily="18" charset="0"/>
              </a:rPr>
              <a:t>according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Bible, in </a:t>
            </a:r>
            <a:r>
              <a:rPr lang="cs-CZ" dirty="0" err="1" smtClean="0">
                <a:latin typeface="Garamond" pitchFamily="18" charset="0"/>
              </a:rPr>
              <a:t>poverty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without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property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secular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</a:t>
            </a:r>
            <a:endParaRPr lang="cs-CZ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mortal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should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prohibited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punished</a:t>
            </a:r>
            <a:endParaRPr lang="cs-CZ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>
                <a:latin typeface="Garamond" pitchFamily="18" charset="0"/>
              </a:rPr>
              <a:t>he </a:t>
            </a:r>
            <a:r>
              <a:rPr lang="cs-CZ" dirty="0" err="1" smtClean="0">
                <a:latin typeface="Garamond" pitchFamily="18" charset="0"/>
              </a:rPr>
              <a:t>also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proclaimed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believers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should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understand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Holy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Writ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should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proclaimed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languages</a:t>
            </a:r>
            <a:r>
              <a:rPr lang="cs-CZ" dirty="0" smtClean="0">
                <a:latin typeface="Garamond" pitchFamily="18" charset="0"/>
              </a:rPr>
              <a:t>, not in latine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831632" y="476672"/>
            <a:ext cx="3312368" cy="51667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>
                <a:latin typeface="Garamond" pitchFamily="18" charset="0"/>
              </a:rPr>
              <a:t>Master Jan Hus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6" name="Zástupný symbol pro obrázek 5" descr="tumblr_me3y2u0XsU1rm3mxeo1_r1_12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5432080" cy="61293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291" name="Zástupný symbol pro text 5"/>
          <p:cNvSpPr>
            <a:spLocks noGrp="1"/>
          </p:cNvSpPr>
          <p:nvPr>
            <p:ph sz="half" idx="2"/>
          </p:nvPr>
        </p:nvSpPr>
        <p:spPr>
          <a:xfrm>
            <a:off x="6012160" y="1700808"/>
            <a:ext cx="2088232" cy="496855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cs-CZ" sz="2800" dirty="0" smtClean="0">
                <a:latin typeface="Garamond" pitchFamily="18" charset="0"/>
              </a:rPr>
              <a:t>Master Jan Hus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condemned</a:t>
            </a:r>
            <a:r>
              <a:rPr lang="cs-CZ" sz="2800" dirty="0" smtClean="0">
                <a:latin typeface="Garamond" pitchFamily="18" charset="0"/>
              </a:rPr>
              <a:t> by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Council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Constance</a:t>
            </a:r>
            <a:r>
              <a:rPr lang="cs-CZ" sz="2800" dirty="0" smtClean="0">
                <a:latin typeface="Garamond" pitchFamily="18" charset="0"/>
              </a:rPr>
              <a:t> as a </a:t>
            </a:r>
            <a:r>
              <a:rPr lang="cs-CZ" sz="2800" dirty="0" err="1" smtClean="0">
                <a:latin typeface="Garamond" pitchFamily="18" charset="0"/>
              </a:rPr>
              <a:t>heretic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 </a:t>
            </a:r>
            <a:r>
              <a:rPr lang="cs-CZ" sz="2800" dirty="0" err="1" smtClean="0">
                <a:latin typeface="Garamond" pitchFamily="18" charset="0"/>
              </a:rPr>
              <a:t>sentenced</a:t>
            </a:r>
            <a:r>
              <a:rPr lang="cs-CZ" sz="2800" dirty="0" smtClean="0">
                <a:latin typeface="Garamond" pitchFamily="18" charset="0"/>
              </a:rPr>
              <a:t> to </a:t>
            </a:r>
            <a:r>
              <a:rPr lang="cs-CZ" sz="2800" dirty="0" err="1" smtClean="0">
                <a:latin typeface="Garamond" pitchFamily="18" charset="0"/>
              </a:rPr>
              <a:t>death</a:t>
            </a:r>
            <a:r>
              <a:rPr lang="cs-CZ" sz="2800" dirty="0" smtClean="0">
                <a:latin typeface="Garamond" pitchFamily="18" charset="0"/>
              </a:rPr>
              <a:t>. He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burnt</a:t>
            </a:r>
            <a:r>
              <a:rPr lang="cs-CZ" sz="2800" dirty="0" smtClean="0">
                <a:latin typeface="Garamond" pitchFamily="18" charset="0"/>
              </a:rPr>
              <a:t> to </a:t>
            </a:r>
            <a:r>
              <a:rPr lang="cs-CZ" sz="2800" dirty="0" err="1" smtClean="0">
                <a:latin typeface="Garamond" pitchFamily="18" charset="0"/>
              </a:rPr>
              <a:t>death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smtClean="0">
                <a:latin typeface="Garamond" pitchFamily="18" charset="0"/>
              </a:rPr>
              <a:t>1415.</a:t>
            </a:r>
            <a:endParaRPr lang="cs-CZ" sz="2800" dirty="0" smtClean="0">
              <a:latin typeface="Garamond" pitchFamily="18" charset="0"/>
            </a:endParaRPr>
          </a:p>
          <a:p>
            <a:pPr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51667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Hussites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208912" cy="5832647"/>
          </a:xfrm>
        </p:spPr>
        <p:txBody>
          <a:bodyPr>
            <a:normAutofit fontScale="4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Bohemian </a:t>
            </a:r>
            <a:r>
              <a:rPr lang="cs-CZ" sz="4400" dirty="0" err="1" smtClean="0">
                <a:latin typeface="Garamond" pitchFamily="18" charset="0"/>
              </a:rPr>
              <a:t>people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blamed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Emperor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Sigismund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for</a:t>
            </a:r>
            <a:r>
              <a:rPr lang="cs-CZ" sz="4400" dirty="0" smtClean="0">
                <a:latin typeface="Garamond" pitchFamily="18" charset="0"/>
              </a:rPr>
              <a:t> Hus’ </a:t>
            </a:r>
            <a:r>
              <a:rPr lang="cs-CZ" sz="4400" dirty="0" err="1" smtClean="0">
                <a:latin typeface="Garamond" pitchFamily="18" charset="0"/>
              </a:rPr>
              <a:t>death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so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they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did</a:t>
            </a:r>
            <a:r>
              <a:rPr lang="cs-CZ" sz="4400" dirty="0" smtClean="0">
                <a:latin typeface="Garamond" pitchFamily="18" charset="0"/>
              </a:rPr>
              <a:t> not </a:t>
            </a:r>
            <a:r>
              <a:rPr lang="cs-CZ" sz="4400" dirty="0" err="1" smtClean="0">
                <a:latin typeface="Garamond" pitchFamily="18" charset="0"/>
              </a:rPr>
              <a:t>want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him</a:t>
            </a:r>
            <a:r>
              <a:rPr lang="cs-CZ" sz="4400" dirty="0" smtClean="0">
                <a:latin typeface="Garamond" pitchFamily="18" charset="0"/>
              </a:rPr>
              <a:t> to </a:t>
            </a:r>
            <a:r>
              <a:rPr lang="cs-CZ" sz="4400" dirty="0" err="1" smtClean="0">
                <a:latin typeface="Garamond" pitchFamily="18" charset="0"/>
              </a:rPr>
              <a:t>become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king </a:t>
            </a:r>
            <a:r>
              <a:rPr lang="cs-CZ" sz="4400" dirty="0" err="1" smtClean="0">
                <a:latin typeface="Garamond" pitchFamily="18" charset="0"/>
              </a:rPr>
              <a:t>of</a:t>
            </a:r>
            <a:r>
              <a:rPr lang="cs-CZ" sz="4400" dirty="0" smtClean="0">
                <a:latin typeface="Garamond" pitchFamily="18" charset="0"/>
              </a:rPr>
              <a:t> Bohemia </a:t>
            </a:r>
            <a:r>
              <a:rPr lang="cs-CZ" sz="4400" dirty="0" err="1" smtClean="0">
                <a:latin typeface="Garamond" pitchFamily="18" charset="0"/>
              </a:rPr>
              <a:t>after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Wenceslaus’</a:t>
            </a:r>
            <a:endParaRPr lang="cs-CZ" sz="44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4400" dirty="0" smtClean="0">
                <a:latin typeface="Garamond" pitchFamily="18" charset="0"/>
              </a:rPr>
              <a:t>Hus</a:t>
            </a:r>
            <a:r>
              <a:rPr lang="cs-CZ" sz="4400" dirty="0" smtClean="0">
                <a:latin typeface="Garamond" pitchFamily="18" charset="0"/>
              </a:rPr>
              <a:t>’ </a:t>
            </a:r>
            <a:r>
              <a:rPr lang="cs-CZ" sz="4400" dirty="0" err="1" smtClean="0">
                <a:latin typeface="Garamond" pitchFamily="18" charset="0"/>
              </a:rPr>
              <a:t>followers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launched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powerful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religious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movement</a:t>
            </a:r>
            <a:r>
              <a:rPr lang="cs-CZ" sz="4400" dirty="0" smtClean="0">
                <a:latin typeface="Garamond" pitchFamily="18" charset="0"/>
              </a:rPr>
              <a:t>, </a:t>
            </a:r>
            <a:r>
              <a:rPr lang="cs-CZ" sz="4400" dirty="0" err="1" smtClean="0">
                <a:latin typeface="Garamond" pitchFamily="18" charset="0"/>
              </a:rPr>
              <a:t>they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called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themselves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i="1" dirty="0" err="1" smtClean="0">
                <a:latin typeface="Garamond" pitchFamily="18" charset="0"/>
              </a:rPr>
              <a:t>the</a:t>
            </a:r>
            <a:r>
              <a:rPr lang="cs-CZ" sz="4400" i="1" dirty="0" smtClean="0">
                <a:latin typeface="Garamond" pitchFamily="18" charset="0"/>
              </a:rPr>
              <a:t> </a:t>
            </a:r>
            <a:r>
              <a:rPr lang="cs-CZ" sz="4400" i="1" dirty="0" err="1" smtClean="0">
                <a:latin typeface="Garamond" pitchFamily="18" charset="0"/>
              </a:rPr>
              <a:t>Hussites</a:t>
            </a:r>
            <a:r>
              <a:rPr lang="cs-CZ" sz="4400" dirty="0" smtClean="0">
                <a:latin typeface="Garamond" pitchFamily="18" charset="0"/>
              </a:rPr>
              <a:t>; </a:t>
            </a:r>
            <a:r>
              <a:rPr lang="cs-CZ" sz="4400" dirty="0" smtClean="0">
                <a:latin typeface="Garamond" pitchFamily="18" charset="0"/>
              </a:rPr>
              <a:t>( </a:t>
            </a:r>
            <a:r>
              <a:rPr lang="cs-CZ" sz="4400" dirty="0" err="1" smtClean="0">
                <a:latin typeface="Garamond" pitchFamily="18" charset="0"/>
              </a:rPr>
              <a:t>or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Men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of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Chalice</a:t>
            </a:r>
            <a:r>
              <a:rPr lang="cs-CZ" sz="4400" dirty="0" smtClean="0">
                <a:latin typeface="Garamond" pitchFamily="18" charset="0"/>
              </a:rPr>
              <a:t> -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symbol </a:t>
            </a:r>
            <a:r>
              <a:rPr lang="cs-CZ" sz="4400" dirty="0" err="1" smtClean="0">
                <a:latin typeface="Garamond" pitchFamily="18" charset="0"/>
              </a:rPr>
              <a:t>of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Hussites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movement</a:t>
            </a:r>
            <a:r>
              <a:rPr lang="cs-CZ" sz="4400" dirty="0" smtClean="0">
                <a:latin typeface="Garamond" pitchFamily="18" charset="0"/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4400" dirty="0" err="1" smtClean="0">
                <a:latin typeface="Garamond" pitchFamily="18" charset="0"/>
              </a:rPr>
              <a:t>Sigismund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organized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five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crusade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campains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against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Hussites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but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all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campains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were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unsuccesfull</a:t>
            </a:r>
            <a:r>
              <a:rPr lang="cs-CZ" sz="4400" dirty="0" smtClean="0">
                <a:latin typeface="Garamond" pitchFamily="18" charset="0"/>
              </a:rPr>
              <a:t> (</a:t>
            </a:r>
            <a:r>
              <a:rPr lang="cs-CZ" sz="4400" dirty="0" err="1" smtClean="0">
                <a:latin typeface="Garamond" pitchFamily="18" charset="0"/>
              </a:rPr>
              <a:t>due</a:t>
            </a:r>
            <a:r>
              <a:rPr lang="cs-CZ" sz="4400" dirty="0" smtClean="0">
                <a:latin typeface="Garamond" pitchFamily="18" charset="0"/>
              </a:rPr>
              <a:t> to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outstanding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military</a:t>
            </a:r>
            <a:r>
              <a:rPr lang="cs-CZ" sz="4400" dirty="0" smtClean="0">
                <a:latin typeface="Garamond" pitchFamily="18" charset="0"/>
              </a:rPr>
              <a:t> leader </a:t>
            </a:r>
            <a:r>
              <a:rPr lang="cs-CZ" sz="4400" dirty="0" err="1" smtClean="0">
                <a:latin typeface="Garamond" pitchFamily="18" charset="0"/>
              </a:rPr>
              <a:t>of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Hussites</a:t>
            </a:r>
            <a:r>
              <a:rPr lang="cs-CZ" sz="4400" dirty="0" smtClean="0">
                <a:latin typeface="Garamond" pitchFamily="18" charset="0"/>
              </a:rPr>
              <a:t> – Jan Žižka)</a:t>
            </a:r>
            <a:endParaRPr lang="cs-CZ" sz="44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4400" dirty="0" err="1" smtClean="0">
                <a:latin typeface="Garamond" pitchFamily="18" charset="0"/>
              </a:rPr>
              <a:t>almost</a:t>
            </a:r>
            <a:r>
              <a:rPr lang="cs-CZ" sz="4400" dirty="0" smtClean="0">
                <a:latin typeface="Garamond" pitchFamily="18" charset="0"/>
              </a:rPr>
              <a:t> 15 </a:t>
            </a:r>
            <a:r>
              <a:rPr lang="cs-CZ" sz="4400" dirty="0" err="1" smtClean="0">
                <a:latin typeface="Garamond" pitchFamily="18" charset="0"/>
              </a:rPr>
              <a:t>years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of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religious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struggles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and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smtClean="0">
                <a:latin typeface="Garamond" pitchFamily="18" charset="0"/>
              </a:rPr>
              <a:t>civil </a:t>
            </a:r>
            <a:r>
              <a:rPr lang="cs-CZ" sz="4400" dirty="0" err="1" smtClean="0">
                <a:latin typeface="Garamond" pitchFamily="18" charset="0"/>
              </a:rPr>
              <a:t>wars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smtClean="0">
                <a:latin typeface="Garamond" pitchFamily="18" charset="0"/>
              </a:rPr>
              <a:t>–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country </a:t>
            </a:r>
            <a:r>
              <a:rPr lang="cs-CZ" sz="4400" dirty="0" err="1" smtClean="0">
                <a:latin typeface="Garamond" pitchFamily="18" charset="0"/>
              </a:rPr>
              <a:t>was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destroyed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and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plundered</a:t>
            </a:r>
            <a:endParaRPr lang="cs-CZ" sz="44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Hussite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movement</a:t>
            </a:r>
            <a:r>
              <a:rPr lang="cs-CZ" sz="4400" dirty="0" smtClean="0">
                <a:latin typeface="Garamond" pitchFamily="18" charset="0"/>
              </a:rPr>
              <a:t> split </a:t>
            </a:r>
            <a:r>
              <a:rPr lang="cs-CZ" sz="4400" dirty="0" err="1" smtClean="0">
                <a:latin typeface="Garamond" pitchFamily="18" charset="0"/>
              </a:rPr>
              <a:t>into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two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fractions</a:t>
            </a:r>
            <a:r>
              <a:rPr lang="cs-CZ" sz="4400" dirty="0" smtClean="0">
                <a:latin typeface="Garamond" pitchFamily="18" charset="0"/>
              </a:rPr>
              <a:t>: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moderate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and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radical</a:t>
            </a:r>
            <a:endParaRPr lang="cs-CZ" sz="44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moderate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Hussites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wanted</a:t>
            </a:r>
            <a:r>
              <a:rPr lang="cs-CZ" sz="4400" dirty="0" smtClean="0">
                <a:latin typeface="Garamond" pitchFamily="18" charset="0"/>
              </a:rPr>
              <a:t> to </a:t>
            </a:r>
            <a:r>
              <a:rPr lang="cs-CZ" sz="4400" dirty="0" err="1" smtClean="0">
                <a:latin typeface="Garamond" pitchFamily="18" charset="0"/>
              </a:rPr>
              <a:t>finish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warfare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so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they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united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with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Catholics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and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destroyed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radical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Hussites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at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b="1" dirty="0" err="1" smtClean="0">
                <a:latin typeface="Garamond" pitchFamily="18" charset="0"/>
              </a:rPr>
              <a:t>battle</a:t>
            </a:r>
            <a:r>
              <a:rPr lang="cs-CZ" sz="4400" b="1" dirty="0" smtClean="0">
                <a:latin typeface="Garamond" pitchFamily="18" charset="0"/>
              </a:rPr>
              <a:t> </a:t>
            </a:r>
            <a:r>
              <a:rPr lang="cs-CZ" sz="4400" b="1" dirty="0" err="1" smtClean="0">
                <a:latin typeface="Garamond" pitchFamily="18" charset="0"/>
              </a:rPr>
              <a:t>of</a:t>
            </a:r>
            <a:r>
              <a:rPr lang="cs-CZ" sz="4400" b="1" dirty="0" smtClean="0">
                <a:latin typeface="Garamond" pitchFamily="18" charset="0"/>
              </a:rPr>
              <a:t> Lipany in May 1434</a:t>
            </a:r>
            <a:endParaRPr lang="cs-CZ" sz="44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4400" dirty="0" err="1" smtClean="0">
                <a:latin typeface="Garamond" pitchFamily="18" charset="0"/>
              </a:rPr>
              <a:t>after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that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both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religions</a:t>
            </a:r>
            <a:r>
              <a:rPr lang="cs-CZ" sz="4400" dirty="0" smtClean="0">
                <a:latin typeface="Garamond" pitchFamily="18" charset="0"/>
              </a:rPr>
              <a:t> –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Catholic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and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Hussite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became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legal</a:t>
            </a:r>
            <a:r>
              <a:rPr lang="cs-CZ" sz="4400" dirty="0" smtClean="0">
                <a:latin typeface="Garamond" pitchFamily="18" charset="0"/>
              </a:rPr>
              <a:t> in Bohemia </a:t>
            </a:r>
            <a:r>
              <a:rPr lang="cs-CZ" sz="4400" dirty="0" err="1" smtClean="0">
                <a:latin typeface="Garamond" pitchFamily="18" charset="0"/>
              </a:rPr>
              <a:t>and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two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churches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were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formed</a:t>
            </a:r>
            <a:endParaRPr lang="cs-CZ" sz="44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4400" dirty="0" smtClean="0">
                <a:latin typeface="Garamond" pitchFamily="18" charset="0"/>
              </a:rPr>
              <a:t>1436 – </a:t>
            </a:r>
            <a:r>
              <a:rPr lang="cs-CZ" sz="4400" dirty="0" err="1" smtClean="0">
                <a:latin typeface="Garamond" pitchFamily="18" charset="0"/>
              </a:rPr>
              <a:t>Sigismund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was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accepted</a:t>
            </a:r>
            <a:r>
              <a:rPr lang="cs-CZ" sz="4400" dirty="0" smtClean="0">
                <a:latin typeface="Garamond" pitchFamily="18" charset="0"/>
              </a:rPr>
              <a:t> as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King </a:t>
            </a:r>
            <a:r>
              <a:rPr lang="cs-CZ" sz="4400" dirty="0" err="1" smtClean="0">
                <a:latin typeface="Garamond" pitchFamily="18" charset="0"/>
              </a:rPr>
              <a:t>of</a:t>
            </a:r>
            <a:r>
              <a:rPr lang="cs-CZ" sz="4400" dirty="0" smtClean="0">
                <a:latin typeface="Garamond" pitchFamily="18" charset="0"/>
              </a:rPr>
              <a:t> Bohemia, </a:t>
            </a:r>
            <a:r>
              <a:rPr lang="cs-CZ" sz="4400" dirty="0" err="1" smtClean="0">
                <a:latin typeface="Garamond" pitchFamily="18" charset="0"/>
              </a:rPr>
              <a:t>but</a:t>
            </a:r>
            <a:r>
              <a:rPr lang="cs-CZ" sz="4400" dirty="0" smtClean="0">
                <a:latin typeface="Garamond" pitchFamily="18" charset="0"/>
              </a:rPr>
              <a:t> he </a:t>
            </a:r>
            <a:r>
              <a:rPr lang="cs-CZ" sz="4400" dirty="0" smtClean="0">
                <a:latin typeface="Garamond" pitchFamily="18" charset="0"/>
              </a:rPr>
              <a:t>in 1437</a:t>
            </a:r>
            <a:endParaRPr lang="cs-CZ" sz="44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Hussites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836713"/>
            <a:ext cx="8064896" cy="5832376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3400" dirty="0" err="1" smtClean="0">
                <a:latin typeface="Garamond" pitchFamily="18" charset="0"/>
              </a:rPr>
              <a:t>After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two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weak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kings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from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the</a:t>
            </a:r>
            <a:r>
              <a:rPr lang="cs-CZ" sz="3400" dirty="0" smtClean="0">
                <a:latin typeface="Garamond" pitchFamily="18" charset="0"/>
              </a:rPr>
              <a:t> house </a:t>
            </a:r>
            <a:r>
              <a:rPr lang="cs-CZ" sz="3400" dirty="0" err="1" smtClean="0">
                <a:latin typeface="Garamond" pitchFamily="18" charset="0"/>
              </a:rPr>
              <a:t>of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Habrburgs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smtClean="0">
                <a:latin typeface="Garamond" pitchFamily="18" charset="0"/>
              </a:rPr>
              <a:t>a Bohemian </a:t>
            </a:r>
            <a:r>
              <a:rPr lang="cs-CZ" sz="3400" dirty="0" err="1" smtClean="0">
                <a:latin typeface="Garamond" pitchFamily="18" charset="0"/>
              </a:rPr>
              <a:t>nobleman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and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the</a:t>
            </a:r>
            <a:r>
              <a:rPr lang="cs-CZ" sz="3400" dirty="0" smtClean="0">
                <a:latin typeface="Garamond" pitchFamily="18" charset="0"/>
              </a:rPr>
              <a:t> leader </a:t>
            </a:r>
            <a:r>
              <a:rPr lang="cs-CZ" sz="3400" dirty="0" err="1" smtClean="0">
                <a:latin typeface="Garamond" pitchFamily="18" charset="0"/>
              </a:rPr>
              <a:t>of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the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Hussites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b="1" dirty="0" err="1" smtClean="0">
                <a:latin typeface="Garamond" pitchFamily="18" charset="0"/>
              </a:rPr>
              <a:t>George</a:t>
            </a:r>
            <a:r>
              <a:rPr lang="cs-CZ" sz="3400" b="1" dirty="0" smtClean="0">
                <a:latin typeface="Garamond" pitchFamily="18" charset="0"/>
              </a:rPr>
              <a:t> </a:t>
            </a:r>
            <a:r>
              <a:rPr lang="cs-CZ" sz="3400" b="1" dirty="0" err="1" smtClean="0">
                <a:latin typeface="Garamond" pitchFamily="18" charset="0"/>
              </a:rPr>
              <a:t>of</a:t>
            </a:r>
            <a:r>
              <a:rPr lang="cs-CZ" sz="3400" b="1" dirty="0" smtClean="0">
                <a:latin typeface="Garamond" pitchFamily="18" charset="0"/>
              </a:rPr>
              <a:t> </a:t>
            </a:r>
            <a:r>
              <a:rPr lang="cs-CZ" sz="3400" b="1" dirty="0" err="1" smtClean="0">
                <a:latin typeface="Garamond" pitchFamily="18" charset="0"/>
              </a:rPr>
              <a:t>Kunštát</a:t>
            </a:r>
            <a:r>
              <a:rPr lang="cs-CZ" sz="3400" b="1" dirty="0" smtClean="0">
                <a:latin typeface="Garamond" pitchFamily="18" charset="0"/>
              </a:rPr>
              <a:t> </a:t>
            </a:r>
            <a:r>
              <a:rPr lang="cs-CZ" sz="3400" b="1" dirty="0" err="1" smtClean="0">
                <a:latin typeface="Garamond" pitchFamily="18" charset="0"/>
              </a:rPr>
              <a:t>and</a:t>
            </a:r>
            <a:r>
              <a:rPr lang="cs-CZ" sz="3400" b="1" dirty="0" smtClean="0">
                <a:latin typeface="Garamond" pitchFamily="18" charset="0"/>
              </a:rPr>
              <a:t> Poděbrady</a:t>
            </a:r>
            <a:r>
              <a:rPr lang="cs-CZ" sz="3400" dirty="0" smtClean="0">
                <a:latin typeface="Garamond" pitchFamily="18" charset="0"/>
              </a:rPr>
              <a:t> (1458–1471) </a:t>
            </a:r>
            <a:r>
              <a:rPr lang="cs-CZ" sz="3400" dirty="0" err="1" smtClean="0">
                <a:latin typeface="Garamond" pitchFamily="18" charset="0"/>
              </a:rPr>
              <a:t>was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elected</a:t>
            </a:r>
            <a:r>
              <a:rPr lang="cs-CZ" sz="3400" dirty="0" smtClean="0">
                <a:latin typeface="Garamond" pitchFamily="18" charset="0"/>
              </a:rPr>
              <a:t> a king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cs-CZ" sz="13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3400" dirty="0" smtClean="0">
                <a:latin typeface="Garamond" pitchFamily="18" charset="0"/>
              </a:rPr>
              <a:t>he </a:t>
            </a:r>
            <a:r>
              <a:rPr lang="cs-CZ" sz="3400" dirty="0" err="1" smtClean="0">
                <a:latin typeface="Garamond" pitchFamily="18" charset="0"/>
              </a:rPr>
              <a:t>suggested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something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what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could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be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considered</a:t>
            </a:r>
            <a:r>
              <a:rPr lang="cs-CZ" sz="3400" dirty="0" smtClean="0">
                <a:latin typeface="Garamond" pitchFamily="18" charset="0"/>
              </a:rPr>
              <a:t> as a </a:t>
            </a:r>
            <a:r>
              <a:rPr lang="cs-CZ" sz="3400" dirty="0" err="1" smtClean="0">
                <a:latin typeface="Garamond" pitchFamily="18" charset="0"/>
              </a:rPr>
              <a:t>proposal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of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latter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European</a:t>
            </a:r>
            <a:r>
              <a:rPr lang="cs-CZ" sz="3400" dirty="0" smtClean="0">
                <a:latin typeface="Garamond" pitchFamily="18" charset="0"/>
              </a:rPr>
              <a:t> Union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13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3400" dirty="0" smtClean="0">
                <a:latin typeface="Garamond" pitchFamily="18" charset="0"/>
              </a:rPr>
              <a:t>he </a:t>
            </a:r>
            <a:r>
              <a:rPr lang="cs-CZ" sz="3400" dirty="0" err="1" smtClean="0">
                <a:latin typeface="Garamond" pitchFamily="18" charset="0"/>
              </a:rPr>
              <a:t>tried</a:t>
            </a:r>
            <a:r>
              <a:rPr lang="cs-CZ" sz="3400" dirty="0" smtClean="0">
                <a:latin typeface="Garamond" pitchFamily="18" charset="0"/>
              </a:rPr>
              <a:t> to </a:t>
            </a:r>
            <a:r>
              <a:rPr lang="cs-CZ" sz="3400" dirty="0" err="1" smtClean="0">
                <a:latin typeface="Garamond" pitchFamily="18" charset="0"/>
              </a:rPr>
              <a:t>prevent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isolation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of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hussite</a:t>
            </a:r>
            <a:r>
              <a:rPr lang="cs-CZ" sz="3400" dirty="0" smtClean="0">
                <a:latin typeface="Garamond" pitchFamily="18" charset="0"/>
              </a:rPr>
              <a:t> Bohemia in </a:t>
            </a:r>
            <a:r>
              <a:rPr lang="cs-CZ" sz="3400" dirty="0" err="1" smtClean="0">
                <a:latin typeface="Garamond" pitchFamily="18" charset="0"/>
              </a:rPr>
              <a:t>catholic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Europe</a:t>
            </a:r>
            <a:r>
              <a:rPr lang="cs-CZ" sz="3400" dirty="0" smtClean="0">
                <a:latin typeface="Garamond" pitchFamily="18" charset="0"/>
              </a:rPr>
              <a:t>, </a:t>
            </a:r>
            <a:r>
              <a:rPr lang="cs-CZ" sz="3400" dirty="0" err="1" smtClean="0">
                <a:latin typeface="Garamond" pitchFamily="18" charset="0"/>
              </a:rPr>
              <a:t>so</a:t>
            </a:r>
            <a:r>
              <a:rPr lang="cs-CZ" sz="3400" dirty="0" smtClean="0">
                <a:latin typeface="Garamond" pitchFamily="18" charset="0"/>
              </a:rPr>
              <a:t> he </a:t>
            </a:r>
            <a:r>
              <a:rPr lang="cs-CZ" sz="3400" dirty="0" err="1" smtClean="0">
                <a:latin typeface="Garamond" pitchFamily="18" charset="0"/>
              </a:rPr>
              <a:t>proposed</a:t>
            </a:r>
            <a:r>
              <a:rPr lang="cs-CZ" sz="3400" dirty="0" smtClean="0">
                <a:latin typeface="Garamond" pitchFamily="18" charset="0"/>
              </a:rPr>
              <a:t> a </a:t>
            </a:r>
            <a:r>
              <a:rPr lang="cs-CZ" sz="3400" dirty="0" err="1" smtClean="0">
                <a:latin typeface="Garamond" pitchFamily="18" charset="0"/>
              </a:rPr>
              <a:t>treaty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among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all</a:t>
            </a:r>
            <a:r>
              <a:rPr lang="cs-CZ" sz="3400" dirty="0" smtClean="0">
                <a:latin typeface="Garamond" pitchFamily="18" charset="0"/>
              </a:rPr>
              <a:t> Christian </a:t>
            </a:r>
            <a:r>
              <a:rPr lang="cs-CZ" sz="3400" dirty="0" err="1" smtClean="0">
                <a:latin typeface="Garamond" pitchFamily="18" charset="0"/>
              </a:rPr>
              <a:t>powers</a:t>
            </a:r>
            <a:r>
              <a:rPr lang="cs-CZ" sz="3400" dirty="0" smtClean="0">
                <a:latin typeface="Garamond" pitchFamily="18" charset="0"/>
              </a:rPr>
              <a:t>, </a:t>
            </a:r>
            <a:r>
              <a:rPr lang="cs-CZ" sz="3400" dirty="0" err="1" smtClean="0">
                <a:latin typeface="Garamond" pitchFamily="18" charset="0"/>
              </a:rPr>
              <a:t>the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member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states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should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pledge</a:t>
            </a:r>
            <a:r>
              <a:rPr lang="cs-CZ" sz="3400" dirty="0" smtClean="0">
                <a:latin typeface="Garamond" pitchFamily="18" charset="0"/>
              </a:rPr>
              <a:t> to </a:t>
            </a:r>
            <a:r>
              <a:rPr lang="cs-CZ" sz="3400" dirty="0" err="1" smtClean="0">
                <a:latin typeface="Garamond" pitchFamily="18" charset="0"/>
              </a:rPr>
              <a:t>settle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all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differences</a:t>
            </a:r>
            <a:r>
              <a:rPr lang="cs-CZ" sz="3400" dirty="0" smtClean="0">
                <a:latin typeface="Garamond" pitchFamily="18" charset="0"/>
              </a:rPr>
              <a:t> by </a:t>
            </a:r>
            <a:r>
              <a:rPr lang="cs-CZ" sz="3400" dirty="0" err="1" smtClean="0">
                <a:latin typeface="Garamond" pitchFamily="18" charset="0"/>
              </a:rPr>
              <a:t>exclusively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peaceful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means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and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fight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altogether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against</a:t>
            </a:r>
            <a:r>
              <a:rPr lang="cs-CZ" sz="3400" dirty="0" smtClean="0">
                <a:latin typeface="Garamond" pitchFamily="18" charset="0"/>
              </a:rPr>
              <a:t> Otoman </a:t>
            </a:r>
            <a:r>
              <a:rPr lang="cs-CZ" sz="3400" dirty="0" err="1" smtClean="0">
                <a:latin typeface="Garamond" pitchFamily="18" charset="0"/>
              </a:rPr>
              <a:t>Turks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who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were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threatening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Central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Europe</a:t>
            </a:r>
            <a:endParaRPr lang="cs-CZ" sz="34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1300" i="1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3400" dirty="0" err="1" smtClean="0">
                <a:latin typeface="Garamond" pitchFamily="18" charset="0"/>
              </a:rPr>
              <a:t>After</a:t>
            </a:r>
            <a:r>
              <a:rPr lang="cs-CZ" sz="3400" dirty="0" smtClean="0">
                <a:latin typeface="Garamond" pitchFamily="18" charset="0"/>
              </a:rPr>
              <a:t> his </a:t>
            </a:r>
            <a:r>
              <a:rPr lang="cs-CZ" sz="3400" dirty="0" err="1" smtClean="0">
                <a:latin typeface="Garamond" pitchFamily="18" charset="0"/>
              </a:rPr>
              <a:t>death</a:t>
            </a:r>
            <a:r>
              <a:rPr lang="cs-CZ" sz="3400" dirty="0" smtClean="0">
                <a:latin typeface="Garamond" pitchFamily="18" charset="0"/>
              </a:rPr>
              <a:t> a </a:t>
            </a:r>
            <a:r>
              <a:rPr lang="cs-CZ" sz="3400" dirty="0" err="1" smtClean="0">
                <a:latin typeface="Garamond" pitchFamily="18" charset="0"/>
              </a:rPr>
              <a:t>new</a:t>
            </a:r>
            <a:r>
              <a:rPr lang="cs-CZ" sz="3400" dirty="0" smtClean="0">
                <a:latin typeface="Garamond" pitchFamily="18" charset="0"/>
              </a:rPr>
              <a:t> dynasty </a:t>
            </a:r>
            <a:r>
              <a:rPr lang="cs-CZ" sz="3400" dirty="0" err="1" smtClean="0">
                <a:latin typeface="Garamond" pitchFamily="18" charset="0"/>
              </a:rPr>
              <a:t>from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Poland</a:t>
            </a:r>
            <a:r>
              <a:rPr lang="cs-CZ" sz="3400" dirty="0" smtClean="0">
                <a:latin typeface="Garamond" pitchFamily="18" charset="0"/>
              </a:rPr>
              <a:t> (</a:t>
            </a:r>
            <a:r>
              <a:rPr lang="cs-CZ" sz="3400" dirty="0" err="1" smtClean="0">
                <a:latin typeface="Garamond" pitchFamily="18" charset="0"/>
              </a:rPr>
              <a:t>originally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from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Lithuania</a:t>
            </a:r>
            <a:r>
              <a:rPr lang="cs-CZ" sz="3400" dirty="0" smtClean="0">
                <a:latin typeface="Garamond" pitchFamily="18" charset="0"/>
              </a:rPr>
              <a:t>) </a:t>
            </a:r>
            <a:r>
              <a:rPr lang="cs-CZ" sz="3400" dirty="0" err="1" smtClean="0">
                <a:latin typeface="Garamond" pitchFamily="18" charset="0"/>
              </a:rPr>
              <a:t>came</a:t>
            </a:r>
            <a:r>
              <a:rPr lang="cs-CZ" sz="3400" dirty="0" smtClean="0">
                <a:latin typeface="Garamond" pitchFamily="18" charset="0"/>
              </a:rPr>
              <a:t> to </a:t>
            </a:r>
            <a:r>
              <a:rPr lang="cs-CZ" sz="3400" dirty="0" err="1" smtClean="0">
                <a:latin typeface="Garamond" pitchFamily="18" charset="0"/>
              </a:rPr>
              <a:t>the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Kingdom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of</a:t>
            </a:r>
            <a:r>
              <a:rPr lang="cs-CZ" sz="3400" dirty="0" smtClean="0">
                <a:latin typeface="Garamond" pitchFamily="18" charset="0"/>
              </a:rPr>
              <a:t> Bohemia – </a:t>
            </a:r>
            <a:r>
              <a:rPr lang="cs-CZ" sz="3400" b="1" dirty="0" err="1" smtClean="0">
                <a:latin typeface="Garamond" pitchFamily="18" charset="0"/>
              </a:rPr>
              <a:t>Jaggiellonians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smtClean="0">
                <a:latin typeface="Garamond" pitchFamily="18" charset="0"/>
              </a:rPr>
              <a:t>– Vladislav II (1471–1516) </a:t>
            </a:r>
            <a:r>
              <a:rPr lang="cs-CZ" sz="3400" dirty="0" err="1" smtClean="0">
                <a:latin typeface="Garamond" pitchFamily="18" charset="0"/>
              </a:rPr>
              <a:t>and</a:t>
            </a:r>
            <a:r>
              <a:rPr lang="cs-CZ" sz="3400" dirty="0" smtClean="0">
                <a:latin typeface="Garamond" pitchFamily="18" charset="0"/>
              </a:rPr>
              <a:t> Louis (1516–1926)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3400" dirty="0" smtClean="0">
                <a:latin typeface="Garamond" pitchFamily="18" charset="0"/>
              </a:rPr>
              <a:t>A </a:t>
            </a:r>
            <a:r>
              <a:rPr lang="cs-CZ" sz="3400" dirty="0" err="1" smtClean="0">
                <a:latin typeface="Garamond" pitchFamily="18" charset="0"/>
              </a:rPr>
              <a:t>personal</a:t>
            </a:r>
            <a:r>
              <a:rPr lang="cs-CZ" sz="3400" dirty="0" smtClean="0">
                <a:latin typeface="Garamond" pitchFamily="18" charset="0"/>
              </a:rPr>
              <a:t> union </a:t>
            </a:r>
            <a:r>
              <a:rPr lang="cs-CZ" sz="3400" smtClean="0">
                <a:latin typeface="Garamond" pitchFamily="18" charset="0"/>
              </a:rPr>
              <a:t>between </a:t>
            </a:r>
            <a:r>
              <a:rPr lang="cs-CZ" sz="3400" dirty="0" smtClean="0">
                <a:latin typeface="Garamond" pitchFamily="18" charset="0"/>
              </a:rPr>
              <a:t>Bohemia, </a:t>
            </a:r>
            <a:r>
              <a:rPr lang="cs-CZ" sz="3400" dirty="0" err="1" smtClean="0">
                <a:latin typeface="Garamond" pitchFamily="18" charset="0"/>
              </a:rPr>
              <a:t>Poland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and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Hungary</a:t>
            </a:r>
            <a:endParaRPr lang="cs-CZ" sz="34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3400" dirty="0" smtClean="0">
                <a:latin typeface="Garamond" pitchFamily="18" charset="0"/>
              </a:rPr>
              <a:t>Louis II </a:t>
            </a:r>
            <a:r>
              <a:rPr lang="cs-CZ" sz="3400" dirty="0" err="1" smtClean="0">
                <a:latin typeface="Garamond" pitchFamily="18" charset="0"/>
              </a:rPr>
              <a:t>died</a:t>
            </a:r>
            <a:r>
              <a:rPr lang="cs-CZ" sz="3400" dirty="0" smtClean="0">
                <a:latin typeface="Garamond" pitchFamily="18" charset="0"/>
              </a:rPr>
              <a:t> in 1526 </a:t>
            </a:r>
            <a:r>
              <a:rPr lang="cs-CZ" sz="3400" dirty="0" err="1" smtClean="0">
                <a:latin typeface="Garamond" pitchFamily="18" charset="0"/>
              </a:rPr>
              <a:t>at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the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b="1" dirty="0" err="1" smtClean="0">
                <a:latin typeface="Garamond" pitchFamily="18" charset="0"/>
              </a:rPr>
              <a:t>battle</a:t>
            </a:r>
            <a:r>
              <a:rPr lang="cs-CZ" sz="3400" b="1" dirty="0" smtClean="0">
                <a:latin typeface="Garamond" pitchFamily="18" charset="0"/>
              </a:rPr>
              <a:t> </a:t>
            </a:r>
            <a:r>
              <a:rPr lang="cs-CZ" sz="3400" b="1" dirty="0" err="1" smtClean="0">
                <a:latin typeface="Garamond" pitchFamily="18" charset="0"/>
              </a:rPr>
              <a:t>of</a:t>
            </a:r>
            <a:r>
              <a:rPr lang="cs-CZ" sz="3400" b="1" dirty="0" smtClean="0">
                <a:latin typeface="Garamond" pitchFamily="18" charset="0"/>
              </a:rPr>
              <a:t> </a:t>
            </a:r>
            <a:r>
              <a:rPr lang="cs-CZ" sz="3400" b="1" dirty="0" err="1" smtClean="0">
                <a:latin typeface="Garamond" pitchFamily="18" charset="0"/>
              </a:rPr>
              <a:t>Mohács</a:t>
            </a:r>
            <a:r>
              <a:rPr lang="cs-CZ" sz="3400" b="1" dirty="0" smtClean="0">
                <a:latin typeface="Garamond" pitchFamily="18" charset="0"/>
              </a:rPr>
              <a:t> </a:t>
            </a:r>
            <a:r>
              <a:rPr lang="cs-CZ" sz="3400" dirty="0" smtClean="0">
                <a:latin typeface="Garamond" pitchFamily="18" charset="0"/>
              </a:rPr>
              <a:t>- his </a:t>
            </a:r>
            <a:r>
              <a:rPr lang="cs-CZ" sz="3400" dirty="0" err="1" smtClean="0">
                <a:latin typeface="Garamond" pitchFamily="18" charset="0"/>
              </a:rPr>
              <a:t>troops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were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defeated</a:t>
            </a:r>
            <a:r>
              <a:rPr lang="cs-CZ" sz="3400" dirty="0" smtClean="0">
                <a:latin typeface="Garamond" pitchFamily="18" charset="0"/>
              </a:rPr>
              <a:t> by </a:t>
            </a:r>
            <a:r>
              <a:rPr lang="cs-CZ" sz="3400" dirty="0" err="1" smtClean="0">
                <a:latin typeface="Garamond" pitchFamily="18" charset="0"/>
              </a:rPr>
              <a:t>the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Ottoman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Turks</a:t>
            </a:r>
            <a:r>
              <a:rPr lang="cs-CZ" sz="3400" dirty="0" smtClean="0">
                <a:latin typeface="Garamond" pitchFamily="18" charset="0"/>
              </a:rPr>
              <a:t> – </a:t>
            </a:r>
            <a:r>
              <a:rPr lang="cs-CZ" sz="3400" dirty="0" err="1" smtClean="0">
                <a:latin typeface="Garamond" pitchFamily="18" charset="0"/>
              </a:rPr>
              <a:t>Sultan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Suleyman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the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Magnificent</a:t>
            </a:r>
            <a:endParaRPr lang="cs-CZ" sz="34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 smtClean="0">
                <a:latin typeface="Garamond" pitchFamily="18" charset="0"/>
              </a:rPr>
              <a:t>The Ottoman victory led to the partition of Hungary for several centuries between the Ottoman Empire, the Habsburg Monarchy, and the Principality of Transylvania. </a:t>
            </a:r>
            <a:endParaRPr lang="cs-CZ" sz="32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34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cs-CZ" sz="28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33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732061"/>
          </a:xfrm>
        </p:spPr>
        <p:txBody>
          <a:bodyPr/>
          <a:lstStyle/>
          <a:p>
            <a:r>
              <a:rPr lang="cs-CZ" sz="2800" dirty="0" err="1" smtClean="0">
                <a:latin typeface="Garamond" pitchFamily="18" charset="0"/>
              </a:rPr>
              <a:t>Readings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7444680" cy="5187603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endParaRPr lang="cs-CZ" sz="28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i="1" dirty="0" smtClean="0">
                <a:latin typeface="Garamond" pitchFamily="18" charset="0"/>
              </a:rPr>
              <a:t>	Doležalová, Eva – Pánek, Jaroslav (2011): </a:t>
            </a:r>
            <a:r>
              <a:rPr lang="cs-CZ" sz="2800" i="1" dirty="0" err="1" smtClean="0">
                <a:latin typeface="Garamond" pitchFamily="18" charset="0"/>
              </a:rPr>
              <a:t>Confession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and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nation</a:t>
            </a:r>
            <a:r>
              <a:rPr lang="cs-CZ" sz="2800" i="1" dirty="0" smtClean="0">
                <a:latin typeface="Garamond" pitchFamily="18" charset="0"/>
              </a:rPr>
              <a:t> in </a:t>
            </a:r>
            <a:r>
              <a:rPr lang="cs-CZ" sz="2800" i="1" dirty="0" err="1" smtClean="0">
                <a:latin typeface="Garamond" pitchFamily="18" charset="0"/>
              </a:rPr>
              <a:t>the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era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of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reformations</a:t>
            </a:r>
            <a:r>
              <a:rPr lang="cs-CZ" sz="2800" i="1" dirty="0" smtClean="0">
                <a:latin typeface="Garamond" pitchFamily="18" charset="0"/>
              </a:rPr>
              <a:t>: </a:t>
            </a:r>
            <a:r>
              <a:rPr lang="cs-CZ" sz="2800" i="1" dirty="0" err="1" smtClean="0">
                <a:latin typeface="Garamond" pitchFamily="18" charset="0"/>
              </a:rPr>
              <a:t>Central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Europe</a:t>
            </a:r>
            <a:r>
              <a:rPr lang="cs-CZ" sz="2800" i="1" dirty="0" smtClean="0">
                <a:latin typeface="Garamond" pitchFamily="18" charset="0"/>
              </a:rPr>
              <a:t> in </a:t>
            </a:r>
            <a:r>
              <a:rPr lang="cs-CZ" sz="2800" i="1" dirty="0" err="1" smtClean="0">
                <a:latin typeface="Garamond" pitchFamily="18" charset="0"/>
              </a:rPr>
              <a:t>comparative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Perspective</a:t>
            </a:r>
            <a:r>
              <a:rPr lang="cs-CZ" sz="2800" i="1" dirty="0" smtClean="0">
                <a:latin typeface="Garamond" pitchFamily="18" charset="0"/>
              </a:rPr>
              <a:t>). </a:t>
            </a:r>
            <a:r>
              <a:rPr lang="cs-CZ" sz="2800" i="1" dirty="0" err="1" smtClean="0">
                <a:latin typeface="Garamond" pitchFamily="18" charset="0"/>
              </a:rPr>
              <a:t>Prague</a:t>
            </a:r>
            <a:r>
              <a:rPr lang="cs-CZ" sz="2800" i="1" dirty="0" smtClean="0">
                <a:latin typeface="Garamond" pitchFamily="18" charset="0"/>
              </a:rPr>
              <a:t>: </a:t>
            </a:r>
            <a:r>
              <a:rPr lang="cs-CZ" sz="2800" i="1" dirty="0" err="1" smtClean="0">
                <a:latin typeface="Garamond" pitchFamily="18" charset="0"/>
              </a:rPr>
              <a:t>Academy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of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Sciences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of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the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Czech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Republic</a:t>
            </a:r>
            <a:r>
              <a:rPr lang="cs-CZ" sz="2800" i="1" dirty="0" smtClean="0">
                <a:latin typeface="Garamond" pitchFamily="18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cs-CZ" sz="2800" i="1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i="1" dirty="0" smtClean="0">
                <a:latin typeface="Garamond" pitchFamily="18" charset="0"/>
              </a:rPr>
              <a:t>	</a:t>
            </a:r>
            <a:r>
              <a:rPr lang="cs-CZ" sz="2800" i="1" dirty="0" err="1" smtClean="0">
                <a:latin typeface="Garamond" pitchFamily="18" charset="0"/>
              </a:rPr>
              <a:t>Kejř</a:t>
            </a:r>
            <a:r>
              <a:rPr lang="cs-CZ" sz="2800" i="1" dirty="0" smtClean="0">
                <a:latin typeface="Garamond" pitchFamily="18" charset="0"/>
              </a:rPr>
              <a:t>, Jiří (1964). </a:t>
            </a:r>
            <a:r>
              <a:rPr lang="cs-CZ" sz="2800" i="1" dirty="0" err="1" smtClean="0">
                <a:latin typeface="Garamond" pitchFamily="18" charset="0"/>
              </a:rPr>
              <a:t>The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universal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peace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organization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of</a:t>
            </a:r>
            <a:r>
              <a:rPr lang="cs-CZ" sz="2800" i="1" dirty="0" smtClean="0">
                <a:latin typeface="Garamond" pitchFamily="18" charset="0"/>
              </a:rPr>
              <a:t> king </a:t>
            </a:r>
            <a:r>
              <a:rPr lang="cs-CZ" sz="2800" i="1" dirty="0" err="1" smtClean="0">
                <a:latin typeface="Garamond" pitchFamily="18" charset="0"/>
              </a:rPr>
              <a:t>George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of</a:t>
            </a:r>
            <a:r>
              <a:rPr lang="cs-CZ" sz="2800" i="1" dirty="0" smtClean="0">
                <a:latin typeface="Garamond" pitchFamily="18" charset="0"/>
              </a:rPr>
              <a:t> Bohemia a </a:t>
            </a:r>
            <a:r>
              <a:rPr lang="cs-CZ" sz="2800" i="1" dirty="0" err="1" smtClean="0">
                <a:latin typeface="Garamond" pitchFamily="18" charset="0"/>
              </a:rPr>
              <a:t>fifteenth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century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plan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for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world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peace</a:t>
            </a:r>
            <a:r>
              <a:rPr lang="cs-CZ" sz="2800" i="1" dirty="0" smtClean="0">
                <a:latin typeface="Garamond" pitchFamily="18" charset="0"/>
              </a:rPr>
              <a:t> 1462/1464 ; Václav Vaněček ; </a:t>
            </a:r>
            <a:r>
              <a:rPr lang="cs-CZ" sz="2800" i="1" dirty="0" err="1" smtClean="0">
                <a:latin typeface="Garamond" pitchFamily="18" charset="0"/>
              </a:rPr>
              <a:t>edition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of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the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document</a:t>
            </a:r>
            <a:r>
              <a:rPr lang="cs-CZ" sz="2800" i="1" dirty="0" smtClean="0">
                <a:latin typeface="Garamond" pitchFamily="18" charset="0"/>
              </a:rPr>
              <a:t> Jiří </a:t>
            </a:r>
            <a:r>
              <a:rPr lang="cs-CZ" sz="2800" i="1" dirty="0" err="1" smtClean="0">
                <a:latin typeface="Garamond" pitchFamily="18" charset="0"/>
              </a:rPr>
              <a:t>Kejř</a:t>
            </a:r>
            <a:r>
              <a:rPr lang="cs-CZ" sz="2800" i="1" dirty="0" smtClean="0">
                <a:latin typeface="Garamond" pitchFamily="18" charset="0"/>
              </a:rPr>
              <a:t> ; </a:t>
            </a:r>
            <a:r>
              <a:rPr lang="cs-CZ" sz="2800" i="1" dirty="0" err="1" smtClean="0">
                <a:latin typeface="Garamond" pitchFamily="18" charset="0"/>
              </a:rPr>
              <a:t>english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translation</a:t>
            </a:r>
            <a:r>
              <a:rPr lang="cs-CZ" sz="2800" i="1" dirty="0" smtClean="0">
                <a:latin typeface="Garamond" pitchFamily="18" charset="0"/>
              </a:rPr>
              <a:t> Ivo Dvořák. </a:t>
            </a:r>
            <a:r>
              <a:rPr lang="cs-CZ" sz="2800" i="1" dirty="0" err="1" smtClean="0">
                <a:latin typeface="Garamond" pitchFamily="18" charset="0"/>
              </a:rPr>
              <a:t>Prague</a:t>
            </a:r>
            <a:r>
              <a:rPr lang="cs-CZ" sz="2800" i="1" dirty="0" smtClean="0">
                <a:latin typeface="Garamond" pitchFamily="18" charset="0"/>
              </a:rPr>
              <a:t>: </a:t>
            </a:r>
            <a:r>
              <a:rPr lang="cs-CZ" sz="2800" i="1" dirty="0" err="1" smtClean="0">
                <a:latin typeface="Garamond" pitchFamily="18" charset="0"/>
              </a:rPr>
              <a:t>Czechoslovak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Academy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of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Sciences</a:t>
            </a:r>
            <a:r>
              <a:rPr lang="cs-CZ" sz="2800" i="1" dirty="0" smtClean="0">
                <a:latin typeface="Garamond" pitchFamily="18" charset="0"/>
              </a:rPr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/>
              <a:t>The</a:t>
            </a:r>
            <a:r>
              <a:rPr lang="cs-CZ" sz="3100" dirty="0" smtClean="0"/>
              <a:t> Great </a:t>
            </a:r>
            <a:r>
              <a:rPr lang="cs-CZ" sz="3100" dirty="0" err="1" smtClean="0"/>
              <a:t>Moravia</a:t>
            </a:r>
            <a:r>
              <a:rPr lang="cs-CZ" sz="3100" dirty="0" smtClean="0"/>
              <a:t> in </a:t>
            </a:r>
            <a:r>
              <a:rPr lang="cs-CZ" sz="3100" dirty="0" err="1" smtClean="0"/>
              <a:t>the</a:t>
            </a:r>
            <a:r>
              <a:rPr lang="cs-CZ" sz="3100" dirty="0" smtClean="0"/>
              <a:t> 9</a:t>
            </a:r>
            <a:r>
              <a:rPr lang="cs-CZ" sz="3100" baseline="30000" dirty="0" smtClean="0"/>
              <a:t>th</a:t>
            </a:r>
            <a:r>
              <a:rPr lang="cs-CZ" sz="3100" dirty="0" smtClean="0"/>
              <a:t> </a:t>
            </a:r>
            <a:r>
              <a:rPr lang="cs-CZ" sz="3100" dirty="0" err="1" smtClean="0"/>
              <a:t>century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Zástupný symbol pro obsah 4" descr="Central_europe_9th_century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908720"/>
            <a:ext cx="5904656" cy="4453797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51520" y="5733256"/>
            <a:ext cx="8352928" cy="936104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latin typeface="Garamond" pitchFamily="18" charset="0"/>
                <a:hlinkClick r:id="rId3"/>
              </a:rPr>
              <a:t>http://www.</a:t>
            </a:r>
            <a:r>
              <a:rPr lang="cs-CZ" dirty="0" err="1" smtClean="0">
                <a:latin typeface="Garamond" pitchFamily="18" charset="0"/>
                <a:hlinkClick r:id="rId3"/>
              </a:rPr>
              <a:t>filmcyrilametodej.cz</a:t>
            </a:r>
            <a:r>
              <a:rPr lang="cs-CZ" dirty="0" smtClean="0">
                <a:latin typeface="Garamond" pitchFamily="18" charset="0"/>
                <a:hlinkClick r:id="rId3"/>
              </a:rPr>
              <a:t>/</a:t>
            </a:r>
            <a:r>
              <a:rPr lang="cs-CZ" dirty="0" err="1" smtClean="0">
                <a:latin typeface="Garamond" pitchFamily="18" charset="0"/>
                <a:hlinkClick r:id="rId3"/>
              </a:rPr>
              <a:t>en</a:t>
            </a:r>
            <a:r>
              <a:rPr lang="cs-CZ" dirty="0" smtClean="0">
                <a:latin typeface="Garamond" pitchFamily="18" charset="0"/>
                <a:hlinkClick r:id="rId3"/>
              </a:rPr>
              <a:t>/</a:t>
            </a:r>
            <a:r>
              <a:rPr lang="cs-CZ" dirty="0" err="1" smtClean="0">
                <a:latin typeface="Garamond" pitchFamily="18" charset="0"/>
                <a:hlinkClick r:id="rId3"/>
              </a:rPr>
              <a:t>about</a:t>
            </a:r>
            <a:r>
              <a:rPr lang="cs-CZ" dirty="0" smtClean="0">
                <a:latin typeface="Garamond" pitchFamily="18" charset="0"/>
                <a:hlinkClick r:id="rId3"/>
              </a:rPr>
              <a:t>-film/</a:t>
            </a:r>
            <a:endParaRPr lang="cs-CZ" dirty="0" smtClean="0">
              <a:latin typeface="Garamond" pitchFamily="18" charset="0"/>
            </a:endParaRPr>
          </a:p>
          <a:p>
            <a:pPr>
              <a:buNone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movie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document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dirty="0" err="1" smtClean="0">
                <a:latin typeface="Garamond" pitchFamily="18" charset="0"/>
              </a:rPr>
              <a:t>about</a:t>
            </a:r>
            <a:r>
              <a:rPr lang="cs-CZ" dirty="0" smtClean="0">
                <a:latin typeface="Garamond" pitchFamily="18" charset="0"/>
              </a:rPr>
              <a:t> Cyril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Methodius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03232" cy="64807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100" dirty="0" err="1" smtClean="0">
                <a:latin typeface="Garamond" pitchFamily="18" charset="0"/>
              </a:rPr>
              <a:t>The</a:t>
            </a:r>
            <a:r>
              <a:rPr lang="cs-CZ" sz="3100" dirty="0" smtClean="0">
                <a:latin typeface="Garamond" pitchFamily="18" charset="0"/>
              </a:rPr>
              <a:t> Great </a:t>
            </a:r>
            <a:r>
              <a:rPr lang="cs-CZ" sz="3100" dirty="0" err="1" smtClean="0">
                <a:latin typeface="Garamond" pitchFamily="18" charset="0"/>
              </a:rPr>
              <a:t>Moravia</a:t>
            </a:r>
            <a:r>
              <a:rPr lang="cs-CZ" sz="3100" dirty="0" smtClean="0">
                <a:latin typeface="Garamond" pitchFamily="18" charset="0"/>
              </a:rPr>
              <a:t> in </a:t>
            </a:r>
            <a:r>
              <a:rPr lang="cs-CZ" sz="3100" dirty="0" err="1" smtClean="0">
                <a:latin typeface="Garamond" pitchFamily="18" charset="0"/>
              </a:rPr>
              <a:t>the</a:t>
            </a:r>
            <a:r>
              <a:rPr lang="cs-CZ" sz="3100" dirty="0" smtClean="0">
                <a:latin typeface="Garamond" pitchFamily="18" charset="0"/>
              </a:rPr>
              <a:t> 9</a:t>
            </a:r>
            <a:r>
              <a:rPr lang="cs-CZ" sz="3100" baseline="30000" dirty="0" smtClean="0">
                <a:latin typeface="Garamond" pitchFamily="18" charset="0"/>
              </a:rPr>
              <a:t>th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century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7171" name="Zástupný symbol pro obrázek 10" descr="CyM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412776"/>
            <a:ext cx="2808312" cy="4249968"/>
          </a:xfrm>
        </p:spPr>
      </p:pic>
      <p:sp>
        <p:nvSpPr>
          <p:cNvPr id="7172" name="Zástupný symbol pro obsah 2"/>
          <p:cNvSpPr>
            <a:spLocks noGrp="1"/>
          </p:cNvSpPr>
          <p:nvPr>
            <p:ph sz="half" idx="2"/>
          </p:nvPr>
        </p:nvSpPr>
        <p:spPr>
          <a:xfrm>
            <a:off x="3203848" y="908720"/>
            <a:ext cx="5256584" cy="594928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100" dirty="0" smtClean="0">
                <a:latin typeface="Garamond" pitchFamily="18" charset="0"/>
              </a:rPr>
              <a:t>6th </a:t>
            </a:r>
            <a:r>
              <a:rPr lang="cs-CZ" sz="2100" dirty="0" err="1" smtClean="0">
                <a:latin typeface="Garamond" pitchFamily="18" charset="0"/>
              </a:rPr>
              <a:t>century</a:t>
            </a:r>
            <a:r>
              <a:rPr lang="cs-CZ" sz="2100" dirty="0" smtClean="0">
                <a:latin typeface="Garamond" pitchFamily="18" charset="0"/>
              </a:rPr>
              <a:t> –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Slavic </a:t>
            </a:r>
            <a:r>
              <a:rPr lang="cs-CZ" sz="2100" dirty="0" err="1" smtClean="0">
                <a:latin typeface="Garamond" pitchFamily="18" charset="0"/>
              </a:rPr>
              <a:t>tribes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came</a:t>
            </a:r>
            <a:r>
              <a:rPr lang="cs-CZ" sz="2100" dirty="0" smtClean="0">
                <a:latin typeface="Garamond" pitchFamily="18" charset="0"/>
              </a:rPr>
              <a:t> to </a:t>
            </a:r>
            <a:r>
              <a:rPr lang="cs-CZ" sz="2100" dirty="0" err="1" smtClean="0">
                <a:latin typeface="Garamond" pitchFamily="18" charset="0"/>
              </a:rPr>
              <a:t>this</a:t>
            </a:r>
            <a:r>
              <a:rPr lang="cs-CZ" sz="2100" dirty="0" smtClean="0">
                <a:latin typeface="Garamond" pitchFamily="18" charset="0"/>
              </a:rPr>
              <a:t> area </a:t>
            </a:r>
            <a:r>
              <a:rPr lang="cs-CZ" sz="2100" dirty="0" err="1" smtClean="0">
                <a:latin typeface="Garamond" pitchFamily="18" charset="0"/>
              </a:rPr>
              <a:t>and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settled</a:t>
            </a:r>
            <a:r>
              <a:rPr lang="cs-CZ" sz="2100" dirty="0" smtClean="0">
                <a:latin typeface="Garamond" pitchFamily="18" charset="0"/>
              </a:rPr>
              <a:t> on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left</a:t>
            </a:r>
            <a:r>
              <a:rPr lang="cs-CZ" sz="2100" dirty="0" smtClean="0">
                <a:latin typeface="Garamond" pitchFamily="18" charset="0"/>
              </a:rPr>
              <a:t> bank </a:t>
            </a:r>
            <a:r>
              <a:rPr lang="cs-CZ" sz="2100" dirty="0" err="1" smtClean="0">
                <a:latin typeface="Garamond" pitchFamily="18" charset="0"/>
              </a:rPr>
              <a:t>of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Danube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River</a:t>
            </a:r>
            <a:endParaRPr lang="cs-CZ" sz="2100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very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first</a:t>
            </a:r>
            <a:r>
              <a:rPr lang="cs-CZ" sz="2100" dirty="0" smtClean="0">
                <a:latin typeface="Garamond" pitchFamily="18" charset="0"/>
              </a:rPr>
              <a:t> Slavic </a:t>
            </a:r>
            <a:r>
              <a:rPr lang="cs-CZ" sz="2100" dirty="0" err="1" smtClean="0">
                <a:latin typeface="Garamond" pitchFamily="18" charset="0"/>
              </a:rPr>
              <a:t>state</a:t>
            </a:r>
            <a:r>
              <a:rPr lang="cs-CZ" sz="2100" dirty="0" smtClean="0">
                <a:latin typeface="Garamond" pitchFamily="18" charset="0"/>
              </a:rPr>
              <a:t> in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9</a:t>
            </a:r>
            <a:r>
              <a:rPr lang="cs-CZ" sz="2100" baseline="30000" dirty="0" smtClean="0">
                <a:latin typeface="Garamond" pitchFamily="18" charset="0"/>
              </a:rPr>
              <a:t>th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century</a:t>
            </a:r>
            <a:r>
              <a:rPr lang="cs-CZ" sz="2100" dirty="0" smtClean="0">
                <a:latin typeface="Garamond" pitchFamily="18" charset="0"/>
              </a:rPr>
              <a:t> – </a:t>
            </a:r>
            <a:r>
              <a:rPr lang="cs-CZ" sz="2100" dirty="0" err="1" smtClean="0">
                <a:latin typeface="Garamond" pitchFamily="18" charset="0"/>
              </a:rPr>
              <a:t>situated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mostly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around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Moravia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River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smtClean="0">
                <a:latin typeface="Garamond" pitchFamily="18" charset="0"/>
              </a:rPr>
              <a:t>– </a:t>
            </a:r>
            <a:r>
              <a:rPr lang="cs-CZ" sz="2100" b="1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b="1" dirty="0" smtClean="0">
                <a:latin typeface="Garamond" pitchFamily="18" charset="0"/>
              </a:rPr>
              <a:t>Great </a:t>
            </a:r>
            <a:r>
              <a:rPr lang="cs-CZ" sz="2100" b="1" dirty="0" err="1" smtClean="0">
                <a:latin typeface="Garamond" pitchFamily="18" charset="0"/>
              </a:rPr>
              <a:t>Moravia</a:t>
            </a:r>
            <a:r>
              <a:rPr lang="cs-CZ" sz="2100" b="1" dirty="0" smtClean="0">
                <a:latin typeface="Garamond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cultural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development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resulted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from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mission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of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b="1" dirty="0" err="1" smtClean="0">
                <a:latin typeface="Garamond" pitchFamily="18" charset="0"/>
              </a:rPr>
              <a:t>Saints</a:t>
            </a:r>
            <a:r>
              <a:rPr lang="cs-CZ" sz="2100" b="1" dirty="0" smtClean="0">
                <a:latin typeface="Garamond" pitchFamily="18" charset="0"/>
              </a:rPr>
              <a:t> </a:t>
            </a:r>
            <a:r>
              <a:rPr lang="cs-CZ" sz="2100" b="1" dirty="0" smtClean="0">
                <a:latin typeface="Garamond" pitchFamily="18" charset="0"/>
              </a:rPr>
              <a:t>Cyril (</a:t>
            </a:r>
            <a:r>
              <a:rPr lang="cs-CZ" sz="2100" b="1" dirty="0" err="1" smtClean="0">
                <a:latin typeface="Garamond" pitchFamily="18" charset="0"/>
              </a:rPr>
              <a:t>Constantine</a:t>
            </a:r>
            <a:r>
              <a:rPr lang="cs-CZ" sz="2100" b="1" dirty="0" smtClean="0">
                <a:latin typeface="Garamond" pitchFamily="18" charset="0"/>
              </a:rPr>
              <a:t>) </a:t>
            </a:r>
            <a:r>
              <a:rPr lang="cs-CZ" sz="2100" b="1" dirty="0" err="1" smtClean="0">
                <a:latin typeface="Garamond" pitchFamily="18" charset="0"/>
              </a:rPr>
              <a:t>and</a:t>
            </a:r>
            <a:r>
              <a:rPr lang="cs-CZ" sz="2100" b="1" dirty="0" smtClean="0">
                <a:latin typeface="Garamond" pitchFamily="18" charset="0"/>
              </a:rPr>
              <a:t> </a:t>
            </a:r>
            <a:r>
              <a:rPr lang="cs-CZ" sz="2100" b="1" dirty="0" err="1" smtClean="0">
                <a:latin typeface="Garamond" pitchFamily="18" charset="0"/>
              </a:rPr>
              <a:t>Methodiu</a:t>
            </a:r>
            <a:r>
              <a:rPr lang="cs-CZ" sz="2100" dirty="0" err="1" smtClean="0">
                <a:latin typeface="Garamond" pitchFamily="18" charset="0"/>
              </a:rPr>
              <a:t>s</a:t>
            </a:r>
            <a:r>
              <a:rPr lang="cs-CZ" sz="2100" dirty="0" smtClean="0">
                <a:latin typeface="Garamond" pitchFamily="18" charset="0"/>
              </a:rPr>
              <a:t> – 863</a:t>
            </a:r>
          </a:p>
          <a:p>
            <a:pPr>
              <a:buFont typeface="Wingdings" pitchFamily="2" charset="2"/>
              <a:buChar char="q"/>
            </a:pPr>
            <a:r>
              <a:rPr lang="cs-CZ" sz="2100" dirty="0" err="1" smtClean="0">
                <a:latin typeface="Garamond" pitchFamily="18" charset="0"/>
              </a:rPr>
              <a:t>translation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of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Bible </a:t>
            </a:r>
            <a:r>
              <a:rPr lang="cs-CZ" sz="2100" dirty="0" err="1" smtClean="0">
                <a:latin typeface="Garamond" pitchFamily="18" charset="0"/>
              </a:rPr>
              <a:t>into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slavic </a:t>
            </a:r>
            <a:r>
              <a:rPr lang="cs-CZ" sz="2100" dirty="0" err="1" smtClean="0">
                <a:latin typeface="Garamond" pitchFamily="18" charset="0"/>
              </a:rPr>
              <a:t>language</a:t>
            </a:r>
            <a:r>
              <a:rPr lang="cs-CZ" sz="2100" dirty="0" smtClean="0">
                <a:latin typeface="Garamond" pitchFamily="18" charset="0"/>
              </a:rPr>
              <a:t>, </a:t>
            </a:r>
            <a:r>
              <a:rPr lang="cs-CZ" sz="2100" dirty="0" err="1" smtClean="0">
                <a:latin typeface="Garamond" pitchFamily="18" charset="0"/>
              </a:rPr>
              <a:t>preaching</a:t>
            </a:r>
            <a:r>
              <a:rPr lang="cs-CZ" sz="2100" dirty="0" smtClean="0">
                <a:latin typeface="Garamond" pitchFamily="18" charset="0"/>
              </a:rPr>
              <a:t> in slavic </a:t>
            </a:r>
            <a:r>
              <a:rPr lang="cs-CZ" sz="2100" dirty="0" err="1" smtClean="0">
                <a:latin typeface="Garamond" pitchFamily="18" charset="0"/>
              </a:rPr>
              <a:t>language</a:t>
            </a:r>
            <a:r>
              <a:rPr lang="cs-CZ" sz="2100" dirty="0" smtClean="0">
                <a:latin typeface="Garamond" pitchFamily="18" charset="0"/>
              </a:rPr>
              <a:t> →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Christianity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widespread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faster</a:t>
            </a:r>
            <a:endParaRPr lang="cs-CZ" sz="2100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2100" dirty="0" err="1" smtClean="0">
                <a:latin typeface="Garamond" pitchFamily="18" charset="0"/>
              </a:rPr>
              <a:t>They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created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new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slavonic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alphabet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smtClean="0">
                <a:latin typeface="Garamond" pitchFamily="18" charset="0"/>
              </a:rPr>
              <a:t>(</a:t>
            </a:r>
            <a:r>
              <a:rPr lang="cs-CZ" sz="2100" i="1" dirty="0" err="1" smtClean="0">
                <a:latin typeface="Garamond" pitchFamily="18" charset="0"/>
              </a:rPr>
              <a:t>G</a:t>
            </a:r>
            <a:r>
              <a:rPr lang="cs-CZ" sz="2100" i="1" dirty="0" err="1" smtClean="0">
                <a:latin typeface="Garamond" pitchFamily="18" charset="0"/>
              </a:rPr>
              <a:t>lagolitsa</a:t>
            </a:r>
            <a:r>
              <a:rPr lang="cs-CZ" sz="2100" dirty="0" smtClean="0">
                <a:latin typeface="Garamond" pitchFamily="18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cs-CZ" sz="2100" dirty="0" smtClean="0">
                <a:latin typeface="Garamond" pitchFamily="18" charset="0"/>
              </a:rPr>
              <a:t>885 – </a:t>
            </a:r>
            <a:r>
              <a:rPr lang="cs-CZ" sz="2100" dirty="0" err="1" smtClean="0">
                <a:latin typeface="Garamond" pitchFamily="18" charset="0"/>
              </a:rPr>
              <a:t>Methodius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died</a:t>
            </a:r>
            <a:r>
              <a:rPr lang="cs-CZ" sz="2100" dirty="0" smtClean="0">
                <a:latin typeface="Garamond" pitchFamily="18" charset="0"/>
              </a:rPr>
              <a:t> → </a:t>
            </a:r>
            <a:r>
              <a:rPr lang="cs-CZ" sz="2100" dirty="0" err="1" smtClean="0">
                <a:latin typeface="Garamond" pitchFamily="18" charset="0"/>
              </a:rPr>
              <a:t>their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disciples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were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expeled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from</a:t>
            </a:r>
            <a:r>
              <a:rPr lang="cs-CZ" sz="2100" dirty="0" smtClean="0">
                <a:latin typeface="Garamond" pitchFamily="18" charset="0"/>
              </a:rPr>
              <a:t> G.M. – </a:t>
            </a:r>
            <a:r>
              <a:rPr lang="cs-CZ" sz="2100" dirty="0" err="1" smtClean="0">
                <a:latin typeface="Garamond" pitchFamily="18" charset="0"/>
              </a:rPr>
              <a:t>went</a:t>
            </a:r>
            <a:r>
              <a:rPr lang="cs-CZ" sz="2100" dirty="0" smtClean="0">
                <a:latin typeface="Garamond" pitchFamily="18" charset="0"/>
              </a:rPr>
              <a:t> to </a:t>
            </a:r>
            <a:r>
              <a:rPr lang="cs-CZ" sz="2100" dirty="0" err="1" smtClean="0">
                <a:latin typeface="Garamond" pitchFamily="18" charset="0"/>
              </a:rPr>
              <a:t>Bulgaria</a:t>
            </a:r>
            <a:r>
              <a:rPr lang="cs-CZ" sz="2100" dirty="0" smtClean="0">
                <a:latin typeface="Garamond" pitchFamily="18" charset="0"/>
              </a:rPr>
              <a:t>, </a:t>
            </a:r>
            <a:r>
              <a:rPr lang="cs-CZ" sz="2100" dirty="0" err="1" smtClean="0">
                <a:latin typeface="Garamond" pitchFamily="18" charset="0"/>
              </a:rPr>
              <a:t>Croatia</a:t>
            </a:r>
            <a:r>
              <a:rPr lang="cs-CZ" sz="2100" dirty="0" smtClean="0">
                <a:latin typeface="Garamond" pitchFamily="18" charset="0"/>
              </a:rPr>
              <a:t>, </a:t>
            </a:r>
            <a:r>
              <a:rPr lang="cs-CZ" sz="2100" dirty="0" err="1" smtClean="0">
                <a:latin typeface="Garamond" pitchFamily="18" charset="0"/>
              </a:rPr>
              <a:t>Macedonia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etc</a:t>
            </a:r>
            <a:r>
              <a:rPr lang="cs-CZ" sz="2100" dirty="0" smtClean="0">
                <a:latin typeface="Garamond" pitchFamily="18" charset="0"/>
              </a:rPr>
              <a:t>., </a:t>
            </a:r>
            <a:r>
              <a:rPr lang="cs-CZ" sz="2100" dirty="0" err="1" smtClean="0">
                <a:latin typeface="Garamond" pitchFamily="18" charset="0"/>
              </a:rPr>
              <a:t>invented</a:t>
            </a:r>
            <a:r>
              <a:rPr lang="cs-CZ" sz="2100" dirty="0" smtClean="0">
                <a:latin typeface="Garamond" pitchFamily="18" charset="0"/>
              </a:rPr>
              <a:t> cyrilic </a:t>
            </a:r>
            <a:r>
              <a:rPr lang="cs-CZ" sz="2100" dirty="0" err="1" smtClean="0">
                <a:latin typeface="Garamond" pitchFamily="18" charset="0"/>
              </a:rPr>
              <a:t>script</a:t>
            </a:r>
            <a:r>
              <a:rPr lang="cs-CZ" sz="2100" dirty="0" smtClean="0">
                <a:latin typeface="Garamond" pitchFamily="18" charset="0"/>
              </a:rPr>
              <a:t> 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78720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100" dirty="0" err="1" smtClean="0">
                <a:latin typeface="Garamond" pitchFamily="18" charset="0"/>
              </a:rPr>
              <a:t>the</a:t>
            </a:r>
            <a:r>
              <a:rPr lang="cs-CZ" sz="3100" dirty="0" smtClean="0">
                <a:latin typeface="Garamond" pitchFamily="18" charset="0"/>
              </a:rPr>
              <a:t> House </a:t>
            </a:r>
            <a:r>
              <a:rPr lang="cs-CZ" sz="3100" dirty="0" err="1" smtClean="0">
                <a:latin typeface="Garamond" pitchFamily="18" charset="0"/>
              </a:rPr>
              <a:t>of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Přemyslids</a:t>
            </a:r>
            <a:r>
              <a:rPr lang="cs-CZ" sz="3100" dirty="0" smtClean="0">
                <a:latin typeface="Garamond" pitchFamily="18" charset="0"/>
              </a:rPr>
              <a:t> – </a:t>
            </a:r>
            <a:r>
              <a:rPr lang="cs-CZ" sz="3100" dirty="0" err="1" smtClean="0">
                <a:latin typeface="Garamond" pitchFamily="18" charset="0"/>
              </a:rPr>
              <a:t>from</a:t>
            </a:r>
            <a:r>
              <a:rPr lang="cs-CZ" sz="3100" dirty="0" smtClean="0">
                <a:latin typeface="Garamond" pitchFamily="18" charset="0"/>
              </a:rPr>
              <a:t> 9</a:t>
            </a:r>
            <a:r>
              <a:rPr lang="cs-CZ" sz="3100" baseline="30000" dirty="0" smtClean="0">
                <a:latin typeface="Garamond" pitchFamily="18" charset="0"/>
              </a:rPr>
              <a:t>th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century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till</a:t>
            </a:r>
            <a:r>
              <a:rPr lang="cs-CZ" sz="3100" dirty="0" smtClean="0">
                <a:latin typeface="Garamond" pitchFamily="18" charset="0"/>
              </a:rPr>
              <a:t> 1306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8195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5364088" cy="5616624"/>
          </a:xfrm>
        </p:spPr>
        <p:txBody>
          <a:bodyPr/>
          <a:lstStyle/>
          <a:p>
            <a:r>
              <a:rPr lang="cs-CZ" sz="2300" dirty="0" err="1" smtClean="0">
                <a:latin typeface="Garamond" pitchFamily="18" charset="0"/>
              </a:rPr>
              <a:t>Beginning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of</a:t>
            </a:r>
            <a:r>
              <a:rPr lang="cs-CZ" sz="2300" dirty="0" smtClean="0">
                <a:latin typeface="Garamond" pitchFamily="18" charset="0"/>
              </a:rPr>
              <a:t> 10th </a:t>
            </a:r>
            <a:r>
              <a:rPr lang="cs-CZ" sz="2300" dirty="0" err="1" smtClean="0">
                <a:latin typeface="Garamond" pitchFamily="18" charset="0"/>
              </a:rPr>
              <a:t>century</a:t>
            </a:r>
            <a:r>
              <a:rPr lang="cs-CZ" sz="2300" dirty="0" smtClean="0">
                <a:latin typeface="Garamond" pitchFamily="18" charset="0"/>
              </a:rPr>
              <a:t> – </a:t>
            </a:r>
            <a:r>
              <a:rPr lang="cs-CZ" sz="2300" dirty="0" err="1" smtClean="0">
                <a:latin typeface="Garamond" pitchFamily="18" charset="0"/>
              </a:rPr>
              <a:t>The</a:t>
            </a:r>
            <a:r>
              <a:rPr lang="cs-CZ" sz="2300" dirty="0" smtClean="0">
                <a:latin typeface="Garamond" pitchFamily="18" charset="0"/>
              </a:rPr>
              <a:t> Great </a:t>
            </a:r>
            <a:r>
              <a:rPr lang="cs-CZ" sz="2300" dirty="0" err="1" smtClean="0">
                <a:latin typeface="Garamond" pitchFamily="18" charset="0"/>
              </a:rPr>
              <a:t>Moravia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was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destroyed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because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of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internal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political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struggles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and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the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attack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smtClean="0">
                <a:latin typeface="Garamond" pitchFamily="18" charset="0"/>
              </a:rPr>
              <a:t>by </a:t>
            </a:r>
            <a:r>
              <a:rPr lang="cs-CZ" sz="2300" dirty="0" err="1" smtClean="0">
                <a:latin typeface="Garamond" pitchFamily="18" charset="0"/>
              </a:rPr>
              <a:t>Hungarian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tribes</a:t>
            </a:r>
            <a:endParaRPr lang="cs-CZ" sz="2300" dirty="0" smtClean="0">
              <a:latin typeface="Garamond" pitchFamily="18" charset="0"/>
            </a:endParaRPr>
          </a:p>
          <a:p>
            <a:r>
              <a:rPr lang="cs-CZ" sz="2300" dirty="0" err="1" smtClean="0">
                <a:latin typeface="Garamond" pitchFamily="18" charset="0"/>
              </a:rPr>
              <a:t>The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territory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inhabited</a:t>
            </a:r>
            <a:r>
              <a:rPr lang="cs-CZ" sz="2300" dirty="0" smtClean="0">
                <a:latin typeface="Garamond" pitchFamily="18" charset="0"/>
              </a:rPr>
              <a:t> by </a:t>
            </a:r>
            <a:r>
              <a:rPr lang="cs-CZ" sz="2300" dirty="0" err="1" smtClean="0">
                <a:latin typeface="Garamond" pitchFamily="18" charset="0"/>
              </a:rPr>
              <a:t>Slovaks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became</a:t>
            </a:r>
            <a:r>
              <a:rPr lang="cs-CZ" sz="2300" dirty="0" smtClean="0">
                <a:latin typeface="Garamond" pitchFamily="18" charset="0"/>
              </a:rPr>
              <a:t> a part </a:t>
            </a:r>
            <a:r>
              <a:rPr lang="cs-CZ" sz="2300" dirty="0" err="1" smtClean="0">
                <a:latin typeface="Garamond" pitchFamily="18" charset="0"/>
              </a:rPr>
              <a:t>of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newly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created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Kingdom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of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Hungary</a:t>
            </a:r>
            <a:endParaRPr lang="cs-CZ" sz="2300" dirty="0" smtClean="0">
              <a:latin typeface="Garamond" pitchFamily="18" charset="0"/>
            </a:endParaRPr>
          </a:p>
          <a:p>
            <a:r>
              <a:rPr lang="cs-CZ" sz="2300" dirty="0" err="1" smtClean="0">
                <a:latin typeface="Garamond" pitchFamily="18" charset="0"/>
              </a:rPr>
              <a:t>the</a:t>
            </a:r>
            <a:r>
              <a:rPr lang="cs-CZ" sz="2300" dirty="0" smtClean="0">
                <a:latin typeface="Garamond" pitchFamily="18" charset="0"/>
              </a:rPr>
              <a:t> centre </a:t>
            </a:r>
            <a:r>
              <a:rPr lang="cs-CZ" sz="2300" dirty="0" err="1" smtClean="0">
                <a:latin typeface="Garamond" pitchFamily="18" charset="0"/>
              </a:rPr>
              <a:t>of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the</a:t>
            </a:r>
            <a:r>
              <a:rPr lang="cs-CZ" sz="2300" dirty="0" smtClean="0">
                <a:latin typeface="Garamond" pitchFamily="18" charset="0"/>
              </a:rPr>
              <a:t> Bohemian </a:t>
            </a:r>
            <a:r>
              <a:rPr lang="cs-CZ" sz="2300" dirty="0" err="1" smtClean="0">
                <a:latin typeface="Garamond" pitchFamily="18" charset="0"/>
              </a:rPr>
              <a:t>state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moved</a:t>
            </a:r>
            <a:r>
              <a:rPr lang="cs-CZ" sz="2300" dirty="0" smtClean="0">
                <a:latin typeface="Garamond" pitchFamily="18" charset="0"/>
              </a:rPr>
              <a:t> to Bohemia – </a:t>
            </a:r>
            <a:r>
              <a:rPr lang="cs-CZ" sz="2300" b="1" dirty="0" err="1" smtClean="0">
                <a:latin typeface="Garamond" pitchFamily="18" charset="0"/>
              </a:rPr>
              <a:t>The</a:t>
            </a:r>
            <a:r>
              <a:rPr lang="cs-CZ" sz="2300" b="1" dirty="0" smtClean="0">
                <a:latin typeface="Garamond" pitchFamily="18" charset="0"/>
              </a:rPr>
              <a:t> duchy </a:t>
            </a:r>
            <a:r>
              <a:rPr lang="cs-CZ" sz="2300" b="1" dirty="0" err="1" smtClean="0">
                <a:latin typeface="Garamond" pitchFamily="18" charset="0"/>
              </a:rPr>
              <a:t>of</a:t>
            </a:r>
            <a:r>
              <a:rPr lang="cs-CZ" sz="2300" b="1" dirty="0" smtClean="0">
                <a:latin typeface="Garamond" pitchFamily="18" charset="0"/>
              </a:rPr>
              <a:t> Bohemia </a:t>
            </a:r>
            <a:r>
              <a:rPr lang="cs-CZ" sz="2300" dirty="0" err="1" smtClean="0">
                <a:latin typeface="Garamond" pitchFamily="18" charset="0"/>
              </a:rPr>
              <a:t>was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established</a:t>
            </a:r>
            <a:r>
              <a:rPr lang="cs-CZ" sz="2300" dirty="0" smtClean="0">
                <a:latin typeface="Garamond" pitchFamily="18" charset="0"/>
              </a:rPr>
              <a:t>, </a:t>
            </a:r>
            <a:r>
              <a:rPr lang="cs-CZ" sz="2300" dirty="0" err="1" smtClean="0">
                <a:latin typeface="Garamond" pitchFamily="18" charset="0"/>
              </a:rPr>
              <a:t>dependent</a:t>
            </a:r>
            <a:r>
              <a:rPr lang="cs-CZ" sz="2300" dirty="0" smtClean="0">
                <a:latin typeface="Garamond" pitchFamily="18" charset="0"/>
              </a:rPr>
              <a:t> on </a:t>
            </a:r>
            <a:r>
              <a:rPr lang="cs-CZ" sz="2300" dirty="0" err="1" smtClean="0">
                <a:latin typeface="Garamond" pitchFamily="18" charset="0"/>
              </a:rPr>
              <a:t>German</a:t>
            </a:r>
            <a:r>
              <a:rPr lang="cs-CZ" sz="2300" dirty="0" smtClean="0">
                <a:latin typeface="Garamond" pitchFamily="18" charset="0"/>
              </a:rPr>
              <a:t> Empire</a:t>
            </a:r>
            <a:endParaRPr lang="cs-CZ" sz="2300" dirty="0" smtClean="0">
              <a:latin typeface="Garamond" pitchFamily="18" charset="0"/>
            </a:endParaRPr>
          </a:p>
          <a:p>
            <a:r>
              <a:rPr lang="cs-CZ" sz="2300" dirty="0" err="1" smtClean="0">
                <a:latin typeface="Garamond" pitchFamily="18" charset="0"/>
              </a:rPr>
              <a:t>Prague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became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the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capital</a:t>
            </a:r>
            <a:r>
              <a:rPr lang="cs-CZ" sz="2300" dirty="0" smtClean="0">
                <a:latin typeface="Garamond" pitchFamily="18" charset="0"/>
              </a:rPr>
              <a:t> city</a:t>
            </a:r>
          </a:p>
          <a:p>
            <a:r>
              <a:rPr lang="cs-CZ" sz="2300" dirty="0" smtClean="0">
                <a:latin typeface="Garamond" pitchFamily="18" charset="0"/>
              </a:rPr>
              <a:t>10th </a:t>
            </a:r>
            <a:r>
              <a:rPr lang="cs-CZ" sz="2300" dirty="0" err="1" smtClean="0">
                <a:latin typeface="Garamond" pitchFamily="18" charset="0"/>
              </a:rPr>
              <a:t>century</a:t>
            </a:r>
            <a:r>
              <a:rPr lang="cs-CZ" sz="2300" dirty="0" smtClean="0">
                <a:latin typeface="Garamond" pitchFamily="18" charset="0"/>
              </a:rPr>
              <a:t> – </a:t>
            </a:r>
            <a:r>
              <a:rPr lang="cs-CZ" sz="2300" dirty="0" err="1" smtClean="0">
                <a:latin typeface="Garamond" pitchFamily="18" charset="0"/>
              </a:rPr>
              <a:t>duke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b="1" dirty="0" err="1" smtClean="0">
                <a:latin typeface="Garamond" pitchFamily="18" charset="0"/>
              </a:rPr>
              <a:t>Wenceslaus</a:t>
            </a:r>
            <a:r>
              <a:rPr lang="cs-CZ" sz="2300" dirty="0" smtClean="0">
                <a:latin typeface="Garamond" pitchFamily="18" charset="0"/>
              </a:rPr>
              <a:t> → </a:t>
            </a:r>
            <a:r>
              <a:rPr lang="cs-CZ" sz="2300" dirty="0" err="1" smtClean="0">
                <a:latin typeface="Garamond" pitchFamily="18" charset="0"/>
              </a:rPr>
              <a:t>assassinated</a:t>
            </a:r>
            <a:r>
              <a:rPr lang="cs-CZ" sz="2300" dirty="0" smtClean="0">
                <a:latin typeface="Garamond" pitchFamily="18" charset="0"/>
              </a:rPr>
              <a:t> by his </a:t>
            </a:r>
            <a:r>
              <a:rPr lang="cs-CZ" sz="2300" dirty="0" err="1" smtClean="0">
                <a:latin typeface="Garamond" pitchFamily="18" charset="0"/>
              </a:rPr>
              <a:t>brother</a:t>
            </a:r>
            <a:r>
              <a:rPr lang="cs-CZ" sz="2300" dirty="0" smtClean="0">
                <a:latin typeface="Garamond" pitchFamily="18" charset="0"/>
              </a:rPr>
              <a:t> → </a:t>
            </a:r>
            <a:r>
              <a:rPr lang="cs-CZ" sz="2300" dirty="0" err="1" smtClean="0">
                <a:latin typeface="Garamond" pitchFamily="18" charset="0"/>
              </a:rPr>
              <a:t>S</a:t>
            </a:r>
            <a:r>
              <a:rPr lang="cs-CZ" sz="2300" dirty="0" err="1" smtClean="0">
                <a:latin typeface="Garamond" pitchFamily="18" charset="0"/>
              </a:rPr>
              <a:t>aint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Wenceslaus</a:t>
            </a:r>
            <a:r>
              <a:rPr lang="cs-CZ" sz="2300" dirty="0" smtClean="0">
                <a:latin typeface="Garamond" pitchFamily="18" charset="0"/>
              </a:rPr>
              <a:t> – </a:t>
            </a:r>
            <a:r>
              <a:rPr lang="cs-CZ" sz="2300" dirty="0" err="1" smtClean="0">
                <a:latin typeface="Garamond" pitchFamily="18" charset="0"/>
              </a:rPr>
              <a:t>the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saint</a:t>
            </a:r>
            <a:r>
              <a:rPr lang="cs-CZ" sz="2300" dirty="0" smtClean="0">
                <a:latin typeface="Garamond" pitchFamily="18" charset="0"/>
              </a:rPr>
              <a:t> patron </a:t>
            </a:r>
            <a:r>
              <a:rPr lang="cs-CZ" sz="2300" dirty="0" err="1" smtClean="0">
                <a:latin typeface="Garamond" pitchFamily="18" charset="0"/>
              </a:rPr>
              <a:t>of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the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Czech</a:t>
            </a:r>
            <a:r>
              <a:rPr lang="cs-CZ" sz="2300" dirty="0" smtClean="0">
                <a:latin typeface="Garamond" pitchFamily="18" charset="0"/>
              </a:rPr>
              <a:t> </a:t>
            </a:r>
            <a:r>
              <a:rPr lang="cs-CZ" sz="2300" dirty="0" err="1" smtClean="0">
                <a:latin typeface="Garamond" pitchFamily="18" charset="0"/>
              </a:rPr>
              <a:t>lands</a:t>
            </a:r>
            <a:endParaRPr lang="cs-CZ" sz="2300" dirty="0" smtClean="0">
              <a:latin typeface="Garamond" pitchFamily="18" charset="0"/>
            </a:endParaRPr>
          </a:p>
          <a:p>
            <a:endParaRPr lang="cs-CZ" dirty="0" smtClean="0"/>
          </a:p>
          <a:p>
            <a:endParaRPr lang="cs-CZ" dirty="0" smtClean="0"/>
          </a:p>
          <a:p>
            <a:pPr>
              <a:buFont typeface="Wingdings 2" pitchFamily="18" charset="2"/>
              <a:buNone/>
            </a:pPr>
            <a:endParaRPr lang="cs-CZ" dirty="0" smtClean="0"/>
          </a:p>
          <a:p>
            <a:endParaRPr lang="cs-CZ" dirty="0" smtClean="0"/>
          </a:p>
        </p:txBody>
      </p:sp>
      <p:pic>
        <p:nvPicPr>
          <p:cNvPr id="8" name="Zástupný symbol pro obsah 7" descr="svaty vacla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988840"/>
            <a:ext cx="3509833" cy="262898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7643192" cy="576064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Kingdom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bohemia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980728"/>
            <a:ext cx="8208912" cy="5877272"/>
          </a:xfrm>
        </p:spPr>
        <p:txBody>
          <a:bodyPr/>
          <a:lstStyle/>
          <a:p>
            <a:r>
              <a:rPr lang="cs-CZ" sz="2400" dirty="0" smtClean="0">
                <a:latin typeface="Garamond" pitchFamily="18" charset="0"/>
              </a:rPr>
              <a:t>973 –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Prague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Bishopric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established</a:t>
            </a:r>
            <a:r>
              <a:rPr lang="cs-CZ" sz="2400" dirty="0" smtClean="0">
                <a:latin typeface="Garamond" pitchFamily="18" charset="0"/>
              </a:rPr>
              <a:t> (</a:t>
            </a:r>
            <a:r>
              <a:rPr lang="cs-CZ" sz="2400" dirty="0" err="1" smtClean="0">
                <a:latin typeface="Garamond" pitchFamily="18" charset="0"/>
              </a:rPr>
              <a:t>bishop</a:t>
            </a:r>
            <a:r>
              <a:rPr lang="cs-CZ" sz="2400" dirty="0" smtClean="0">
                <a:latin typeface="Garamond" pitchFamily="18" charset="0"/>
              </a:rPr>
              <a:t> Adalbert – St. Vojtech - </a:t>
            </a:r>
            <a:r>
              <a:rPr lang="cs-CZ" sz="2400" dirty="0" err="1" smtClean="0">
                <a:latin typeface="Garamond" pitchFamily="18" charset="0"/>
              </a:rPr>
              <a:t>apostolic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mission</a:t>
            </a:r>
            <a:r>
              <a:rPr lang="cs-CZ" sz="2400" dirty="0" smtClean="0">
                <a:latin typeface="Garamond" pitchFamily="18" charset="0"/>
              </a:rPr>
              <a:t> to </a:t>
            </a:r>
            <a:r>
              <a:rPr lang="cs-CZ" sz="2400" dirty="0" err="1" smtClean="0">
                <a:latin typeface="Garamond" pitchFamily="18" charset="0"/>
              </a:rPr>
              <a:t>Poland</a:t>
            </a:r>
            <a:r>
              <a:rPr lang="cs-CZ" sz="2400" dirty="0" smtClean="0">
                <a:latin typeface="Garamond" pitchFamily="18" charset="0"/>
              </a:rPr>
              <a:t>)</a:t>
            </a:r>
          </a:p>
          <a:p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i="1" dirty="0" err="1" smtClean="0">
                <a:latin typeface="Garamond" pitchFamily="18" charset="0"/>
              </a:rPr>
              <a:t>Kingdom</a:t>
            </a:r>
            <a:r>
              <a:rPr lang="cs-CZ" sz="2400" i="1" dirty="0" smtClean="0">
                <a:latin typeface="Garamond" pitchFamily="18" charset="0"/>
              </a:rPr>
              <a:t> </a:t>
            </a:r>
            <a:r>
              <a:rPr lang="cs-CZ" sz="2400" i="1" dirty="0" err="1" smtClean="0">
                <a:latin typeface="Garamond" pitchFamily="18" charset="0"/>
              </a:rPr>
              <a:t>of</a:t>
            </a:r>
            <a:r>
              <a:rPr lang="cs-CZ" sz="2400" i="1" dirty="0" smtClean="0">
                <a:latin typeface="Garamond" pitchFamily="18" charset="0"/>
              </a:rPr>
              <a:t> Bohemia </a:t>
            </a:r>
            <a:r>
              <a:rPr lang="cs-CZ" sz="2400" dirty="0" err="1" smtClean="0">
                <a:latin typeface="Garamond" pitchFamily="18" charset="0"/>
              </a:rPr>
              <a:t>since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12th </a:t>
            </a:r>
            <a:r>
              <a:rPr lang="cs-CZ" sz="2400" dirty="0" err="1" smtClean="0">
                <a:latin typeface="Garamond" pitchFamily="18" charset="0"/>
              </a:rPr>
              <a:t>century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err="1" smtClean="0">
                <a:latin typeface="Garamond" pitchFamily="18" charset="0"/>
              </a:rPr>
              <a:t>strong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large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smtClean="0">
                <a:latin typeface="Garamond" pitchFamily="18" charset="0"/>
              </a:rPr>
              <a:t> - </a:t>
            </a:r>
            <a:r>
              <a:rPr lang="cs-CZ" sz="2400" dirty="0" err="1" smtClean="0">
                <a:latin typeface="Garamond" pitchFamily="18" charset="0"/>
              </a:rPr>
              <a:t>emancipation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from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German</a:t>
            </a:r>
            <a:r>
              <a:rPr lang="cs-CZ" sz="2400" dirty="0" smtClean="0">
                <a:latin typeface="Garamond" pitchFamily="18" charset="0"/>
              </a:rPr>
              <a:t> Empire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b="1" dirty="0" err="1" smtClean="0">
                <a:latin typeface="Garamond" pitchFamily="18" charset="0"/>
              </a:rPr>
              <a:t>Ottokar</a:t>
            </a:r>
            <a:r>
              <a:rPr lang="cs-CZ" sz="2400" b="1" dirty="0" smtClean="0">
                <a:latin typeface="Garamond" pitchFamily="18" charset="0"/>
              </a:rPr>
              <a:t> II</a:t>
            </a:r>
            <a:r>
              <a:rPr lang="cs-CZ" sz="2400" dirty="0" smtClean="0">
                <a:latin typeface="Garamond" pitchFamily="18" charset="0"/>
              </a:rPr>
              <a:t>(1253–1278, Přemysl Otakar II) –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Iron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Golden</a:t>
            </a:r>
            <a:r>
              <a:rPr lang="cs-CZ" sz="2400" dirty="0" smtClean="0">
                <a:latin typeface="Garamond" pitchFamily="18" charset="0"/>
              </a:rPr>
              <a:t> King 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height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power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Bohemia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err="1" smtClean="0">
                <a:latin typeface="Garamond" pitchFamily="18" charset="0"/>
              </a:rPr>
              <a:t>very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rich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powerful</a:t>
            </a:r>
            <a:r>
              <a:rPr lang="cs-CZ" sz="2400" dirty="0" smtClean="0">
                <a:latin typeface="Garamond" pitchFamily="18" charset="0"/>
              </a:rPr>
              <a:t> – his </a:t>
            </a:r>
            <a:r>
              <a:rPr lang="cs-CZ" sz="2400" dirty="0" err="1" smtClean="0">
                <a:latin typeface="Garamond" pitchFamily="18" charset="0"/>
              </a:rPr>
              <a:t>kingdom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from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Krkonoše </a:t>
            </a:r>
            <a:r>
              <a:rPr lang="cs-CZ" sz="2400" dirty="0" err="1" smtClean="0">
                <a:latin typeface="Garamond" pitchFamily="18" charset="0"/>
              </a:rPr>
              <a:t>mountains</a:t>
            </a:r>
            <a:r>
              <a:rPr lang="cs-CZ" sz="2400" dirty="0" smtClean="0">
                <a:latin typeface="Garamond" pitchFamily="18" charset="0"/>
              </a:rPr>
              <a:t> to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Adriatic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sea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smtClean="0">
                <a:latin typeface="Garamond" pitchFamily="18" charset="0"/>
              </a:rPr>
              <a:t>1278 – </a:t>
            </a:r>
            <a:r>
              <a:rPr lang="cs-CZ" sz="2400" dirty="0" err="1" smtClean="0">
                <a:latin typeface="Garamond" pitchFamily="18" charset="0"/>
              </a:rPr>
              <a:t>killed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unsuccesfull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against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Habsburgs</a:t>
            </a:r>
            <a:r>
              <a:rPr lang="cs-CZ" sz="2400" dirty="0" smtClean="0">
                <a:latin typeface="Garamond" pitchFamily="18" charset="0"/>
              </a:rPr>
              <a:t> 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b="1" dirty="0" err="1" smtClean="0">
                <a:latin typeface="Garamond" pitchFamily="18" charset="0"/>
              </a:rPr>
              <a:t>Wenceslaus</a:t>
            </a:r>
            <a:r>
              <a:rPr lang="cs-CZ" sz="2400" b="1" dirty="0" smtClean="0">
                <a:latin typeface="Garamond" pitchFamily="18" charset="0"/>
              </a:rPr>
              <a:t> II </a:t>
            </a:r>
            <a:r>
              <a:rPr lang="cs-CZ" sz="2400" b="1" dirty="0" err="1" smtClean="0">
                <a:latin typeface="Garamond" pitchFamily="18" charset="0"/>
              </a:rPr>
              <a:t>of</a:t>
            </a:r>
            <a:r>
              <a:rPr lang="cs-CZ" sz="2400" b="1" dirty="0" smtClean="0">
                <a:latin typeface="Garamond" pitchFamily="18" charset="0"/>
              </a:rPr>
              <a:t> Bohemia </a:t>
            </a:r>
            <a:r>
              <a:rPr lang="cs-CZ" sz="2400" dirty="0" smtClean="0">
                <a:latin typeface="Garamond" pitchFamily="18" charset="0"/>
              </a:rPr>
              <a:t>(1278–1305) – </a:t>
            </a:r>
            <a:r>
              <a:rPr lang="cs-CZ" sz="2400" dirty="0" smtClean="0">
                <a:latin typeface="Garamond" pitchFamily="18" charset="0"/>
              </a:rPr>
              <a:t>King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Bohemia, King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Poland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b="1" dirty="0" err="1" smtClean="0">
                <a:latin typeface="Garamond" pitchFamily="18" charset="0"/>
              </a:rPr>
              <a:t>Wenceslaus</a:t>
            </a:r>
            <a:r>
              <a:rPr lang="cs-CZ" sz="2400" b="1" dirty="0" smtClean="0">
                <a:latin typeface="Garamond" pitchFamily="18" charset="0"/>
              </a:rPr>
              <a:t> III (1305–1306) </a:t>
            </a:r>
            <a:r>
              <a:rPr lang="cs-CZ" sz="2400" dirty="0" smtClean="0">
                <a:latin typeface="Garamond" pitchFamily="18" charset="0"/>
              </a:rPr>
              <a:t>– </a:t>
            </a:r>
            <a:r>
              <a:rPr lang="cs-CZ" sz="2400" dirty="0" smtClean="0">
                <a:latin typeface="Garamond" pitchFamily="18" charset="0"/>
              </a:rPr>
              <a:t>King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Bohemia, </a:t>
            </a:r>
            <a:r>
              <a:rPr lang="cs-CZ" sz="2400" dirty="0" err="1" smtClean="0">
                <a:latin typeface="Garamond" pitchFamily="18" charset="0"/>
              </a:rPr>
              <a:t>Poland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Hungary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assassinated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without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heirs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Premyslid</a:t>
            </a:r>
            <a:r>
              <a:rPr lang="cs-CZ" sz="2400" dirty="0" smtClean="0">
                <a:latin typeface="Garamond" pitchFamily="18" charset="0"/>
              </a:rPr>
              <a:t> dynasty </a:t>
            </a:r>
            <a:r>
              <a:rPr lang="cs-CZ" sz="2400" dirty="0" err="1" smtClean="0">
                <a:latin typeface="Garamond" pitchFamily="18" charset="0"/>
              </a:rPr>
              <a:t>died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out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male </a:t>
            </a:r>
            <a:r>
              <a:rPr lang="cs-CZ" sz="2400" dirty="0" err="1" smtClean="0">
                <a:latin typeface="Garamond" pitchFamily="18" charset="0"/>
              </a:rPr>
              <a:t>tail</a:t>
            </a:r>
            <a:endParaRPr lang="cs-CZ" sz="2400" dirty="0" smtClean="0">
              <a:latin typeface="Garamond" pitchFamily="18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House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Přemyslids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95536" y="6021288"/>
            <a:ext cx="3178696" cy="576064"/>
          </a:xfrm>
        </p:spPr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kingdom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Ottokar</a:t>
            </a:r>
            <a:r>
              <a:rPr lang="cs-CZ" dirty="0" smtClean="0">
                <a:latin typeface="Garamond" pitchFamily="18" charset="0"/>
              </a:rPr>
              <a:t> II</a:t>
            </a:r>
          </a:p>
          <a:p>
            <a:r>
              <a:rPr lang="cs-CZ" dirty="0" err="1" smtClean="0">
                <a:latin typeface="Garamond" pitchFamily="18" charset="0"/>
              </a:rPr>
              <a:t>Around</a:t>
            </a:r>
            <a:r>
              <a:rPr lang="cs-CZ" dirty="0" smtClean="0">
                <a:latin typeface="Garamond" pitchFamily="18" charset="0"/>
              </a:rPr>
              <a:t> 1270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4427984" y="6021288"/>
            <a:ext cx="3520440" cy="601216"/>
          </a:xfrm>
        </p:spPr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Kingdom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Wenceslaus</a:t>
            </a:r>
            <a:r>
              <a:rPr lang="cs-CZ" dirty="0" smtClean="0">
                <a:latin typeface="Garamond" pitchFamily="18" charset="0"/>
              </a:rPr>
              <a:t> II </a:t>
            </a:r>
            <a:r>
              <a:rPr lang="cs-CZ" dirty="0" err="1" smtClean="0">
                <a:latin typeface="Garamond" pitchFamily="18" charset="0"/>
              </a:rPr>
              <a:t>around</a:t>
            </a:r>
            <a:r>
              <a:rPr lang="cs-CZ" dirty="0" smtClean="0">
                <a:latin typeface="Garamond" pitchFamily="18" charset="0"/>
              </a:rPr>
              <a:t> 1301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10" name="Zástupný symbol pro obsah 9" descr="Reich_König_Ottokar_II._Přemys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3604490" cy="4821509"/>
          </a:xfrm>
        </p:spPr>
      </p:pic>
      <p:pic>
        <p:nvPicPr>
          <p:cNvPr id="11" name="Zástupný symbol pro obsah 10" descr="WenceslausIImap-en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47485" y="1340768"/>
            <a:ext cx="4362861" cy="4432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intro-hradcany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7272808" cy="3512946"/>
          </a:xfrm>
        </p:spPr>
      </p:pic>
      <p:pic>
        <p:nvPicPr>
          <p:cNvPr id="8" name="Zástupný symbol pro obsah 7" descr="KarluvMost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835696" y="4149080"/>
            <a:ext cx="4896544" cy="247887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075240" cy="57606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err="1" smtClean="0">
                <a:latin typeface="Garamond" pitchFamily="18" charset="0"/>
              </a:rPr>
              <a:t>the</a:t>
            </a:r>
            <a:r>
              <a:rPr lang="cs-CZ" sz="3100" dirty="0" smtClean="0">
                <a:latin typeface="Garamond" pitchFamily="18" charset="0"/>
              </a:rPr>
              <a:t> House </a:t>
            </a:r>
            <a:r>
              <a:rPr lang="cs-CZ" sz="3100" dirty="0" err="1" smtClean="0">
                <a:latin typeface="Garamond" pitchFamily="18" charset="0"/>
              </a:rPr>
              <a:t>of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Luxembourgs</a:t>
            </a:r>
            <a:r>
              <a:rPr lang="cs-CZ" sz="3100" dirty="0" smtClean="0">
                <a:latin typeface="Garamond" pitchFamily="18" charset="0"/>
              </a:rPr>
              <a:t> (1310–1437) </a:t>
            </a:r>
            <a:r>
              <a:rPr lang="cs-CZ" dirty="0" smtClean="0">
                <a:latin typeface="Garamond" pitchFamily="18" charset="0"/>
              </a:rPr>
              <a:t/>
            </a:r>
            <a:br>
              <a:rPr lang="cs-CZ" dirty="0" smtClean="0">
                <a:latin typeface="Garamond" pitchFamily="18" charset="0"/>
              </a:rPr>
            </a:br>
            <a:endParaRPr lang="cs-CZ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8"/>
            <a:ext cx="8136904" cy="6237312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900" b="1" dirty="0" smtClean="0">
                <a:latin typeface="Garamond" pitchFamily="18" charset="0"/>
              </a:rPr>
              <a:t>John </a:t>
            </a:r>
            <a:r>
              <a:rPr lang="cs-CZ" sz="2900" b="1" dirty="0" err="1" smtClean="0">
                <a:latin typeface="Garamond" pitchFamily="18" charset="0"/>
              </a:rPr>
              <a:t>of</a:t>
            </a:r>
            <a:r>
              <a:rPr lang="cs-CZ" sz="2900" b="1" dirty="0" smtClean="0">
                <a:latin typeface="Garamond" pitchFamily="18" charset="0"/>
              </a:rPr>
              <a:t> Bohemia </a:t>
            </a:r>
            <a:r>
              <a:rPr lang="cs-CZ" sz="2900" dirty="0" smtClean="0">
                <a:latin typeface="Garamond" pitchFamily="18" charset="0"/>
              </a:rPr>
              <a:t>(1310–1346, John </a:t>
            </a:r>
            <a:r>
              <a:rPr lang="cs-CZ" sz="2900" dirty="0" err="1" smtClean="0">
                <a:latin typeface="Garamond" pitchFamily="18" charset="0"/>
              </a:rPr>
              <a:t>the</a:t>
            </a:r>
            <a:r>
              <a:rPr lang="cs-CZ" sz="2900" dirty="0" smtClean="0">
                <a:latin typeface="Garamond" pitchFamily="18" charset="0"/>
              </a:rPr>
              <a:t> Blind) </a:t>
            </a:r>
            <a:r>
              <a:rPr lang="cs-CZ" sz="2900" dirty="0" err="1" smtClean="0">
                <a:latin typeface="Garamond" pitchFamily="18" charset="0"/>
              </a:rPr>
              <a:t>married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Wenceslaus’s</a:t>
            </a:r>
            <a:r>
              <a:rPr lang="cs-CZ" sz="2900" dirty="0" smtClean="0">
                <a:latin typeface="Garamond" pitchFamily="18" charset="0"/>
              </a:rPr>
              <a:t> sister Elizabeth (Eliška) → a </a:t>
            </a:r>
            <a:r>
              <a:rPr lang="cs-CZ" sz="2900" dirty="0" err="1" smtClean="0">
                <a:latin typeface="Garamond" pitchFamily="18" charset="0"/>
              </a:rPr>
              <a:t>new</a:t>
            </a:r>
            <a:r>
              <a:rPr lang="cs-CZ" sz="2900" dirty="0" smtClean="0">
                <a:latin typeface="Garamond" pitchFamily="18" charset="0"/>
              </a:rPr>
              <a:t> dynasty on </a:t>
            </a:r>
            <a:r>
              <a:rPr lang="cs-CZ" sz="2900" dirty="0" err="1" smtClean="0">
                <a:latin typeface="Garamond" pitchFamily="18" charset="0"/>
              </a:rPr>
              <a:t>the</a:t>
            </a:r>
            <a:r>
              <a:rPr lang="cs-CZ" sz="2900" dirty="0" smtClean="0">
                <a:latin typeface="Garamond" pitchFamily="18" charset="0"/>
              </a:rPr>
              <a:t> Bohemian </a:t>
            </a:r>
            <a:r>
              <a:rPr lang="cs-CZ" sz="2900" dirty="0" err="1" smtClean="0">
                <a:latin typeface="Garamond" pitchFamily="18" charset="0"/>
              </a:rPr>
              <a:t>throne</a:t>
            </a:r>
            <a:r>
              <a:rPr lang="cs-CZ" sz="2900" dirty="0" smtClean="0">
                <a:latin typeface="Garamond" pitchFamily="18" charset="0"/>
              </a:rPr>
              <a:t> – </a:t>
            </a:r>
            <a:r>
              <a:rPr lang="cs-CZ" sz="2900" dirty="0" err="1" smtClean="0">
                <a:latin typeface="Garamond" pitchFamily="18" charset="0"/>
              </a:rPr>
              <a:t>the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Luxembourgs</a:t>
            </a:r>
            <a:endParaRPr lang="cs-CZ" sz="29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900" b="1" dirty="0" smtClean="0">
                <a:latin typeface="Garamond" pitchFamily="18" charset="0"/>
              </a:rPr>
              <a:t>Charles IV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900" dirty="0" err="1" smtClean="0">
                <a:latin typeface="Garamond" pitchFamily="18" charset="0"/>
              </a:rPr>
              <a:t>the</a:t>
            </a:r>
            <a:r>
              <a:rPr lang="cs-CZ" sz="2900" dirty="0" smtClean="0">
                <a:latin typeface="Garamond" pitchFamily="18" charset="0"/>
              </a:rPr>
              <a:t> king </a:t>
            </a:r>
            <a:r>
              <a:rPr lang="cs-CZ" sz="2900" dirty="0" err="1" smtClean="0">
                <a:latin typeface="Garamond" pitchFamily="18" charset="0"/>
              </a:rPr>
              <a:t>of</a:t>
            </a:r>
            <a:r>
              <a:rPr lang="cs-CZ" sz="2900" dirty="0" smtClean="0">
                <a:latin typeface="Garamond" pitchFamily="18" charset="0"/>
              </a:rPr>
              <a:t> Bohemia (1346–1378) </a:t>
            </a:r>
            <a:r>
              <a:rPr lang="cs-CZ" sz="2900" dirty="0" err="1" smtClean="0">
                <a:latin typeface="Garamond" pitchFamily="18" charset="0"/>
              </a:rPr>
              <a:t>and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Holy</a:t>
            </a:r>
            <a:r>
              <a:rPr lang="cs-CZ" sz="2900" dirty="0" smtClean="0">
                <a:latin typeface="Garamond" pitchFamily="18" charset="0"/>
              </a:rPr>
              <a:t> Roman </a:t>
            </a:r>
            <a:r>
              <a:rPr lang="cs-CZ" sz="2900" dirty="0" err="1" smtClean="0">
                <a:latin typeface="Garamond" pitchFamily="18" charset="0"/>
              </a:rPr>
              <a:t>Emperor</a:t>
            </a:r>
            <a:r>
              <a:rPr lang="cs-CZ" sz="2900" dirty="0" smtClean="0">
                <a:latin typeface="Garamond" pitchFamily="18" charset="0"/>
              </a:rPr>
              <a:t> (1355–1378) </a:t>
            </a:r>
          </a:p>
          <a:p>
            <a:pPr lvl="0">
              <a:buFont typeface="Wingdings" pitchFamily="2" charset="2"/>
              <a:buChar char="§"/>
            </a:pPr>
            <a:r>
              <a:rPr lang="cs-CZ" sz="1800" i="1" dirty="0" err="1" smtClean="0">
                <a:latin typeface="Garamond" pitchFamily="18" charset="0"/>
              </a:rPr>
              <a:t>The</a:t>
            </a:r>
            <a:r>
              <a:rPr lang="cs-CZ" sz="1800" i="1" dirty="0" smtClean="0">
                <a:latin typeface="Garamond" pitchFamily="18" charset="0"/>
              </a:rPr>
              <a:t> </a:t>
            </a:r>
            <a:r>
              <a:rPr lang="cs-CZ" sz="1800" i="1" dirty="0" err="1" smtClean="0">
                <a:latin typeface="Garamond" pitchFamily="18" charset="0"/>
              </a:rPr>
              <a:t>Holy</a:t>
            </a:r>
            <a:r>
              <a:rPr lang="cs-CZ" sz="1800" i="1" dirty="0" smtClean="0">
                <a:latin typeface="Garamond" pitchFamily="18" charset="0"/>
              </a:rPr>
              <a:t> Roman Empire</a:t>
            </a:r>
            <a:r>
              <a:rPr lang="cs-CZ" sz="1800" dirty="0" smtClean="0">
                <a:latin typeface="Garamond" pitchFamily="18" charset="0"/>
              </a:rPr>
              <a:t> (962–1806) – </a:t>
            </a:r>
            <a:r>
              <a:rPr lang="cs-CZ" sz="1800" dirty="0" err="1" smtClean="0">
                <a:latin typeface="Garamond" pitchFamily="18" charset="0"/>
              </a:rPr>
              <a:t>an</a:t>
            </a:r>
            <a:r>
              <a:rPr lang="cs-CZ" sz="1800" dirty="0" smtClean="0">
                <a:latin typeface="Garamond" pitchFamily="18" charset="0"/>
              </a:rPr>
              <a:t> empire </a:t>
            </a:r>
            <a:r>
              <a:rPr lang="cs-CZ" sz="1800" dirty="0" err="1" smtClean="0">
                <a:latin typeface="Garamond" pitchFamily="18" charset="0"/>
              </a:rPr>
              <a:t>existing</a:t>
            </a:r>
            <a:r>
              <a:rPr lang="cs-CZ" sz="1800" dirty="0" smtClean="0">
                <a:latin typeface="Garamond" pitchFamily="18" charset="0"/>
              </a:rPr>
              <a:t> in </a:t>
            </a:r>
            <a:r>
              <a:rPr lang="cs-CZ" sz="1800" dirty="0" err="1" smtClean="0">
                <a:latin typeface="Garamond" pitchFamily="18" charset="0"/>
              </a:rPr>
              <a:t>Europe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since</a:t>
            </a:r>
            <a:r>
              <a:rPr lang="cs-CZ" sz="1800" dirty="0" smtClean="0">
                <a:latin typeface="Garamond" pitchFamily="18" charset="0"/>
              </a:rPr>
              <a:t> 962 </a:t>
            </a:r>
            <a:r>
              <a:rPr lang="cs-CZ" sz="1800" dirty="0" err="1" smtClean="0">
                <a:latin typeface="Garamond" pitchFamily="18" charset="0"/>
              </a:rPr>
              <a:t>till</a:t>
            </a:r>
            <a:r>
              <a:rPr lang="cs-CZ" sz="1800" dirty="0" smtClean="0">
                <a:latin typeface="Garamond" pitchFamily="18" charset="0"/>
              </a:rPr>
              <a:t> 1806, </a:t>
            </a:r>
            <a:r>
              <a:rPr lang="cs-CZ" sz="1800" dirty="0" err="1" smtClean="0">
                <a:latin typeface="Garamond" pitchFamily="18" charset="0"/>
              </a:rPr>
              <a:t>ruled</a:t>
            </a:r>
            <a:r>
              <a:rPr lang="cs-CZ" sz="1800" dirty="0" smtClean="0">
                <a:latin typeface="Garamond" pitchFamily="18" charset="0"/>
              </a:rPr>
              <a:t> by Roman </a:t>
            </a:r>
            <a:r>
              <a:rPr lang="cs-CZ" sz="1800" dirty="0" err="1" smtClean="0">
                <a:latin typeface="Garamond" pitchFamily="18" charset="0"/>
              </a:rPr>
              <a:t>Emperor</a:t>
            </a:r>
            <a:r>
              <a:rPr lang="cs-CZ" sz="1800" dirty="0" smtClean="0">
                <a:latin typeface="Garamond" pitchFamily="18" charset="0"/>
              </a:rPr>
              <a:t> (</a:t>
            </a:r>
            <a:r>
              <a:rPr lang="cs-CZ" sz="1800" dirty="0" err="1" smtClean="0">
                <a:latin typeface="Garamond" pitchFamily="18" charset="0"/>
              </a:rPr>
              <a:t>present</a:t>
            </a:r>
            <a:r>
              <a:rPr lang="cs-CZ" sz="1800" dirty="0" smtClean="0">
                <a:latin typeface="Garamond" pitchFamily="18" charset="0"/>
              </a:rPr>
              <a:t> –</a:t>
            </a:r>
            <a:r>
              <a:rPr lang="cs-CZ" sz="1800" dirty="0" err="1" smtClean="0">
                <a:latin typeface="Garamond" pitchFamily="18" charset="0"/>
              </a:rPr>
              <a:t>day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territories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of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Germany</a:t>
            </a:r>
            <a:r>
              <a:rPr lang="cs-CZ" sz="1800" dirty="0" smtClean="0">
                <a:latin typeface="Garamond" pitchFamily="18" charset="0"/>
              </a:rPr>
              <a:t>, </a:t>
            </a:r>
            <a:r>
              <a:rPr lang="cs-CZ" sz="1800" dirty="0" err="1" smtClean="0">
                <a:latin typeface="Garamond" pitchFamily="18" charset="0"/>
              </a:rPr>
              <a:t>Austria</a:t>
            </a:r>
            <a:r>
              <a:rPr lang="cs-CZ" sz="1800" dirty="0" smtClean="0">
                <a:latin typeface="Garamond" pitchFamily="18" charset="0"/>
              </a:rPr>
              <a:t>,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Czech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Republic</a:t>
            </a:r>
            <a:r>
              <a:rPr lang="cs-CZ" sz="1800" dirty="0" smtClean="0">
                <a:latin typeface="Garamond" pitchFamily="18" charset="0"/>
              </a:rPr>
              <a:t>, </a:t>
            </a:r>
            <a:r>
              <a:rPr lang="cs-CZ" sz="1800" dirty="0" err="1" smtClean="0">
                <a:latin typeface="Garamond" pitchFamily="18" charset="0"/>
              </a:rPr>
              <a:t>Switzerland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and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Liechenstein</a:t>
            </a:r>
            <a:r>
              <a:rPr lang="cs-CZ" sz="1800" dirty="0" smtClean="0">
                <a:latin typeface="Garamond" pitchFamily="18" charset="0"/>
              </a:rPr>
              <a:t>,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Netherlands</a:t>
            </a:r>
            <a:r>
              <a:rPr lang="cs-CZ" sz="1800" dirty="0" smtClean="0">
                <a:latin typeface="Garamond" pitchFamily="18" charset="0"/>
              </a:rPr>
              <a:t>, </a:t>
            </a:r>
            <a:r>
              <a:rPr lang="cs-CZ" sz="1800" dirty="0" err="1" smtClean="0">
                <a:latin typeface="Garamond" pitchFamily="18" charset="0"/>
              </a:rPr>
              <a:t>Belgium</a:t>
            </a:r>
            <a:r>
              <a:rPr lang="cs-CZ" sz="1800" dirty="0" smtClean="0">
                <a:latin typeface="Garamond" pitchFamily="18" charset="0"/>
              </a:rPr>
              <a:t>, </a:t>
            </a:r>
            <a:r>
              <a:rPr lang="cs-CZ" sz="1800" dirty="0" err="1" smtClean="0">
                <a:latin typeface="Garamond" pitchFamily="18" charset="0"/>
              </a:rPr>
              <a:t>Luxembourg</a:t>
            </a:r>
            <a:r>
              <a:rPr lang="cs-CZ" sz="1800" dirty="0" smtClean="0">
                <a:latin typeface="Garamond" pitchFamily="18" charset="0"/>
              </a:rPr>
              <a:t>, </a:t>
            </a:r>
            <a:r>
              <a:rPr lang="cs-CZ" sz="1800" dirty="0" err="1" smtClean="0">
                <a:latin typeface="Garamond" pitchFamily="18" charset="0"/>
              </a:rPr>
              <a:t>Slovenia</a:t>
            </a:r>
            <a:r>
              <a:rPr lang="cs-CZ" sz="1800" dirty="0" smtClean="0">
                <a:latin typeface="Garamond" pitchFamily="18" charset="0"/>
              </a:rPr>
              <a:t>, </a:t>
            </a:r>
            <a:r>
              <a:rPr lang="cs-CZ" sz="1800" dirty="0" err="1" smtClean="0">
                <a:latin typeface="Garamond" pitchFamily="18" charset="0"/>
              </a:rPr>
              <a:t>parts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of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eastern</a:t>
            </a:r>
            <a:r>
              <a:rPr lang="cs-CZ" sz="1800" dirty="0" smtClean="0">
                <a:latin typeface="Garamond" pitchFamily="18" charset="0"/>
              </a:rPr>
              <a:t> France, </a:t>
            </a:r>
            <a:r>
              <a:rPr lang="cs-CZ" sz="1800" dirty="0" err="1" smtClean="0">
                <a:latin typeface="Garamond" pitchFamily="18" charset="0"/>
              </a:rPr>
              <a:t>nothern</a:t>
            </a:r>
            <a:r>
              <a:rPr lang="cs-CZ" sz="1800" dirty="0" smtClean="0">
                <a:latin typeface="Garamond" pitchFamily="18" charset="0"/>
              </a:rPr>
              <a:t> Italy </a:t>
            </a:r>
            <a:r>
              <a:rPr lang="cs-CZ" sz="1800" dirty="0" err="1" smtClean="0">
                <a:latin typeface="Garamond" pitchFamily="18" charset="0"/>
              </a:rPr>
              <a:t>and</a:t>
            </a:r>
            <a:r>
              <a:rPr lang="cs-CZ" sz="1800" dirty="0" smtClean="0">
                <a:latin typeface="Garamond" pitchFamily="18" charset="0"/>
              </a:rPr>
              <a:t> western </a:t>
            </a:r>
            <a:r>
              <a:rPr lang="cs-CZ" sz="1800" dirty="0" err="1" smtClean="0">
                <a:latin typeface="Garamond" pitchFamily="18" charset="0"/>
              </a:rPr>
              <a:t>Poland</a:t>
            </a:r>
            <a:r>
              <a:rPr lang="cs-CZ" sz="1800" dirty="0" smtClean="0">
                <a:latin typeface="Garamond" pitchFamily="18" charset="0"/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most </a:t>
            </a:r>
            <a:r>
              <a:rPr lang="cs-CZ" sz="2800" dirty="0" err="1" smtClean="0">
                <a:latin typeface="Garamond" pitchFamily="18" charset="0"/>
              </a:rPr>
              <a:t>important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best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known</a:t>
            </a:r>
            <a:r>
              <a:rPr lang="cs-CZ" sz="2800" dirty="0" smtClean="0">
                <a:latin typeface="Garamond" pitchFamily="18" charset="0"/>
              </a:rPr>
              <a:t> Bohemian king – </a:t>
            </a:r>
            <a:r>
              <a:rPr lang="cs-CZ" sz="2800" dirty="0" err="1" smtClean="0">
                <a:latin typeface="Garamond" pitchFamily="18" charset="0"/>
              </a:rPr>
              <a:t>till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nowadays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regarded</a:t>
            </a:r>
            <a:r>
              <a:rPr lang="cs-CZ" sz="2800" dirty="0" smtClean="0">
                <a:latin typeface="Garamond" pitchFamily="18" charset="0"/>
              </a:rPr>
              <a:t> as Pater </a:t>
            </a:r>
            <a:r>
              <a:rPr lang="cs-CZ" sz="2800" dirty="0" err="1" smtClean="0">
                <a:latin typeface="Garamond" pitchFamily="18" charset="0"/>
              </a:rPr>
              <a:t>Patriae</a:t>
            </a:r>
            <a:r>
              <a:rPr lang="cs-CZ" sz="2800" dirty="0" smtClean="0">
                <a:latin typeface="Garamond" pitchFamily="18" charset="0"/>
              </a:rPr>
              <a:t> (</a:t>
            </a:r>
            <a:r>
              <a:rPr lang="cs-CZ" sz="2800" dirty="0" err="1" smtClean="0">
                <a:latin typeface="Garamond" pitchFamily="18" charset="0"/>
              </a:rPr>
              <a:t>Father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Country</a:t>
            </a:r>
            <a:r>
              <a:rPr lang="cs-CZ" sz="2800" dirty="0" smtClean="0">
                <a:latin typeface="Garamond" pitchFamily="18" charset="0"/>
              </a:rPr>
              <a:t>), his </a:t>
            </a:r>
            <a:r>
              <a:rPr lang="cs-CZ" sz="2800" dirty="0" err="1" smtClean="0">
                <a:latin typeface="Garamond" pitchFamily="18" charset="0"/>
              </a:rPr>
              <a:t>reign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is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considered</a:t>
            </a:r>
            <a:r>
              <a:rPr lang="cs-CZ" sz="2800" dirty="0" smtClean="0">
                <a:latin typeface="Garamond" pitchFamily="18" charset="0"/>
              </a:rPr>
              <a:t> as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golden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age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Bohemia </a:t>
            </a:r>
            <a:endParaRPr lang="cs-CZ" sz="28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smtClean="0">
                <a:latin typeface="Garamond" pitchFamily="18" charset="0"/>
              </a:rPr>
              <a:t>1356 - </a:t>
            </a:r>
            <a:r>
              <a:rPr lang="cs-CZ" sz="2800" b="1" dirty="0" err="1" smtClean="0">
                <a:latin typeface="Garamond" pitchFamily="18" charset="0"/>
              </a:rPr>
              <a:t>The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Golden</a:t>
            </a:r>
            <a:r>
              <a:rPr lang="cs-CZ" sz="2800" b="1" dirty="0" smtClean="0">
                <a:latin typeface="Garamond" pitchFamily="18" charset="0"/>
              </a:rPr>
              <a:t> Bull </a:t>
            </a:r>
            <a:r>
              <a:rPr lang="cs-CZ" sz="2800" dirty="0" smtClean="0">
                <a:latin typeface="Garamond" pitchFamily="18" charset="0"/>
              </a:rPr>
              <a:t>–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basic </a:t>
            </a:r>
            <a:r>
              <a:rPr lang="cs-CZ" sz="2800" dirty="0" err="1" smtClean="0">
                <a:latin typeface="Garamond" pitchFamily="18" charset="0"/>
              </a:rPr>
              <a:t>law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Holy</a:t>
            </a:r>
            <a:r>
              <a:rPr lang="cs-CZ" sz="2800" dirty="0" smtClean="0">
                <a:latin typeface="Garamond" pitchFamily="18" charset="0"/>
              </a:rPr>
              <a:t> Roman Empire, </a:t>
            </a:r>
            <a:r>
              <a:rPr lang="en-US" sz="2800" dirty="0" smtClean="0">
                <a:latin typeface="Garamond" pitchFamily="18" charset="0"/>
              </a:rPr>
              <a:t>for a period of more than four hundred years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fixed</a:t>
            </a:r>
            <a:r>
              <a:rPr lang="en-US" sz="2800" dirty="0" smtClean="0">
                <a:latin typeface="Garamond" pitchFamily="18" charset="0"/>
              </a:rPr>
              <a:t> important aspects of the constitutional structure of the Holy Roman </a:t>
            </a:r>
            <a:r>
              <a:rPr lang="en-US" sz="2800" dirty="0" smtClean="0">
                <a:latin typeface="Garamond" pitchFamily="18" charset="0"/>
              </a:rPr>
              <a:t>Empire</a:t>
            </a:r>
            <a:endParaRPr lang="cs-CZ" sz="28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4664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House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Luxembourgs</a:t>
            </a:r>
            <a:endParaRPr lang="cs-CZ" sz="2800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>
          <a:xfrm>
            <a:off x="4716016" y="5949280"/>
            <a:ext cx="3520440" cy="457200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Charles IV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half" idx="3"/>
          </p:nvPr>
        </p:nvSpPr>
        <p:spPr>
          <a:xfrm>
            <a:off x="611560" y="5949280"/>
            <a:ext cx="3528392" cy="529208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John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Luxembourg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battle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Crecy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9" name="Zástupný symbol pro obsah 8" descr="Karel_IV._na_web_ISJ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35098" y="1196752"/>
            <a:ext cx="3293286" cy="4480661"/>
          </a:xfrm>
        </p:spPr>
      </p:pic>
      <p:pic>
        <p:nvPicPr>
          <p:cNvPr id="14" name="Zástupný symbol pro obsah 13" descr="Jan Lucemburský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55576" y="1196752"/>
            <a:ext cx="3140051" cy="44751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hatý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670</TotalTime>
  <Words>1265</Words>
  <Application>Microsoft Office PowerPoint</Application>
  <PresentationFormat>Předvádění na obrazovce (4:3)</PresentationFormat>
  <Paragraphs>95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Bohatý</vt:lpstr>
      <vt:lpstr>The brief outline of the history of the Czech Lands in the Middle Ages </vt:lpstr>
      <vt:lpstr>The Great Moravia in the 9th century </vt:lpstr>
      <vt:lpstr>The Great Moravia in the 9th century </vt:lpstr>
      <vt:lpstr>the House of Přemyslids – from 9th century till 1306 </vt:lpstr>
      <vt:lpstr>The Kingdom of bohemia</vt:lpstr>
      <vt:lpstr>the House of Přemyslids</vt:lpstr>
      <vt:lpstr>Snímek 7</vt:lpstr>
      <vt:lpstr>  the House of Luxembourgs (1310–1437)  </vt:lpstr>
      <vt:lpstr>the House of Luxembourgs</vt:lpstr>
      <vt:lpstr>Charles IV</vt:lpstr>
      <vt:lpstr>Snímek 11</vt:lpstr>
      <vt:lpstr>Snímek 12</vt:lpstr>
      <vt:lpstr>Gothic architecture</vt:lpstr>
      <vt:lpstr>The Hussite Revolution (1419 - 1436)</vt:lpstr>
      <vt:lpstr>Master Jan Hus</vt:lpstr>
      <vt:lpstr>The Hussites</vt:lpstr>
      <vt:lpstr>The Hussites</vt:lpstr>
      <vt:lpstr>Readings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short outline of the history of the Czech Lands in the Middle Ages</dc:title>
  <dc:creator>Standard</dc:creator>
  <cp:lastModifiedBy>Hrabcova</cp:lastModifiedBy>
  <cp:revision>69</cp:revision>
  <dcterms:created xsi:type="dcterms:W3CDTF">2012-09-16T15:49:53Z</dcterms:created>
  <dcterms:modified xsi:type="dcterms:W3CDTF">2014-09-16T14:49:24Z</dcterms:modified>
</cp:coreProperties>
</file>