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4" r:id="rId10"/>
    <p:sldId id="263" r:id="rId11"/>
    <p:sldId id="275" r:id="rId12"/>
    <p:sldId id="264" r:id="rId13"/>
    <p:sldId id="265" r:id="rId14"/>
    <p:sldId id="277" r:id="rId15"/>
    <p:sldId id="27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erlitz.org/" TargetMode="External"/><Relationship Id="rId2" Type="http://schemas.openxmlformats.org/officeDocument/2006/relationships/hyperlink" Target="http://www.ceskatelevize.cz/ivysilani/10099029347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zamek-slavkov.cz/en/" TargetMode="External"/><Relationship Id="rId4" Type="http://schemas.openxmlformats.org/officeDocument/2006/relationships/hyperlink" Target="http://www.youtube.com/watch?v=mdd1a90CFi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?id=EPsEJIdFz3AC&amp;dq=Revolutionary+France+Furet" TargetMode="External"/><Relationship Id="rId2" Type="http://schemas.openxmlformats.org/officeDocument/2006/relationships/hyperlink" Target="http://books.google.com/?id=I2oA5MtB0ZkC&amp;dq=Lefebvre+estates+gener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843808" y="1052736"/>
            <a:ext cx="6048672" cy="482453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err="1" smtClean="0">
                <a:latin typeface="Garamond" pitchFamily="18" charset="0"/>
              </a:rPr>
              <a:t>Enlightenment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reforms</a:t>
            </a:r>
            <a:r>
              <a:rPr lang="cs-CZ" sz="3200" dirty="0" smtClean="0">
                <a:latin typeface="Garamond" pitchFamily="18" charset="0"/>
              </a:rPr>
              <a:t>.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err="1" smtClean="0">
                <a:latin typeface="Garamond" pitchFamily="18" charset="0"/>
              </a:rPr>
              <a:t>Central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during</a:t>
            </a:r>
            <a:r>
              <a:rPr lang="cs-CZ" sz="3200" dirty="0" smtClean="0">
                <a:latin typeface="Garamond" pitchFamily="18" charset="0"/>
              </a:rPr>
              <a:t> 18</a:t>
            </a:r>
            <a:r>
              <a:rPr lang="cs-CZ" sz="3200" baseline="30000" dirty="0" smtClean="0">
                <a:latin typeface="Garamond" pitchFamily="18" charset="0"/>
              </a:rPr>
              <a:t>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century</a:t>
            </a:r>
            <a:r>
              <a:rPr lang="cs-CZ" sz="3200" dirty="0" smtClean="0">
                <a:latin typeface="Garamond" pitchFamily="18" charset="0"/>
              </a:rPr>
              <a:t>.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err="1" smtClean="0">
                <a:latin typeface="Garamond" pitchFamily="18" charset="0"/>
              </a:rPr>
              <a:t>napoleonic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during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first</a:t>
            </a:r>
            <a:r>
              <a:rPr lang="cs-CZ" sz="3200" dirty="0" smtClean="0">
                <a:latin typeface="Garamond" pitchFamily="18" charset="0"/>
              </a:rPr>
              <a:t> half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19</a:t>
            </a:r>
            <a:r>
              <a:rPr lang="cs-CZ" sz="3200" baseline="30000" dirty="0" smtClean="0">
                <a:latin typeface="Garamond" pitchFamily="18" charset="0"/>
              </a:rPr>
              <a:t>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century</a:t>
            </a:r>
            <a:r>
              <a:rPr lang="cs-CZ" sz="4000" dirty="0" smtClean="0">
                <a:latin typeface="Garamond" pitchFamily="18" charset="0"/>
              </a:rPr>
              <a:t/>
            </a:r>
            <a:br>
              <a:rPr lang="cs-CZ" sz="4000" dirty="0" smtClean="0">
                <a:latin typeface="Garamond" pitchFamily="18" charset="0"/>
              </a:rPr>
            </a:br>
            <a:endParaRPr lang="cs-CZ" sz="4000" dirty="0">
              <a:latin typeface="Garamond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635896" y="5805264"/>
            <a:ext cx="5114778" cy="669200"/>
          </a:xfrm>
        </p:spPr>
        <p:txBody>
          <a:bodyPr/>
          <a:lstStyle/>
          <a:p>
            <a:r>
              <a:rPr lang="cs-CZ" dirty="0" smtClean="0"/>
              <a:t>Mgr. Jana </a:t>
            </a:r>
            <a:r>
              <a:rPr lang="cs-CZ" dirty="0" err="1" smtClean="0"/>
              <a:t>Skerlova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Joseph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II’s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2531" name="Zástupný symbol pro obsah 7"/>
          <p:cNvSpPr>
            <a:spLocks noGrp="1"/>
          </p:cNvSpPr>
          <p:nvPr>
            <p:ph idx="1"/>
          </p:nvPr>
        </p:nvSpPr>
        <p:spPr>
          <a:xfrm>
            <a:off x="250825" y="692696"/>
            <a:ext cx="7993583" cy="616530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censorhip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loosened</a:t>
            </a:r>
            <a:r>
              <a:rPr lang="cs-CZ" sz="2000" dirty="0" smtClean="0">
                <a:latin typeface="Garamond" pitchFamily="18" charset="0"/>
              </a:rPr>
              <a:t>, not </a:t>
            </a:r>
            <a:r>
              <a:rPr lang="cs-CZ" sz="2000" dirty="0" err="1" smtClean="0">
                <a:latin typeface="Garamond" pitchFamily="18" charset="0"/>
              </a:rPr>
              <a:t>completely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freedom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speech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citizens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could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comment</a:t>
            </a:r>
            <a:r>
              <a:rPr lang="cs-CZ" sz="2000" dirty="0" smtClean="0">
                <a:latin typeface="Garamond" pitchFamily="18" charset="0"/>
              </a:rPr>
              <a:t> on </a:t>
            </a:r>
            <a:r>
              <a:rPr lang="cs-CZ" sz="2000" dirty="0" err="1" smtClean="0">
                <a:latin typeface="Garamond" pitchFamily="18" charset="0"/>
              </a:rPr>
              <a:t>domestic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political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matters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tried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b="1" dirty="0" err="1" smtClean="0">
                <a:latin typeface="Garamond" pitchFamily="18" charset="0"/>
              </a:rPr>
              <a:t>reform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highly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conservative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Catholic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church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church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put </a:t>
            </a:r>
            <a:r>
              <a:rPr lang="cs-CZ" sz="2000" dirty="0" err="1" smtClean="0">
                <a:latin typeface="Garamond" pitchFamily="18" charset="0"/>
              </a:rPr>
              <a:t>under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control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its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property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taxed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education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priests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controlled</a:t>
            </a:r>
            <a:r>
              <a:rPr lang="cs-CZ" sz="2000" dirty="0" smtClean="0">
                <a:latin typeface="Garamond" pitchFamily="18" charset="0"/>
              </a:rPr>
              <a:t> by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priest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charge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educational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administrative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activities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administered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population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registires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executed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medical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supervision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etc</a:t>
            </a:r>
            <a:r>
              <a:rPr lang="cs-CZ" sz="2000" dirty="0" smtClean="0">
                <a:latin typeface="Garamond" pitchFamily="18" charset="0"/>
              </a:rPr>
              <a:t>.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Joseph</a:t>
            </a:r>
            <a:r>
              <a:rPr lang="cs-CZ" sz="2000" dirty="0" smtClean="0">
                <a:latin typeface="Garamond" pitchFamily="18" charset="0"/>
              </a:rPr>
              <a:t> II </a:t>
            </a:r>
            <a:r>
              <a:rPr lang="cs-CZ" sz="2000" dirty="0" err="1" smtClean="0">
                <a:latin typeface="Garamond" pitchFamily="18" charset="0"/>
              </a:rPr>
              <a:t>dissolved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those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monasteries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engaged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activities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beneficial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either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citizens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education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healthcare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</a:t>
            </a:r>
            <a:r>
              <a:rPr lang="cs-CZ" sz="2000" dirty="0" smtClean="0">
                <a:latin typeface="Garamond" pitchFamily="18" charset="0"/>
              </a:rPr>
              <a:t> charity (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those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begging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cancelled</a:t>
            </a:r>
            <a:r>
              <a:rPr lang="cs-CZ" sz="2000" dirty="0" smtClean="0">
                <a:latin typeface="Garamond" pitchFamily="18" charset="0"/>
              </a:rPr>
              <a:t>)</a:t>
            </a:r>
          </a:p>
          <a:p>
            <a:pPr eaLnBrk="1" hangingPunct="1">
              <a:buNone/>
            </a:pPr>
            <a:endParaRPr lang="cs-CZ" sz="20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latin typeface="Garamond" pitchFamily="18" charset="0"/>
              </a:rPr>
              <a:t>1781 – </a:t>
            </a:r>
            <a:r>
              <a:rPr lang="cs-CZ" sz="2000" b="1" dirty="0" err="1" smtClean="0">
                <a:latin typeface="Garamond" pitchFamily="18" charset="0"/>
              </a:rPr>
              <a:t>Joseph</a:t>
            </a:r>
            <a:r>
              <a:rPr lang="cs-CZ" sz="2000" b="1" dirty="0" smtClean="0">
                <a:latin typeface="Garamond" pitchFamily="18" charset="0"/>
              </a:rPr>
              <a:t> II´s </a:t>
            </a:r>
            <a:r>
              <a:rPr lang="cs-CZ" sz="2000" b="1" dirty="0" err="1" smtClean="0">
                <a:latin typeface="Garamond" pitchFamily="18" charset="0"/>
              </a:rPr>
              <a:t>Toleration</a:t>
            </a:r>
            <a:r>
              <a:rPr lang="cs-CZ" sz="2000" b="1" dirty="0" smtClean="0">
                <a:latin typeface="Garamond" pitchFamily="18" charset="0"/>
              </a:rPr>
              <a:t> Patent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dirty="0" err="1" smtClean="0">
                <a:latin typeface="Garamond" pitchFamily="18" charset="0"/>
              </a:rPr>
              <a:t>granted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freedom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religion to non-</a:t>
            </a:r>
            <a:r>
              <a:rPr lang="cs-CZ" sz="2000" b="1" dirty="0" err="1" smtClean="0">
                <a:latin typeface="Garamond" pitchFamily="18" charset="0"/>
              </a:rPr>
              <a:t>Catholic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denominations</a:t>
            </a:r>
            <a:r>
              <a:rPr lang="cs-CZ" sz="2000" dirty="0" smtClean="0">
                <a:latin typeface="Garamond" pitchFamily="18" charset="0"/>
              </a:rPr>
              <a:t>: </a:t>
            </a:r>
            <a:r>
              <a:rPr lang="cs-CZ" sz="2000" dirty="0" err="1" smtClean="0">
                <a:latin typeface="Garamond" pitchFamily="18" charset="0"/>
              </a:rPr>
              <a:t>Orthodox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Calvinist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Lutheran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era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promoted</a:t>
            </a:r>
            <a:r>
              <a:rPr lang="cs-CZ" sz="2000" dirty="0" smtClean="0">
                <a:latin typeface="Garamond" pitchFamily="18" charset="0"/>
              </a:rPr>
              <a:t> re-</a:t>
            </a:r>
            <a:r>
              <a:rPr lang="cs-CZ" sz="2000" dirty="0" err="1" smtClean="0">
                <a:latin typeface="Garamond" pitchFamily="18" charset="0"/>
              </a:rPr>
              <a:t>Catholization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definitely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over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later</a:t>
            </a:r>
            <a:r>
              <a:rPr lang="cs-CZ" sz="2000" dirty="0" smtClean="0">
                <a:latin typeface="Garamond" pitchFamily="18" charset="0"/>
              </a:rPr>
              <a:t> in 1780s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rights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applied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Jews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who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became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equal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citizens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064896" cy="6336704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latin typeface="Garamond" pitchFamily="18" charset="0"/>
              </a:rPr>
              <a:t>1781 – </a:t>
            </a:r>
            <a:r>
              <a:rPr lang="cs-CZ" sz="2800" b="1" dirty="0" err="1" smtClean="0">
                <a:latin typeface="Garamond" pitchFamily="18" charset="0"/>
              </a:rPr>
              <a:t>Serfdom</a:t>
            </a:r>
            <a:r>
              <a:rPr lang="cs-CZ" sz="2800" b="1" dirty="0" smtClean="0">
                <a:latin typeface="Garamond" pitchFamily="18" charset="0"/>
              </a:rPr>
              <a:t> Patent </a:t>
            </a:r>
            <a:r>
              <a:rPr lang="cs-CZ" sz="2800" dirty="0" smtClean="0">
                <a:latin typeface="Garamond" pitchFamily="18" charset="0"/>
              </a:rPr>
              <a:t>(</a:t>
            </a:r>
            <a:r>
              <a:rPr lang="cs-CZ" sz="2800" dirty="0" err="1" smtClean="0">
                <a:latin typeface="Garamond" pitchFamily="18" charset="0"/>
              </a:rPr>
              <a:t>abolished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restricions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granted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serfs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personal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freedom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became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equal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citizens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1785–1789 – </a:t>
            </a:r>
            <a:r>
              <a:rPr lang="cs-CZ" sz="2800" b="1" dirty="0" err="1" smtClean="0">
                <a:latin typeface="Garamond" pitchFamily="18" charset="0"/>
              </a:rPr>
              <a:t>Josephine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land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register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elaborated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taxation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based</a:t>
            </a:r>
            <a:r>
              <a:rPr lang="cs-CZ" sz="2800" dirty="0" smtClean="0">
                <a:latin typeface="Garamond" pitchFamily="18" charset="0"/>
              </a:rPr>
              <a:t> on </a:t>
            </a:r>
            <a:r>
              <a:rPr lang="cs-CZ" sz="2800" dirty="0" err="1" smtClean="0">
                <a:latin typeface="Garamond" pitchFamily="18" charset="0"/>
              </a:rPr>
              <a:t>real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economic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conditions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quality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soil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types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plantation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other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necessary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expenses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Enlightened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state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particularly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changes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intorduced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Emperor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Joseph</a:t>
            </a:r>
            <a:r>
              <a:rPr lang="cs-CZ" sz="2800" dirty="0" smtClean="0">
                <a:latin typeface="Garamond" pitchFamily="18" charset="0"/>
              </a:rPr>
              <a:t> II, </a:t>
            </a:r>
            <a:r>
              <a:rPr lang="cs-CZ" sz="2800" dirty="0" err="1" smtClean="0">
                <a:latin typeface="Garamond" pitchFamily="18" charset="0"/>
              </a:rPr>
              <a:t>did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meet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a </a:t>
            </a:r>
            <a:r>
              <a:rPr lang="cs-CZ" sz="2800" dirty="0" err="1" smtClean="0">
                <a:latin typeface="Garamond" pitchFamily="18" charset="0"/>
              </a:rPr>
              <a:t>universaly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possitive</a:t>
            </a:r>
            <a:r>
              <a:rPr lang="cs-CZ" sz="2800" dirty="0" smtClean="0">
                <a:latin typeface="Garamond" pitchFamily="18" charset="0"/>
              </a:rPr>
              <a:t> response</a:t>
            </a:r>
          </a:p>
          <a:p>
            <a:r>
              <a:rPr lang="cs-CZ" sz="2800" dirty="0" err="1" smtClean="0">
                <a:latin typeface="Garamond" pitchFamily="18" charset="0"/>
              </a:rPr>
              <a:t>especially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nobility </a:t>
            </a:r>
            <a:r>
              <a:rPr lang="cs-CZ" sz="2800" dirty="0" err="1" smtClean="0">
                <a:latin typeface="Garamond" pitchFamily="18" charset="0"/>
              </a:rPr>
              <a:t>refused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accept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loss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political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possition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privileges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power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over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peasants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many </a:t>
            </a:r>
            <a:r>
              <a:rPr lang="cs-CZ" sz="2800" dirty="0" err="1" smtClean="0">
                <a:latin typeface="Garamond" pitchFamily="18" charset="0"/>
              </a:rPr>
              <a:t>people</a:t>
            </a:r>
            <a:r>
              <a:rPr lang="cs-CZ" sz="2800" dirty="0" smtClean="0">
                <a:latin typeface="Garamond" pitchFamily="18" charset="0"/>
              </a:rPr>
              <a:t> had </a:t>
            </a:r>
            <a:r>
              <a:rPr lang="cs-CZ" sz="2800" dirty="0" err="1" smtClean="0">
                <a:latin typeface="Garamond" pitchFamily="18" charset="0"/>
              </a:rPr>
              <a:t>problem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state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control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life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general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did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like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interventions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folk </a:t>
            </a:r>
            <a:r>
              <a:rPr lang="cs-CZ" sz="2800" dirty="0" err="1" smtClean="0">
                <a:latin typeface="Garamond" pitchFamily="18" charset="0"/>
              </a:rPr>
              <a:t>customs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religious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traditions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Some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his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cancelled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his </a:t>
            </a:r>
            <a:r>
              <a:rPr lang="cs-CZ" sz="2800" dirty="0" err="1" smtClean="0">
                <a:latin typeface="Garamond" pitchFamily="18" charset="0"/>
              </a:rPr>
              <a:t>death</a:t>
            </a:r>
            <a:r>
              <a:rPr lang="cs-CZ" sz="2800" dirty="0" smtClean="0">
                <a:latin typeface="Garamond" pitchFamily="18" charset="0"/>
              </a:rPr>
              <a:t> – his </a:t>
            </a:r>
            <a:r>
              <a:rPr lang="cs-CZ" sz="2800" dirty="0" err="1" smtClean="0">
                <a:latin typeface="Garamond" pitchFamily="18" charset="0"/>
              </a:rPr>
              <a:t>brother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Leopold II </a:t>
            </a:r>
            <a:r>
              <a:rPr lang="cs-CZ" sz="2800" dirty="0" smtClean="0">
                <a:latin typeface="Garamond" pitchFamily="18" charset="0"/>
              </a:rPr>
              <a:t>(1790–1792) </a:t>
            </a:r>
            <a:r>
              <a:rPr lang="cs-CZ" sz="2800" dirty="0" err="1" smtClean="0">
                <a:latin typeface="Garamond" pitchFamily="18" charset="0"/>
              </a:rPr>
              <a:t>who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succeeded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him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heavy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pressure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nobility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373688"/>
            <a:ext cx="3521075" cy="5762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Garamond" pitchFamily="18" charset="0"/>
              </a:rPr>
              <a:t>Maria </a:t>
            </a:r>
            <a:r>
              <a:rPr lang="cs-CZ" dirty="0" err="1" smtClean="0">
                <a:latin typeface="Garamond" pitchFamily="18" charset="0"/>
              </a:rPr>
              <a:t>Theresa</a:t>
            </a:r>
            <a:r>
              <a:rPr lang="cs-CZ" dirty="0" smtClean="0">
                <a:latin typeface="Garamond" pitchFamily="18" charset="0"/>
              </a:rPr>
              <a:t> (1717 – 1780) </a:t>
            </a:r>
          </a:p>
        </p:txBody>
      </p:sp>
      <p:sp>
        <p:nvSpPr>
          <p:cNvPr id="23556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178300" y="5373688"/>
            <a:ext cx="3521075" cy="576262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 II (1741 – 1790)</a:t>
            </a:r>
          </a:p>
        </p:txBody>
      </p:sp>
      <p:pic>
        <p:nvPicPr>
          <p:cNvPr id="9" name="Zástupný symbol pro obsah 8" descr="marie-terez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932175" cy="2755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Zástupný symbol pro obsah 9" descr="josef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2627295" cy="3220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24579" name="Zástupný symbol pro obsah 5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3743970" cy="5545286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24580" name="Zástupný symbol pro obsah 7" descr="618px-Eyalet_of_temesvar169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764704"/>
            <a:ext cx="5976664" cy="5792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24744"/>
            <a:ext cx="7848872" cy="540060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Garamond" pitchFamily="18" charset="0"/>
              </a:rPr>
              <a:t>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second</a:t>
            </a:r>
            <a:r>
              <a:rPr lang="cs-CZ" sz="2400" dirty="0" smtClean="0">
                <a:latin typeface="Garamond" pitchFamily="18" charset="0"/>
              </a:rPr>
              <a:t> half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17</a:t>
            </a:r>
            <a:r>
              <a:rPr lang="cs-CZ" sz="2400" baseline="30000" dirty="0" smtClean="0">
                <a:latin typeface="Garamond" pitchFamily="18" charset="0"/>
              </a:rPr>
              <a:t>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unstable</a:t>
            </a:r>
            <a:r>
              <a:rPr lang="cs-CZ" sz="2400" dirty="0" smtClean="0">
                <a:latin typeface="Garamond" pitchFamily="18" charset="0"/>
              </a:rPr>
              <a:t> region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anti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rebellions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taking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place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A </a:t>
            </a:r>
            <a:r>
              <a:rPr lang="cs-CZ" sz="2400" dirty="0" err="1" smtClean="0">
                <a:latin typeface="Garamond" pitchFamily="18" charset="0"/>
              </a:rPr>
              <a:t>multi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national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feudal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1699 – </a:t>
            </a:r>
            <a:r>
              <a:rPr lang="cs-CZ" sz="2400" dirty="0" err="1" smtClean="0">
                <a:latin typeface="Garamond" pitchFamily="18" charset="0"/>
              </a:rPr>
              <a:t>Peace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Treaty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Karlowitz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Sremski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Karlovci</a:t>
            </a:r>
            <a:r>
              <a:rPr lang="cs-CZ" sz="2400" dirty="0" smtClean="0">
                <a:latin typeface="Garamond" pitchFamily="18" charset="0"/>
              </a:rPr>
              <a:t>)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Otoman Empire – most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Hungarian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areas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liberated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Ottomans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Personal</a:t>
            </a:r>
            <a:r>
              <a:rPr lang="cs-CZ" sz="2400" dirty="0" smtClean="0">
                <a:latin typeface="Garamond" pitchFamily="18" charset="0"/>
              </a:rPr>
              <a:t> union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Many </a:t>
            </a:r>
            <a:r>
              <a:rPr lang="cs-CZ" sz="2400" dirty="0" err="1" smtClean="0">
                <a:latin typeface="Garamond" pitchFamily="18" charset="0"/>
              </a:rPr>
              <a:t>nationalities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Magyars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only</a:t>
            </a:r>
            <a:r>
              <a:rPr lang="cs-CZ" sz="2400" dirty="0" smtClean="0">
                <a:latin typeface="Garamond" pitchFamily="18" charset="0"/>
              </a:rPr>
              <a:t> 40 %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inhabitants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but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they</a:t>
            </a:r>
            <a:r>
              <a:rPr lang="cs-CZ" sz="2400" dirty="0" smtClean="0">
                <a:latin typeface="Garamond" pitchFamily="18" charset="0"/>
              </a:rPr>
              <a:t> rose to a dominant </a:t>
            </a:r>
            <a:r>
              <a:rPr lang="cs-CZ" sz="2400" dirty="0" err="1" smtClean="0">
                <a:latin typeface="Garamond" pitchFamily="18" charset="0"/>
              </a:rPr>
              <a:t>position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early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18the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Slovaks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Croats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Serbs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Romanians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Jews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etc</a:t>
            </a:r>
            <a:r>
              <a:rPr lang="cs-CZ" sz="2400" dirty="0" smtClean="0">
                <a:latin typeface="Garamond" pitchFamily="18" charset="0"/>
              </a:rPr>
              <a:t>.)</a:t>
            </a:r>
          </a:p>
          <a:p>
            <a:r>
              <a:rPr lang="cs-CZ" sz="2400" dirty="0" err="1" smtClean="0">
                <a:latin typeface="Garamond" pitchFamily="18" charset="0"/>
              </a:rPr>
              <a:t>Strong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magyarization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pressure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since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18th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Hungarian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only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official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language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administrative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at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schools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etc</a:t>
            </a:r>
            <a:r>
              <a:rPr lang="cs-CZ" sz="2400" dirty="0" smtClean="0">
                <a:latin typeface="Garamond" pitchFamily="18" charset="0"/>
              </a:rPr>
              <a:t>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7696200" cy="540300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Slovakia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a part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10th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till</a:t>
            </a:r>
            <a:r>
              <a:rPr lang="cs-CZ" sz="2800" dirty="0" smtClean="0">
                <a:latin typeface="Garamond" pitchFamily="18" charset="0"/>
              </a:rPr>
              <a:t> 1918</a:t>
            </a:r>
          </a:p>
          <a:p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Mohács</a:t>
            </a:r>
            <a:r>
              <a:rPr lang="cs-CZ" sz="2800" dirty="0" smtClean="0">
                <a:latin typeface="Garamond" pitchFamily="18" charset="0"/>
              </a:rPr>
              <a:t> (1526)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split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three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parts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Slovakia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remained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control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became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centre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political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cultural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economic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life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Kingdom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Bratsilava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made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capital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16th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Lutheran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religious</a:t>
            </a:r>
            <a:r>
              <a:rPr lang="cs-CZ" sz="2800" dirty="0" smtClean="0">
                <a:latin typeface="Garamond" pitchFamily="18" charset="0"/>
              </a:rPr>
              <a:t>  </a:t>
            </a:r>
            <a:r>
              <a:rPr lang="cs-CZ" sz="2800" dirty="0" err="1" smtClean="0">
                <a:latin typeface="Garamond" pitchFamily="18" charset="0"/>
              </a:rPr>
              <a:t>reformation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spread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Slovakia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Strong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position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persecutions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Protestants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Lutherans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Hussites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etc</a:t>
            </a:r>
            <a:r>
              <a:rPr lang="cs-CZ" sz="2800" dirty="0" smtClean="0">
                <a:latin typeface="Garamond" pitchFamily="18" charset="0"/>
              </a:rPr>
              <a:t>.)</a:t>
            </a:r>
          </a:p>
          <a:p>
            <a:r>
              <a:rPr lang="cs-CZ" sz="2800" dirty="0" smtClean="0">
                <a:latin typeface="Garamond" pitchFamily="18" charset="0"/>
              </a:rPr>
              <a:t>Many </a:t>
            </a:r>
            <a:r>
              <a:rPr lang="cs-CZ" sz="2800" dirty="0" err="1" smtClean="0">
                <a:latin typeface="Garamond" pitchFamily="18" charset="0"/>
              </a:rPr>
              <a:t>religious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uprisings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conspiracies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Slovakia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second</a:t>
            </a:r>
            <a:r>
              <a:rPr lang="cs-CZ" sz="2800" dirty="0" smtClean="0">
                <a:latin typeface="Garamond" pitchFamily="18" charset="0"/>
              </a:rPr>
              <a:t> half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16th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population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very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poor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Holy</a:t>
            </a:r>
            <a:r>
              <a:rPr lang="cs-CZ" sz="3100" dirty="0" smtClean="0">
                <a:latin typeface="Garamond" pitchFamily="18" charset="0"/>
              </a:rPr>
              <a:t> Roman Empire</a:t>
            </a:r>
            <a:r>
              <a:rPr lang="cs-CZ" sz="2800" dirty="0" smtClean="0">
                <a:latin typeface="Garamond" pitchFamily="18" charset="0"/>
              </a:rPr>
              <a:t/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347865" cy="6093295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Thirty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Years</a:t>
            </a:r>
            <a:r>
              <a:rPr lang="cs-CZ" sz="2000" dirty="0" smtClean="0">
                <a:latin typeface="Garamond" pitchFamily="18" charset="0"/>
              </a:rPr>
              <a:t>´ </a:t>
            </a:r>
            <a:r>
              <a:rPr lang="cs-CZ" sz="2000" dirty="0" err="1" smtClean="0">
                <a:latin typeface="Garamond" pitchFamily="18" charset="0"/>
              </a:rPr>
              <a:t>War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European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structure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rearranged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Empire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fragmented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many </a:t>
            </a:r>
            <a:r>
              <a:rPr lang="cs-CZ" sz="2000" dirty="0" err="1" smtClean="0">
                <a:latin typeface="Garamond" pitchFamily="18" charset="0"/>
              </a:rPr>
              <a:t>territories</a:t>
            </a:r>
            <a:r>
              <a:rPr lang="cs-CZ" sz="2000" dirty="0" smtClean="0">
                <a:latin typeface="Garamond" pitchFamily="18" charset="0"/>
              </a:rPr>
              <a:t> (360 </a:t>
            </a:r>
            <a:r>
              <a:rPr lang="cs-CZ" sz="2000" dirty="0" err="1" smtClean="0">
                <a:latin typeface="Garamond" pitchFamily="18" charset="0"/>
              </a:rPr>
              <a:t>states</a:t>
            </a:r>
            <a:r>
              <a:rPr lang="cs-CZ" sz="2000" dirty="0" smtClean="0">
                <a:latin typeface="Garamond" pitchFamily="18" charset="0"/>
              </a:rPr>
              <a:t>) - de facto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sovereign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had </a:t>
            </a: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own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rulers</a:t>
            </a:r>
            <a:r>
              <a:rPr lang="cs-CZ" sz="2000" dirty="0" smtClean="0">
                <a:latin typeface="Garamond" pitchFamily="18" charset="0"/>
              </a:rPr>
              <a:t> - </a:t>
            </a:r>
            <a:r>
              <a:rPr lang="cs-CZ" sz="2000" dirty="0" err="1" smtClean="0">
                <a:latin typeface="Garamond" pitchFamily="18" charset="0"/>
              </a:rPr>
              <a:t>this</a:t>
            </a:r>
            <a:r>
              <a:rPr lang="cs-CZ" sz="2000" dirty="0" smtClean="0">
                <a:latin typeface="Garamond" pitchFamily="18" charset="0"/>
              </a:rPr>
              <a:t> limited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Roman,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very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weak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Empire Diet </a:t>
            </a:r>
            <a:r>
              <a:rPr lang="cs-CZ" sz="2000" dirty="0" err="1" smtClean="0">
                <a:latin typeface="Garamond" pitchFamily="18" charset="0"/>
              </a:rPr>
              <a:t>did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work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fact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Empire had no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, no </a:t>
            </a:r>
            <a:r>
              <a:rPr lang="cs-CZ" sz="2000" dirty="0" err="1" smtClean="0">
                <a:latin typeface="Garamond" pitchFamily="18" charset="0"/>
              </a:rPr>
              <a:t>central</a:t>
            </a:r>
            <a:r>
              <a:rPr lang="cs-CZ" sz="2000" dirty="0" smtClean="0">
                <a:latin typeface="Garamond" pitchFamily="18" charset="0"/>
              </a:rPr>
              <a:t> autority</a:t>
            </a:r>
          </a:p>
          <a:p>
            <a:endParaRPr lang="cs-CZ" dirty="0" smtClean="0"/>
          </a:p>
        </p:txBody>
      </p:sp>
      <p:pic>
        <p:nvPicPr>
          <p:cNvPr id="25604" name="Zástupný symbol pro obsah 4" descr="736px-HRR_1789_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341438"/>
            <a:ext cx="5781675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44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prussia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6627" name="Zástupný symbol pro obsah 4"/>
          <p:cNvSpPr>
            <a:spLocks noGrp="1"/>
          </p:cNvSpPr>
          <p:nvPr>
            <p:ph idx="1"/>
          </p:nvPr>
        </p:nvSpPr>
        <p:spPr>
          <a:xfrm>
            <a:off x="179512" y="836713"/>
            <a:ext cx="8064896" cy="5760938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>
                <a:latin typeface="Garamond" pitchFamily="18" charset="0"/>
              </a:rPr>
              <a:t>after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Years</a:t>
            </a:r>
            <a:r>
              <a:rPr lang="cs-CZ" sz="2400" dirty="0" smtClean="0">
                <a:latin typeface="Garamond" pitchFamily="18" charset="0"/>
              </a:rPr>
              <a:t>´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Kingdom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North</a:t>
            </a:r>
            <a:r>
              <a:rPr lang="cs-CZ" sz="2400" dirty="0" smtClean="0">
                <a:latin typeface="Garamond" pitchFamily="18" charset="0"/>
              </a:rPr>
              <a:t>- </a:t>
            </a:r>
            <a:r>
              <a:rPr lang="cs-CZ" sz="2400" dirty="0" err="1" smtClean="0">
                <a:latin typeface="Garamond" pitchFamily="18" charset="0"/>
              </a:rPr>
              <a:t>Eastern</a:t>
            </a:r>
            <a:r>
              <a:rPr lang="cs-CZ" sz="2400" dirty="0" smtClean="0">
                <a:latin typeface="Garamond" pitchFamily="18" charset="0"/>
              </a:rPr>
              <a:t> part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Holy</a:t>
            </a:r>
            <a:r>
              <a:rPr lang="cs-CZ" sz="2400" dirty="0" smtClean="0">
                <a:latin typeface="Garamond" pitchFamily="18" charset="0"/>
              </a:rPr>
              <a:t> Roman Empire </a:t>
            </a:r>
            <a:r>
              <a:rPr lang="cs-CZ" sz="2400" dirty="0" err="1" smtClean="0">
                <a:latin typeface="Garamond" pitchFamily="18" charset="0"/>
              </a:rPr>
              <a:t>started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grow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politicaly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strenghten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coming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House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Hohenzollern</a:t>
            </a:r>
            <a:endParaRPr lang="cs-CZ" sz="24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400" b="1" dirty="0" smtClean="0">
                <a:latin typeface="Garamond" pitchFamily="18" charset="0"/>
              </a:rPr>
              <a:t>Prince </a:t>
            </a:r>
            <a:r>
              <a:rPr lang="cs-CZ" sz="2400" b="1" dirty="0" err="1" smtClean="0">
                <a:latin typeface="Garamond" pitchFamily="18" charset="0"/>
              </a:rPr>
              <a:t>Elector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Frederick</a:t>
            </a:r>
            <a:r>
              <a:rPr lang="cs-CZ" sz="2400" b="1" dirty="0" smtClean="0">
                <a:latin typeface="Garamond" pitchFamily="18" charset="0"/>
              </a:rPr>
              <a:t> William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smtClean="0">
                <a:latin typeface="Garamond" pitchFamily="18" charset="0"/>
              </a:rPr>
              <a:t>(1640–1688)</a:t>
            </a:r>
            <a:r>
              <a:rPr lang="cs-CZ" sz="2400" dirty="0" smtClean="0">
                <a:latin typeface="Garamond" pitchFamily="18" charset="0"/>
              </a:rPr>
              <a:t> – </a:t>
            </a:r>
          </a:p>
          <a:p>
            <a:r>
              <a:rPr lang="cs-CZ" sz="2400" dirty="0" err="1" smtClean="0">
                <a:latin typeface="Garamond" pitchFamily="18" charset="0"/>
              </a:rPr>
              <a:t>ecomonical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reforms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strong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endParaRPr lang="cs-CZ" sz="2400" dirty="0" smtClean="0">
              <a:latin typeface="Garamond" pitchFamily="18" charset="0"/>
            </a:endParaRPr>
          </a:p>
          <a:p>
            <a:endParaRPr lang="cs-CZ" sz="11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Garamond" pitchFamily="18" charset="0"/>
              </a:rPr>
              <a:t>his son </a:t>
            </a:r>
            <a:r>
              <a:rPr lang="cs-CZ" sz="2400" b="1" dirty="0" err="1" smtClean="0">
                <a:latin typeface="Garamond" pitchFamily="18" charset="0"/>
              </a:rPr>
              <a:t>Frederick</a:t>
            </a:r>
            <a:r>
              <a:rPr lang="cs-CZ" sz="2400" b="1" dirty="0" smtClean="0">
                <a:latin typeface="Garamond" pitchFamily="18" charset="0"/>
              </a:rPr>
              <a:t> III (1688–1713)</a:t>
            </a:r>
            <a:r>
              <a:rPr lang="cs-CZ" sz="2400" dirty="0" smtClean="0">
                <a:latin typeface="Garamond" pitchFamily="18" charset="0"/>
              </a:rPr>
              <a:t> - he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crowned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King as </a:t>
            </a:r>
            <a:r>
              <a:rPr lang="cs-CZ" sz="2400" b="1" dirty="0" err="1" smtClean="0">
                <a:latin typeface="Garamond" pitchFamily="18" charset="0"/>
              </a:rPr>
              <a:t>Frederick</a:t>
            </a:r>
            <a:r>
              <a:rPr lang="cs-CZ" sz="2400" b="1" dirty="0" smtClean="0">
                <a:latin typeface="Garamond" pitchFamily="18" charset="0"/>
              </a:rPr>
              <a:t> I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capical</a:t>
            </a:r>
            <a:r>
              <a:rPr lang="cs-CZ" sz="2400" dirty="0" smtClean="0">
                <a:latin typeface="Garamond" pitchFamily="18" charset="0"/>
              </a:rPr>
              <a:t> city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Berlin – </a:t>
            </a:r>
            <a:r>
              <a:rPr lang="cs-CZ" sz="2400" dirty="0" err="1" smtClean="0">
                <a:latin typeface="Garamond" pitchFamily="18" charset="0"/>
              </a:rPr>
              <a:t>rebuilt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administrative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cultural</a:t>
            </a:r>
            <a:r>
              <a:rPr lang="cs-CZ" sz="2400" dirty="0" smtClean="0">
                <a:latin typeface="Garamond" pitchFamily="18" charset="0"/>
              </a:rPr>
              <a:t> centre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b="1" dirty="0" err="1" smtClean="0">
                <a:latin typeface="Garamond" pitchFamily="18" charset="0"/>
              </a:rPr>
              <a:t>Frederick</a:t>
            </a:r>
            <a:r>
              <a:rPr lang="cs-CZ" sz="2400" b="1" dirty="0" smtClean="0">
                <a:latin typeface="Garamond" pitchFamily="18" charset="0"/>
              </a:rPr>
              <a:t> William I (1713–1740) –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called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Soldier</a:t>
            </a:r>
            <a:r>
              <a:rPr lang="cs-CZ" sz="2400" dirty="0" smtClean="0">
                <a:latin typeface="Garamond" pitchFamily="18" charset="0"/>
              </a:rPr>
              <a:t> King, </a:t>
            </a:r>
            <a:r>
              <a:rPr lang="cs-CZ" sz="2400" dirty="0" err="1" smtClean="0">
                <a:latin typeface="Garamond" pitchFamily="18" charset="0"/>
              </a:rPr>
              <a:t>thrifty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practical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good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creator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bureaucracy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professionalized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standing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which</a:t>
            </a:r>
            <a:r>
              <a:rPr lang="cs-CZ" sz="2400" dirty="0" smtClean="0">
                <a:latin typeface="Garamond" pitchFamily="18" charset="0"/>
              </a:rPr>
              <a:t> he </a:t>
            </a:r>
            <a:r>
              <a:rPr lang="cs-CZ" sz="2400" dirty="0" err="1" smtClean="0">
                <a:latin typeface="Garamond" pitchFamily="18" charset="0"/>
              </a:rPr>
              <a:t>developed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prussia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765175"/>
            <a:ext cx="5543550" cy="5976938"/>
          </a:xfrm>
        </p:spPr>
        <p:txBody>
          <a:bodyPr/>
          <a:lstStyle/>
          <a:p>
            <a:pPr>
              <a:buNone/>
            </a:pPr>
            <a:r>
              <a:rPr lang="cs-CZ" sz="1800" b="1" dirty="0" err="1" smtClean="0">
                <a:latin typeface="Garamond" pitchFamily="18" charset="0"/>
              </a:rPr>
              <a:t>Frederick</a:t>
            </a:r>
            <a:r>
              <a:rPr lang="cs-CZ" sz="1800" b="1" dirty="0" smtClean="0">
                <a:latin typeface="Garamond" pitchFamily="18" charset="0"/>
              </a:rPr>
              <a:t> II  (1740 – 1786) – </a:t>
            </a:r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Great, </a:t>
            </a:r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King </a:t>
            </a:r>
            <a:r>
              <a:rPr lang="cs-CZ" sz="1800" b="1" dirty="0" err="1" smtClean="0">
                <a:latin typeface="Garamond" pitchFamily="18" charset="0"/>
              </a:rPr>
              <a:t>of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Prussia</a:t>
            </a:r>
            <a:endParaRPr lang="cs-CZ" sz="18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succesful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reformer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practised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enlightened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absolutism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introduced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general</a:t>
            </a:r>
            <a:r>
              <a:rPr lang="cs-CZ" sz="2000" dirty="0" smtClean="0">
                <a:latin typeface="Garamond" pitchFamily="18" charset="0"/>
              </a:rPr>
              <a:t> civil </a:t>
            </a:r>
            <a:r>
              <a:rPr lang="cs-CZ" sz="2000" dirty="0" err="1" smtClean="0">
                <a:latin typeface="Garamond" pitchFamily="18" charset="0"/>
              </a:rPr>
              <a:t>code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abolished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torture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promoted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advanced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secondary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education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supported</a:t>
            </a:r>
            <a:r>
              <a:rPr lang="cs-CZ" sz="2000" dirty="0" smtClean="0">
                <a:latin typeface="Garamond" pitchFamily="18" charset="0"/>
              </a:rPr>
              <a:t> science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arts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according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French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example</a:t>
            </a:r>
            <a:r>
              <a:rPr lang="cs-CZ" sz="2000" dirty="0" smtClean="0">
                <a:latin typeface="Garamond" pitchFamily="18" charset="0"/>
              </a:rPr>
              <a:t> he </a:t>
            </a:r>
            <a:r>
              <a:rPr lang="cs-CZ" sz="2000" dirty="0" err="1" smtClean="0">
                <a:latin typeface="Garamond" pitchFamily="18" charset="0"/>
              </a:rPr>
              <a:t>built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Chateau</a:t>
            </a:r>
            <a:r>
              <a:rPr lang="cs-CZ" sz="2000" dirty="0" smtClean="0">
                <a:latin typeface="Garamond" pitchFamily="18" charset="0"/>
              </a:rPr>
              <a:t> Sanssouci </a:t>
            </a: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used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his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conquer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Silesia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richest</a:t>
            </a:r>
            <a:r>
              <a:rPr lang="cs-CZ" sz="2000" dirty="0" smtClean="0">
                <a:latin typeface="Garamond" pitchFamily="18" charset="0"/>
              </a:rPr>
              <a:t> province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Monarchy</a:t>
            </a:r>
          </a:p>
          <a:p>
            <a:r>
              <a:rPr lang="cs-CZ" sz="2000" dirty="0" smtClean="0">
                <a:latin typeface="Garamond" pitchFamily="18" charset="0"/>
              </a:rPr>
              <a:t>In 1740, </a:t>
            </a:r>
            <a:r>
              <a:rPr lang="cs-CZ" sz="2000" dirty="0" err="1" smtClean="0">
                <a:latin typeface="Garamond" pitchFamily="18" charset="0"/>
              </a:rPr>
              <a:t>Prussian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troops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crossed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over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undefended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border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Silesia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Silesian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Wars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began</a:t>
            </a:r>
            <a:r>
              <a:rPr lang="cs-CZ" sz="2000" dirty="0" smtClean="0">
                <a:latin typeface="Garamond" pitchFamily="18" charset="0"/>
              </a:rPr>
              <a:t> (1740–1763)</a:t>
            </a:r>
          </a:p>
          <a:p>
            <a:r>
              <a:rPr lang="cs-CZ" sz="2000" dirty="0" smtClean="0">
                <a:latin typeface="Garamond" pitchFamily="18" charset="0"/>
              </a:rPr>
              <a:t>these </a:t>
            </a:r>
            <a:r>
              <a:rPr lang="cs-CZ" sz="2000" dirty="0" err="1" smtClean="0">
                <a:latin typeface="Garamond" pitchFamily="18" charset="0"/>
              </a:rPr>
              <a:t>wars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groped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War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Austrian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Succession</a:t>
            </a:r>
            <a:r>
              <a:rPr lang="cs-CZ" sz="2000" b="1" dirty="0" smtClean="0">
                <a:latin typeface="Garamond" pitchFamily="18" charset="0"/>
              </a:rPr>
              <a:t> (1740–1748) </a:t>
            </a:r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/>
          </a:p>
        </p:txBody>
      </p:sp>
      <p:pic>
        <p:nvPicPr>
          <p:cNvPr id="5" name="Zástupný symbol pro obsah 4" descr="graff_friedrich_II_99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3240360" cy="3863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504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Partitions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8675" name="Zástupný symbol pro obsah 4"/>
          <p:cNvSpPr>
            <a:spLocks noGrp="1"/>
          </p:cNvSpPr>
          <p:nvPr>
            <p:ph idx="1"/>
          </p:nvPr>
        </p:nvSpPr>
        <p:spPr>
          <a:xfrm>
            <a:off x="179512" y="836712"/>
            <a:ext cx="8064376" cy="602128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largest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till</a:t>
            </a:r>
            <a:r>
              <a:rPr lang="cs-CZ" sz="2400" dirty="0" smtClean="0">
                <a:latin typeface="Garamond" pitchFamily="18" charset="0"/>
              </a:rPr>
              <a:t> 1770s, </a:t>
            </a:r>
            <a:r>
              <a:rPr lang="cs-CZ" sz="2400" dirty="0" err="1" smtClean="0">
                <a:latin typeface="Garamond" pitchFamily="18" charset="0"/>
              </a:rPr>
              <a:t>Polish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Lithuanian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Commonwealth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it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very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difficult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govern</a:t>
            </a:r>
            <a:r>
              <a:rPr lang="cs-CZ" sz="2400" dirty="0" smtClean="0">
                <a:latin typeface="Garamond" pitchFamily="18" charset="0"/>
              </a:rPr>
              <a:t> such a </a:t>
            </a:r>
            <a:r>
              <a:rPr lang="cs-CZ" sz="2400" dirty="0" err="1" smtClean="0">
                <a:latin typeface="Garamond" pitchFamily="18" charset="0"/>
              </a:rPr>
              <a:t>large</a:t>
            </a:r>
            <a:r>
              <a:rPr lang="cs-CZ" sz="2400" dirty="0" smtClean="0">
                <a:latin typeface="Garamond" pitchFamily="18" charset="0"/>
              </a:rPr>
              <a:t> country</a:t>
            </a:r>
          </a:p>
          <a:p>
            <a:r>
              <a:rPr lang="cs-CZ" sz="2400" dirty="0" smtClean="0">
                <a:latin typeface="Garamond" pitchFamily="18" charset="0"/>
              </a:rPr>
              <a:t>many </a:t>
            </a:r>
            <a:r>
              <a:rPr lang="cs-CZ" sz="2400" dirty="0" err="1" smtClean="0">
                <a:latin typeface="Garamond" pitchFamily="18" charset="0"/>
              </a:rPr>
              <a:t>nations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many </a:t>
            </a:r>
            <a:r>
              <a:rPr lang="cs-CZ" sz="2400" dirty="0" err="1" smtClean="0">
                <a:latin typeface="Garamond" pitchFamily="18" charset="0"/>
              </a:rPr>
              <a:t>confessions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living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a </a:t>
            </a:r>
            <a:r>
              <a:rPr lang="cs-CZ" sz="2400" dirty="0" err="1" smtClean="0">
                <a:latin typeface="Garamond" pitchFamily="18" charset="0"/>
              </a:rPr>
              <a:t>great</a:t>
            </a:r>
            <a:r>
              <a:rPr lang="cs-CZ" sz="2400" dirty="0" smtClean="0">
                <a:latin typeface="Garamond" pitchFamily="18" charset="0"/>
              </a:rPr>
              <a:t> influence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 in 18</a:t>
            </a:r>
            <a:r>
              <a:rPr lang="cs-CZ" sz="2400" baseline="30000" dirty="0" smtClean="0">
                <a:latin typeface="Garamond" pitchFamily="18" charset="0"/>
              </a:rPr>
              <a:t>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tsars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installed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Polish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kings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fact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firstly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Saxony</a:t>
            </a:r>
            <a:r>
              <a:rPr lang="cs-CZ" sz="2400" dirty="0" smtClean="0">
                <a:latin typeface="Garamond" pitchFamily="18" charset="0"/>
              </a:rPr>
              <a:t> dynasty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Empress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Catherine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Great </a:t>
            </a:r>
            <a:r>
              <a:rPr lang="cs-CZ" sz="2400" dirty="0" err="1" smtClean="0">
                <a:latin typeface="Garamond" pitchFamily="18" charset="0"/>
              </a:rPr>
              <a:t>installed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last </a:t>
            </a:r>
            <a:r>
              <a:rPr lang="cs-CZ" sz="2400" dirty="0" err="1" smtClean="0">
                <a:latin typeface="Garamond" pitchFamily="18" charset="0"/>
              </a:rPr>
              <a:t>Commonwealth</a:t>
            </a:r>
            <a:r>
              <a:rPr lang="cs-CZ" sz="2400" dirty="0" smtClean="0">
                <a:latin typeface="Garamond" pitchFamily="18" charset="0"/>
              </a:rPr>
              <a:t> King </a:t>
            </a:r>
            <a:r>
              <a:rPr lang="cs-CZ" sz="2400" b="1" dirty="0" err="1" smtClean="0">
                <a:latin typeface="Garamond" pitchFamily="18" charset="0"/>
              </a:rPr>
              <a:t>Stanisław</a:t>
            </a:r>
            <a:r>
              <a:rPr lang="cs-CZ" sz="2400" b="1" dirty="0" smtClean="0">
                <a:latin typeface="Garamond" pitchFamily="18" charset="0"/>
              </a:rPr>
              <a:t> August </a:t>
            </a:r>
            <a:r>
              <a:rPr lang="cs-CZ" sz="2400" b="1" dirty="0" err="1" smtClean="0">
                <a:latin typeface="Garamond" pitchFamily="18" charset="0"/>
              </a:rPr>
              <a:t>Poniatowski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(1764–1795) </a:t>
            </a: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general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decline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used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its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neighbouring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Monarchy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resulted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Partition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Poland</a:t>
            </a:r>
            <a:r>
              <a:rPr lang="cs-CZ" sz="2400" b="1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second</a:t>
            </a:r>
            <a:r>
              <a:rPr lang="cs-CZ" sz="2400" b="1" dirty="0" smtClean="0">
                <a:latin typeface="Garamond" pitchFamily="18" charset="0"/>
              </a:rPr>
              <a:t> half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18</a:t>
            </a:r>
            <a:r>
              <a:rPr lang="cs-CZ" sz="2400" b="1" baseline="30000" dirty="0" smtClean="0">
                <a:latin typeface="Garamond" pitchFamily="18" charset="0"/>
              </a:rPr>
              <a:t>th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century</a:t>
            </a:r>
            <a:endParaRPr lang="cs-CZ" sz="2400" b="1" dirty="0" smtClean="0">
              <a:latin typeface="Garamond" pitchFamily="18" charset="0"/>
            </a:endParaRPr>
          </a:p>
          <a:p>
            <a:endParaRPr lang="cs-CZ" sz="2400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>
                <a:latin typeface="Garamond" pitchFamily="18" charset="0"/>
              </a:rPr>
              <a:t>1</a:t>
            </a:r>
            <a:r>
              <a:rPr lang="cs-CZ" sz="2400" b="1" baseline="30000" dirty="0" smtClean="0">
                <a:latin typeface="Garamond" pitchFamily="18" charset="0"/>
              </a:rPr>
              <a:t>st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partition</a:t>
            </a:r>
            <a:r>
              <a:rPr lang="cs-CZ" sz="2400" b="1" dirty="0" smtClean="0">
                <a:latin typeface="Garamond" pitchFamily="18" charset="0"/>
              </a:rPr>
              <a:t> – 1772  </a:t>
            </a:r>
          </a:p>
          <a:p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lost</a:t>
            </a:r>
            <a:r>
              <a:rPr lang="cs-CZ" sz="2400" dirty="0" smtClean="0">
                <a:latin typeface="Garamond" pitchFamily="18" charset="0"/>
              </a:rPr>
              <a:t> 1/3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1/3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inhabitants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reform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magnates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wanted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save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introducing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some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reforms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constitution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Constitution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first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written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constitution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pro-</a:t>
            </a:r>
            <a:r>
              <a:rPr lang="cs-CZ" sz="2000" dirty="0" err="1" smtClean="0">
                <a:latin typeface="Garamond" pitchFamily="18" charset="0"/>
              </a:rPr>
              <a:t>Russian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conservative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magnates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Confederation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Targowica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fought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against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forces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supporting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constitution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defeated</a:t>
            </a:r>
            <a:endParaRPr lang="cs-CZ" sz="2000" dirty="0" smtClean="0">
              <a:latin typeface="Garamond" pitchFamily="18" charset="0"/>
            </a:endParaRPr>
          </a:p>
          <a:p>
            <a:endParaRPr lang="cs-CZ" sz="2400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around</a:t>
            </a:r>
            <a:r>
              <a:rPr lang="cs-CZ" sz="2800" dirty="0" smtClean="0">
                <a:latin typeface="Garamond" pitchFamily="18" charset="0"/>
              </a:rPr>
              <a:t> 1700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16387" name="Zástupný symbol pro obsah 8" descr="800px-Europe,_1700_-_17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2150"/>
            <a:ext cx="8597900" cy="586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179513" y="404664"/>
            <a:ext cx="8064376" cy="6264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b="1" dirty="0" smtClean="0">
                <a:latin typeface="Garamond" pitchFamily="18" charset="0"/>
              </a:rPr>
              <a:t>2nd </a:t>
            </a:r>
            <a:r>
              <a:rPr lang="cs-CZ" sz="2000" b="1" dirty="0" err="1" smtClean="0">
                <a:latin typeface="Garamond" pitchFamily="18" charset="0"/>
              </a:rPr>
              <a:t>partition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– 1793 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err="1" smtClean="0">
                <a:latin typeface="Garamond" pitchFamily="18" charset="0"/>
              </a:rPr>
              <a:t>Prussia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named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newly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gained</a:t>
            </a:r>
            <a:r>
              <a:rPr lang="cs-CZ" sz="2000" dirty="0" smtClean="0">
                <a:latin typeface="Garamond" pitchFamily="18" charset="0"/>
              </a:rPr>
              <a:t> province </a:t>
            </a:r>
            <a:r>
              <a:rPr lang="cs-CZ" sz="2000" dirty="0" err="1" smtClean="0">
                <a:latin typeface="Garamond" pitchFamily="18" charset="0"/>
              </a:rPr>
              <a:t>South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last </a:t>
            </a:r>
            <a:r>
              <a:rPr lang="cs-CZ" sz="2000" dirty="0" err="1" smtClean="0">
                <a:latin typeface="Garamond" pitchFamily="18" charset="0"/>
              </a:rPr>
              <a:t>attempt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save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least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rest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b="1" dirty="0" err="1" smtClean="0">
                <a:latin typeface="Garamond" pitchFamily="18" charset="0"/>
              </a:rPr>
              <a:t>Kościuszko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Uprising</a:t>
            </a:r>
            <a:r>
              <a:rPr lang="cs-CZ" sz="2000" b="1" dirty="0" smtClean="0">
                <a:latin typeface="Garamond" pitchFamily="18" charset="0"/>
              </a:rPr>
              <a:t> in 1794 – 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leader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Tadeusz</a:t>
            </a:r>
            <a:r>
              <a:rPr lang="cs-CZ" sz="2000" b="1" dirty="0" smtClean="0">
                <a:latin typeface="Garamond" pitchFamily="18" charset="0"/>
              </a:rPr>
              <a:t>  </a:t>
            </a:r>
            <a:r>
              <a:rPr lang="cs-CZ" sz="2000" b="1" dirty="0" err="1" smtClean="0">
                <a:latin typeface="Garamond" pitchFamily="18" charset="0"/>
              </a:rPr>
              <a:t>Kościuszko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dirty="0" err="1" smtClean="0">
                <a:latin typeface="Garamond" pitchFamily="18" charset="0"/>
              </a:rPr>
              <a:t>uprising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organized</a:t>
            </a:r>
            <a:r>
              <a:rPr lang="cs-CZ" sz="2000" dirty="0" smtClean="0">
                <a:latin typeface="Garamond" pitchFamily="18" charset="0"/>
              </a:rPr>
              <a:t> by nobility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burghers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peasants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did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allied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Russians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allied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uprising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totaly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defeated</a:t>
            </a:r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2000" b="1" dirty="0" smtClean="0">
                <a:latin typeface="Garamond" pitchFamily="18" charset="0"/>
              </a:rPr>
              <a:t>3</a:t>
            </a:r>
            <a:r>
              <a:rPr lang="cs-CZ" sz="2000" b="1" baseline="30000" dirty="0" smtClean="0">
                <a:latin typeface="Garamond" pitchFamily="18" charset="0"/>
              </a:rPr>
              <a:t>rd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partition</a:t>
            </a:r>
            <a:r>
              <a:rPr lang="cs-CZ" sz="2000" b="1" dirty="0" smtClean="0">
                <a:latin typeface="Garamond" pitchFamily="18" charset="0"/>
              </a:rPr>
              <a:t> – 1795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rest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divided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between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Russia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v"/>
            </a:pPr>
            <a:endParaRPr lang="cs-CZ" sz="20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000" b="1" u="sng" dirty="0" err="1" smtClean="0">
                <a:latin typeface="Garamond" pitchFamily="18" charset="0"/>
              </a:rPr>
              <a:t>Results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of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the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Partition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of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Poland</a:t>
            </a:r>
            <a:r>
              <a:rPr lang="cs-CZ" sz="2000" b="1" u="sng" dirty="0" smtClean="0">
                <a:latin typeface="Garamond" pitchFamily="18" charset="0"/>
              </a:rPr>
              <a:t>:</a:t>
            </a:r>
          </a:p>
          <a:p>
            <a:r>
              <a:rPr lang="cs-CZ" sz="2000" i="1" dirty="0" smtClean="0">
                <a:latin typeface="Garamond" pitchFamily="18" charset="0"/>
              </a:rPr>
              <a:t>To </a:t>
            </a:r>
            <a:r>
              <a:rPr lang="cs-CZ" sz="2000" i="1" dirty="0" err="1" smtClean="0">
                <a:latin typeface="Garamond" pitchFamily="18" charset="0"/>
              </a:rPr>
              <a:t>Russia</a:t>
            </a:r>
            <a:r>
              <a:rPr lang="cs-CZ" sz="2000" i="1" dirty="0" smtClean="0">
                <a:latin typeface="Garamond" pitchFamily="18" charset="0"/>
              </a:rPr>
              <a:t>: </a:t>
            </a:r>
            <a:r>
              <a:rPr lang="cs-CZ" sz="2000" dirty="0" err="1" smtClean="0">
                <a:latin typeface="Garamond" pitchFamily="18" charset="0"/>
              </a:rPr>
              <a:t>Latvia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Lithuania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Belarus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great</a:t>
            </a:r>
            <a:r>
              <a:rPr lang="cs-CZ" sz="2000" dirty="0" smtClean="0">
                <a:latin typeface="Garamond" pitchFamily="18" charset="0"/>
              </a:rPr>
              <a:t> part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Ukraine</a:t>
            </a:r>
            <a:endParaRPr lang="cs-CZ" sz="2000" i="1" dirty="0" smtClean="0">
              <a:latin typeface="Garamond" pitchFamily="18" charset="0"/>
            </a:endParaRPr>
          </a:p>
          <a:p>
            <a:r>
              <a:rPr lang="cs-CZ" sz="2000" i="1" dirty="0" smtClean="0">
                <a:latin typeface="Garamond" pitchFamily="18" charset="0"/>
              </a:rPr>
              <a:t>To </a:t>
            </a:r>
            <a:r>
              <a:rPr lang="cs-CZ" sz="2000" i="1" dirty="0" err="1" smtClean="0">
                <a:latin typeface="Garamond" pitchFamily="18" charset="0"/>
              </a:rPr>
              <a:t>Habsburg</a:t>
            </a:r>
            <a:r>
              <a:rPr lang="cs-CZ" sz="2000" i="1" dirty="0" smtClean="0">
                <a:latin typeface="Garamond" pitchFamily="18" charset="0"/>
              </a:rPr>
              <a:t> Monarchy: </a:t>
            </a:r>
            <a:r>
              <a:rPr lang="cs-CZ" sz="2000" dirty="0" err="1" smtClean="0">
                <a:latin typeface="Garamond" pitchFamily="18" charset="0"/>
              </a:rPr>
              <a:t>Lesser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, 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Kingdom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Galicia</a:t>
            </a:r>
            <a:r>
              <a:rPr lang="cs-CZ" sz="2000" dirty="0" smtClean="0">
                <a:latin typeface="Garamond" pitchFamily="18" charset="0"/>
              </a:rPr>
              <a:t>, city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Cracow</a:t>
            </a:r>
            <a:r>
              <a:rPr lang="cs-CZ" sz="2000" dirty="0" smtClean="0">
                <a:latin typeface="Garamond" pitchFamily="18" charset="0"/>
              </a:rPr>
              <a:t>, City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Lwow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i="1" dirty="0" smtClean="0">
                <a:latin typeface="Garamond" pitchFamily="18" charset="0"/>
              </a:rPr>
              <a:t>To </a:t>
            </a:r>
            <a:r>
              <a:rPr lang="cs-CZ" sz="2000" i="1" dirty="0" err="1" smtClean="0">
                <a:latin typeface="Garamond" pitchFamily="18" charset="0"/>
              </a:rPr>
              <a:t>Prussia</a:t>
            </a:r>
            <a:r>
              <a:rPr lang="cs-CZ" sz="2000" i="1" dirty="0" smtClean="0">
                <a:latin typeface="Garamond" pitchFamily="18" charset="0"/>
              </a:rPr>
              <a:t>: </a:t>
            </a:r>
            <a:r>
              <a:rPr lang="cs-CZ" sz="2000" dirty="0" err="1" smtClean="0">
                <a:latin typeface="Garamond" pitchFamily="18" charset="0"/>
              </a:rPr>
              <a:t>Greater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City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Poznan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Mazuria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Warsaw</a:t>
            </a:r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dissapeared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from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map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Europe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till</a:t>
            </a:r>
            <a:r>
              <a:rPr lang="cs-CZ" sz="2000" b="1" dirty="0" smtClean="0">
                <a:latin typeface="Garamond" pitchFamily="18" charset="0"/>
              </a:rPr>
              <a:t> 1918.</a:t>
            </a:r>
          </a:p>
          <a:p>
            <a:endParaRPr lang="cs-CZ" sz="2000" dirty="0" smtClean="0">
              <a:latin typeface="Garamond" pitchFamily="18" charset="0"/>
            </a:endParaRPr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239000" cy="4320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Partitions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30723" name="Zástupný symbol pro obsah 3" descr="765px-Partitions_of_Po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20713"/>
            <a:ext cx="7704138" cy="604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Readings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7239000" cy="5330825"/>
          </a:xfrm>
        </p:spPr>
        <p:txBody>
          <a:bodyPr/>
          <a:lstStyle/>
          <a:p>
            <a:pPr>
              <a:defRPr/>
            </a:pPr>
            <a:r>
              <a:rPr lang="en-US" cap="all" dirty="0" err="1" smtClean="0">
                <a:latin typeface="Garamond" pitchFamily="18" charset="0"/>
              </a:rPr>
              <a:t>Tapié</a:t>
            </a:r>
            <a:r>
              <a:rPr lang="en-US" dirty="0" smtClean="0">
                <a:latin typeface="Garamond" pitchFamily="18" charset="0"/>
              </a:rPr>
              <a:t>, Victor Lucien. </a:t>
            </a:r>
            <a:r>
              <a:rPr lang="en-US" i="1" dirty="0" smtClean="0">
                <a:latin typeface="Garamond" pitchFamily="18" charset="0"/>
              </a:rPr>
              <a:t>The rise and fall of the Habsburg monarchy</a:t>
            </a:r>
            <a:r>
              <a:rPr lang="en-US" dirty="0" smtClean="0">
                <a:latin typeface="Garamond" pitchFamily="18" charset="0"/>
              </a:rPr>
              <a:t>. London: Pall Mall Press, 1971.</a:t>
            </a:r>
            <a:endParaRPr lang="cs-CZ" dirty="0" smtClean="0">
              <a:latin typeface="Garamond" pitchFamily="18" charset="0"/>
            </a:endParaRPr>
          </a:p>
          <a:p>
            <a:pPr>
              <a:defRPr/>
            </a:pPr>
            <a:r>
              <a:rPr lang="en-US" dirty="0" smtClean="0">
                <a:latin typeface="Garamond" pitchFamily="18" charset="0"/>
              </a:rPr>
              <a:t>HUBATSCH, Walther. </a:t>
            </a:r>
            <a:r>
              <a:rPr lang="en-US" i="1" dirty="0" smtClean="0">
                <a:latin typeface="Garamond" pitchFamily="18" charset="0"/>
              </a:rPr>
              <a:t>Frederick the </a:t>
            </a:r>
            <a:r>
              <a:rPr lang="cs-CZ" i="1" dirty="0" smtClean="0">
                <a:latin typeface="Garamond" pitchFamily="18" charset="0"/>
              </a:rPr>
              <a:t>G</a:t>
            </a:r>
            <a:r>
              <a:rPr lang="en-US" i="1" dirty="0" err="1" smtClean="0">
                <a:latin typeface="Garamond" pitchFamily="18" charset="0"/>
              </a:rPr>
              <a:t>reat</a:t>
            </a:r>
            <a:r>
              <a:rPr lang="en-US" i="1" dirty="0" smtClean="0">
                <a:latin typeface="Garamond" pitchFamily="18" charset="0"/>
              </a:rPr>
              <a:t> of Prussia</a:t>
            </a:r>
            <a:r>
              <a:rPr lang="en-US" dirty="0" smtClean="0">
                <a:latin typeface="Garamond" pitchFamily="18" charset="0"/>
              </a:rPr>
              <a:t>: </a:t>
            </a:r>
            <a:r>
              <a:rPr lang="en-US" i="1" dirty="0" smtClean="0">
                <a:latin typeface="Garamond" pitchFamily="18" charset="0"/>
              </a:rPr>
              <a:t>absolutism and administration</a:t>
            </a:r>
            <a:r>
              <a:rPr lang="en-US" dirty="0" smtClean="0">
                <a:latin typeface="Garamond" pitchFamily="18" charset="0"/>
              </a:rPr>
              <a:t>. London: Thames and Hudson, 197</a:t>
            </a:r>
            <a:r>
              <a:rPr lang="cs-CZ" dirty="0" smtClean="0">
                <a:latin typeface="Garamond" pitchFamily="18" charset="0"/>
              </a:rPr>
              <a:t>5.</a:t>
            </a:r>
            <a:r>
              <a:rPr lang="en-US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>
              <a:defRPr/>
            </a:pPr>
            <a:r>
              <a:rPr lang="cs-CZ" dirty="0" smtClean="0">
                <a:latin typeface="Garamond" pitchFamily="18" charset="0"/>
              </a:rPr>
              <a:t>MAC DONOGH, </a:t>
            </a:r>
            <a:r>
              <a:rPr lang="cs-CZ" dirty="0" err="1" smtClean="0">
                <a:latin typeface="Garamond" pitchFamily="18" charset="0"/>
              </a:rPr>
              <a:t>Giles</a:t>
            </a:r>
            <a:r>
              <a:rPr lang="en-US" dirty="0" smtClean="0">
                <a:latin typeface="Garamond" pitchFamily="18" charset="0"/>
              </a:rPr>
              <a:t>. </a:t>
            </a:r>
            <a:r>
              <a:rPr lang="en-US" i="1" dirty="0" smtClean="0">
                <a:latin typeface="Garamond" pitchFamily="18" charset="0"/>
              </a:rPr>
              <a:t>Frederick the Great: A Life in Deed and Letters</a:t>
            </a:r>
            <a:r>
              <a:rPr lang="en-US" dirty="0" smtClean="0">
                <a:latin typeface="Garamond" pitchFamily="18" charset="0"/>
              </a:rPr>
              <a:t>. New York: St. Martin's Griffin</a:t>
            </a:r>
            <a:r>
              <a:rPr lang="cs-CZ" dirty="0" smtClean="0">
                <a:latin typeface="Garamond" pitchFamily="18" charset="0"/>
              </a:rPr>
              <a:t>, 2001.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5212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Central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Europe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during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Napoleonic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Wars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544616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>
                <a:latin typeface="Garamond" pitchFamily="18" charset="0"/>
              </a:rPr>
              <a:t>1789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Revolution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broke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out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1792–1815 – </a:t>
            </a:r>
            <a:r>
              <a:rPr lang="cs-CZ" sz="2400" dirty="0" err="1" smtClean="0">
                <a:latin typeface="Garamond" pitchFamily="18" charset="0"/>
              </a:rPr>
              <a:t>anti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wars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1792–1802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Revolution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coaliations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France (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 + Great </a:t>
            </a:r>
            <a:r>
              <a:rPr lang="cs-CZ" sz="2400" dirty="0" err="1" smtClean="0">
                <a:latin typeface="Garamond" pitchFamily="18" charset="0"/>
              </a:rPr>
              <a:t>Britain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smaller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German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France), </a:t>
            </a:r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military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campaigns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1803–1805 – Napoleon’s </a:t>
            </a:r>
            <a:r>
              <a:rPr lang="cs-CZ" sz="2400" dirty="0" err="1" smtClean="0">
                <a:latin typeface="Garamond" pitchFamily="18" charset="0"/>
              </a:rPr>
              <a:t>Invasion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Great </a:t>
            </a:r>
            <a:r>
              <a:rPr lang="cs-CZ" sz="2400" dirty="0" err="1" smtClean="0">
                <a:latin typeface="Garamond" pitchFamily="18" charset="0"/>
              </a:rPr>
              <a:t>Britain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cs-CZ" sz="2400" dirty="0" err="1" smtClean="0">
                <a:latin typeface="Garamond" pitchFamily="18" charset="0"/>
              </a:rPr>
              <a:t>unsuccesfull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1804 – </a:t>
            </a:r>
            <a:r>
              <a:rPr lang="cs-CZ" sz="2400" b="1" dirty="0" smtClean="0">
                <a:latin typeface="Garamond" pitchFamily="18" charset="0"/>
              </a:rPr>
              <a:t>Napoleon Bonaparte </a:t>
            </a:r>
            <a:r>
              <a:rPr lang="cs-CZ" sz="2400" dirty="0" err="1" smtClean="0">
                <a:latin typeface="Garamond" pitchFamily="18" charset="0"/>
              </a:rPr>
              <a:t>crowned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Emperor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France</a:t>
            </a:r>
          </a:p>
          <a:p>
            <a:pPr lvl="0"/>
            <a:r>
              <a:rPr lang="cs-CZ" sz="2400" b="1" dirty="0" err="1" smtClean="0">
                <a:latin typeface="Garamond" pitchFamily="18" charset="0"/>
              </a:rPr>
              <a:t>March</a:t>
            </a:r>
            <a:r>
              <a:rPr lang="cs-CZ" sz="2400" b="1" dirty="0" smtClean="0">
                <a:latin typeface="Garamond" pitchFamily="18" charset="0"/>
              </a:rPr>
              <a:t> 1805 – </a:t>
            </a:r>
            <a:r>
              <a:rPr lang="cs-CZ" sz="2400" dirty="0" smtClean="0">
                <a:latin typeface="Garamond" pitchFamily="18" charset="0"/>
              </a:rPr>
              <a:t>Napoleon </a:t>
            </a:r>
            <a:r>
              <a:rPr lang="cs-CZ" sz="2400" dirty="0" err="1" smtClean="0">
                <a:latin typeface="Garamond" pitchFamily="18" charset="0"/>
              </a:rPr>
              <a:t>proclaimed</a:t>
            </a:r>
            <a:r>
              <a:rPr lang="cs-CZ" sz="2400" dirty="0" smtClean="0">
                <a:latin typeface="Garamond" pitchFamily="18" charset="0"/>
              </a:rPr>
              <a:t> King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Than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he </a:t>
            </a:r>
            <a:r>
              <a:rPr lang="cs-CZ" sz="2400" dirty="0" err="1" smtClean="0">
                <a:latin typeface="Garamond" pitchFamily="18" charset="0"/>
              </a:rPr>
              <a:t>marched</a:t>
            </a:r>
            <a:r>
              <a:rPr lang="cs-CZ" sz="2400" dirty="0" smtClean="0">
                <a:latin typeface="Garamond" pitchFamily="18" charset="0"/>
              </a:rPr>
              <a:t> via </a:t>
            </a:r>
            <a:r>
              <a:rPr lang="cs-CZ" sz="2400" dirty="0" err="1" smtClean="0">
                <a:latin typeface="Garamond" pitchFamily="18" charset="0"/>
              </a:rPr>
              <a:t>Bavaria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towards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occupied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Vienna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it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big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shock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Austrians</a:t>
            </a:r>
            <a:endParaRPr lang="cs-CZ" sz="2400" dirty="0" smtClean="0">
              <a:latin typeface="Garamond" pitchFamily="18" charset="0"/>
            </a:endParaRPr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012160" y="4365104"/>
            <a:ext cx="2780928" cy="2088232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Napoleon by </a:t>
            </a:r>
            <a:r>
              <a:rPr lang="cs-CZ" sz="2800" dirty="0" err="1" smtClean="0">
                <a:latin typeface="Garamond" pitchFamily="18" charset="0"/>
              </a:rPr>
              <a:t>Jacqoues</a:t>
            </a:r>
            <a:r>
              <a:rPr lang="cs-CZ" sz="2800" dirty="0" smtClean="0">
                <a:latin typeface="Garamond" pitchFamily="18" charset="0"/>
              </a:rPr>
              <a:t>-Louis David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504px-Jacques-Louis_David_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016" b="8016"/>
          <a:stretch>
            <a:fillRect/>
          </a:stretch>
        </p:blipFill>
        <p:spPr>
          <a:xfrm>
            <a:off x="323528" y="620688"/>
            <a:ext cx="54006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51520" y="5157192"/>
            <a:ext cx="8136904" cy="1429619"/>
          </a:xfrm>
        </p:spPr>
        <p:txBody>
          <a:bodyPr>
            <a:normAutofit fontScale="4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cs-CZ" sz="3300" dirty="0" smtClean="0">
              <a:hlinkClick r:id="rId2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2"/>
              </a:rPr>
              <a:t>http://www.</a:t>
            </a:r>
            <a:r>
              <a:rPr lang="cs-CZ" sz="3300" dirty="0" err="1" smtClean="0">
                <a:hlinkClick r:id="rId2"/>
              </a:rPr>
              <a:t>ceskatelevize.cz</a:t>
            </a:r>
            <a:r>
              <a:rPr lang="cs-CZ" sz="3300" dirty="0" smtClean="0">
                <a:hlinkClick r:id="rId2"/>
              </a:rPr>
              <a:t>/</a:t>
            </a:r>
            <a:r>
              <a:rPr lang="cs-CZ" sz="3300" dirty="0" err="1" smtClean="0">
                <a:hlinkClick r:id="rId2"/>
              </a:rPr>
              <a:t>ivysilani</a:t>
            </a:r>
            <a:r>
              <a:rPr lang="cs-CZ" sz="3300" dirty="0" smtClean="0">
                <a:hlinkClick r:id="rId2"/>
              </a:rPr>
              <a:t>/10099029347/</a:t>
            </a:r>
            <a:endParaRPr lang="cs-CZ" sz="3300" dirty="0" smtClean="0"/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3"/>
              </a:rPr>
              <a:t>http://www.</a:t>
            </a:r>
            <a:r>
              <a:rPr lang="cs-CZ" sz="3300" dirty="0" err="1" smtClean="0">
                <a:hlinkClick r:id="rId3"/>
              </a:rPr>
              <a:t>austerlitz.org</a:t>
            </a:r>
            <a:r>
              <a:rPr lang="cs-CZ" sz="3300" dirty="0" smtClean="0">
                <a:hlinkClick r:id="rId3"/>
              </a:rPr>
              <a:t>/</a:t>
            </a:r>
            <a:r>
              <a:rPr lang="cs-CZ" sz="33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4"/>
              </a:rPr>
              <a:t>http://www.</a:t>
            </a:r>
            <a:r>
              <a:rPr lang="cs-CZ" sz="3300" dirty="0" err="1" smtClean="0">
                <a:hlinkClick r:id="rId4"/>
              </a:rPr>
              <a:t>youtube.com</a:t>
            </a:r>
            <a:r>
              <a:rPr lang="cs-CZ" sz="3300" dirty="0" smtClean="0">
                <a:hlinkClick r:id="rId4"/>
              </a:rPr>
              <a:t>/</a:t>
            </a:r>
            <a:r>
              <a:rPr lang="cs-CZ" sz="3300" dirty="0" err="1" smtClean="0">
                <a:hlinkClick r:id="rId4"/>
              </a:rPr>
              <a:t>watch</a:t>
            </a:r>
            <a:r>
              <a:rPr lang="cs-CZ" sz="3300" dirty="0" smtClean="0">
                <a:hlinkClick r:id="rId4"/>
              </a:rPr>
              <a:t>?v=mdd1a90CFio</a:t>
            </a:r>
            <a:endParaRPr lang="cs-CZ" sz="3300" dirty="0" smtClean="0"/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5"/>
              </a:rPr>
              <a:t>http://www.</a:t>
            </a:r>
            <a:r>
              <a:rPr lang="cs-CZ" sz="3300" dirty="0" err="1" smtClean="0">
                <a:hlinkClick r:id="rId5"/>
              </a:rPr>
              <a:t>zamek</a:t>
            </a:r>
            <a:r>
              <a:rPr lang="cs-CZ" sz="3300" dirty="0" smtClean="0">
                <a:hlinkClick r:id="rId5"/>
              </a:rPr>
              <a:t>-</a:t>
            </a:r>
            <a:r>
              <a:rPr lang="cs-CZ" sz="3300" dirty="0" err="1" smtClean="0">
                <a:hlinkClick r:id="rId5"/>
              </a:rPr>
              <a:t>slavkov.cz</a:t>
            </a:r>
            <a:r>
              <a:rPr lang="cs-CZ" sz="3300" dirty="0" smtClean="0">
                <a:hlinkClick r:id="rId5"/>
              </a:rPr>
              <a:t>/</a:t>
            </a:r>
            <a:r>
              <a:rPr lang="cs-CZ" sz="3300" dirty="0" err="1" smtClean="0">
                <a:hlinkClick r:id="rId5"/>
              </a:rPr>
              <a:t>en</a:t>
            </a:r>
            <a:r>
              <a:rPr lang="cs-CZ" sz="3300" dirty="0" smtClean="0">
                <a:hlinkClick r:id="rId5"/>
              </a:rPr>
              <a:t>/</a:t>
            </a:r>
            <a:endParaRPr lang="cs-CZ" sz="3300" dirty="0" smtClean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8280920" cy="496855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4600" dirty="0" smtClean="0">
                <a:latin typeface="Garamond" pitchFamily="18" charset="0"/>
              </a:rPr>
              <a:t>Napoleon </a:t>
            </a:r>
            <a:r>
              <a:rPr lang="cs-CZ" sz="4600" dirty="0" err="1" smtClean="0">
                <a:latin typeface="Garamond" pitchFamily="18" charset="0"/>
              </a:rPr>
              <a:t>continued</a:t>
            </a:r>
            <a:r>
              <a:rPr lang="cs-CZ" sz="4600" dirty="0" smtClean="0">
                <a:latin typeface="Garamond" pitchFamily="18" charset="0"/>
              </a:rPr>
              <a:t> to </a:t>
            </a:r>
            <a:r>
              <a:rPr lang="cs-CZ" sz="4600" dirty="0" err="1" smtClean="0">
                <a:latin typeface="Garamond" pitchFamily="18" charset="0"/>
              </a:rPr>
              <a:t>South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Moravia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where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Russian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troops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supporting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Austrians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were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situated</a:t>
            </a:r>
            <a:endParaRPr lang="cs-CZ" sz="4600" dirty="0" smtClean="0">
              <a:latin typeface="Garamond" pitchFamily="18" charset="0"/>
            </a:endParaRPr>
          </a:p>
          <a:p>
            <a:pPr lvl="0"/>
            <a:r>
              <a:rPr lang="cs-CZ" sz="4600" dirty="0" smtClean="0">
                <a:latin typeface="Garamond" pitchFamily="18" charset="0"/>
              </a:rPr>
              <a:t>Napoleon </a:t>
            </a:r>
            <a:r>
              <a:rPr lang="cs-CZ" sz="4600" dirty="0" err="1" smtClean="0">
                <a:latin typeface="Garamond" pitchFamily="18" charset="0"/>
              </a:rPr>
              <a:t>occupied</a:t>
            </a:r>
            <a:r>
              <a:rPr lang="cs-CZ" sz="4600" dirty="0" smtClean="0">
                <a:latin typeface="Garamond" pitchFamily="18" charset="0"/>
              </a:rPr>
              <a:t> Brno</a:t>
            </a:r>
          </a:p>
          <a:p>
            <a:pPr lvl="0"/>
            <a:r>
              <a:rPr lang="cs-CZ" sz="4600" dirty="0" err="1" smtClean="0">
                <a:latin typeface="Garamond" pitchFamily="18" charset="0"/>
              </a:rPr>
              <a:t>December</a:t>
            </a:r>
            <a:r>
              <a:rPr lang="cs-CZ" sz="4600" dirty="0" smtClean="0">
                <a:latin typeface="Garamond" pitchFamily="18" charset="0"/>
              </a:rPr>
              <a:t> 2, 1805 – </a:t>
            </a:r>
            <a:r>
              <a:rPr lang="cs-CZ" sz="4600" b="1" dirty="0" err="1" smtClean="0">
                <a:latin typeface="Garamond" pitchFamily="18" charset="0"/>
              </a:rPr>
              <a:t>the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Battle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of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Three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Emperors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near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Moravian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town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b="1" dirty="0" smtClean="0">
                <a:latin typeface="Garamond" pitchFamily="18" charset="0"/>
              </a:rPr>
              <a:t>Slavkov (</a:t>
            </a:r>
            <a:r>
              <a:rPr lang="cs-CZ" sz="4600" b="1" dirty="0" err="1" smtClean="0">
                <a:latin typeface="Garamond" pitchFamily="18" charset="0"/>
              </a:rPr>
              <a:t>Austerlitz</a:t>
            </a:r>
            <a:r>
              <a:rPr lang="cs-CZ" sz="4600" b="1" dirty="0" smtClean="0">
                <a:latin typeface="Garamond" pitchFamily="18" charset="0"/>
              </a:rPr>
              <a:t>) </a:t>
            </a:r>
            <a:r>
              <a:rPr lang="cs-CZ" sz="4600" dirty="0" smtClean="0">
                <a:latin typeface="Garamond" pitchFamily="18" charset="0"/>
              </a:rPr>
              <a:t>– a </a:t>
            </a:r>
            <a:r>
              <a:rPr lang="cs-CZ" sz="4600" dirty="0" err="1" smtClean="0">
                <a:latin typeface="Garamond" pitchFamily="18" charset="0"/>
              </a:rPr>
              <a:t>great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victory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Napoleon – he </a:t>
            </a:r>
            <a:r>
              <a:rPr lang="cs-CZ" sz="4600" dirty="0" err="1" smtClean="0">
                <a:latin typeface="Garamond" pitchFamily="18" charset="0"/>
              </a:rPr>
              <a:t>defeated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Austrian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Emperor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Francis</a:t>
            </a:r>
            <a:r>
              <a:rPr lang="cs-CZ" sz="4600" dirty="0" smtClean="0">
                <a:latin typeface="Garamond" pitchFamily="18" charset="0"/>
              </a:rPr>
              <a:t> I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Russian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Tzar</a:t>
            </a:r>
            <a:r>
              <a:rPr lang="cs-CZ" sz="4600" dirty="0" smtClean="0">
                <a:latin typeface="Garamond" pitchFamily="18" charset="0"/>
              </a:rPr>
              <a:t> Alexandr </a:t>
            </a:r>
          </a:p>
          <a:p>
            <a:pPr lvl="0"/>
            <a:r>
              <a:rPr lang="cs-CZ" sz="4600" dirty="0" smtClean="0">
                <a:latin typeface="Garamond" pitchFamily="18" charset="0"/>
              </a:rPr>
              <a:t>Napoleon had 73 000 </a:t>
            </a:r>
            <a:r>
              <a:rPr lang="cs-CZ" sz="4600" dirty="0" err="1" smtClean="0">
                <a:latin typeface="Garamond" pitchFamily="18" charset="0"/>
              </a:rPr>
              <a:t>men</a:t>
            </a:r>
            <a:r>
              <a:rPr lang="cs-CZ" sz="4600" dirty="0" smtClean="0">
                <a:latin typeface="Garamond" pitchFamily="18" charset="0"/>
              </a:rPr>
              <a:t>, </a:t>
            </a:r>
            <a:r>
              <a:rPr lang="cs-CZ" sz="4600" dirty="0" err="1" smtClean="0">
                <a:latin typeface="Garamond" pitchFamily="18" charset="0"/>
              </a:rPr>
              <a:t>austro</a:t>
            </a:r>
            <a:r>
              <a:rPr lang="cs-CZ" sz="4600" dirty="0" smtClean="0">
                <a:latin typeface="Garamond" pitchFamily="18" charset="0"/>
              </a:rPr>
              <a:t>-</a:t>
            </a:r>
            <a:r>
              <a:rPr lang="cs-CZ" sz="4600" dirty="0" err="1" smtClean="0">
                <a:latin typeface="Garamond" pitchFamily="18" charset="0"/>
              </a:rPr>
              <a:t>russian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coalition</a:t>
            </a:r>
            <a:r>
              <a:rPr lang="cs-CZ" sz="4600" dirty="0" smtClean="0">
                <a:latin typeface="Garamond" pitchFamily="18" charset="0"/>
              </a:rPr>
              <a:t> had 85 000 </a:t>
            </a:r>
            <a:r>
              <a:rPr lang="cs-CZ" sz="4600" dirty="0" err="1" smtClean="0">
                <a:latin typeface="Garamond" pitchFamily="18" charset="0"/>
              </a:rPr>
              <a:t>men</a:t>
            </a:r>
            <a:endParaRPr lang="cs-CZ" sz="4600" dirty="0" smtClean="0">
              <a:latin typeface="Garamond" pitchFamily="18" charset="0"/>
            </a:endParaRPr>
          </a:p>
          <a:p>
            <a:pPr lvl="0"/>
            <a:r>
              <a:rPr lang="cs-CZ" sz="4600" b="1" dirty="0" err="1" smtClean="0">
                <a:latin typeface="Garamond" pitchFamily="18" charset="0"/>
              </a:rPr>
              <a:t>Peace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Treaty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of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Pressburg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between</a:t>
            </a:r>
            <a:r>
              <a:rPr lang="cs-CZ" sz="4600" dirty="0" smtClean="0">
                <a:latin typeface="Garamond" pitchFamily="18" charset="0"/>
              </a:rPr>
              <a:t> Napoleon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Francis</a:t>
            </a:r>
            <a:r>
              <a:rPr lang="cs-CZ" sz="4600" dirty="0" smtClean="0">
                <a:latin typeface="Garamond" pitchFamily="18" charset="0"/>
              </a:rPr>
              <a:t> II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Austria</a:t>
            </a:r>
            <a:r>
              <a:rPr lang="cs-CZ" sz="4600" dirty="0" smtClean="0">
                <a:latin typeface="Garamond" pitchFamily="18" charset="0"/>
              </a:rPr>
              <a:t> (</a:t>
            </a:r>
            <a:r>
              <a:rPr lang="cs-CZ" sz="4600" dirty="0" err="1" smtClean="0">
                <a:latin typeface="Garamond" pitchFamily="18" charset="0"/>
              </a:rPr>
              <a:t>Austrian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withdrawal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from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Third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Coalition</a:t>
            </a:r>
            <a:r>
              <a:rPr lang="cs-CZ" sz="46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600" dirty="0" err="1" smtClean="0">
                <a:latin typeface="Garamond" pitchFamily="18" charset="0"/>
              </a:rPr>
              <a:t>Austria</a:t>
            </a:r>
            <a:r>
              <a:rPr lang="cs-CZ" sz="4600" dirty="0" smtClean="0">
                <a:latin typeface="Garamond" pitchFamily="18" charset="0"/>
              </a:rPr>
              <a:t> had </a:t>
            </a:r>
            <a:r>
              <a:rPr lang="cs-CZ" sz="4600" dirty="0" err="1" smtClean="0">
                <a:latin typeface="Garamond" pitchFamily="18" charset="0"/>
              </a:rPr>
              <a:t>lost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terriotories</a:t>
            </a:r>
            <a:r>
              <a:rPr lang="cs-CZ" sz="4600" dirty="0" smtClean="0">
                <a:latin typeface="Garamond" pitchFamily="18" charset="0"/>
              </a:rPr>
              <a:t> in Italy, </a:t>
            </a:r>
            <a:r>
              <a:rPr lang="cs-CZ" sz="4600" dirty="0" err="1" smtClean="0">
                <a:latin typeface="Garamond" pitchFamily="18" charset="0"/>
              </a:rPr>
              <a:t>Istria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Dalmacia</a:t>
            </a:r>
            <a:r>
              <a:rPr lang="cs-CZ" sz="4600" dirty="0" smtClean="0">
                <a:latin typeface="Garamond" pitchFamily="18" charset="0"/>
              </a:rPr>
              <a:t> (</a:t>
            </a:r>
            <a:r>
              <a:rPr lang="cs-CZ" sz="4600" dirty="0" err="1" smtClean="0">
                <a:latin typeface="Garamond" pitchFamily="18" charset="0"/>
              </a:rPr>
              <a:t>Iliric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Kingdom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was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formed</a:t>
            </a:r>
            <a:r>
              <a:rPr lang="cs-CZ" sz="4600" dirty="0" smtClean="0">
                <a:latin typeface="Garamond" pitchFamily="18" charset="0"/>
              </a:rPr>
              <a:t>)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some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German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terriories</a:t>
            </a:r>
            <a:r>
              <a:rPr lang="cs-CZ" sz="4600" dirty="0" smtClean="0">
                <a:latin typeface="Garamond" pitchFamily="18" charset="0"/>
              </a:rPr>
              <a:t> – </a:t>
            </a:r>
            <a:r>
              <a:rPr lang="cs-CZ" sz="4600" dirty="0" err="1" smtClean="0">
                <a:latin typeface="Garamond" pitchFamily="18" charset="0"/>
              </a:rPr>
              <a:t>ceded</a:t>
            </a:r>
            <a:r>
              <a:rPr lang="cs-CZ" sz="4600" dirty="0" smtClean="0">
                <a:latin typeface="Garamond" pitchFamily="18" charset="0"/>
              </a:rPr>
              <a:t> to Napoleon’s </a:t>
            </a:r>
            <a:r>
              <a:rPr lang="cs-CZ" sz="4600" dirty="0" err="1" smtClean="0">
                <a:latin typeface="Garamond" pitchFamily="18" charset="0"/>
              </a:rPr>
              <a:t>allies</a:t>
            </a:r>
            <a:r>
              <a:rPr lang="cs-CZ" sz="4600" dirty="0" smtClean="0">
                <a:latin typeface="Garamond" pitchFamily="18" charset="0"/>
              </a:rPr>
              <a:t> (</a:t>
            </a:r>
            <a:r>
              <a:rPr lang="cs-CZ" sz="4600" dirty="0" err="1" smtClean="0">
                <a:latin typeface="Garamond" pitchFamily="18" charset="0"/>
              </a:rPr>
              <a:t>Bavaria</a:t>
            </a:r>
            <a:r>
              <a:rPr lang="cs-CZ" sz="46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effective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end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Holy</a:t>
            </a:r>
            <a:r>
              <a:rPr lang="cs-CZ" sz="4600" dirty="0" smtClean="0">
                <a:latin typeface="Garamond" pitchFamily="18" charset="0"/>
              </a:rPr>
              <a:t> Roman Empire</a:t>
            </a:r>
          </a:p>
          <a:p>
            <a:pPr lvl="0"/>
            <a:r>
              <a:rPr lang="cs-CZ" sz="4600" dirty="0" smtClean="0">
                <a:latin typeface="Garamond" pitchFamily="18" charset="0"/>
              </a:rPr>
              <a:t>1806 – </a:t>
            </a:r>
            <a:r>
              <a:rPr lang="cs-CZ" sz="4600" dirty="0" err="1" smtClean="0">
                <a:latin typeface="Garamond" pitchFamily="18" charset="0"/>
              </a:rPr>
              <a:t>Austrian</a:t>
            </a:r>
            <a:r>
              <a:rPr lang="cs-CZ" sz="4600" dirty="0" smtClean="0">
                <a:latin typeface="Garamond" pitchFamily="18" charset="0"/>
              </a:rPr>
              <a:t> Empire – </a:t>
            </a:r>
            <a:r>
              <a:rPr lang="cs-CZ" sz="4600" b="1" dirty="0" err="1" smtClean="0">
                <a:latin typeface="Garamond" pitchFamily="18" charset="0"/>
              </a:rPr>
              <a:t>Francis</a:t>
            </a:r>
            <a:r>
              <a:rPr lang="cs-CZ" sz="4600" b="1" dirty="0" smtClean="0">
                <a:latin typeface="Garamond" pitchFamily="18" charset="0"/>
              </a:rPr>
              <a:t> I</a:t>
            </a:r>
          </a:p>
          <a:p>
            <a:pPr lvl="0"/>
            <a:r>
              <a:rPr lang="cs-CZ" sz="4600" b="1" dirty="0" err="1" smtClean="0">
                <a:latin typeface="Garamond" pitchFamily="18" charset="0"/>
              </a:rPr>
              <a:t>Rhineland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Confederation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was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formed</a:t>
            </a:r>
            <a:r>
              <a:rPr lang="cs-CZ" sz="4600" dirty="0" smtClean="0">
                <a:latin typeface="Garamond" pitchFamily="18" charset="0"/>
              </a:rPr>
              <a:t> in </a:t>
            </a:r>
            <a:r>
              <a:rPr lang="cs-CZ" sz="4600" dirty="0" err="1" smtClean="0">
                <a:latin typeface="Garamond" pitchFamily="18" charset="0"/>
              </a:rPr>
              <a:t>German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territory</a:t>
            </a:r>
            <a:endParaRPr lang="cs-CZ" sz="4600" dirty="0" smtClean="0">
              <a:latin typeface="Garamond" pitchFamily="18" charset="0"/>
            </a:endParaRPr>
          </a:p>
          <a:p>
            <a:pPr lvl="0"/>
            <a:endParaRPr lang="cs-CZ" sz="3600" dirty="0" smtClean="0"/>
          </a:p>
          <a:p>
            <a:pPr lvl="0"/>
            <a:endParaRPr lang="cs-CZ" sz="3600" dirty="0" smtClean="0"/>
          </a:p>
          <a:p>
            <a:pPr lvl="0"/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Austerlitz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55576" y="5805264"/>
            <a:ext cx="3520440" cy="45720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Chateau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Austerlitz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5148064" y="4797152"/>
            <a:ext cx="3520440" cy="45720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Cairn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5" name="Zástupný symbol pro obsah 4" descr="slavkov_l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114800" cy="2990757"/>
          </a:xfrm>
        </p:spPr>
      </p:pic>
      <p:pic>
        <p:nvPicPr>
          <p:cNvPr id="6" name="Zástupný symbol pro obsah 5" descr="slavkov_mohy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3269" y="836712"/>
            <a:ext cx="4390731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6068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Napoleonic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7504" y="1052736"/>
            <a:ext cx="8208912" cy="5616624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Napoleonic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r>
              <a:rPr lang="cs-CZ" sz="2800" dirty="0" smtClean="0">
                <a:latin typeface="Garamond" pitchFamily="18" charset="0"/>
              </a:rPr>
              <a:t> has </a:t>
            </a:r>
            <a:r>
              <a:rPr lang="cs-CZ" sz="2800" dirty="0" err="1" smtClean="0">
                <a:latin typeface="Garamond" pitchFamily="18" charset="0"/>
              </a:rPr>
              <a:t>brought</a:t>
            </a:r>
            <a:r>
              <a:rPr lang="cs-CZ" sz="2800" dirty="0" smtClean="0">
                <a:latin typeface="Garamond" pitchFamily="18" charset="0"/>
              </a:rPr>
              <a:t> many </a:t>
            </a:r>
            <a:r>
              <a:rPr lang="cs-CZ" sz="2800" dirty="0" err="1" smtClean="0">
                <a:latin typeface="Garamond" pitchFamily="18" charset="0"/>
              </a:rPr>
              <a:t>changes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CE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October</a:t>
            </a:r>
            <a:r>
              <a:rPr lang="cs-CZ" sz="2800" dirty="0" smtClean="0">
                <a:latin typeface="Garamond" pitchFamily="18" charset="0"/>
              </a:rPr>
              <a:t> 14, 1806 – </a:t>
            </a:r>
            <a:r>
              <a:rPr lang="cs-CZ" sz="2800" b="1" dirty="0" smtClean="0">
                <a:latin typeface="Garamond" pitchFamily="18" charset="0"/>
              </a:rPr>
              <a:t>Napoleon </a:t>
            </a:r>
            <a:r>
              <a:rPr lang="cs-CZ" sz="2800" b="1" dirty="0" err="1" smtClean="0">
                <a:latin typeface="Garamond" pitchFamily="18" charset="0"/>
              </a:rPr>
              <a:t>defeated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Prussia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Jena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Auerstad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1806 – Berlin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occupied</a:t>
            </a:r>
            <a:r>
              <a:rPr lang="cs-CZ" sz="2800" dirty="0" smtClean="0">
                <a:latin typeface="Garamond" pitchFamily="18" charset="0"/>
              </a:rPr>
              <a:t> by Napoleon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Napoleon </a:t>
            </a:r>
            <a:r>
              <a:rPr lang="cs-CZ" sz="2800" dirty="0" err="1" smtClean="0">
                <a:latin typeface="Garamond" pitchFamily="18" charset="0"/>
              </a:rPr>
              <a:t>invaded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Polish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territory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1807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Treaty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Tilsit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r>
              <a:rPr lang="cs-CZ" sz="2800" dirty="0" smtClean="0">
                <a:latin typeface="Garamond" pitchFamily="18" charset="0"/>
              </a:rPr>
              <a:t> – </a:t>
            </a:r>
          </a:p>
          <a:p>
            <a:pPr lvl="0"/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Grand Duchy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Warsaw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established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Poland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Duke</a:t>
            </a:r>
            <a:r>
              <a:rPr lang="cs-CZ" sz="2800" dirty="0" smtClean="0">
                <a:latin typeface="Garamond" pitchFamily="18" charset="0"/>
              </a:rPr>
              <a:t> – Napoleon’s </a:t>
            </a:r>
            <a:r>
              <a:rPr lang="cs-CZ" sz="2800" dirty="0" err="1" smtClean="0">
                <a:latin typeface="Garamond" pitchFamily="18" charset="0"/>
              </a:rPr>
              <a:t>ally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King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Saxony</a:t>
            </a:r>
            <a:r>
              <a:rPr lang="cs-CZ" sz="2800" dirty="0" smtClean="0">
                <a:latin typeface="Garamond" pitchFamily="18" charset="0"/>
              </a:rPr>
              <a:t>) – </a:t>
            </a:r>
            <a:r>
              <a:rPr lang="cs-CZ" sz="2800" dirty="0" err="1" smtClean="0">
                <a:latin typeface="Garamond" pitchFamily="18" charset="0"/>
              </a:rPr>
              <a:t>big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impact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legal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code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abolition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serfdom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modernization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1809 – </a:t>
            </a:r>
            <a:r>
              <a:rPr lang="cs-CZ" sz="2800" dirty="0" err="1" smtClean="0">
                <a:latin typeface="Garamond" pitchFamily="18" charset="0"/>
              </a:rPr>
              <a:t>Austro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British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Coalition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France – </a:t>
            </a:r>
            <a:r>
              <a:rPr lang="cs-CZ" sz="2800" dirty="0" err="1" smtClean="0">
                <a:latin typeface="Garamond" pitchFamily="18" charset="0"/>
              </a:rPr>
              <a:t>uncuccesfull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1809 – Napoleon </a:t>
            </a:r>
            <a:r>
              <a:rPr lang="cs-CZ" sz="2800" dirty="0" err="1" smtClean="0">
                <a:latin typeface="Garamond" pitchFamily="18" charset="0"/>
              </a:rPr>
              <a:t>entered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1809 – Napoleon </a:t>
            </a:r>
            <a:r>
              <a:rPr lang="cs-CZ" sz="2800" dirty="0" err="1" smtClean="0">
                <a:latin typeface="Garamond" pitchFamily="18" charset="0"/>
              </a:rPr>
              <a:t>married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Archduchess</a:t>
            </a:r>
            <a:r>
              <a:rPr lang="cs-CZ" sz="2800" dirty="0" smtClean="0">
                <a:latin typeface="Garamond" pitchFamily="18" charset="0"/>
              </a:rPr>
              <a:t> Marie Luisa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en-US" dirty="0" smtClean="0">
                <a:latin typeface="Garamond" pitchFamily="18" charset="0"/>
              </a:rPr>
              <a:t>with the aim of ensuring a more stable alliance with Austria and of providing the Emperor with an heir</a:t>
            </a:r>
            <a:endParaRPr lang="cs-CZ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1812 – Napoleon </a:t>
            </a:r>
            <a:r>
              <a:rPr lang="cs-CZ" sz="2800" dirty="0" err="1" smtClean="0">
                <a:latin typeface="Garamond" pitchFamily="18" charset="0"/>
              </a:rPr>
              <a:t>controlled</a:t>
            </a:r>
            <a:r>
              <a:rPr lang="cs-CZ" sz="2800" dirty="0" smtClean="0">
                <a:latin typeface="Garamond" pitchFamily="18" charset="0"/>
              </a:rPr>
              <a:t>: </a:t>
            </a:r>
            <a:r>
              <a:rPr lang="en-US" sz="2800" dirty="0" smtClean="0">
                <a:latin typeface="Garamond" pitchFamily="18" charset="0"/>
              </a:rPr>
              <a:t>the French Empire, the Swiss Confederation, the Confederation of the Rhine, the Duchy of Warsaw and the Kingdom of Italy</a:t>
            </a:r>
            <a:endParaRPr lang="cs-CZ" sz="2800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208912" cy="66693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 smtClean="0">
                <a:latin typeface="Garamond" pitchFamily="18" charset="0"/>
              </a:rPr>
              <a:t>Territories allied with the French included: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Spain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Joseph</a:t>
            </a:r>
            <a:r>
              <a:rPr lang="cs-CZ" sz="2400" dirty="0" smtClean="0">
                <a:latin typeface="Garamond" pitchFamily="18" charset="0"/>
              </a:rPr>
              <a:t> Bonaparte – N. </a:t>
            </a:r>
            <a:r>
              <a:rPr lang="cs-CZ" sz="2400" dirty="0" err="1" smtClean="0">
                <a:latin typeface="Garamond" pitchFamily="18" charset="0"/>
              </a:rPr>
              <a:t>brother</a:t>
            </a:r>
            <a:r>
              <a:rPr lang="cs-CZ" sz="2400" dirty="0" smtClean="0">
                <a:latin typeface="Garamond" pitchFamily="18" charset="0"/>
              </a:rPr>
              <a:t>),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Westphalia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Jerome</a:t>
            </a:r>
            <a:r>
              <a:rPr lang="cs-CZ" sz="2400" dirty="0" smtClean="0">
                <a:latin typeface="Garamond" pitchFamily="18" charset="0"/>
              </a:rPr>
              <a:t> Bonaparte – N. </a:t>
            </a:r>
            <a:r>
              <a:rPr lang="cs-CZ" sz="2400" dirty="0" err="1" smtClean="0">
                <a:latin typeface="Garamond" pitchFamily="18" charset="0"/>
              </a:rPr>
              <a:t>brother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Naples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Joachim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Murat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N.sister’s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Caroline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husband</a:t>
            </a:r>
            <a:r>
              <a:rPr lang="cs-CZ" sz="2400" dirty="0" smtClean="0">
                <a:latin typeface="Garamond" pitchFamily="18" charset="0"/>
              </a:rPr>
              <a:t>), Principality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Lucca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N.sister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Elisa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her </a:t>
            </a:r>
            <a:r>
              <a:rPr lang="cs-CZ" sz="2400" dirty="0" err="1" smtClean="0">
                <a:latin typeface="Garamond" pitchFamily="18" charset="0"/>
              </a:rPr>
              <a:t>husband</a:t>
            </a:r>
            <a:r>
              <a:rPr lang="cs-CZ" sz="24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1812 – Napoleon </a:t>
            </a:r>
            <a:r>
              <a:rPr lang="cs-CZ" sz="2400" dirty="0" err="1" smtClean="0">
                <a:latin typeface="Garamond" pitchFamily="18" charset="0"/>
              </a:rPr>
              <a:t>launched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invasion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Russia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– 650,000 </a:t>
            </a:r>
            <a:r>
              <a:rPr lang="cs-CZ" sz="2400" dirty="0" err="1" smtClean="0">
                <a:latin typeface="Garamond" pitchFamily="18" charset="0"/>
              </a:rPr>
              <a:t>men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but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unsuccesful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Russians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Patriotic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Scorched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Earth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tactics</a:t>
            </a:r>
            <a:r>
              <a:rPr lang="cs-CZ" sz="2400" dirty="0" smtClean="0">
                <a:latin typeface="Garamond" pitchFamily="18" charset="0"/>
              </a:rPr>
              <a:t>, severe </a:t>
            </a:r>
            <a:r>
              <a:rPr lang="cs-CZ" sz="2400" dirty="0" err="1" smtClean="0">
                <a:latin typeface="Garamond" pitchFamily="18" charset="0"/>
              </a:rPr>
              <a:t>winter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September</a:t>
            </a:r>
            <a:r>
              <a:rPr lang="cs-CZ" sz="2400" dirty="0" smtClean="0">
                <a:latin typeface="Garamond" pitchFamily="18" charset="0"/>
              </a:rPr>
              <a:t> 7, 1812 –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Borodino</a:t>
            </a:r>
            <a:endParaRPr lang="cs-CZ" sz="2400" b="1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Napoleon </a:t>
            </a:r>
            <a:r>
              <a:rPr lang="cs-CZ" sz="2400" dirty="0" err="1" smtClean="0">
                <a:latin typeface="Garamond" pitchFamily="18" charset="0"/>
              </a:rPr>
              <a:t>entered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Moscow</a:t>
            </a:r>
            <a:r>
              <a:rPr lang="cs-CZ" sz="2400" dirty="0" smtClean="0">
                <a:latin typeface="Garamond" pitchFamily="18" charset="0"/>
              </a:rPr>
              <a:t> – mas </a:t>
            </a:r>
            <a:r>
              <a:rPr lang="cs-CZ" sz="2400" dirty="0" err="1" smtClean="0">
                <a:latin typeface="Garamond" pitchFamily="18" charset="0"/>
              </a:rPr>
              <a:t>burnt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Russians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before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that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November</a:t>
            </a:r>
            <a:r>
              <a:rPr lang="cs-CZ" sz="2400" dirty="0" smtClean="0">
                <a:latin typeface="Garamond" pitchFamily="18" charset="0"/>
              </a:rPr>
              <a:t> 1812 – Napoleon </a:t>
            </a:r>
            <a:r>
              <a:rPr lang="cs-CZ" sz="2400" dirty="0" err="1" smtClean="0">
                <a:latin typeface="Garamond" pitchFamily="18" charset="0"/>
              </a:rPr>
              <a:t>crossed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Berezina </a:t>
            </a:r>
            <a:r>
              <a:rPr lang="cs-CZ" sz="2400" dirty="0" err="1" smtClean="0">
                <a:latin typeface="Garamond" pitchFamily="18" charset="0"/>
              </a:rPr>
              <a:t>River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but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weak</a:t>
            </a:r>
            <a:r>
              <a:rPr lang="cs-CZ" sz="2400" dirty="0" smtClean="0">
                <a:latin typeface="Garamond" pitchFamily="18" charset="0"/>
              </a:rPr>
              <a:t> (380,000 </a:t>
            </a:r>
            <a:r>
              <a:rPr lang="cs-CZ" sz="2400" dirty="0" err="1" smtClean="0">
                <a:latin typeface="Garamond" pitchFamily="18" charset="0"/>
              </a:rPr>
              <a:t>men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dead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missing</a:t>
            </a:r>
            <a:r>
              <a:rPr lang="cs-CZ" sz="2400" dirty="0" smtClean="0">
                <a:latin typeface="Garamond" pitchFamily="18" charset="0"/>
              </a:rPr>
              <a:t>, 100,000 </a:t>
            </a:r>
            <a:r>
              <a:rPr lang="cs-CZ" sz="2400" dirty="0" err="1" smtClean="0">
                <a:latin typeface="Garamond" pitchFamily="18" charset="0"/>
              </a:rPr>
              <a:t>captured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during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campain</a:t>
            </a:r>
            <a:r>
              <a:rPr lang="cs-CZ" sz="24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Napoleon  had </a:t>
            </a:r>
            <a:r>
              <a:rPr lang="cs-CZ" sz="2400" dirty="0" err="1" smtClean="0">
                <a:latin typeface="Garamond" pitchFamily="18" charset="0"/>
              </a:rPr>
              <a:t>left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escaped</a:t>
            </a:r>
            <a:r>
              <a:rPr lang="cs-CZ" sz="2400" dirty="0" smtClean="0">
                <a:latin typeface="Garamond" pitchFamily="18" charset="0"/>
              </a:rPr>
              <a:t> to Paris</a:t>
            </a:r>
            <a:endParaRPr lang="cs-CZ" sz="2400" b="1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1813 –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Leipzig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Battle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Nations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Sweden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France – Napoleon  </a:t>
            </a:r>
            <a:r>
              <a:rPr lang="cs-CZ" sz="2400" dirty="0" err="1" smtClean="0">
                <a:latin typeface="Garamond" pitchFamily="18" charset="0"/>
              </a:rPr>
              <a:t>defeated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forced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abdicate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1814–1815 –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Peace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Congres</a:t>
            </a:r>
            <a:r>
              <a:rPr lang="cs-CZ" sz="2400" b="1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Vienna</a:t>
            </a:r>
            <a:endParaRPr lang="cs-CZ" sz="2400" b="1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interrupted</a:t>
            </a:r>
            <a:r>
              <a:rPr lang="cs-CZ" sz="2400" dirty="0" smtClean="0">
                <a:latin typeface="Garamond" pitchFamily="18" charset="0"/>
              </a:rPr>
              <a:t> by Napoleon – June 1815 –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Waterloo</a:t>
            </a:r>
            <a:r>
              <a:rPr lang="cs-CZ" sz="2400" dirty="0" smtClean="0">
                <a:latin typeface="Garamond" pitchFamily="18" charset="0"/>
              </a:rPr>
              <a:t> – Napoleon </a:t>
            </a:r>
            <a:r>
              <a:rPr lang="cs-CZ" sz="2400" dirty="0" err="1" smtClean="0">
                <a:latin typeface="Garamond" pitchFamily="18" charset="0"/>
              </a:rPr>
              <a:t>finaly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defeated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Napoleonic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changed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map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Central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in 1812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800px-Europe_1812_map_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80237" cy="57289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5760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in 18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688632" cy="554439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cs-CZ" sz="2200" b="1" dirty="0" smtClean="0">
                <a:latin typeface="Garamond" pitchFamily="18" charset="0"/>
              </a:rPr>
              <a:t>Charles VI (1711–1740) 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a </a:t>
            </a:r>
            <a:r>
              <a:rPr lang="cs-CZ" sz="2200" dirty="0" err="1" smtClean="0">
                <a:latin typeface="Garamond" pitchFamily="18" charset="0"/>
              </a:rPr>
              <a:t>dynastic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crisis</a:t>
            </a:r>
            <a:r>
              <a:rPr lang="cs-CZ" sz="2200" dirty="0" smtClean="0">
                <a:latin typeface="Garamond" pitchFamily="18" charset="0"/>
              </a:rPr>
              <a:t> - no </a:t>
            </a:r>
            <a:r>
              <a:rPr lang="cs-CZ" sz="2200" dirty="0" err="1" smtClean="0">
                <a:latin typeface="Garamond" pitchFamily="18" charset="0"/>
              </a:rPr>
              <a:t>living</a:t>
            </a:r>
            <a:r>
              <a:rPr lang="cs-CZ" sz="2200" dirty="0" smtClean="0">
                <a:latin typeface="Garamond" pitchFamily="18" charset="0"/>
              </a:rPr>
              <a:t> male </a:t>
            </a:r>
            <a:r>
              <a:rPr lang="cs-CZ" sz="2200" dirty="0" err="1" smtClean="0">
                <a:latin typeface="Garamond" pitchFamily="18" charset="0"/>
              </a:rPr>
              <a:t>heirs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1713 –</a:t>
            </a:r>
            <a:r>
              <a:rPr lang="cs-CZ" sz="2200" b="1" i="1" dirty="0" err="1" smtClean="0">
                <a:latin typeface="Garamond" pitchFamily="18" charset="0"/>
              </a:rPr>
              <a:t>Pragmatic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Sanction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a </a:t>
            </a:r>
            <a:r>
              <a:rPr lang="cs-CZ" sz="2200" dirty="0" err="1" smtClean="0">
                <a:latin typeface="Garamond" pitchFamily="18" charset="0"/>
              </a:rPr>
              <a:t>law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which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ensured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succession</a:t>
            </a:r>
            <a:r>
              <a:rPr lang="cs-CZ" sz="2200" dirty="0" smtClean="0">
                <a:latin typeface="Garamond" pitchFamily="18" charset="0"/>
              </a:rPr>
              <a:t> by </a:t>
            </a:r>
            <a:r>
              <a:rPr lang="cs-CZ" sz="2200" dirty="0" err="1" smtClean="0">
                <a:latin typeface="Garamond" pitchFamily="18" charset="0"/>
              </a:rPr>
              <a:t>female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family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members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no male </a:t>
            </a:r>
            <a:r>
              <a:rPr lang="cs-CZ" sz="2200" dirty="0" err="1" smtClean="0">
                <a:latin typeface="Garamond" pitchFamily="18" charset="0"/>
              </a:rPr>
              <a:t>heirs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ensuring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indivisibility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Habsburg</a:t>
            </a:r>
            <a:r>
              <a:rPr lang="cs-CZ" sz="2200" dirty="0" smtClean="0">
                <a:latin typeface="Garamond" pitchFamily="18" charset="0"/>
              </a:rPr>
              <a:t> Empire (</a:t>
            </a:r>
            <a:r>
              <a:rPr lang="cs-CZ" sz="2200" dirty="0" err="1" smtClean="0">
                <a:latin typeface="Garamond" pitchFamily="18" charset="0"/>
              </a:rPr>
              <a:t>Austrian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Lands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Lands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Bohemian </a:t>
            </a:r>
            <a:r>
              <a:rPr lang="cs-CZ" sz="2200" dirty="0" err="1" smtClean="0">
                <a:latin typeface="Garamond" pitchFamily="18" charset="0"/>
              </a:rPr>
              <a:t>Crown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Hungary</a:t>
            </a:r>
            <a:r>
              <a:rPr lang="cs-CZ" sz="2200" dirty="0" smtClean="0">
                <a:latin typeface="Garamond" pitchFamily="18" charset="0"/>
              </a:rPr>
              <a:t>) -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Habsburg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ruler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ruled</a:t>
            </a:r>
            <a:r>
              <a:rPr lang="cs-CZ" sz="2200" dirty="0" smtClean="0">
                <a:latin typeface="Garamond" pitchFamily="18" charset="0"/>
              </a:rPr>
              <a:t> as a </a:t>
            </a:r>
            <a:r>
              <a:rPr lang="cs-CZ" sz="2200" dirty="0" err="1" smtClean="0">
                <a:latin typeface="Garamond" pitchFamily="18" charset="0"/>
              </a:rPr>
              <a:t>hereditary</a:t>
            </a:r>
            <a:r>
              <a:rPr lang="cs-CZ" sz="2200" dirty="0" smtClean="0">
                <a:latin typeface="Garamond" pitchFamily="18" charset="0"/>
              </a:rPr>
              <a:t> sovereign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Recognized</a:t>
            </a:r>
            <a:r>
              <a:rPr lang="cs-CZ" sz="2200" dirty="0" smtClean="0">
                <a:latin typeface="Garamond" pitchFamily="18" charset="0"/>
              </a:rPr>
              <a:t> by most </a:t>
            </a:r>
            <a:r>
              <a:rPr lang="cs-CZ" sz="2200" dirty="0" err="1" smtClean="0">
                <a:latin typeface="Garamond" pitchFamily="18" charset="0"/>
              </a:rPr>
              <a:t>European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governments</a:t>
            </a:r>
            <a:r>
              <a:rPr lang="cs-CZ" sz="2200" dirty="0" smtClean="0">
                <a:latin typeface="Garamond" pitchFamily="18" charset="0"/>
              </a:rPr>
              <a:t> as </a:t>
            </a:r>
            <a:r>
              <a:rPr lang="cs-CZ" sz="2200" dirty="0" err="1" smtClean="0">
                <a:latin typeface="Garamond" pitchFamily="18" charset="0"/>
              </a:rPr>
              <a:t>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iternationally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valid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document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re-</a:t>
            </a:r>
            <a:r>
              <a:rPr lang="cs-CZ" sz="2200" dirty="0" err="1" smtClean="0">
                <a:latin typeface="Garamond" pitchFamily="18" charset="0"/>
              </a:rPr>
              <a:t>Catholization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pressure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increased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1737–1739 – </a:t>
            </a:r>
            <a:r>
              <a:rPr lang="cs-CZ" sz="2200" dirty="0" err="1" smtClean="0">
                <a:latin typeface="Garamond" pitchFamily="18" charset="0"/>
              </a:rPr>
              <a:t>war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with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Ottoman</a:t>
            </a:r>
            <a:r>
              <a:rPr lang="cs-CZ" sz="2200" dirty="0" smtClean="0">
                <a:latin typeface="Garamond" pitchFamily="18" charset="0"/>
              </a:rPr>
              <a:t> Empire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50px-Karel_V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412776"/>
            <a:ext cx="2880320" cy="4527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12968" cy="58868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Napoleonic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i="1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endParaRPr lang="cs-CZ" i="1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Lefebvre</a:t>
            </a:r>
            <a:r>
              <a:rPr lang="cs-CZ" i="1" dirty="0" smtClean="0">
                <a:latin typeface="Garamond" pitchFamily="18" charset="0"/>
              </a:rPr>
              <a:t>, </a:t>
            </a:r>
            <a:r>
              <a:rPr lang="cs-CZ" i="1" dirty="0" err="1" smtClean="0">
                <a:latin typeface="Garamond" pitchFamily="18" charset="0"/>
              </a:rPr>
              <a:t>Georges</a:t>
            </a:r>
            <a:r>
              <a:rPr lang="cs-CZ" i="1" dirty="0" smtClean="0">
                <a:latin typeface="Garamond" pitchFamily="18" charset="0"/>
              </a:rPr>
              <a:t> (1971). </a:t>
            </a:r>
            <a:r>
              <a:rPr lang="cs-CZ" i="1" dirty="0" err="1" smtClean="0">
                <a:latin typeface="Garamond" pitchFamily="18" charset="0"/>
                <a:hlinkClick r:id="rId2"/>
              </a:rPr>
              <a:t>The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French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Revolution</a:t>
            </a:r>
            <a:r>
              <a:rPr lang="cs-CZ" i="1" dirty="0" smtClean="0">
                <a:latin typeface="Garamond" pitchFamily="18" charset="0"/>
                <a:hlinkClick r:id="rId2"/>
              </a:rPr>
              <a:t>: </a:t>
            </a:r>
            <a:r>
              <a:rPr lang="cs-CZ" i="1" dirty="0" err="1" smtClean="0">
                <a:latin typeface="Garamond" pitchFamily="18" charset="0"/>
                <a:hlinkClick r:id="rId2"/>
              </a:rPr>
              <a:t>From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Its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Origins</a:t>
            </a:r>
            <a:r>
              <a:rPr lang="cs-CZ" i="1" dirty="0" smtClean="0">
                <a:latin typeface="Garamond" pitchFamily="18" charset="0"/>
                <a:hlinkClick r:id="rId2"/>
              </a:rPr>
              <a:t> to 1793</a:t>
            </a:r>
            <a:r>
              <a:rPr lang="cs-CZ" i="1" dirty="0" smtClean="0">
                <a:latin typeface="Garamond" pitchFamily="18" charset="0"/>
              </a:rPr>
              <a:t>. Columbia University </a:t>
            </a:r>
            <a:r>
              <a:rPr lang="cs-CZ" i="1" dirty="0" err="1" smtClean="0">
                <a:latin typeface="Garamond" pitchFamily="18" charset="0"/>
              </a:rPr>
              <a:t>Press</a:t>
            </a:r>
            <a:r>
              <a:rPr lang="cs-CZ" i="1" dirty="0" smtClean="0">
                <a:latin typeface="Garamond" pitchFamily="18" charset="0"/>
              </a:rPr>
              <a:t>.</a:t>
            </a:r>
            <a:endParaRPr lang="cs-CZ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Furet</a:t>
            </a:r>
            <a:r>
              <a:rPr lang="cs-CZ" i="1" dirty="0" smtClean="0">
                <a:latin typeface="Garamond" pitchFamily="18" charset="0"/>
              </a:rPr>
              <a:t>, Francois (1995). </a:t>
            </a:r>
            <a:r>
              <a:rPr lang="cs-CZ" i="1" dirty="0" err="1" smtClean="0">
                <a:latin typeface="Garamond" pitchFamily="18" charset="0"/>
                <a:hlinkClick r:id="rId3"/>
              </a:rPr>
              <a:t>Revolutionary</a:t>
            </a:r>
            <a:r>
              <a:rPr lang="cs-CZ" i="1" dirty="0" smtClean="0">
                <a:latin typeface="Garamond" pitchFamily="18" charset="0"/>
                <a:hlinkClick r:id="rId3"/>
              </a:rPr>
              <a:t> France, 1770–1880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i="1" dirty="0" err="1" smtClean="0">
                <a:latin typeface="Garamond" pitchFamily="18" charset="0"/>
              </a:rPr>
              <a:t>Blackwell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Publishing</a:t>
            </a:r>
            <a:r>
              <a:rPr lang="cs-CZ" i="1" dirty="0" smtClean="0">
                <a:latin typeface="Garamond" pitchFamily="18" charset="0"/>
              </a:rPr>
              <a:t>.</a:t>
            </a:r>
            <a:endParaRPr lang="cs-CZ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Englund</a:t>
            </a:r>
            <a:r>
              <a:rPr lang="cs-CZ" i="1" dirty="0" smtClean="0">
                <a:latin typeface="Garamond" pitchFamily="18" charset="0"/>
              </a:rPr>
              <a:t>, </a:t>
            </a:r>
            <a:r>
              <a:rPr lang="cs-CZ" i="1" dirty="0" err="1" smtClean="0">
                <a:latin typeface="Garamond" pitchFamily="18" charset="0"/>
              </a:rPr>
              <a:t>Steven</a:t>
            </a:r>
            <a:r>
              <a:rPr lang="cs-CZ" i="1" dirty="0" smtClean="0">
                <a:latin typeface="Garamond" pitchFamily="18" charset="0"/>
              </a:rPr>
              <a:t> (2004): Napoleon: A </a:t>
            </a:r>
            <a:r>
              <a:rPr lang="cs-CZ" i="1" dirty="0" err="1" smtClean="0">
                <a:latin typeface="Garamond" pitchFamily="18" charset="0"/>
              </a:rPr>
              <a:t>political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Life</a:t>
            </a:r>
            <a:r>
              <a:rPr lang="cs-CZ" i="1" dirty="0" smtClean="0">
                <a:latin typeface="Garamond" pitchFamily="18" charset="0"/>
              </a:rPr>
              <a:t>. 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>
                <a:latin typeface="Garamond" pitchFamily="18" charset="0"/>
              </a:rPr>
              <a:t>Maria </a:t>
            </a:r>
            <a:r>
              <a:rPr lang="cs-CZ" sz="2800" dirty="0" err="1" smtClean="0">
                <a:latin typeface="Garamond" pitchFamily="18" charset="0"/>
              </a:rPr>
              <a:t>theresa</a:t>
            </a:r>
            <a:r>
              <a:rPr lang="cs-CZ" sz="2800" dirty="0" smtClean="0">
                <a:latin typeface="Garamond" pitchFamily="18" charset="0"/>
              </a:rPr>
              <a:t> (1740 – 1780)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5184775" cy="583247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born</a:t>
            </a:r>
            <a:r>
              <a:rPr lang="cs-CZ" sz="2000" dirty="0" smtClean="0">
                <a:latin typeface="Garamond" pitchFamily="18" charset="0"/>
              </a:rPr>
              <a:t> in 1717</a:t>
            </a:r>
          </a:p>
          <a:p>
            <a:pPr eaLnBrk="1" hangingPunct="1"/>
            <a:r>
              <a:rPr lang="cs-CZ" sz="2000" dirty="0" smtClean="0">
                <a:latin typeface="Garamond" pitchFamily="18" charset="0"/>
              </a:rPr>
              <a:t>Her </a:t>
            </a:r>
            <a:r>
              <a:rPr lang="cs-CZ" sz="2000" dirty="0" err="1" smtClean="0">
                <a:latin typeface="Garamond" pitchFamily="18" charset="0"/>
              </a:rPr>
              <a:t>husband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Francis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Stephen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Lorraine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since</a:t>
            </a:r>
            <a:r>
              <a:rPr lang="cs-CZ" sz="2000" dirty="0" smtClean="0">
                <a:latin typeface="Garamond" pitchFamily="18" charset="0"/>
              </a:rPr>
              <a:t> 1745)</a:t>
            </a:r>
          </a:p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had 16 </a:t>
            </a:r>
            <a:r>
              <a:rPr lang="cs-CZ" sz="2000" dirty="0" err="1" smtClean="0">
                <a:latin typeface="Garamond" pitchFamily="18" charset="0"/>
              </a:rPr>
              <a:t>children</a:t>
            </a:r>
            <a:r>
              <a:rPr lang="cs-CZ" sz="2000" dirty="0" smtClean="0">
                <a:latin typeface="Garamond" pitchFamily="18" charset="0"/>
              </a:rPr>
              <a:t>, 13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survived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dirty="0" smtClean="0">
                <a:latin typeface="Garamond" pitchFamily="18" charset="0"/>
              </a:rPr>
              <a:t>her </a:t>
            </a:r>
            <a:r>
              <a:rPr lang="cs-CZ" sz="2000" dirty="0" err="1" smtClean="0">
                <a:latin typeface="Garamond" pitchFamily="18" charset="0"/>
              </a:rPr>
              <a:t>right</a:t>
            </a:r>
            <a:r>
              <a:rPr lang="cs-CZ" sz="2000" dirty="0" smtClean="0">
                <a:latin typeface="Garamond" pitchFamily="18" charset="0"/>
              </a:rPr>
              <a:t> to rule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based</a:t>
            </a:r>
            <a:r>
              <a:rPr lang="cs-CZ" sz="2000" dirty="0" smtClean="0">
                <a:latin typeface="Garamond" pitchFamily="18" charset="0"/>
              </a:rPr>
              <a:t> on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Pragmatic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Sanction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1713,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Charles’ </a:t>
            </a:r>
            <a:r>
              <a:rPr lang="cs-CZ" sz="2000" dirty="0" err="1" smtClean="0">
                <a:latin typeface="Garamond" pitchFamily="18" charset="0"/>
              </a:rPr>
              <a:t>death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some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rulers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challenged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its</a:t>
            </a:r>
            <a:r>
              <a:rPr lang="cs-CZ" sz="2000" dirty="0" smtClean="0">
                <a:latin typeface="Garamond" pitchFamily="18" charset="0"/>
              </a:rPr>
              <a:t> validity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presented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claims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lands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War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Austrian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Succession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in 1740–1748</a:t>
            </a:r>
          </a:p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she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managed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defend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almost</a:t>
            </a:r>
            <a:r>
              <a:rPr lang="cs-CZ" sz="2000" dirty="0" smtClean="0">
                <a:latin typeface="Garamond" pitchFamily="18" charset="0"/>
              </a:rPr>
              <a:t> her </a:t>
            </a:r>
            <a:r>
              <a:rPr lang="cs-CZ" sz="2000" dirty="0" err="1" smtClean="0">
                <a:latin typeface="Garamond" pitchFamily="18" charset="0"/>
              </a:rPr>
              <a:t>entire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heritage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clear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necessary</a:t>
            </a:r>
            <a:r>
              <a:rPr lang="cs-CZ" sz="2000" dirty="0" smtClean="0">
                <a:latin typeface="Garamond" pitchFamily="18" charset="0"/>
              </a:rPr>
              <a:t> to put a </a:t>
            </a:r>
            <a:r>
              <a:rPr lang="cs-CZ" sz="2000" dirty="0" err="1" smtClean="0">
                <a:latin typeface="Garamond" pitchFamily="18" charset="0"/>
              </a:rPr>
              <a:t>big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effort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perfecting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reforms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b="1" dirty="0" err="1" smtClean="0">
                <a:latin typeface="Garamond" pitchFamily="18" charset="0"/>
              </a:rPr>
              <a:t>Seven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Years</a:t>
            </a:r>
            <a:r>
              <a:rPr lang="cs-CZ" sz="2000" b="1" dirty="0" smtClean="0">
                <a:latin typeface="Garamond" pitchFamily="18" charset="0"/>
              </a:rPr>
              <a:t>´ </a:t>
            </a:r>
            <a:r>
              <a:rPr lang="cs-CZ" sz="2000" b="1" dirty="0" err="1" smtClean="0">
                <a:latin typeface="Garamond" pitchFamily="18" charset="0"/>
              </a:rPr>
              <a:t>War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(1756–1763) - </a:t>
            </a:r>
            <a:r>
              <a:rPr lang="cs-CZ" sz="2000" dirty="0" err="1" smtClean="0">
                <a:latin typeface="Garamond" pitchFamily="18" charset="0"/>
              </a:rPr>
              <a:t>Frederick</a:t>
            </a:r>
            <a:r>
              <a:rPr lang="cs-CZ" sz="2000" dirty="0" smtClean="0">
                <a:latin typeface="Garamond" pitchFamily="18" charset="0"/>
              </a:rPr>
              <a:t> II </a:t>
            </a:r>
            <a:r>
              <a:rPr lang="cs-CZ" sz="2000" dirty="0" err="1" smtClean="0">
                <a:latin typeface="Garamond" pitchFamily="18" charset="0"/>
              </a:rPr>
              <a:t>invaded</a:t>
            </a:r>
            <a:r>
              <a:rPr lang="cs-CZ" sz="2000" dirty="0" smtClean="0">
                <a:latin typeface="Garamond" pitchFamily="18" charset="0"/>
              </a:rPr>
              <a:t> Bohemia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pushed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Bohemia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20px-Andreas_Moeller_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19" y="1484784"/>
            <a:ext cx="3203297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Enlightened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9459" name="Zástupný symbol pro obsah 5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80526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since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mid</a:t>
            </a:r>
            <a:r>
              <a:rPr lang="cs-CZ" sz="2200" dirty="0" smtClean="0">
                <a:latin typeface="Garamond" pitchFamily="18" charset="0"/>
              </a:rPr>
              <a:t>-1760s Maria </a:t>
            </a:r>
            <a:r>
              <a:rPr lang="cs-CZ" sz="2200" dirty="0" err="1" smtClean="0">
                <a:latin typeface="Garamond" pitchFamily="18" charset="0"/>
              </a:rPr>
              <a:t>Theresa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could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finally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focus</a:t>
            </a:r>
            <a:r>
              <a:rPr lang="cs-CZ" sz="2200" dirty="0" smtClean="0">
                <a:latin typeface="Garamond" pitchFamily="18" charset="0"/>
              </a:rPr>
              <a:t> on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consolidation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and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modernization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her </a:t>
            </a:r>
            <a:r>
              <a:rPr lang="cs-CZ" sz="2200" dirty="0" err="1" smtClean="0">
                <a:latin typeface="Garamond" pitchFamily="18" charset="0"/>
              </a:rPr>
              <a:t>lands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b="1" i="1" dirty="0" err="1" smtClean="0">
                <a:latin typeface="Garamond" pitchFamily="18" charset="0"/>
              </a:rPr>
              <a:t>enlightened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reforms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formation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administration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institutions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beraucratic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machinery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she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decided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transform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complex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multinational</a:t>
            </a:r>
            <a:r>
              <a:rPr lang="cs-CZ" sz="2200" dirty="0" smtClean="0">
                <a:latin typeface="Garamond" pitchFamily="18" charset="0"/>
              </a:rPr>
              <a:t> dominion </a:t>
            </a:r>
            <a:r>
              <a:rPr lang="cs-CZ" sz="2200" dirty="0" err="1" smtClean="0">
                <a:latin typeface="Garamond" pitchFamily="18" charset="0"/>
              </a:rPr>
              <a:t>into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compact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state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which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be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state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unified</a:t>
            </a:r>
            <a:r>
              <a:rPr lang="cs-CZ" sz="2200" dirty="0" smtClean="0">
                <a:latin typeface="Garamond" pitchFamily="18" charset="0"/>
              </a:rPr>
              <a:t> on </a:t>
            </a:r>
            <a:r>
              <a:rPr lang="cs-CZ" sz="2200" dirty="0" err="1" smtClean="0">
                <a:latin typeface="Garamond" pitchFamily="18" charset="0"/>
              </a:rPr>
              <a:t>legal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ideological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later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linguistic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levels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germanisation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it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be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politically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economically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strong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state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managed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centrally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efficiently</a:t>
            </a:r>
            <a:r>
              <a:rPr lang="cs-CZ" sz="2200" dirty="0" smtClean="0">
                <a:latin typeface="Garamond" pitchFamily="18" charset="0"/>
              </a:rPr>
              <a:t> by </a:t>
            </a:r>
            <a:r>
              <a:rPr lang="cs-CZ" sz="2200" dirty="0" err="1" smtClean="0">
                <a:latin typeface="Garamond" pitchFamily="18" charset="0"/>
              </a:rPr>
              <a:t>qualified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people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important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education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experiences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personal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abilities</a:t>
            </a:r>
            <a:r>
              <a:rPr lang="cs-CZ" sz="2200" dirty="0" smtClean="0">
                <a:latin typeface="Garamond" pitchFamily="18" charset="0"/>
              </a:rPr>
              <a:t>, not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social</a:t>
            </a:r>
            <a:r>
              <a:rPr lang="cs-CZ" sz="2200" dirty="0" smtClean="0">
                <a:latin typeface="Garamond" pitchFamily="18" charset="0"/>
              </a:rPr>
              <a:t> status)</a:t>
            </a:r>
          </a:p>
          <a:p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administration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centralised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this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concerned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only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Austria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Bohemia, not </a:t>
            </a:r>
            <a:r>
              <a:rPr lang="cs-CZ" sz="2200" dirty="0" err="1" smtClean="0">
                <a:latin typeface="Garamond" pitchFamily="18" charset="0"/>
              </a:rPr>
              <a:t>Hungary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which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obtained</a:t>
            </a:r>
            <a:r>
              <a:rPr lang="cs-CZ" sz="2200" dirty="0" smtClean="0">
                <a:latin typeface="Garamond" pitchFamily="18" charset="0"/>
              </a:rPr>
              <a:t> many </a:t>
            </a:r>
            <a:r>
              <a:rPr lang="cs-CZ" sz="2200" dirty="0" err="1" smtClean="0">
                <a:latin typeface="Garamond" pitchFamily="18" charset="0"/>
              </a:rPr>
              <a:t>privileges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for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its</a:t>
            </a:r>
            <a:r>
              <a:rPr lang="cs-CZ" sz="2200" dirty="0" smtClean="0">
                <a:latin typeface="Garamond" pitchFamily="18" charset="0"/>
              </a:rPr>
              <a:t> help in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War</a:t>
            </a:r>
            <a:r>
              <a:rPr lang="cs-CZ" sz="2200" dirty="0" smtClean="0">
                <a:latin typeface="Garamond" pitchFamily="18" charset="0"/>
              </a:rPr>
              <a:t> od </a:t>
            </a:r>
            <a:r>
              <a:rPr lang="cs-CZ" sz="2200" dirty="0" err="1" smtClean="0">
                <a:latin typeface="Garamond" pitchFamily="18" charset="0"/>
              </a:rPr>
              <a:t>Austrian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Succession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this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ensured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different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development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3960440" cy="6192688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cs-CZ" sz="3400" b="1" dirty="0" err="1" smtClean="0">
                <a:latin typeface="Garamond" pitchFamily="18" charset="0"/>
              </a:rPr>
              <a:t>Hygiene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and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medical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services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reforms</a:t>
            </a:r>
            <a:r>
              <a:rPr lang="cs-CZ" sz="3400" b="1" dirty="0" smtClean="0">
                <a:latin typeface="Garamond" pitchFamily="18" charset="0"/>
              </a:rPr>
              <a:t>:</a:t>
            </a:r>
          </a:p>
          <a:p>
            <a:pPr lvl="0">
              <a:buNone/>
            </a:pPr>
            <a:endParaRPr lang="cs-CZ" sz="3400" b="1" dirty="0" smtClean="0">
              <a:latin typeface="Garamond" pitchFamily="18" charset="0"/>
            </a:endParaRPr>
          </a:p>
          <a:p>
            <a:pPr lvl="0"/>
            <a:r>
              <a:rPr lang="cs-CZ" sz="3400" dirty="0" err="1" smtClean="0">
                <a:latin typeface="Garamond" pitchFamily="18" charset="0"/>
              </a:rPr>
              <a:t>better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health</a:t>
            </a:r>
            <a:r>
              <a:rPr lang="cs-CZ" sz="3400" dirty="0" smtClean="0">
                <a:latin typeface="Garamond" pitchFamily="18" charset="0"/>
              </a:rPr>
              <a:t> care </a:t>
            </a:r>
          </a:p>
          <a:p>
            <a:pPr lvl="0"/>
            <a:r>
              <a:rPr lang="cs-CZ" sz="3400" dirty="0" err="1" smtClean="0">
                <a:latin typeface="Garamond" pitchFamily="18" charset="0"/>
              </a:rPr>
              <a:t>hospitals</a:t>
            </a:r>
            <a:r>
              <a:rPr lang="cs-CZ" sz="3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3400" dirty="0" err="1" smtClean="0">
                <a:latin typeface="Garamond" pitchFamily="18" charset="0"/>
              </a:rPr>
              <a:t>vaccination</a:t>
            </a:r>
            <a:r>
              <a:rPr lang="cs-CZ" sz="3400" dirty="0" smtClean="0">
                <a:latin typeface="Garamond" pitchFamily="18" charset="0"/>
              </a:rPr>
              <a:t> – </a:t>
            </a:r>
            <a:r>
              <a:rPr lang="cs-CZ" sz="3400" dirty="0" err="1" smtClean="0">
                <a:latin typeface="Garamond" pitchFamily="18" charset="0"/>
              </a:rPr>
              <a:t>but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distrust</a:t>
            </a:r>
            <a:endParaRPr lang="cs-CZ" sz="3400" dirty="0" smtClean="0">
              <a:latin typeface="Garamond" pitchFamily="18" charset="0"/>
            </a:endParaRPr>
          </a:p>
          <a:p>
            <a:pPr lvl="0"/>
            <a:r>
              <a:rPr lang="cs-CZ" sz="3400" dirty="0" err="1" smtClean="0">
                <a:latin typeface="Garamond" pitchFamily="18" charset="0"/>
              </a:rPr>
              <a:t>urban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sanitation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measures</a:t>
            </a:r>
            <a:r>
              <a:rPr lang="cs-CZ" sz="3400" dirty="0" smtClean="0">
                <a:latin typeface="Garamond" pitchFamily="18" charset="0"/>
              </a:rPr>
              <a:t>→ </a:t>
            </a:r>
            <a:r>
              <a:rPr lang="cs-CZ" sz="3400" dirty="0" err="1" smtClean="0">
                <a:latin typeface="Garamond" pitchFamily="18" charset="0"/>
              </a:rPr>
              <a:t>population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increase</a:t>
            </a:r>
            <a:endParaRPr lang="cs-CZ" sz="3400" dirty="0" smtClean="0">
              <a:latin typeface="Garamond" pitchFamily="18" charset="0"/>
            </a:endParaRPr>
          </a:p>
          <a:p>
            <a:pPr lvl="0"/>
            <a:endParaRPr lang="cs-CZ" sz="3400" dirty="0" smtClean="0">
              <a:latin typeface="Garamond" pitchFamily="18" charset="0"/>
            </a:endParaRPr>
          </a:p>
          <a:p>
            <a:pPr lvl="0"/>
            <a:endParaRPr lang="cs-CZ" sz="3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400" b="1" dirty="0" err="1" smtClean="0">
                <a:latin typeface="Garamond" pitchFamily="18" charset="0"/>
              </a:rPr>
              <a:t>Education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system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reforms</a:t>
            </a:r>
            <a:r>
              <a:rPr lang="cs-CZ" sz="3400" b="1" dirty="0" smtClean="0">
                <a:latin typeface="Garamond" pitchFamily="18" charset="0"/>
              </a:rPr>
              <a:t>:</a:t>
            </a:r>
          </a:p>
          <a:p>
            <a:pPr>
              <a:buNone/>
            </a:pPr>
            <a:endParaRPr lang="cs-CZ" sz="3400" b="1" dirty="0" smtClean="0">
              <a:latin typeface="Garamond" pitchFamily="18" charset="0"/>
            </a:endParaRPr>
          </a:p>
          <a:p>
            <a:r>
              <a:rPr lang="cs-CZ" sz="3400" dirty="0" err="1" smtClean="0">
                <a:latin typeface="Garamond" pitchFamily="18" charset="0"/>
              </a:rPr>
              <a:t>obligatory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school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attendance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for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children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from</a:t>
            </a:r>
            <a:r>
              <a:rPr lang="cs-CZ" sz="3400" dirty="0" smtClean="0">
                <a:latin typeface="Garamond" pitchFamily="18" charset="0"/>
              </a:rPr>
              <a:t> 6 to 12 </a:t>
            </a:r>
            <a:r>
              <a:rPr lang="cs-CZ" sz="3400" dirty="0" err="1" smtClean="0">
                <a:latin typeface="Garamond" pitchFamily="18" charset="0"/>
              </a:rPr>
              <a:t>years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old</a:t>
            </a:r>
            <a:endParaRPr lang="cs-CZ" sz="3400" dirty="0" smtClean="0">
              <a:latin typeface="Garamond" pitchFamily="18" charset="0"/>
            </a:endParaRPr>
          </a:p>
          <a:p>
            <a:pPr lvl="0"/>
            <a:r>
              <a:rPr lang="cs-CZ" sz="3400" dirty="0" err="1" smtClean="0">
                <a:latin typeface="Garamond" pitchFamily="18" charset="0"/>
              </a:rPr>
              <a:t>schools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under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state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control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unified</a:t>
            </a:r>
            <a:r>
              <a:rPr lang="cs-CZ" sz="3400" dirty="0" smtClean="0">
                <a:latin typeface="Garamond" pitchFamily="18" charset="0"/>
              </a:rPr>
              <a:t> curriculum</a:t>
            </a:r>
          </a:p>
          <a:p>
            <a:pPr lvl="0"/>
            <a:r>
              <a:rPr lang="cs-CZ" sz="3400" dirty="0" err="1" smtClean="0">
                <a:latin typeface="Garamond" pitchFamily="18" charset="0"/>
              </a:rPr>
              <a:t>universities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also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under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state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control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new</a:t>
            </a:r>
            <a:r>
              <a:rPr lang="cs-CZ" sz="3400" dirty="0" smtClean="0">
                <a:latin typeface="Garamond" pitchFamily="18" charset="0"/>
              </a:rPr>
              <a:t> study </a:t>
            </a:r>
            <a:r>
              <a:rPr lang="en-US" sz="3400" dirty="0" err="1" smtClean="0">
                <a:latin typeface="Garamond" pitchFamily="18" charset="0"/>
              </a:rPr>
              <a:t>programmes</a:t>
            </a:r>
            <a:r>
              <a:rPr lang="cs-CZ" sz="3400" dirty="0" smtClean="0">
                <a:latin typeface="Garamond" pitchFamily="18" charset="0"/>
              </a:rPr>
              <a:t> – </a:t>
            </a:r>
            <a:r>
              <a:rPr lang="cs-CZ" sz="3400" dirty="0" err="1" smtClean="0">
                <a:latin typeface="Garamond" pitchFamily="18" charset="0"/>
              </a:rPr>
              <a:t>economics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technical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sciences</a:t>
            </a:r>
            <a:r>
              <a:rPr lang="cs-CZ" sz="3400" dirty="0" smtClean="0">
                <a:latin typeface="Garamond" pitchFamily="18" charset="0"/>
              </a:rPr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5" descr="schulrefor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5842" y="1556792"/>
            <a:ext cx="4590390" cy="34563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08912" cy="61926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cs-CZ" sz="2100" b="1" dirty="0" err="1" smtClean="0">
                <a:latin typeface="Garamond" pitchFamily="18" charset="0"/>
              </a:rPr>
              <a:t>Legal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reforms</a:t>
            </a:r>
            <a:r>
              <a:rPr lang="cs-CZ" sz="2100" b="1" dirty="0" smtClean="0">
                <a:latin typeface="Garamond" pitchFamily="18" charset="0"/>
              </a:rPr>
              <a:t>:</a:t>
            </a:r>
            <a:endParaRPr lang="cs-CZ" sz="2100" dirty="0" smtClean="0">
              <a:latin typeface="Garamond" pitchFamily="18" charset="0"/>
            </a:endParaRPr>
          </a:p>
          <a:p>
            <a:pPr eaLnBrk="1" hangingPunct="1">
              <a:buNone/>
            </a:pPr>
            <a:endParaRPr lang="cs-CZ" sz="2100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equality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before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law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was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declared</a:t>
            </a:r>
            <a:r>
              <a:rPr lang="cs-CZ" sz="2100" dirty="0" smtClean="0">
                <a:latin typeface="Garamond" pitchFamily="18" charset="0"/>
              </a:rPr>
              <a:t>, </a:t>
            </a:r>
          </a:p>
          <a:p>
            <a:r>
              <a:rPr lang="cs-CZ" sz="2100" dirty="0" err="1" smtClean="0">
                <a:latin typeface="Garamond" pitchFamily="18" charset="0"/>
              </a:rPr>
              <a:t>humanization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punishments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torture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dissapeared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from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court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procedures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capital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punishment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was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temporarily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abolished</a:t>
            </a:r>
            <a:r>
              <a:rPr lang="cs-CZ" sz="2100" dirty="0" smtClean="0">
                <a:latin typeface="Garamond" pitchFamily="18" charset="0"/>
              </a:rPr>
              <a:t> in 1780s</a:t>
            </a:r>
          </a:p>
          <a:p>
            <a:pPr eaLnBrk="1" hangingPunct="1"/>
            <a:r>
              <a:rPr lang="cs-CZ" sz="2100" dirty="0" smtClean="0">
                <a:latin typeface="Garamond" pitchFamily="18" charset="0"/>
              </a:rPr>
              <a:t>1769 – Maria </a:t>
            </a:r>
            <a:r>
              <a:rPr lang="cs-CZ" sz="2100" dirty="0" err="1" smtClean="0">
                <a:latin typeface="Garamond" pitchFamily="18" charset="0"/>
              </a:rPr>
              <a:t>Theresa</a:t>
            </a:r>
            <a:r>
              <a:rPr lang="cs-CZ" sz="2100" dirty="0" smtClean="0">
                <a:latin typeface="Garamond" pitchFamily="18" charset="0"/>
              </a:rPr>
              <a:t>´s </a:t>
            </a:r>
            <a:r>
              <a:rPr lang="cs-CZ" sz="2100" dirty="0" err="1" smtClean="0">
                <a:latin typeface="Garamond" pitchFamily="18" charset="0"/>
              </a:rPr>
              <a:t>Penal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Code</a:t>
            </a:r>
            <a:endParaRPr lang="cs-CZ" sz="2100" dirty="0" smtClean="0">
              <a:latin typeface="Garamond" pitchFamily="18" charset="0"/>
            </a:endParaRPr>
          </a:p>
          <a:p>
            <a:pPr eaLnBrk="1" hangingPunct="1"/>
            <a:r>
              <a:rPr lang="cs-CZ" sz="2100" dirty="0" smtClean="0">
                <a:latin typeface="Garamond" pitchFamily="18" charset="0"/>
              </a:rPr>
              <a:t>1786 – </a:t>
            </a:r>
            <a:r>
              <a:rPr lang="cs-CZ" sz="2100" dirty="0" err="1" smtClean="0">
                <a:latin typeface="Garamond" pitchFamily="18" charset="0"/>
              </a:rPr>
              <a:t>General</a:t>
            </a:r>
            <a:r>
              <a:rPr lang="cs-CZ" sz="2100" dirty="0" smtClean="0">
                <a:latin typeface="Garamond" pitchFamily="18" charset="0"/>
              </a:rPr>
              <a:t> Civil </a:t>
            </a:r>
            <a:r>
              <a:rPr lang="cs-CZ" sz="2100" dirty="0" err="1" smtClean="0">
                <a:latin typeface="Garamond" pitchFamily="18" charset="0"/>
              </a:rPr>
              <a:t>Code</a:t>
            </a:r>
            <a:endParaRPr lang="cs-CZ" sz="2100" dirty="0" smtClean="0">
              <a:latin typeface="Garamond" pitchFamily="18" charset="0"/>
            </a:endParaRPr>
          </a:p>
          <a:p>
            <a:pPr eaLnBrk="1" hangingPunct="1"/>
            <a:r>
              <a:rPr lang="cs-CZ" sz="2100" dirty="0" smtClean="0">
                <a:latin typeface="Garamond" pitchFamily="18" charset="0"/>
              </a:rPr>
              <a:t>1787 – </a:t>
            </a:r>
            <a:r>
              <a:rPr lang="cs-CZ" sz="2100" dirty="0" err="1" smtClean="0">
                <a:latin typeface="Garamond" pitchFamily="18" charset="0"/>
              </a:rPr>
              <a:t>Joseph</a:t>
            </a:r>
            <a:r>
              <a:rPr lang="cs-CZ" sz="2100" dirty="0" smtClean="0">
                <a:latin typeface="Garamond" pitchFamily="18" charset="0"/>
              </a:rPr>
              <a:t> II´s </a:t>
            </a:r>
            <a:r>
              <a:rPr lang="cs-CZ" sz="2100" dirty="0" err="1" smtClean="0">
                <a:latin typeface="Garamond" pitchFamily="18" charset="0"/>
              </a:rPr>
              <a:t>Penal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Code</a:t>
            </a:r>
            <a:endParaRPr lang="cs-CZ" sz="2100" dirty="0" smtClean="0">
              <a:latin typeface="Garamond" pitchFamily="18" charset="0"/>
            </a:endParaRPr>
          </a:p>
          <a:p>
            <a:pPr eaLnBrk="1" hangingPunct="1">
              <a:buNone/>
            </a:pPr>
            <a:endParaRPr lang="cs-CZ" sz="21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cs-CZ" sz="2100" b="1" dirty="0" smtClean="0">
                <a:latin typeface="Garamond" pitchFamily="18" charset="0"/>
              </a:rPr>
              <a:t>Tax </a:t>
            </a:r>
            <a:r>
              <a:rPr lang="cs-CZ" sz="2100" b="1" dirty="0" err="1" smtClean="0">
                <a:latin typeface="Garamond" pitchFamily="18" charset="0"/>
              </a:rPr>
              <a:t>reforms</a:t>
            </a:r>
            <a:r>
              <a:rPr lang="cs-CZ" sz="2100" b="1" dirty="0" smtClean="0">
                <a:latin typeface="Garamond" pitchFamily="18" charset="0"/>
              </a:rPr>
              <a:t>:</a:t>
            </a:r>
          </a:p>
          <a:p>
            <a:pPr eaLnBrk="1" hangingPunct="1">
              <a:buNone/>
            </a:pPr>
            <a:endParaRPr lang="cs-CZ" sz="2100" b="1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land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register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tax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urbarial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reforms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universal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land</a:t>
            </a:r>
            <a:r>
              <a:rPr lang="cs-CZ" sz="2100" dirty="0" smtClean="0">
                <a:latin typeface="Garamond" pitchFamily="18" charset="0"/>
              </a:rPr>
              <a:t> tax, </a:t>
            </a:r>
            <a:r>
              <a:rPr lang="cs-CZ" sz="2100" dirty="0" err="1" smtClean="0">
                <a:latin typeface="Garamond" pitchFamily="18" charset="0"/>
              </a:rPr>
              <a:t>which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was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be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paid</a:t>
            </a:r>
            <a:r>
              <a:rPr lang="cs-CZ" sz="2100" dirty="0" smtClean="0">
                <a:latin typeface="Garamond" pitchFamily="18" charset="0"/>
              </a:rPr>
              <a:t> by </a:t>
            </a:r>
            <a:r>
              <a:rPr lang="cs-CZ" sz="2100" dirty="0" err="1" smtClean="0">
                <a:latin typeface="Garamond" pitchFamily="18" charset="0"/>
              </a:rPr>
              <a:t>all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population</a:t>
            </a:r>
            <a:r>
              <a:rPr lang="cs-CZ" sz="2100" dirty="0" smtClean="0">
                <a:latin typeface="Garamond" pitchFamily="18" charset="0"/>
              </a:rPr>
              <a:t> (</a:t>
            </a:r>
            <a:r>
              <a:rPr lang="cs-CZ" sz="2100" dirty="0" err="1" smtClean="0">
                <a:latin typeface="Garamond" pitchFamily="18" charset="0"/>
              </a:rPr>
              <a:t>earlier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aristocracy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church</a:t>
            </a:r>
            <a:r>
              <a:rPr lang="cs-CZ" sz="2100" dirty="0" smtClean="0">
                <a:latin typeface="Garamond" pitchFamily="18" charset="0"/>
              </a:rPr>
              <a:t> had </a:t>
            </a:r>
            <a:r>
              <a:rPr lang="cs-CZ" sz="2100" dirty="0" err="1" smtClean="0">
                <a:latin typeface="Garamond" pitchFamily="18" charset="0"/>
              </a:rPr>
              <a:t>been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exempted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from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taxes</a:t>
            </a:r>
            <a:r>
              <a:rPr lang="cs-CZ" sz="2100" dirty="0" smtClean="0">
                <a:latin typeface="Garamond" pitchFamily="18" charset="0"/>
              </a:rPr>
              <a:t>)</a:t>
            </a:r>
          </a:p>
          <a:p>
            <a:pPr eaLnBrk="1" hangingPunct="1"/>
            <a:r>
              <a:rPr lang="cs-CZ" sz="2100" dirty="0" err="1" smtClean="0">
                <a:latin typeface="Garamond" pitchFamily="18" charset="0"/>
              </a:rPr>
              <a:t>uniformed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units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size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weight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unification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currency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extensive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road</a:t>
            </a:r>
            <a:r>
              <a:rPr lang="cs-CZ" sz="2100" dirty="0" smtClean="0">
                <a:latin typeface="Garamond" pitchFamily="18" charset="0"/>
              </a:rPr>
              <a:t> network, </a:t>
            </a:r>
            <a:r>
              <a:rPr lang="cs-CZ" sz="2100" dirty="0" err="1" smtClean="0">
                <a:latin typeface="Garamond" pitchFamily="18" charset="0"/>
              </a:rPr>
              <a:t>abolished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customs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barriers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between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provincies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trade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became</a:t>
            </a:r>
            <a:r>
              <a:rPr lang="cs-CZ" sz="2100" dirty="0" smtClean="0">
                <a:latin typeface="Garamond" pitchFamily="18" charset="0"/>
              </a:rPr>
              <a:t> much </a:t>
            </a:r>
            <a:r>
              <a:rPr lang="cs-CZ" sz="2100" dirty="0" err="1" smtClean="0">
                <a:latin typeface="Garamond" pitchFamily="18" charset="0"/>
              </a:rPr>
              <a:t>easier</a:t>
            </a:r>
            <a:endParaRPr lang="cs-CZ" sz="2100" dirty="0" smtClean="0">
              <a:latin typeface="Garamond" pitchFamily="18" charset="0"/>
            </a:endParaRP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Enlightenment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mid</a:t>
            </a:r>
            <a:r>
              <a:rPr lang="cs-CZ" dirty="0" smtClean="0">
                <a:latin typeface="Garamond" pitchFamily="18" charset="0"/>
              </a:rPr>
              <a:t>- 18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century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 II´s </a:t>
            </a:r>
            <a:r>
              <a:rPr lang="cs-CZ" dirty="0" err="1" smtClean="0">
                <a:latin typeface="Garamond" pitchFamily="18" charset="0"/>
              </a:rPr>
              <a:t>reign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sometimes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josephinism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r>
              <a:rPr lang="cs-CZ" dirty="0" err="1" smtClean="0">
                <a:latin typeface="Garamond" pitchFamily="18" charset="0"/>
              </a:rPr>
              <a:t>centres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enligtened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life</a:t>
            </a:r>
            <a:r>
              <a:rPr lang="cs-CZ" dirty="0" smtClean="0">
                <a:latin typeface="Garamond" pitchFamily="18" charset="0"/>
              </a:rPr>
              <a:t> – noble </a:t>
            </a:r>
            <a:r>
              <a:rPr lang="cs-CZ" dirty="0" err="1" smtClean="0">
                <a:latin typeface="Garamond" pitchFamily="18" charset="0"/>
              </a:rPr>
              <a:t>salons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Masonic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lodges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enlightened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clerks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focused</a:t>
            </a:r>
            <a:r>
              <a:rPr lang="cs-CZ" dirty="0" smtClean="0">
                <a:latin typeface="Garamond" pitchFamily="18" charset="0"/>
              </a:rPr>
              <a:t> on charity</a:t>
            </a:r>
          </a:p>
          <a:p>
            <a:pPr eaLnBrk="1" hangingPunct="1"/>
            <a:r>
              <a:rPr lang="cs-CZ" dirty="0" smtClean="0">
                <a:latin typeface="Garamond" pitchFamily="18" charset="0"/>
              </a:rPr>
              <a:t>1784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Society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Sciences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focused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natural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historical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sciences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enlightment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science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linguistically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mostly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Joseph</a:t>
            </a:r>
            <a:r>
              <a:rPr lang="cs-CZ" sz="2800" dirty="0" smtClean="0">
                <a:latin typeface="Garamond" pitchFamily="18" charset="0"/>
              </a:rPr>
              <a:t> II (1780–1790)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776864" cy="5472608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eldest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Maria </a:t>
            </a:r>
            <a:r>
              <a:rPr lang="cs-CZ" dirty="0" err="1" smtClean="0">
                <a:latin typeface="Garamond" pitchFamily="18" charset="0"/>
              </a:rPr>
              <a:t>Theresa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Francis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Stephen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Lorraine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born</a:t>
            </a:r>
            <a:r>
              <a:rPr lang="cs-CZ" dirty="0" smtClean="0">
                <a:latin typeface="Garamond" pitchFamily="18" charset="0"/>
              </a:rPr>
              <a:t> in 1741</a:t>
            </a:r>
          </a:p>
          <a:p>
            <a:r>
              <a:rPr lang="cs-CZ" dirty="0" err="1" smtClean="0">
                <a:latin typeface="Garamond" pitchFamily="18" charset="0"/>
              </a:rPr>
              <a:t>Well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educated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diligent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popular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err="1" smtClean="0">
                <a:latin typeface="Garamond" pitchFamily="18" charset="0"/>
              </a:rPr>
              <a:t>often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traveled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incognito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Duke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Falkenstein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tried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meet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listen to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opinions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Patron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arts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1764</a:t>
            </a:r>
          </a:p>
          <a:p>
            <a:r>
              <a:rPr lang="cs-CZ" dirty="0" smtClean="0">
                <a:latin typeface="Garamond" pitchFamily="18" charset="0"/>
              </a:rPr>
              <a:t>1760 – </a:t>
            </a:r>
            <a:r>
              <a:rPr lang="cs-CZ" dirty="0" err="1" smtClean="0">
                <a:latin typeface="Garamond" pitchFamily="18" charset="0"/>
              </a:rPr>
              <a:t>married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Princess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Isabella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Parma (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in 1762),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wife</a:t>
            </a:r>
            <a:r>
              <a:rPr lang="cs-CZ" dirty="0" smtClean="0">
                <a:latin typeface="Garamond" pitchFamily="18" charset="0"/>
              </a:rPr>
              <a:t> – Maria </a:t>
            </a:r>
            <a:r>
              <a:rPr lang="cs-CZ" dirty="0" err="1" smtClean="0">
                <a:latin typeface="Garamond" pitchFamily="18" charset="0"/>
              </a:rPr>
              <a:t>Josepha</a:t>
            </a:r>
            <a:r>
              <a:rPr lang="cs-CZ" dirty="0" smtClean="0">
                <a:latin typeface="Garamond" pitchFamily="18" charset="0"/>
              </a:rPr>
              <a:t> od </a:t>
            </a:r>
            <a:r>
              <a:rPr lang="cs-CZ" dirty="0" err="1" smtClean="0">
                <a:latin typeface="Garamond" pitchFamily="18" charset="0"/>
              </a:rPr>
              <a:t>Bavaria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None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children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survived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323</TotalTime>
  <Words>2518</Words>
  <Application>Microsoft Office PowerPoint</Application>
  <PresentationFormat>Předvádění na obrazovce (4:3)</PresentationFormat>
  <Paragraphs>213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Bohatý</vt:lpstr>
      <vt:lpstr>   Enlightenment and reforms. Central Europe during 18th century. napoleonic wars during the first half of 19th century </vt:lpstr>
      <vt:lpstr>Europe around 1700</vt:lpstr>
      <vt:lpstr>Habsburg Monarchy in 18th century</vt:lpstr>
      <vt:lpstr>Maria theresa (1740 – 1780)</vt:lpstr>
      <vt:lpstr>Enlightened reforms</vt:lpstr>
      <vt:lpstr>Snímek 6</vt:lpstr>
      <vt:lpstr>Snímek 7</vt:lpstr>
      <vt:lpstr>Enlightenment</vt:lpstr>
      <vt:lpstr>Joseph II (1780–1790) </vt:lpstr>
      <vt:lpstr>Joseph II’s reforms</vt:lpstr>
      <vt:lpstr>Snímek 11</vt:lpstr>
      <vt:lpstr>Snímek 12</vt:lpstr>
      <vt:lpstr>Hungary </vt:lpstr>
      <vt:lpstr>Hungary</vt:lpstr>
      <vt:lpstr>slovakia</vt:lpstr>
      <vt:lpstr>The Holy Roman Empire </vt:lpstr>
      <vt:lpstr>prussia</vt:lpstr>
      <vt:lpstr>prussia</vt:lpstr>
      <vt:lpstr>Partitions of poland</vt:lpstr>
      <vt:lpstr>Snímek 20</vt:lpstr>
      <vt:lpstr>Partitions of poland</vt:lpstr>
      <vt:lpstr>Readings</vt:lpstr>
      <vt:lpstr>Central Europe during the Napoleonic Wars </vt:lpstr>
      <vt:lpstr>Snímek 24</vt:lpstr>
      <vt:lpstr>Snímek 25</vt:lpstr>
      <vt:lpstr>Austerlitz</vt:lpstr>
      <vt:lpstr>Central Europe during the Napoleonic Wars</vt:lpstr>
      <vt:lpstr>Snímek 28</vt:lpstr>
      <vt:lpstr>Europe in 1812</vt:lpstr>
      <vt:lpstr>Central Europe during the Napoleonic Wars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Enlightenment and reforms. Maria Theresa and Joseph II</dc:title>
  <dc:creator>Standard</dc:creator>
  <cp:lastModifiedBy>Hrabcova</cp:lastModifiedBy>
  <cp:revision>37</cp:revision>
  <dcterms:created xsi:type="dcterms:W3CDTF">2013-09-23T10:17:12Z</dcterms:created>
  <dcterms:modified xsi:type="dcterms:W3CDTF">2014-10-07T14:29:21Z</dcterms:modified>
</cp:coreProperties>
</file>