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79" r:id="rId4"/>
    <p:sldId id="262" r:id="rId5"/>
    <p:sldId id="263" r:id="rId6"/>
    <p:sldId id="280" r:id="rId7"/>
    <p:sldId id="264" r:id="rId8"/>
    <p:sldId id="266" r:id="rId9"/>
    <p:sldId id="278" r:id="rId10"/>
    <p:sldId id="265" r:id="rId11"/>
    <p:sldId id="267" r:id="rId12"/>
    <p:sldId id="268" r:id="rId13"/>
    <p:sldId id="277" r:id="rId14"/>
    <p:sldId id="269" r:id="rId15"/>
    <p:sldId id="270" r:id="rId16"/>
    <p:sldId id="271" r:id="rId17"/>
    <p:sldId id="273" r:id="rId18"/>
    <p:sldId id="272" r:id="rId19"/>
    <p:sldId id="276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5" r:id="rId29"/>
    <p:sldId id="289" r:id="rId30"/>
    <p:sldId id="290" r:id="rId31"/>
    <p:sldId id="291" r:id="rId32"/>
    <p:sldId id="292" r:id="rId33"/>
    <p:sldId id="299" r:id="rId34"/>
    <p:sldId id="293" r:id="rId35"/>
    <p:sldId id="294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4660"/>
  </p:normalViewPr>
  <p:slideViewPr>
    <p:cSldViewPr>
      <p:cViewPr varScale="1">
        <p:scale>
          <a:sx n="68" d="100"/>
          <a:sy n="68" d="100"/>
        </p:scale>
        <p:origin x="-1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041CC3-D5E7-4B52-A247-61A6AA64BB99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0F89DB-B15C-4402-AEE4-B3E8ABED501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956376" cy="4653136"/>
          </a:xfrm>
        </p:spPr>
        <p:txBody>
          <a:bodyPr/>
          <a:lstStyle/>
          <a:p>
            <a:r>
              <a:rPr lang="cs-CZ" sz="3600" u="sng" dirty="0" err="1" smtClean="0">
                <a:latin typeface="Garamond" pitchFamily="18" charset="0"/>
              </a:rPr>
              <a:t>Central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Europe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after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the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Napoleonic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Wars</a:t>
            </a:r>
            <a:r>
              <a:rPr lang="cs-CZ" sz="3600" u="sng" dirty="0" smtClean="0">
                <a:latin typeface="Garamond" pitchFamily="18" charset="0"/>
              </a:rPr>
              <a:t>.</a:t>
            </a:r>
            <a:r>
              <a:rPr lang="cs-CZ" sz="3600" dirty="0" smtClean="0">
                <a:latin typeface="Garamond" pitchFamily="18" charset="0"/>
              </a:rPr>
              <a:t/>
            </a:r>
            <a:br>
              <a:rPr lang="cs-CZ" sz="3600" dirty="0" smtClean="0">
                <a:latin typeface="Garamond" pitchFamily="18" charset="0"/>
              </a:rPr>
            </a:br>
            <a:r>
              <a:rPr lang="cs-CZ" sz="3600" u="sng" dirty="0" err="1" smtClean="0">
                <a:latin typeface="Garamond" pitchFamily="18" charset="0"/>
              </a:rPr>
              <a:t>The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Rise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of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National</a:t>
            </a:r>
            <a:r>
              <a:rPr lang="cs-CZ" sz="3600" u="sng" dirty="0" smtClean="0">
                <a:latin typeface="Garamond" pitchFamily="18" charset="0"/>
              </a:rPr>
              <a:t> </a:t>
            </a:r>
            <a:r>
              <a:rPr lang="cs-CZ" sz="3600" u="sng" dirty="0" err="1" smtClean="0">
                <a:latin typeface="Garamond" pitchFamily="18" charset="0"/>
              </a:rPr>
              <a:t>Movements</a:t>
            </a:r>
            <a:r>
              <a:rPr lang="cs-CZ" sz="3600" u="sng" dirty="0" smtClean="0">
                <a:latin typeface="Garamond" pitchFamily="18" charset="0"/>
              </a:rPr>
              <a:t>.</a:t>
            </a:r>
            <a:r>
              <a:rPr lang="cs-CZ" sz="3600" dirty="0" smtClean="0">
                <a:latin typeface="Garamond" pitchFamily="18" charset="0"/>
              </a:rPr>
              <a:t/>
            </a:r>
            <a:br>
              <a:rPr lang="cs-CZ" sz="3600" dirty="0" smtClean="0">
                <a:latin typeface="Garamond" pitchFamily="18" charset="0"/>
              </a:rPr>
            </a:br>
            <a:r>
              <a:rPr lang="cs-CZ" sz="3600" u="sng" dirty="0" err="1" smtClean="0">
                <a:latin typeface="Garamond" pitchFamily="18" charset="0"/>
              </a:rPr>
              <a:t>revolutions</a:t>
            </a:r>
            <a:r>
              <a:rPr lang="cs-CZ" sz="3600" u="sng" dirty="0" smtClean="0">
                <a:latin typeface="Garamond" pitchFamily="18" charset="0"/>
              </a:rPr>
              <a:t> 1848/49.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5445224"/>
            <a:ext cx="5114778" cy="864096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Jana </a:t>
            </a:r>
            <a:r>
              <a:rPr lang="cs-CZ" dirty="0" err="1" smtClean="0"/>
              <a:t>Skerlova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72008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most </a:t>
            </a:r>
            <a:r>
              <a:rPr lang="cs-CZ" sz="3100" dirty="0" err="1" smtClean="0">
                <a:latin typeface="Garamond" pitchFamily="18" charset="0"/>
              </a:rPr>
              <a:t>important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results</a:t>
            </a:r>
            <a:r>
              <a:rPr lang="cs-CZ" sz="3100" dirty="0" smtClean="0">
                <a:latin typeface="Garamond" pitchFamily="18" charset="0"/>
              </a:rPr>
              <a:t>:</a:t>
            </a:r>
            <a:r>
              <a:rPr lang="cs-CZ" sz="2800" dirty="0" smtClean="0">
                <a:latin typeface="Garamond" pitchFamily="18" charset="0"/>
              </a:rPr>
              <a:t/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92696"/>
            <a:ext cx="7992888" cy="597666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4400" dirty="0" err="1" smtClean="0">
                <a:latin typeface="Garamond" pitchFamily="18" charset="0"/>
              </a:rPr>
              <a:t>so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called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The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Concert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of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Europe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also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known</a:t>
            </a:r>
            <a:r>
              <a:rPr lang="cs-CZ" sz="4400" dirty="0" smtClean="0">
                <a:latin typeface="Garamond" pitchFamily="18" charset="0"/>
              </a:rPr>
              <a:t> as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Congress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System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Vienna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System</a:t>
            </a:r>
            <a:r>
              <a:rPr lang="cs-CZ" sz="4400" dirty="0" smtClean="0">
                <a:latin typeface="Garamond" pitchFamily="18" charset="0"/>
              </a:rPr>
              <a:t> – </a:t>
            </a:r>
            <a:r>
              <a:rPr lang="cs-CZ" sz="4400" dirty="0" err="1" smtClean="0">
                <a:latin typeface="Garamond" pitchFamily="18" charset="0"/>
              </a:rPr>
              <a:t>it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network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treaties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institutions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practices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that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should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ensure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balance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power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that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existed</a:t>
            </a:r>
            <a:r>
              <a:rPr lang="cs-CZ" sz="4400" dirty="0" smtClean="0">
                <a:latin typeface="Garamond" pitchFamily="18" charset="0"/>
              </a:rPr>
              <a:t> in </a:t>
            </a:r>
            <a:r>
              <a:rPr lang="cs-CZ" sz="4400" dirty="0" err="1" smtClean="0">
                <a:latin typeface="Garamond" pitchFamily="18" charset="0"/>
              </a:rPr>
              <a:t>Europe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from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Napoleonic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Wars</a:t>
            </a:r>
            <a:r>
              <a:rPr lang="cs-CZ" sz="4400" dirty="0" smtClean="0">
                <a:latin typeface="Garamond" pitchFamily="18" charset="0"/>
              </a:rPr>
              <a:t> (1815) to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outbreak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World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War</a:t>
            </a:r>
            <a:r>
              <a:rPr lang="cs-CZ" sz="4400" dirty="0" smtClean="0">
                <a:latin typeface="Garamond" pitchFamily="18" charset="0"/>
              </a:rPr>
              <a:t> I (1914) </a:t>
            </a:r>
          </a:p>
          <a:p>
            <a:pPr lvl="0"/>
            <a:r>
              <a:rPr lang="cs-CZ" sz="4400" dirty="0" smtClean="0">
                <a:latin typeface="Garamond" pitchFamily="18" charset="0"/>
              </a:rPr>
              <a:t>1815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Quadruplle</a:t>
            </a:r>
            <a:r>
              <a:rPr lang="cs-CZ" sz="4400" b="1" dirty="0" smtClean="0">
                <a:latin typeface="Garamond" pitchFamily="18" charset="0"/>
              </a:rPr>
              <a:t> Aliance </a:t>
            </a:r>
            <a:r>
              <a:rPr lang="cs-CZ" sz="4400" b="1" dirty="0" err="1" smtClean="0">
                <a:latin typeface="Garamond" pitchFamily="18" charset="0"/>
              </a:rPr>
              <a:t>was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established</a:t>
            </a:r>
            <a:r>
              <a:rPr lang="cs-CZ" sz="4400" dirty="0" smtClean="0">
                <a:latin typeface="Garamond" pitchFamily="18" charset="0"/>
              </a:rPr>
              <a:t>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winners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over</a:t>
            </a:r>
            <a:r>
              <a:rPr lang="cs-CZ" sz="4400" dirty="0" smtClean="0">
                <a:latin typeface="Garamond" pitchFamily="18" charset="0"/>
              </a:rPr>
              <a:t> Napoleon (</a:t>
            </a:r>
            <a:r>
              <a:rPr lang="cs-CZ" sz="4400" dirty="0" err="1" smtClean="0">
                <a:latin typeface="Garamond" pitchFamily="18" charset="0"/>
              </a:rPr>
              <a:t>United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Kingdom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Austria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Prussia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Russia</a:t>
            </a:r>
            <a:r>
              <a:rPr lang="cs-CZ" sz="44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4400" dirty="0" smtClean="0">
                <a:latin typeface="Garamond" pitchFamily="18" charset="0"/>
              </a:rPr>
              <a:t>1815 – </a:t>
            </a:r>
            <a:r>
              <a:rPr lang="cs-CZ" sz="4400" b="1" dirty="0" err="1" smtClean="0">
                <a:latin typeface="Garamond" pitchFamily="18" charset="0"/>
              </a:rPr>
              <a:t>the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Holy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signed</a:t>
            </a:r>
            <a:r>
              <a:rPr lang="cs-CZ" sz="4400" dirty="0" smtClean="0">
                <a:latin typeface="Garamond" pitchFamily="18" charset="0"/>
              </a:rPr>
              <a:t> by </a:t>
            </a:r>
            <a:r>
              <a:rPr lang="cs-CZ" sz="4400" dirty="0" err="1" smtClean="0">
                <a:latin typeface="Garamond" pitchFamily="18" charset="0"/>
              </a:rPr>
              <a:t>Russian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Tzar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Austrian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Emperor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Prussian</a:t>
            </a:r>
            <a:r>
              <a:rPr lang="cs-CZ" sz="4400" dirty="0" smtClean="0">
                <a:latin typeface="Garamond" pitchFamily="18" charset="0"/>
              </a:rPr>
              <a:t> King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aim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this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document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to </a:t>
            </a:r>
            <a:r>
              <a:rPr lang="cs-CZ" sz="4400" dirty="0" err="1" smtClean="0">
                <a:latin typeface="Garamond" pitchFamily="18" charset="0"/>
              </a:rPr>
              <a:t>implement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Christian </a:t>
            </a:r>
            <a:r>
              <a:rPr lang="cs-CZ" sz="4400" dirty="0" err="1" smtClean="0">
                <a:latin typeface="Garamond" pitchFamily="18" charset="0"/>
              </a:rPr>
              <a:t>values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principles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into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political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life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moral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principles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were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emphasized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main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goal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again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cooperation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against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revolutionary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liberal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democratic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movements</a:t>
            </a:r>
            <a:endParaRPr lang="cs-CZ" sz="4400" dirty="0" smtClean="0">
              <a:latin typeface="Garamond" pitchFamily="18" charset="0"/>
            </a:endParaRPr>
          </a:p>
          <a:p>
            <a:pPr lvl="0"/>
            <a:r>
              <a:rPr lang="cs-CZ" sz="4400" dirty="0" err="1" smtClean="0">
                <a:latin typeface="Garamond" pitchFamily="18" charset="0"/>
              </a:rPr>
              <a:t>later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it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signed</a:t>
            </a:r>
            <a:r>
              <a:rPr lang="cs-CZ" sz="4400" dirty="0" smtClean="0">
                <a:latin typeface="Garamond" pitchFamily="18" charset="0"/>
              </a:rPr>
              <a:t> by </a:t>
            </a:r>
            <a:r>
              <a:rPr lang="cs-CZ" sz="4400" dirty="0" err="1" smtClean="0">
                <a:latin typeface="Garamond" pitchFamily="18" charset="0"/>
              </a:rPr>
              <a:t>almost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European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rulers</a:t>
            </a:r>
            <a:r>
              <a:rPr lang="cs-CZ" sz="4400" dirty="0" smtClean="0">
                <a:latin typeface="Garamond" pitchFamily="18" charset="0"/>
              </a:rPr>
              <a:t>, </a:t>
            </a:r>
            <a:r>
              <a:rPr lang="cs-CZ" sz="4400" dirty="0" err="1" smtClean="0">
                <a:latin typeface="Garamond" pitchFamily="18" charset="0"/>
              </a:rPr>
              <a:t>except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those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from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Skandinavia</a:t>
            </a:r>
            <a:r>
              <a:rPr lang="cs-CZ" sz="4400" dirty="0" smtClean="0">
                <a:latin typeface="Garamond" pitchFamily="18" charset="0"/>
              </a:rPr>
              <a:t>, Osman </a:t>
            </a:r>
            <a:r>
              <a:rPr lang="cs-CZ" sz="4400" dirty="0" err="1" smtClean="0">
                <a:latin typeface="Garamond" pitchFamily="18" charset="0"/>
              </a:rPr>
              <a:t>Sultan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and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Pope,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Great </a:t>
            </a:r>
            <a:r>
              <a:rPr lang="cs-CZ" sz="4400" dirty="0" err="1" smtClean="0">
                <a:latin typeface="Garamond" pitchFamily="18" charset="0"/>
              </a:rPr>
              <a:t>Britain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left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system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Holy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in 1822</a:t>
            </a:r>
          </a:p>
          <a:p>
            <a:pPr lvl="0"/>
            <a:r>
              <a:rPr lang="cs-CZ" sz="4400" dirty="0" smtClean="0">
                <a:latin typeface="Garamond" pitchFamily="18" charset="0"/>
              </a:rPr>
              <a:t>1818 –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occupation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France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finished</a:t>
            </a:r>
            <a:r>
              <a:rPr lang="cs-CZ" sz="4400" dirty="0" smtClean="0">
                <a:latin typeface="Garamond" pitchFamily="18" charset="0"/>
              </a:rPr>
              <a:t> – France </a:t>
            </a:r>
            <a:r>
              <a:rPr lang="cs-CZ" sz="4400" dirty="0" err="1" smtClean="0">
                <a:latin typeface="Garamond" pitchFamily="18" charset="0"/>
              </a:rPr>
              <a:t>acceded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Quadrupple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→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Quintupple</a:t>
            </a:r>
            <a:r>
              <a:rPr lang="cs-CZ" sz="4400" b="1" dirty="0" smtClean="0">
                <a:latin typeface="Garamond" pitchFamily="18" charset="0"/>
              </a:rPr>
              <a:t> </a:t>
            </a:r>
            <a:r>
              <a:rPr lang="cs-CZ" sz="4400" b="1" dirty="0" err="1" smtClean="0">
                <a:latin typeface="Garamond" pitchFamily="18" charset="0"/>
              </a:rPr>
              <a:t>Alliance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was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established</a:t>
            </a:r>
            <a:endParaRPr lang="cs-CZ" sz="4400" dirty="0" smtClean="0">
              <a:latin typeface="Garamond" pitchFamily="18" charset="0"/>
            </a:endParaRPr>
          </a:p>
          <a:p>
            <a:pPr lvl="0"/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meetings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of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the</a:t>
            </a:r>
            <a:r>
              <a:rPr lang="cs-CZ" sz="4400" dirty="0" smtClean="0">
                <a:latin typeface="Garamond" pitchFamily="18" charset="0"/>
              </a:rPr>
              <a:t> Great </a:t>
            </a:r>
            <a:r>
              <a:rPr lang="cs-CZ" sz="4400" dirty="0" err="1" smtClean="0">
                <a:latin typeface="Garamond" pitchFamily="18" charset="0"/>
              </a:rPr>
              <a:t>Powers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during</a:t>
            </a:r>
            <a:r>
              <a:rPr lang="cs-CZ" sz="4400" dirty="0" smtClean="0">
                <a:latin typeface="Garamond" pitchFamily="18" charset="0"/>
              </a:rPr>
              <a:t> </a:t>
            </a:r>
            <a:r>
              <a:rPr lang="cs-CZ" sz="4400" dirty="0" err="1" smtClean="0">
                <a:latin typeface="Garamond" pitchFamily="18" charset="0"/>
              </a:rPr>
              <a:t>this</a:t>
            </a:r>
            <a:r>
              <a:rPr lang="cs-CZ" sz="4400" dirty="0" smtClean="0">
                <a:latin typeface="Garamond" pitchFamily="18" charset="0"/>
              </a:rPr>
              <a:t> period: </a:t>
            </a:r>
            <a:r>
              <a:rPr lang="cs-CZ" sz="4400" dirty="0" err="1" smtClean="0">
                <a:latin typeface="Garamond" pitchFamily="18" charset="0"/>
              </a:rPr>
              <a:t>Aachen</a:t>
            </a:r>
            <a:r>
              <a:rPr lang="cs-CZ" sz="4400" dirty="0" smtClean="0">
                <a:latin typeface="Garamond" pitchFamily="18" charset="0"/>
              </a:rPr>
              <a:t> (1818), </a:t>
            </a:r>
            <a:r>
              <a:rPr lang="cs-CZ" sz="4400" dirty="0" err="1" smtClean="0">
                <a:latin typeface="Garamond" pitchFamily="18" charset="0"/>
              </a:rPr>
              <a:t>Carlsbad</a:t>
            </a:r>
            <a:r>
              <a:rPr lang="cs-CZ" sz="4400" dirty="0" smtClean="0">
                <a:latin typeface="Garamond" pitchFamily="18" charset="0"/>
              </a:rPr>
              <a:t> (1819), Verona (1822), London (1832), Berlin (1878)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Rise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National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Movements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330992"/>
          </a:xfrm>
        </p:spPr>
        <p:txBody>
          <a:bodyPr/>
          <a:lstStyle/>
          <a:p>
            <a:pPr>
              <a:buNone/>
            </a:pPr>
            <a:r>
              <a:rPr lang="cs-CZ" dirty="0" err="1" smtClean="0">
                <a:latin typeface="Garamond" pitchFamily="18" charset="0"/>
              </a:rPr>
              <a:t>Rebirth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spirits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first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wave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national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movements</a:t>
            </a:r>
            <a:r>
              <a:rPr lang="cs-CZ" b="1" i="1" dirty="0" smtClean="0">
                <a:latin typeface="Garamond" pitchFamily="18" charset="0"/>
              </a:rPr>
              <a:t> – 1820s: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Italian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second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wave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national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movements</a:t>
            </a:r>
            <a:r>
              <a:rPr lang="cs-CZ" b="1" i="1" dirty="0" smtClean="0">
                <a:latin typeface="Garamond" pitchFamily="18" charset="0"/>
              </a:rPr>
              <a:t> in 1830s: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almost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in France (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extremly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conservative</a:t>
            </a:r>
            <a:r>
              <a:rPr lang="cs-CZ" dirty="0" smtClean="0">
                <a:latin typeface="Garamond" pitchFamily="18" charset="0"/>
              </a:rPr>
              <a:t> king Charles X) , </a:t>
            </a:r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spread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Belgium</a:t>
            </a:r>
            <a:r>
              <a:rPr lang="cs-CZ" dirty="0" smtClean="0">
                <a:latin typeface="Garamond" pitchFamily="18" charset="0"/>
              </a:rPr>
              <a:t>, to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endParaRPr lang="cs-CZ" dirty="0" smtClean="0">
              <a:latin typeface="Garamond" pitchFamily="18" charset="0"/>
            </a:endParaRPr>
          </a:p>
          <a:p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Poland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November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Uprising</a:t>
            </a:r>
            <a:r>
              <a:rPr lang="cs-CZ" sz="2800" dirty="0" smtClean="0">
                <a:latin typeface="Garamond" pitchFamily="18" charset="0"/>
              </a:rPr>
              <a:t> 1830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3563888" cy="5877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Napoleonic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Congress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three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Congress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Poland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controlled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through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personal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Grand Duchy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Poznań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controlled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Prussia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semi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autonomous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Kingdom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Galicia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and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i="1" dirty="0" err="1" smtClean="0">
                <a:solidFill>
                  <a:schemeClr val="tx2"/>
                </a:solidFill>
                <a:latin typeface="Garamond" pitchFamily="18" charset="0"/>
              </a:rPr>
              <a:t>Sandomer</a:t>
            </a:r>
            <a:r>
              <a:rPr lang="cs-CZ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controlled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Austria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/>
          </a:p>
        </p:txBody>
      </p:sp>
      <p:pic>
        <p:nvPicPr>
          <p:cNvPr id="7" name="Zástupný symbol pro obsah 6" descr="605px-Congress_Poland_in_1815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184576" cy="51417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064896" cy="6525344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outbreak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November</a:t>
            </a:r>
            <a:r>
              <a:rPr lang="cs-CZ" dirty="0" smtClean="0">
                <a:latin typeface="Garamond" pitchFamily="18" charset="0"/>
              </a:rPr>
              <a:t> 29, 1830 in </a:t>
            </a:r>
            <a:r>
              <a:rPr lang="cs-CZ" dirty="0" err="1" smtClean="0">
                <a:latin typeface="Garamond" pitchFamily="18" charset="0"/>
              </a:rPr>
              <a:t>Warsaw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On 25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1831,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Sejm </a:t>
            </a:r>
            <a:r>
              <a:rPr lang="cs-CZ" dirty="0" err="1" smtClean="0">
                <a:latin typeface="Garamond" pitchFamily="18" charset="0"/>
              </a:rPr>
              <a:t>passed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Dethronization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Tsar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Nicolas</a:t>
            </a:r>
            <a:r>
              <a:rPr lang="cs-CZ" dirty="0" smtClean="0">
                <a:latin typeface="Garamond" pitchFamily="18" charset="0"/>
              </a:rPr>
              <a:t> I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personal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smtClean="0">
                <a:latin typeface="Garamond" pitchFamily="18" charset="0"/>
              </a:rPr>
              <a:t>on 29 </a:t>
            </a:r>
            <a:r>
              <a:rPr lang="cs-CZ" b="1" dirty="0" err="1" smtClean="0">
                <a:latin typeface="Garamond" pitchFamily="18" charset="0"/>
              </a:rPr>
              <a:t>January</a:t>
            </a:r>
            <a:r>
              <a:rPr lang="cs-CZ" b="1" dirty="0" smtClean="0">
                <a:latin typeface="Garamond" pitchFamily="18" charset="0"/>
              </a:rPr>
              <a:t> 1831 Prince Adam </a:t>
            </a:r>
            <a:r>
              <a:rPr lang="cs-CZ" b="1" dirty="0" err="1" smtClean="0">
                <a:latin typeface="Garamond" pitchFamily="18" charset="0"/>
              </a:rPr>
              <a:t>Czartoryzski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Ostrolenka</a:t>
            </a:r>
            <a:r>
              <a:rPr lang="cs-CZ" dirty="0" smtClean="0">
                <a:latin typeface="Garamond" pitchFamily="18" charset="0"/>
              </a:rPr>
              <a:t> in May 1831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supressed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cruel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persecution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succeded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sentenced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emigrated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cosequence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vawe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1830s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collapse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Alliance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national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movements</a:t>
            </a:r>
            <a:r>
              <a:rPr lang="cs-CZ" sz="2800" dirty="0" smtClean="0">
                <a:latin typeface="Garamond" pitchFamily="18" charset="0"/>
              </a:rPr>
              <a:t> in 1840</a:t>
            </a:r>
            <a:r>
              <a:rPr lang="cs-CZ" sz="2800" cap="none" dirty="0" smtClean="0">
                <a:latin typeface="Garamond" pitchFamily="18" charset="0"/>
              </a:rPr>
              <a:t>s</a:t>
            </a:r>
            <a:endParaRPr lang="cs-CZ" sz="2800" cap="none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136904" cy="5403000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depression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spread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England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mid</a:t>
            </a:r>
            <a:r>
              <a:rPr lang="cs-CZ" dirty="0" smtClean="0">
                <a:latin typeface="Garamond" pitchFamily="18" charset="0"/>
              </a:rPr>
              <a:t>-1840s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bad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harvest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potato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blight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drought</a:t>
            </a:r>
            <a:r>
              <a:rPr lang="cs-CZ" dirty="0" smtClean="0">
                <a:latin typeface="Garamond" pitchFamily="18" charset="0"/>
              </a:rPr>
              <a:t> in 1846 → </a:t>
            </a:r>
            <a:r>
              <a:rPr lang="cs-CZ" dirty="0" err="1" smtClean="0">
                <a:latin typeface="Garamond" pitchFamily="18" charset="0"/>
              </a:rPr>
              <a:t>famine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influence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industrial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politics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bourgeouisie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owners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factories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businessmen</a:t>
            </a:r>
            <a:r>
              <a:rPr lang="cs-CZ" dirty="0" smtClean="0">
                <a:latin typeface="Garamond" pitchFamily="18" charset="0"/>
              </a:rPr>
              <a:t>) had money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small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influence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bad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conditions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working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classes</a:t>
            </a:r>
            <a:endParaRPr lang="cs-CZ" dirty="0" smtClean="0">
              <a:latin typeface="Garamond" pitchFamily="18" charset="0"/>
            </a:endParaRP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1848 in Italy (</a:t>
            </a:r>
            <a:r>
              <a:rPr lang="cs-CZ" dirty="0" err="1" smtClean="0">
                <a:latin typeface="Garamond" pitchFamily="18" charset="0"/>
              </a:rPr>
              <a:t>Sicily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Bourbons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1848 –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in France – </a:t>
            </a:r>
            <a:r>
              <a:rPr lang="cs-CZ" dirty="0" err="1" smtClean="0">
                <a:latin typeface="Garamond" pitchFamily="18" charset="0"/>
              </a:rPr>
              <a:t>ended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constitutional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Louis </a:t>
            </a:r>
            <a:r>
              <a:rPr lang="cs-CZ" b="1" dirty="0" err="1" smtClean="0">
                <a:latin typeface="Garamond" pitchFamily="18" charset="0"/>
              </a:rPr>
              <a:t>Phillipe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Orleans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239000" cy="588680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German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States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136904" cy="6093296"/>
          </a:xfrm>
        </p:spPr>
        <p:txBody>
          <a:bodyPr>
            <a:noAutofit/>
          </a:bodyPr>
          <a:lstStyle/>
          <a:p>
            <a:pPr lvl="0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March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Revolution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southern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western </a:t>
            </a:r>
            <a:r>
              <a:rPr lang="cs-CZ" sz="2200" dirty="0" err="1" smtClean="0">
                <a:latin typeface="Garamond" pitchFamily="18" charset="0"/>
              </a:rPr>
              <a:t>parts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it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led by </a:t>
            </a:r>
            <a:r>
              <a:rPr lang="cs-CZ" sz="2200" dirty="0" err="1" smtClean="0">
                <a:latin typeface="Garamond" pitchFamily="18" charset="0"/>
              </a:rPr>
              <a:t>well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educated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students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intellectuals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but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many </a:t>
            </a:r>
            <a:r>
              <a:rPr lang="cs-CZ" sz="2200" dirty="0" err="1" smtClean="0">
                <a:latin typeface="Garamond" pitchFamily="18" charset="0"/>
              </a:rPr>
              <a:t>mass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demonstrations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were</a:t>
            </a:r>
            <a:r>
              <a:rPr lang="cs-CZ" sz="2200" dirty="0" smtClean="0">
                <a:latin typeface="Garamond" pitchFamily="18" charset="0"/>
              </a:rPr>
              <a:t> 39 </a:t>
            </a:r>
            <a:r>
              <a:rPr lang="cs-CZ" sz="2200" dirty="0" err="1" smtClean="0">
                <a:latin typeface="Garamond" pitchFamily="18" charset="0"/>
              </a:rPr>
              <a:t>states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demand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dirty="0" err="1" smtClean="0">
                <a:latin typeface="Garamond" pitchFamily="18" charset="0"/>
              </a:rPr>
              <a:t>national</a:t>
            </a:r>
            <a:r>
              <a:rPr lang="cs-CZ" sz="2200" b="1" dirty="0" smtClean="0">
                <a:latin typeface="Garamond" pitchFamily="18" charset="0"/>
              </a:rPr>
              <a:t> unity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wanted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smtClean="0">
                <a:latin typeface="Garamond" pitchFamily="18" charset="0"/>
              </a:rPr>
              <a:t>civil </a:t>
            </a:r>
            <a:r>
              <a:rPr lang="cs-CZ" sz="2200" i="1" dirty="0" err="1" smtClean="0">
                <a:latin typeface="Garamond" pitchFamily="18" charset="0"/>
              </a:rPr>
              <a:t>rights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two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conceptions</a:t>
            </a:r>
            <a:r>
              <a:rPr lang="cs-CZ" sz="2200" dirty="0" smtClean="0">
                <a:latin typeface="Garamond" pitchFamily="18" charset="0"/>
              </a:rPr>
              <a:t>: </a:t>
            </a:r>
          </a:p>
          <a:p>
            <a:pPr lvl="0">
              <a:buFont typeface="Arial" pitchFamily="34" charset="0"/>
              <a:buChar char="•"/>
            </a:pPr>
            <a:r>
              <a:rPr lang="cs-CZ" sz="2200" dirty="0" smtClean="0">
                <a:latin typeface="Garamond" pitchFamily="18" charset="0"/>
              </a:rPr>
              <a:t>"</a:t>
            </a:r>
            <a:r>
              <a:rPr lang="cs-CZ" sz="2200" dirty="0" err="1" smtClean="0">
                <a:latin typeface="Garamond" pitchFamily="18" charset="0"/>
              </a:rPr>
              <a:t>greater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solution</a:t>
            </a:r>
            <a:r>
              <a:rPr lang="cs-CZ" sz="2200" dirty="0" smtClean="0">
                <a:latin typeface="Garamond" pitchFamily="18" charset="0"/>
              </a:rPr>
              <a:t>" (</a:t>
            </a:r>
            <a:r>
              <a:rPr lang="cs-CZ" sz="2200" dirty="0" err="1" smtClean="0">
                <a:latin typeface="Garamond" pitchFamily="18" charset="0"/>
              </a:rPr>
              <a:t>including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-</a:t>
            </a:r>
            <a:r>
              <a:rPr lang="cs-CZ" sz="2200" dirty="0" err="1" smtClean="0">
                <a:latin typeface="Garamond" pitchFamily="18" charset="0"/>
              </a:rPr>
              <a:t>speaking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areas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Austria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cs-CZ" sz="2200" dirty="0" smtClean="0">
                <a:latin typeface="Garamond" pitchFamily="18" charset="0"/>
              </a:rPr>
              <a:t>"</a:t>
            </a:r>
            <a:r>
              <a:rPr lang="cs-CZ" sz="2200" dirty="0" err="1" smtClean="0">
                <a:latin typeface="Garamond" pitchFamily="18" charset="0"/>
              </a:rPr>
              <a:t>smaller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solution</a:t>
            </a:r>
            <a:r>
              <a:rPr lang="cs-CZ" sz="2200" dirty="0" smtClean="0">
                <a:latin typeface="Garamond" pitchFamily="18" charset="0"/>
              </a:rPr>
              <a:t>" 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March</a:t>
            </a:r>
            <a:r>
              <a:rPr lang="cs-CZ" sz="2200" dirty="0" smtClean="0">
                <a:latin typeface="Garamond" pitchFamily="18" charset="0"/>
              </a:rPr>
              <a:t> 1849 - 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proclaimed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decided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proclaim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constitutional</a:t>
            </a:r>
            <a:r>
              <a:rPr lang="cs-CZ" sz="2200" dirty="0" smtClean="0">
                <a:latin typeface="Garamond" pitchFamily="18" charset="0"/>
              </a:rPr>
              <a:t> monarchy –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offered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Prussian</a:t>
            </a:r>
            <a:r>
              <a:rPr lang="cs-CZ" sz="2200" dirty="0" smtClean="0">
                <a:latin typeface="Garamond" pitchFamily="18" charset="0"/>
              </a:rPr>
              <a:t> king </a:t>
            </a:r>
            <a:r>
              <a:rPr lang="cs-CZ" sz="2200" dirty="0" err="1" smtClean="0">
                <a:latin typeface="Garamond" pitchFamily="18" charset="0"/>
              </a:rPr>
              <a:t>Frederick</a:t>
            </a:r>
            <a:r>
              <a:rPr lang="cs-CZ" sz="2200" dirty="0" smtClean="0">
                <a:latin typeface="Garamond" pitchFamily="18" charset="0"/>
              </a:rPr>
              <a:t> William IV – </a:t>
            </a:r>
            <a:r>
              <a:rPr lang="cs-CZ" sz="2200" dirty="0" err="1" smtClean="0">
                <a:latin typeface="Garamond" pitchFamily="18" charset="0"/>
              </a:rPr>
              <a:t>refused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accept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crown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hands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revolutionary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parliament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new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constituion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refused</a:t>
            </a:r>
            <a:r>
              <a:rPr lang="cs-CZ" sz="2200" dirty="0" smtClean="0">
                <a:latin typeface="Garamond" pitchFamily="18" charset="0"/>
              </a:rPr>
              <a:t> by most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German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rulers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revolution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unsuccesful</a:t>
            </a:r>
            <a:endParaRPr lang="cs-CZ" sz="22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62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764704"/>
            <a:ext cx="8136904" cy="59046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300" b="1" dirty="0" smtClean="0">
                <a:solidFill>
                  <a:schemeClr val="tx2"/>
                </a:solidFill>
                <a:latin typeface="Garamond" pitchFamily="18" charset="0"/>
              </a:rPr>
              <a:t>Ferdinand I (1836–1848) </a:t>
            </a:r>
            <a:endParaRPr lang="cs-CZ" sz="33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weak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ruler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mentally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challenged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real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ruler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monarchy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konservative </a:t>
            </a:r>
            <a:r>
              <a:rPr lang="cs-CZ" sz="3200" dirty="0" err="1" smtClean="0">
                <a:latin typeface="Garamond" pitchFamily="18" charset="0"/>
              </a:rPr>
              <a:t>Chief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Minister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Klemens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Wenzel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von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Metternich</a:t>
            </a:r>
            <a:r>
              <a:rPr lang="cs-CZ" sz="3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3200" dirty="0" err="1" smtClean="0">
                <a:latin typeface="Garamond" pitchFamily="18" charset="0"/>
              </a:rPr>
              <a:t>so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called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pre</a:t>
            </a:r>
            <a:r>
              <a:rPr lang="cs-CZ" sz="3200" dirty="0" smtClean="0">
                <a:latin typeface="Garamond" pitchFamily="18" charset="0"/>
              </a:rPr>
              <a:t>-</a:t>
            </a:r>
            <a:r>
              <a:rPr lang="cs-CZ" sz="3200" dirty="0" err="1" smtClean="0">
                <a:latin typeface="Garamond" pitchFamily="18" charset="0"/>
              </a:rPr>
              <a:t>March</a:t>
            </a:r>
            <a:r>
              <a:rPr lang="cs-CZ" sz="3200" dirty="0" smtClean="0">
                <a:latin typeface="Garamond" pitchFamily="18" charset="0"/>
              </a:rPr>
              <a:t> period - </a:t>
            </a:r>
            <a:r>
              <a:rPr lang="cs-CZ" sz="3200" dirty="0" err="1" smtClean="0">
                <a:latin typeface="Garamond" pitchFamily="18" charset="0"/>
              </a:rPr>
              <a:t>restricted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freedom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press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speech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association</a:t>
            </a:r>
            <a:r>
              <a:rPr lang="cs-CZ" sz="3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3200" dirty="0" smtClean="0">
                <a:latin typeface="Garamond" pitchFamily="18" charset="0"/>
              </a:rPr>
              <a:t>limited many university </a:t>
            </a:r>
            <a:r>
              <a:rPr lang="cs-CZ" sz="3200" dirty="0" err="1" smtClean="0">
                <a:latin typeface="Garamond" pitchFamily="18" charset="0"/>
              </a:rPr>
              <a:t>activities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strong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censorship</a:t>
            </a:r>
            <a:r>
              <a:rPr lang="cs-CZ" sz="3200" dirty="0" smtClean="0">
                <a:latin typeface="Garamond" pitchFamily="18" charset="0"/>
              </a:rPr>
              <a:t>, police </a:t>
            </a:r>
            <a:r>
              <a:rPr lang="cs-CZ" sz="3200" dirty="0" err="1" smtClean="0">
                <a:latin typeface="Garamond" pitchFamily="18" charset="0"/>
              </a:rPr>
              <a:t>control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empire, </a:t>
            </a:r>
            <a:r>
              <a:rPr lang="cs-CZ" sz="3200" dirty="0" err="1" smtClean="0">
                <a:latin typeface="Garamond" pitchFamily="18" charset="0"/>
              </a:rPr>
              <a:t>ruled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from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Vienna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included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Hungarians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Slovenes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Poles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Czechs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Croats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Slovaks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Ukrainians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Romanians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Serbs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Italians</a:t>
            </a:r>
            <a:r>
              <a:rPr lang="cs-CZ" sz="3200" dirty="0" smtClean="0">
                <a:latin typeface="Garamond" pitchFamily="18" charset="0"/>
              </a:rPr>
              <a:t>, </a:t>
            </a:r>
          </a:p>
          <a:p>
            <a:pPr lvl="0"/>
            <a:r>
              <a:rPr lang="cs-CZ" sz="3200" dirty="0" err="1" smtClean="0">
                <a:latin typeface="Garamond" pitchFamily="18" charset="0"/>
              </a:rPr>
              <a:t>all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wanted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either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achieve</a:t>
            </a:r>
            <a:r>
              <a:rPr lang="cs-CZ" sz="3200" dirty="0" smtClean="0">
                <a:latin typeface="Garamond" pitchFamily="18" charset="0"/>
              </a:rPr>
              <a:t> autonomy, </a:t>
            </a:r>
            <a:r>
              <a:rPr lang="cs-CZ" sz="3200" dirty="0" err="1" smtClean="0">
                <a:latin typeface="Garamond" pitchFamily="18" charset="0"/>
              </a:rPr>
              <a:t>independence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even</a:t>
            </a:r>
            <a:r>
              <a:rPr lang="cs-CZ" sz="3200" dirty="0" smtClean="0">
                <a:latin typeface="Garamond" pitchFamily="18" charset="0"/>
              </a:rPr>
              <a:t> hegemony </a:t>
            </a:r>
            <a:r>
              <a:rPr lang="cs-CZ" sz="3200" dirty="0" err="1" smtClean="0">
                <a:latin typeface="Garamond" pitchFamily="18" charset="0"/>
              </a:rPr>
              <a:t>over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other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nationalities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Rebirth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national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spirits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among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nationalities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Habsburg</a:t>
            </a:r>
            <a:r>
              <a:rPr lang="cs-CZ" sz="3200" dirty="0" smtClean="0">
                <a:latin typeface="Garamond" pitchFamily="18" charset="0"/>
              </a:rPr>
              <a:t> Monarchy</a:t>
            </a:r>
          </a:p>
          <a:p>
            <a:pPr lvl="0"/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1848 in </a:t>
            </a: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992888" cy="54030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first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unrests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Prague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March</a:t>
            </a:r>
            <a:r>
              <a:rPr lang="cs-CZ" sz="2800" dirty="0" smtClean="0">
                <a:latin typeface="Garamond" pitchFamily="18" charset="0"/>
              </a:rPr>
              <a:t> 1848 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conception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i="1" dirty="0" err="1" smtClean="0">
                <a:latin typeface="Garamond" pitchFamily="18" charset="0"/>
              </a:rPr>
              <a:t>austroslavism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June 1848 –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Pan-Slav </a:t>
            </a:r>
            <a:r>
              <a:rPr lang="cs-CZ" sz="2800" b="1" dirty="0" err="1" smtClean="0">
                <a:latin typeface="Garamond" pitchFamily="18" charset="0"/>
              </a:rPr>
              <a:t>Congress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held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Prague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under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leadership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historian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František Palacký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Discussions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whether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Slavs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should</a:t>
            </a:r>
            <a:r>
              <a:rPr lang="cs-CZ" sz="2800" dirty="0" smtClean="0">
                <a:latin typeface="Garamond" pitchFamily="18" charset="0"/>
              </a:rPr>
              <a:t> support </a:t>
            </a:r>
            <a:r>
              <a:rPr lang="cs-CZ" sz="2800" dirty="0" err="1" smtClean="0">
                <a:latin typeface="Garamond" pitchFamily="18" charset="0"/>
              </a:rPr>
              <a:t>federated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work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hasten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dissolution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no </a:t>
            </a:r>
            <a:r>
              <a:rPr lang="cs-CZ" sz="2800" dirty="0" err="1" smtClean="0">
                <a:latin typeface="Garamond" pitchFamily="18" charset="0"/>
              </a:rPr>
              <a:t>decision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800" b="1" dirty="0" err="1" smtClean="0">
                <a:latin typeface="Garamond" pitchFamily="18" charset="0"/>
              </a:rPr>
              <a:t>uprising</a:t>
            </a:r>
            <a:r>
              <a:rPr lang="cs-CZ" sz="2800" b="1" dirty="0" smtClean="0">
                <a:latin typeface="Garamond" pitchFamily="18" charset="0"/>
              </a:rPr>
              <a:t> in June </a:t>
            </a:r>
            <a:r>
              <a:rPr lang="cs-CZ" sz="2800" dirty="0" smtClean="0">
                <a:latin typeface="Garamond" pitchFamily="18" charset="0"/>
              </a:rPr>
              <a:t>– </a:t>
            </a:r>
            <a:r>
              <a:rPr lang="cs-CZ" sz="2800" dirty="0" err="1" smtClean="0">
                <a:latin typeface="Garamond" pitchFamily="18" charset="0"/>
              </a:rPr>
              <a:t>supressed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Austrian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army</a:t>
            </a:r>
            <a:r>
              <a:rPr lang="cs-CZ" sz="2800" dirty="0" smtClean="0">
                <a:latin typeface="Garamond" pitchFamily="18" charset="0"/>
              </a:rPr>
              <a:t> led by Alfred I, Prince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Windisch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Grätz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March</a:t>
            </a:r>
            <a:r>
              <a:rPr lang="cs-CZ" sz="2800" dirty="0" smtClean="0">
                <a:latin typeface="Garamond" pitchFamily="18" charset="0"/>
              </a:rPr>
              <a:t> 1848 – </a:t>
            </a:r>
            <a:r>
              <a:rPr lang="cs-CZ" sz="2800" dirty="0" err="1" smtClean="0">
                <a:latin typeface="Garamond" pitchFamily="18" charset="0"/>
              </a:rPr>
              <a:t>revolution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Metternich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removed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office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escaped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smtClean="0">
                <a:latin typeface="Garamond" pitchFamily="18" charset="0"/>
              </a:rPr>
              <a:t>in </a:t>
            </a:r>
            <a:r>
              <a:rPr lang="cs-CZ" sz="2800" dirty="0" err="1" smtClean="0">
                <a:latin typeface="Garamond" pitchFamily="18" charset="0"/>
              </a:rPr>
              <a:t>September</a:t>
            </a:r>
            <a:r>
              <a:rPr lang="cs-CZ" sz="2800" dirty="0" smtClean="0">
                <a:latin typeface="Garamond" pitchFamily="18" charset="0"/>
              </a:rPr>
              <a:t> 1848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Emperor</a:t>
            </a:r>
            <a:r>
              <a:rPr lang="cs-CZ" sz="2800" dirty="0" smtClean="0">
                <a:latin typeface="Garamond" pitchFamily="18" charset="0"/>
              </a:rPr>
              <a:t>´s </a:t>
            </a:r>
            <a:r>
              <a:rPr lang="cs-CZ" sz="2800" dirty="0" err="1" smtClean="0">
                <a:latin typeface="Garamond" pitchFamily="18" charset="0"/>
              </a:rPr>
              <a:t>decree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serfdom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completely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cancelled</a:t>
            </a:r>
            <a:r>
              <a:rPr lang="cs-CZ" sz="2800" dirty="0" smtClean="0">
                <a:latin typeface="Garamond" pitchFamily="18" charset="0"/>
              </a:rPr>
              <a:t> (</a:t>
            </a:r>
            <a:r>
              <a:rPr lang="cs-CZ" sz="2800" dirty="0" err="1" smtClean="0">
                <a:latin typeface="Garamond" pitchFamily="18" charset="0"/>
              </a:rPr>
              <a:t>citizens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got</a:t>
            </a:r>
            <a:r>
              <a:rPr lang="cs-CZ" sz="2800" dirty="0" smtClean="0">
                <a:latin typeface="Garamond" pitchFamily="18" charset="0"/>
              </a:rPr>
              <a:t> civil </a:t>
            </a:r>
            <a:r>
              <a:rPr lang="cs-CZ" sz="2800" dirty="0" err="1" smtClean="0">
                <a:latin typeface="Garamond" pitchFamily="18" charset="0"/>
              </a:rPr>
              <a:t>rights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but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suffrage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not </a:t>
            </a:r>
            <a:r>
              <a:rPr lang="cs-CZ" sz="2800" dirty="0" err="1" smtClean="0">
                <a:latin typeface="Garamond" pitchFamily="18" charset="0"/>
              </a:rPr>
              <a:t>general</a:t>
            </a:r>
            <a:r>
              <a:rPr lang="cs-CZ" sz="28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800" dirty="0" err="1" smtClean="0">
                <a:latin typeface="Garamond" pitchFamily="18" charset="0"/>
              </a:rPr>
              <a:t>October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new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uprising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r>
              <a:rPr lang="cs-CZ" sz="2800" dirty="0" smtClean="0">
                <a:latin typeface="Garamond" pitchFamily="18" charset="0"/>
              </a:rPr>
              <a:t> - </a:t>
            </a:r>
            <a:r>
              <a:rPr lang="cs-CZ" sz="2800" dirty="0" err="1" smtClean="0">
                <a:latin typeface="Garamond" pitchFamily="18" charset="0"/>
              </a:rPr>
              <a:t>supressed</a:t>
            </a:r>
            <a:endParaRPr lang="cs-CZ" sz="2800" dirty="0" smtClean="0">
              <a:latin typeface="Garamond" pitchFamily="18" charset="0"/>
            </a:endParaRPr>
          </a:p>
          <a:p>
            <a:pPr lvl="0"/>
            <a:r>
              <a:rPr lang="cs-CZ" sz="2800" dirty="0" err="1" smtClean="0">
                <a:latin typeface="Garamond" pitchFamily="18" charset="0"/>
              </a:rPr>
              <a:t>December</a:t>
            </a:r>
            <a:r>
              <a:rPr lang="cs-CZ" sz="2800" dirty="0" smtClean="0">
                <a:latin typeface="Garamond" pitchFamily="18" charset="0"/>
              </a:rPr>
              <a:t> 1848 – </a:t>
            </a:r>
            <a:r>
              <a:rPr lang="cs-CZ" sz="2800" dirty="0" err="1" smtClean="0">
                <a:latin typeface="Garamond" pitchFamily="18" charset="0"/>
              </a:rPr>
              <a:t>Ferdinad</a:t>
            </a:r>
            <a:r>
              <a:rPr lang="cs-CZ" sz="2800" dirty="0" smtClean="0">
                <a:latin typeface="Garamond" pitchFamily="18" charset="0"/>
              </a:rPr>
              <a:t> I </a:t>
            </a:r>
            <a:r>
              <a:rPr lang="cs-CZ" sz="2800" dirty="0" err="1" smtClean="0">
                <a:latin typeface="Garamond" pitchFamily="18" charset="0"/>
              </a:rPr>
              <a:t>resigned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lived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Prague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till</a:t>
            </a:r>
            <a:r>
              <a:rPr lang="cs-CZ" sz="2800" dirty="0" smtClean="0">
                <a:latin typeface="Garamond" pitchFamily="18" charset="0"/>
              </a:rPr>
              <a:t> 1875</a:t>
            </a:r>
            <a:endParaRPr lang="cs-CZ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75252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Franz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Joseph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I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Austria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  <a:p>
            <a:pPr>
              <a:buNone/>
            </a:pP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(1848–1916) </a:t>
            </a:r>
          </a:p>
          <a:p>
            <a:pPr>
              <a:buNone/>
            </a:pPr>
            <a:endParaRPr lang="cs-CZ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Constituonal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experiments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autocratic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measures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Stadion´s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accepted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assembly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 descr="439px-Franz_Joseph_18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908720"/>
            <a:ext cx="3816424" cy="520737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7632848" cy="60510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1848 – </a:t>
            </a:r>
            <a:r>
              <a:rPr lang="cs-CZ" b="1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in </a:t>
            </a:r>
            <a:r>
              <a:rPr lang="cs-CZ" b="1" dirty="0" err="1" smtClean="0">
                <a:latin typeface="Garamond" pitchFamily="18" charset="0"/>
              </a:rPr>
              <a:t>Hungary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12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among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authonomy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control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, budget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multinational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Slovaks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Rumanians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Ruthenians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Serbs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1848 – </a:t>
            </a:r>
            <a:r>
              <a:rPr lang="cs-CZ" i="1" dirty="0" err="1" smtClean="0">
                <a:latin typeface="Garamond" pitchFamily="18" charset="0"/>
              </a:rPr>
              <a:t>Demands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of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Slovak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Nation</a:t>
            </a:r>
            <a:r>
              <a:rPr lang="cs-CZ" i="1" dirty="0" smtClean="0">
                <a:latin typeface="Garamond" pitchFamily="18" charset="0"/>
              </a:rPr>
              <a:t> – </a:t>
            </a:r>
            <a:r>
              <a:rPr lang="cs-CZ" i="1" dirty="0" err="1" smtClean="0">
                <a:latin typeface="Garamond" pitchFamily="18" charset="0"/>
              </a:rPr>
              <a:t>first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Slovak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political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programme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authonomy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framework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i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demands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refused</a:t>
            </a:r>
            <a:r>
              <a:rPr lang="cs-CZ" dirty="0" smtClean="0">
                <a:latin typeface="Garamond" pitchFamily="18" charset="0"/>
              </a:rPr>
              <a:t> (no </a:t>
            </a:r>
            <a:r>
              <a:rPr lang="cs-CZ" dirty="0" err="1" smtClean="0">
                <a:latin typeface="Garamond" pitchFamily="18" charset="0"/>
              </a:rPr>
              <a:t>politic</a:t>
            </a:r>
            <a:r>
              <a:rPr lang="cs-CZ" dirty="0" smtClean="0">
                <a:latin typeface="Garamond" pitchFamily="18" charset="0"/>
              </a:rPr>
              <a:t> nor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 (</a:t>
            </a:r>
            <a:r>
              <a:rPr lang="cs-CZ" dirty="0" err="1" smtClean="0">
                <a:latin typeface="Garamond" pitchFamily="18" charset="0"/>
              </a:rPr>
              <a:t>togenther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non-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fought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April</a:t>
            </a:r>
            <a:r>
              <a:rPr lang="cs-CZ" dirty="0" smtClean="0">
                <a:latin typeface="Garamond" pitchFamily="18" charset="0"/>
              </a:rPr>
              <a:t> 1849 –independent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Franz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Joseph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asked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Russian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Tzar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a help </a:t>
            </a:r>
            <a:r>
              <a:rPr lang="cs-CZ" dirty="0" err="1" smtClean="0">
                <a:latin typeface="Garamond" pitchFamily="18" charset="0"/>
              </a:rPr>
              <a:t>against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revolt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13 August 1849 </a:t>
            </a:r>
            <a:r>
              <a:rPr lang="cs-CZ" b="1" dirty="0" smtClean="0">
                <a:latin typeface="Garamond" pitchFamily="18" charset="0"/>
              </a:rPr>
              <a:t>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Villágos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Repressions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4807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064896" cy="5547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Francis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II</a:t>
            </a:r>
            <a:r>
              <a:rPr lang="cs-CZ" b="1" dirty="0" smtClean="0">
                <a:latin typeface="Garamond" pitchFamily="18" charset="0"/>
              </a:rPr>
              <a:t> (1792 – 1836)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1804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Francis</a:t>
            </a:r>
            <a:r>
              <a:rPr lang="cs-CZ" b="1" dirty="0" smtClean="0">
                <a:latin typeface="Garamond" pitchFamily="18" charset="0"/>
              </a:rPr>
              <a:t> I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absolutism</a:t>
            </a:r>
            <a:endParaRPr lang="cs-CZ" i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– Prince  </a:t>
            </a:r>
            <a:r>
              <a:rPr lang="cs-CZ" b="1" dirty="0" err="1" smtClean="0">
                <a:latin typeface="Garamond" pitchFamily="18" charset="0"/>
              </a:rPr>
              <a:t>Klemens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Wenzel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convinced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conservative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monarchist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1811 –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Code</a:t>
            </a:r>
            <a:r>
              <a:rPr lang="cs-CZ" dirty="0" smtClean="0">
                <a:latin typeface="Garamond" pitchFamily="18" charset="0"/>
              </a:rPr>
              <a:t> (ABGB)– </a:t>
            </a:r>
            <a:r>
              <a:rPr lang="cs-CZ" dirty="0" err="1" smtClean="0">
                <a:latin typeface="Garamond" pitchFamily="18" charset="0"/>
              </a:rPr>
              <a:t>compromis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ideologies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1811 – </a:t>
            </a:r>
            <a:r>
              <a:rPr lang="cs-CZ" dirty="0" err="1" smtClean="0">
                <a:latin typeface="Garamond" pitchFamily="18" charset="0"/>
              </a:rPr>
              <a:t>devastating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collpase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finances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paper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devalued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fifth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original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value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39000" cy="720080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second</a:t>
            </a:r>
            <a:r>
              <a:rPr lang="cs-CZ" sz="2800" dirty="0" smtClean="0">
                <a:latin typeface="Garamond" pitchFamily="18" charset="0"/>
              </a:rPr>
              <a:t> half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19th </a:t>
            </a:r>
            <a:r>
              <a:rPr lang="cs-CZ" sz="2800" dirty="0" err="1" smtClean="0">
                <a:latin typeface="Garamond" pitchFamily="18" charset="0"/>
              </a:rPr>
              <a:t>century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848872" cy="518697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movement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conservative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1851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cancelled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i="1" dirty="0" err="1" smtClean="0">
                <a:latin typeface="Garamond" pitchFamily="18" charset="0"/>
              </a:rPr>
              <a:t>neoabsolutism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introduced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main</a:t>
            </a:r>
            <a:r>
              <a:rPr lang="cs-CZ" dirty="0" smtClean="0">
                <a:latin typeface="Garamond" pitchFamily="18" charset="0"/>
              </a:rPr>
              <a:t> personality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Prime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b="1" dirty="0" smtClean="0">
                <a:latin typeface="Garamond" pitchFamily="18" charset="0"/>
              </a:rPr>
              <a:t> Alexander </a:t>
            </a:r>
            <a:r>
              <a:rPr lang="cs-CZ" b="1" dirty="0" err="1" smtClean="0">
                <a:latin typeface="Garamond" pitchFamily="18" charset="0"/>
              </a:rPr>
              <a:t>Bach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→ </a:t>
            </a:r>
            <a:r>
              <a:rPr lang="cs-CZ" i="1" dirty="0" err="1" smtClean="0">
                <a:latin typeface="Garamond" pitchFamily="18" charset="0"/>
              </a:rPr>
              <a:t>Bach’s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absolutism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police </a:t>
            </a:r>
            <a:r>
              <a:rPr lang="cs-CZ" dirty="0" err="1" smtClean="0">
                <a:latin typeface="Garamond" pitchFamily="18" charset="0"/>
              </a:rPr>
              <a:t>regime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centralism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control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public </a:t>
            </a:r>
            <a:r>
              <a:rPr lang="cs-CZ" dirty="0" err="1" smtClean="0">
                <a:latin typeface="Garamond" pitchFamily="18" charset="0"/>
              </a:rPr>
              <a:t>life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strict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censorship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cancelled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kept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eqality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before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law</a:t>
            </a:r>
            <a:r>
              <a:rPr lang="cs-CZ" dirty="0" smtClean="0">
                <a:latin typeface="Garamond" pitchFamily="18" charset="0"/>
              </a:rPr>
              <a:t>,  </a:t>
            </a:r>
            <a:r>
              <a:rPr lang="cs-CZ" dirty="0" err="1" smtClean="0">
                <a:latin typeface="Garamond" pitchFamily="18" charset="0"/>
              </a:rPr>
              <a:t>freedom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religion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cancellation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serfdom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reforms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208912" cy="6480720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cs-CZ" sz="3800" b="1" dirty="0" err="1" smtClean="0">
                <a:solidFill>
                  <a:schemeClr val="tx2"/>
                </a:solidFill>
                <a:latin typeface="Garamond" pitchFamily="18" charset="0"/>
              </a:rPr>
              <a:t>Foreign</a:t>
            </a:r>
            <a:r>
              <a:rPr lang="cs-CZ" sz="38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800" b="1" dirty="0" err="1" smtClean="0">
                <a:solidFill>
                  <a:schemeClr val="tx2"/>
                </a:solidFill>
                <a:latin typeface="Garamond" pitchFamily="18" charset="0"/>
              </a:rPr>
              <a:t>policy</a:t>
            </a:r>
            <a:r>
              <a:rPr lang="cs-CZ" sz="3800" b="1" dirty="0" smtClean="0">
                <a:solidFill>
                  <a:schemeClr val="tx2"/>
                </a:solidFill>
                <a:latin typeface="Garamond" pitchFamily="18" charset="0"/>
              </a:rPr>
              <a:t> – </a:t>
            </a:r>
            <a:r>
              <a:rPr lang="cs-CZ" sz="3800" b="1" dirty="0" err="1" smtClean="0">
                <a:solidFill>
                  <a:schemeClr val="tx2"/>
                </a:solidFill>
                <a:latin typeface="Garamond" pitchFamily="18" charset="0"/>
              </a:rPr>
              <a:t>unsuccesful</a:t>
            </a:r>
            <a:endParaRPr lang="cs-CZ" sz="3800" b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>
              <a:buNone/>
            </a:pPr>
            <a:endParaRPr lang="cs-CZ" sz="2200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sz="3200" dirty="0" smtClean="0">
                <a:latin typeface="Garamond" pitchFamily="18" charset="0"/>
              </a:rPr>
              <a:t>neutrality in </a:t>
            </a:r>
            <a:r>
              <a:rPr lang="cs-CZ" sz="3200" b="1" i="1" dirty="0" err="1" smtClean="0">
                <a:latin typeface="Garamond" pitchFamily="18" charset="0"/>
              </a:rPr>
              <a:t>Crimean</a:t>
            </a:r>
            <a:r>
              <a:rPr lang="cs-CZ" sz="3200" b="1" i="1" dirty="0" smtClean="0">
                <a:latin typeface="Garamond" pitchFamily="18" charset="0"/>
              </a:rPr>
              <a:t> </a:t>
            </a:r>
            <a:r>
              <a:rPr lang="cs-CZ" sz="3200" b="1" i="1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b="1" i="1" dirty="0" smtClean="0">
                <a:latin typeface="Garamond" pitchFamily="18" charset="0"/>
              </a:rPr>
              <a:t>1853–1856 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Originally</a:t>
            </a:r>
            <a:r>
              <a:rPr lang="cs-CZ" sz="3200" dirty="0" smtClean="0">
                <a:latin typeface="Garamond" pitchFamily="18" charset="0"/>
              </a:rPr>
              <a:t> a </a:t>
            </a:r>
            <a:r>
              <a:rPr lang="cs-CZ" sz="3200" dirty="0" err="1" smtClean="0">
                <a:latin typeface="Garamond" pitchFamily="18" charset="0"/>
              </a:rPr>
              <a:t>conflict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Russia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dispute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protection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rights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Christians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Holy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Land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controlled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Empire)</a:t>
            </a: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wanted</a:t>
            </a:r>
            <a:r>
              <a:rPr lang="cs-CZ" sz="3200" dirty="0" smtClean="0">
                <a:latin typeface="Garamond" pitchFamily="18" charset="0"/>
              </a:rPr>
              <a:t> to use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decline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 („</a:t>
            </a:r>
            <a:r>
              <a:rPr lang="cs-CZ" sz="3200" dirty="0" err="1" smtClean="0">
                <a:latin typeface="Garamond" pitchFamily="18" charset="0"/>
              </a:rPr>
              <a:t>sick</a:t>
            </a:r>
            <a:r>
              <a:rPr lang="cs-CZ" sz="3200" dirty="0" smtClean="0">
                <a:latin typeface="Garamond" pitchFamily="18" charset="0"/>
              </a:rPr>
              <a:t> man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r>
              <a:rPr lang="cs-CZ" sz="3200" dirty="0" smtClean="0">
                <a:latin typeface="Garamond" pitchFamily="18" charset="0"/>
              </a:rPr>
              <a:t>“)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take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control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over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straits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Bosporus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Dardanells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November</a:t>
            </a:r>
            <a:r>
              <a:rPr lang="cs-CZ" sz="3200" dirty="0" smtClean="0">
                <a:latin typeface="Garamond" pitchFamily="18" charset="0"/>
              </a:rPr>
              <a:t> 1953 –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fleet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destroyed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Russians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Battle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Sinope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smtClean="0">
                <a:latin typeface="Garamond" pitchFamily="18" charset="0"/>
              </a:rPr>
              <a:t>Great </a:t>
            </a:r>
            <a:r>
              <a:rPr lang="cs-CZ" sz="3200" dirty="0" err="1" smtClean="0">
                <a:latin typeface="Garamond" pitchFamily="18" charset="0"/>
              </a:rPr>
              <a:t>Britain</a:t>
            </a:r>
            <a:r>
              <a:rPr lang="cs-CZ" sz="3200" dirty="0" smtClean="0">
                <a:latin typeface="Garamond" pitchFamily="18" charset="0"/>
              </a:rPr>
              <a:t> nad France </a:t>
            </a:r>
            <a:r>
              <a:rPr lang="cs-CZ" sz="3200" dirty="0" err="1" smtClean="0">
                <a:latin typeface="Garamond" pitchFamily="18" charset="0"/>
              </a:rPr>
              <a:t>declared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against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supported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Empire, </a:t>
            </a:r>
            <a:r>
              <a:rPr lang="cs-CZ" sz="3200" dirty="0" err="1" smtClean="0">
                <a:latin typeface="Garamond" pitchFamily="18" charset="0"/>
              </a:rPr>
              <a:t>later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also</a:t>
            </a:r>
            <a:r>
              <a:rPr lang="cs-CZ" sz="3200" dirty="0" smtClean="0">
                <a:latin typeface="Garamond" pitchFamily="18" charset="0"/>
              </a:rPr>
              <a:t> 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Kingdom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Sardinia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Austrian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Emperor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agreed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intervention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but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did</a:t>
            </a:r>
            <a:r>
              <a:rPr lang="cs-CZ" sz="3200" dirty="0" smtClean="0">
                <a:latin typeface="Garamond" pitchFamily="18" charset="0"/>
              </a:rPr>
              <a:t> not support </a:t>
            </a:r>
            <a:r>
              <a:rPr lang="cs-CZ" sz="3200" dirty="0" err="1" smtClean="0">
                <a:latin typeface="Garamond" pitchFamily="18" charset="0"/>
              </a:rPr>
              <a:t>it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declared</a:t>
            </a:r>
            <a:r>
              <a:rPr lang="cs-CZ" sz="3200" dirty="0" smtClean="0">
                <a:latin typeface="Garamond" pitchFamily="18" charset="0"/>
              </a:rPr>
              <a:t> neutrality</a:t>
            </a:r>
          </a:p>
          <a:p>
            <a:pPr lvl="0">
              <a:buFont typeface="Courier New" pitchFamily="49" charset="0"/>
              <a:buChar char="o"/>
            </a:pPr>
            <a:r>
              <a:rPr lang="cs-CZ" sz="3200" dirty="0" smtClean="0">
                <a:latin typeface="Garamond" pitchFamily="18" charset="0"/>
              </a:rPr>
              <a:t>1854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Russians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advanced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Danubian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Principalities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Wallachia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Moldavia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withdrawl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place</a:t>
            </a:r>
            <a:r>
              <a:rPr lang="cs-CZ" sz="3200" dirty="0" smtClean="0">
                <a:latin typeface="Garamond" pitchFamily="18" charset="0"/>
              </a:rPr>
              <a:t> in these </a:t>
            </a:r>
            <a:r>
              <a:rPr lang="cs-CZ" sz="3200" dirty="0" err="1" smtClean="0">
                <a:latin typeface="Garamond" pitchFamily="18" charset="0"/>
              </a:rPr>
              <a:t>Principalities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taken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Austrians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smtClean="0">
                <a:latin typeface="Garamond" pitchFamily="18" charset="0"/>
              </a:rPr>
              <a:t>1856 – Paris </a:t>
            </a:r>
            <a:r>
              <a:rPr lang="cs-CZ" sz="3200" dirty="0" err="1" smtClean="0">
                <a:latin typeface="Garamond" pitchFamily="18" charset="0"/>
              </a:rPr>
              <a:t>Peace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Treaty</a:t>
            </a:r>
            <a:r>
              <a:rPr lang="cs-CZ" sz="3200" dirty="0" smtClean="0">
                <a:latin typeface="Garamond" pitchFamily="18" charset="0"/>
              </a:rPr>
              <a:t> – neutrality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Black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Sea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straits</a:t>
            </a:r>
            <a:endParaRPr lang="cs-CZ" sz="32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had to </a:t>
            </a:r>
            <a:r>
              <a:rPr lang="cs-CZ" sz="3200" dirty="0" err="1" smtClean="0">
                <a:latin typeface="Garamond" pitchFamily="18" charset="0"/>
              </a:rPr>
              <a:t>return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danubian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Principalities</a:t>
            </a:r>
            <a:r>
              <a:rPr lang="cs-CZ" sz="3200" dirty="0" smtClean="0">
                <a:latin typeface="Garamond" pitchFamily="18" charset="0"/>
              </a:rPr>
              <a:t> to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Ottoman</a:t>
            </a:r>
            <a:r>
              <a:rPr lang="cs-CZ" sz="3200" dirty="0" smtClean="0">
                <a:latin typeface="Garamond" pitchFamily="18" charset="0"/>
              </a:rPr>
              <a:t> Empire, </a:t>
            </a:r>
            <a:r>
              <a:rPr lang="cs-CZ" sz="3200" dirty="0" err="1" smtClean="0">
                <a:latin typeface="Garamond" pitchFamily="18" charset="0"/>
              </a:rPr>
              <a:t>practically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became</a:t>
            </a:r>
            <a:r>
              <a:rPr lang="cs-CZ" sz="3200" dirty="0" smtClean="0">
                <a:latin typeface="Garamond" pitchFamily="18" charset="0"/>
              </a:rPr>
              <a:t> independent</a:t>
            </a:r>
          </a:p>
          <a:p>
            <a:pPr lvl="0">
              <a:buFont typeface="Courier New" pitchFamily="49" charset="0"/>
              <a:buChar char="o"/>
            </a:pPr>
            <a:r>
              <a:rPr lang="cs-CZ" sz="3200" b="1" dirty="0" err="1" smtClean="0">
                <a:latin typeface="Garamond" pitchFamily="18" charset="0"/>
              </a:rPr>
              <a:t>International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isolation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Habsburg</a:t>
            </a:r>
            <a:r>
              <a:rPr lang="cs-CZ" sz="3200" dirty="0" smtClean="0">
                <a:latin typeface="Garamond" pitchFamily="18" charset="0"/>
              </a:rPr>
              <a:t> Monarchy </a:t>
            </a:r>
            <a:r>
              <a:rPr lang="cs-CZ" sz="3200" dirty="0" err="1" smtClean="0">
                <a:latin typeface="Garamond" pitchFamily="18" charset="0"/>
              </a:rPr>
              <a:t>during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after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Crimean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War</a:t>
            </a:r>
            <a:endParaRPr lang="cs-CZ" sz="32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4" descr="crimean_war_1853-6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363038" cy="64087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32656"/>
            <a:ext cx="8136904" cy="6525344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1859 –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war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with</a:t>
            </a:r>
            <a:r>
              <a:rPr lang="cs-CZ" b="1" i="1" dirty="0" smtClean="0">
                <a:latin typeface="Garamond" pitchFamily="18" charset="0"/>
              </a:rPr>
              <a:t> Italy</a:t>
            </a:r>
            <a:r>
              <a:rPr lang="cs-CZ" dirty="0" smtClean="0">
                <a:latin typeface="Garamond" pitchFamily="18" charset="0"/>
              </a:rPr>
              <a:t> –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Lombardy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Nothern</a:t>
            </a:r>
            <a:r>
              <a:rPr lang="cs-CZ" dirty="0" smtClean="0">
                <a:latin typeface="Garamond" pitchFamily="18" charset="0"/>
              </a:rPr>
              <a:t> Italy)</a:t>
            </a: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deep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financial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crisis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dissatisfaction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led to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headed</a:t>
            </a:r>
            <a:r>
              <a:rPr lang="cs-CZ" dirty="0" smtClean="0">
                <a:latin typeface="Garamond" pitchFamily="18" charset="0"/>
              </a:rPr>
              <a:t> by Alexander </a:t>
            </a:r>
            <a:r>
              <a:rPr lang="cs-CZ" dirty="0" err="1" smtClean="0">
                <a:latin typeface="Garamond" pitchFamily="18" charset="0"/>
              </a:rPr>
              <a:t>Bach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withdrawn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1860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October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Diploma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imperial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code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r>
              <a:rPr lang="cs-CZ" dirty="0" smtClean="0">
                <a:latin typeface="Garamond" pitchFamily="18" charset="0"/>
              </a:rPr>
              <a:t>1861 – </a:t>
            </a:r>
            <a:r>
              <a:rPr lang="cs-CZ" dirty="0" err="1" smtClean="0">
                <a:latin typeface="Garamond" pitchFamily="18" charset="0"/>
              </a:rPr>
              <a:t>February</a:t>
            </a:r>
            <a:r>
              <a:rPr lang="cs-CZ" dirty="0" smtClean="0">
                <a:latin typeface="Garamond" pitchFamily="18" charset="0"/>
              </a:rPr>
              <a:t> – 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instroduced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beginning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parliamentary</a:t>
            </a:r>
            <a:r>
              <a:rPr lang="cs-CZ" dirty="0" smtClean="0">
                <a:latin typeface="Garamond" pitchFamily="18" charset="0"/>
              </a:rPr>
              <a:t> monarchy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Empire</a:t>
            </a:r>
          </a:p>
          <a:p>
            <a:pPr lvl="0"/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064896" cy="626469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1866 – </a:t>
            </a:r>
            <a:r>
              <a:rPr lang="cs-CZ" b="1" dirty="0" err="1" smtClean="0">
                <a:latin typeface="Garamond" pitchFamily="18" charset="0"/>
              </a:rPr>
              <a:t>Austrian</a:t>
            </a:r>
            <a:r>
              <a:rPr lang="cs-CZ" b="1" dirty="0" smtClean="0">
                <a:latin typeface="Garamond" pitchFamily="18" charset="0"/>
              </a:rPr>
              <a:t>-</a:t>
            </a:r>
            <a:r>
              <a:rPr lang="cs-CZ" b="1" dirty="0" err="1" smtClean="0">
                <a:latin typeface="Garamond" pitchFamily="18" charset="0"/>
              </a:rPr>
              <a:t>prussian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war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influence in Italy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Germany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internal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weakness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Habsurg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shown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used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Julius </a:t>
            </a:r>
            <a:r>
              <a:rPr lang="cs-CZ" b="1" dirty="0" err="1" smtClean="0">
                <a:latin typeface="Garamond" pitchFamily="18" charset="0"/>
              </a:rPr>
              <a:t>Andrássy</a:t>
            </a:r>
            <a:r>
              <a:rPr lang="cs-CZ" dirty="0" smtClean="0">
                <a:latin typeface="Garamond" pitchFamily="18" charset="0"/>
              </a:rPr>
              <a:t> (1823–1890) 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refused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federalism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proposed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representation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„</a:t>
            </a:r>
            <a:r>
              <a:rPr lang="cs-CZ" dirty="0" err="1" smtClean="0">
                <a:latin typeface="Garamond" pitchFamily="18" charset="0"/>
              </a:rPr>
              <a:t>Ausgleich</a:t>
            </a:r>
            <a:r>
              <a:rPr lang="cs-CZ" dirty="0" smtClean="0">
                <a:latin typeface="Garamond" pitchFamily="18" charset="0"/>
              </a:rPr>
              <a:t>“ – a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compromise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reached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in 1867</a:t>
            </a: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empire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devided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Leithan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dual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Cisleithania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, Bohemia, Moravia, </a:t>
            </a:r>
            <a:r>
              <a:rPr lang="cs-CZ" dirty="0" err="1" smtClean="0">
                <a:latin typeface="Garamond" pitchFamily="18" charset="0"/>
              </a:rPr>
              <a:t>Galicia</a:t>
            </a:r>
            <a:r>
              <a:rPr lang="cs-CZ" dirty="0" smtClean="0">
                <a:latin typeface="Garamond" pitchFamily="18" charset="0"/>
              </a:rPr>
              <a:t> and Bukovina, </a:t>
            </a:r>
            <a:r>
              <a:rPr lang="cs-CZ" dirty="0" err="1" smtClean="0">
                <a:latin typeface="Garamond" pitchFamily="18" charset="0"/>
              </a:rPr>
              <a:t>Adriatic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Dalmacia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Istria</a:t>
            </a:r>
            <a:r>
              <a:rPr lang="cs-CZ" dirty="0" smtClean="0">
                <a:latin typeface="Garamond" pitchFamily="18" charset="0"/>
              </a:rPr>
              <a:t>, Terst, </a:t>
            </a:r>
            <a:r>
              <a:rPr lang="cs-CZ" dirty="0" err="1" smtClean="0">
                <a:latin typeface="Garamond" pitchFamily="18" charset="0"/>
              </a:rPr>
              <a:t>Gorica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domination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Translaithania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Upper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Slovakia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Transylvania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Croatia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Slavonia</a:t>
            </a:r>
            <a:r>
              <a:rPr lang="cs-CZ" dirty="0" smtClean="0">
                <a:latin typeface="Garamond" pitchFamily="18" charset="0"/>
              </a:rPr>
              <a:t>, Rijeka) – </a:t>
            </a:r>
            <a:r>
              <a:rPr lang="cs-CZ" dirty="0" err="1" smtClean="0">
                <a:latin typeface="Garamond" pitchFamily="18" charset="0"/>
              </a:rPr>
              <a:t>domination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42048" cy="300648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Austria</a:t>
            </a:r>
            <a:r>
              <a:rPr lang="cs-CZ" sz="2800" dirty="0" smtClean="0"/>
              <a:t>-</a:t>
            </a:r>
            <a:r>
              <a:rPr lang="cs-CZ" sz="2800" dirty="0" err="1" smtClean="0"/>
              <a:t>hungary</a:t>
            </a:r>
            <a:r>
              <a:rPr lang="cs-CZ" sz="2800" dirty="0" smtClean="0"/>
              <a:t> (1910)</a:t>
            </a:r>
            <a:endParaRPr lang="cs-CZ" sz="2800" dirty="0"/>
          </a:p>
        </p:txBody>
      </p:sp>
      <p:pic>
        <p:nvPicPr>
          <p:cNvPr id="6" name="Zástupný symbol pro obsah 5" descr="Austria-Hungary_map.sv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89484"/>
            <a:ext cx="6192688" cy="4788161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6372200" y="332656"/>
            <a:ext cx="2016224" cy="6192688"/>
          </a:xfrm>
        </p:spPr>
        <p:txBody>
          <a:bodyPr>
            <a:normAutofit fontScale="47500" lnSpcReduction="20000"/>
          </a:bodyPr>
          <a:lstStyle/>
          <a:p>
            <a:r>
              <a:rPr lang="cs-CZ" b="1" dirty="0" smtClean="0"/>
              <a:t>Empire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Austria</a:t>
            </a:r>
            <a:r>
              <a:rPr lang="cs-CZ" b="1" dirty="0" smtClean="0"/>
              <a:t> (</a:t>
            </a:r>
            <a:r>
              <a:rPr lang="cs-CZ" b="1" dirty="0" err="1" smtClean="0"/>
              <a:t>Cisleithania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</a:p>
          <a:p>
            <a:pPr marL="514350" indent="-514350">
              <a:buNone/>
            </a:pPr>
            <a:r>
              <a:rPr lang="cs-CZ" dirty="0" smtClean="0"/>
              <a:t>1.Bohemia, </a:t>
            </a:r>
          </a:p>
          <a:p>
            <a:pPr marL="514350" indent="-514350">
              <a:buNone/>
            </a:pPr>
            <a:r>
              <a:rPr lang="cs-CZ" dirty="0" smtClean="0"/>
              <a:t>2. Bukovina, </a:t>
            </a:r>
          </a:p>
          <a:p>
            <a:pPr marL="514350" indent="-51435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Carinthia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4. </a:t>
            </a:r>
            <a:r>
              <a:rPr lang="cs-CZ" dirty="0" err="1" smtClean="0"/>
              <a:t>Carniola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5. </a:t>
            </a:r>
            <a:r>
              <a:rPr lang="cs-CZ" dirty="0" err="1" smtClean="0"/>
              <a:t>Dalmatia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6. </a:t>
            </a:r>
            <a:r>
              <a:rPr lang="cs-CZ" dirty="0" err="1" smtClean="0"/>
              <a:t>Galicia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7.Austrian </a:t>
            </a:r>
            <a:r>
              <a:rPr lang="cs-CZ" dirty="0" err="1" smtClean="0"/>
              <a:t>Littoral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8.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9. </a:t>
            </a:r>
            <a:r>
              <a:rPr lang="cs-CZ" dirty="0" err="1" smtClean="0"/>
              <a:t>Moravia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10. Salzburg,  </a:t>
            </a:r>
          </a:p>
          <a:p>
            <a:pPr marL="514350" indent="-514350">
              <a:buNone/>
            </a:pPr>
            <a:r>
              <a:rPr lang="cs-CZ" dirty="0" smtClean="0"/>
              <a:t>11. </a:t>
            </a:r>
            <a:r>
              <a:rPr lang="cs-CZ" dirty="0" err="1" smtClean="0"/>
              <a:t>Silesia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12. </a:t>
            </a:r>
            <a:r>
              <a:rPr lang="cs-CZ" dirty="0" err="1" smtClean="0"/>
              <a:t>Styria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13. Tyrol, </a:t>
            </a:r>
          </a:p>
          <a:p>
            <a:pPr marL="514350" indent="-514350">
              <a:buNone/>
            </a:pPr>
            <a:r>
              <a:rPr lang="cs-CZ" dirty="0" smtClean="0"/>
              <a:t>14.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Austria</a:t>
            </a:r>
            <a:r>
              <a:rPr lang="cs-CZ" dirty="0" smtClean="0"/>
              <a:t>, </a:t>
            </a:r>
          </a:p>
          <a:p>
            <a:pPr marL="514350" indent="-514350">
              <a:buNone/>
            </a:pPr>
            <a:r>
              <a:rPr lang="cs-CZ" dirty="0" smtClean="0"/>
              <a:t>15. </a:t>
            </a:r>
            <a:r>
              <a:rPr lang="cs-CZ" dirty="0" err="1" smtClean="0"/>
              <a:t>Vorarlberg</a:t>
            </a:r>
            <a:r>
              <a:rPr lang="cs-CZ" dirty="0" smtClean="0"/>
              <a:t>;</a:t>
            </a:r>
          </a:p>
          <a:p>
            <a:pPr marL="514350" indent="-514350">
              <a:buNone/>
            </a:pPr>
            <a:endParaRPr lang="cs-CZ" dirty="0" smtClean="0"/>
          </a:p>
          <a:p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Hungary</a:t>
            </a:r>
            <a:r>
              <a:rPr lang="cs-CZ" b="1" dirty="0" smtClean="0"/>
              <a:t> (</a:t>
            </a:r>
            <a:r>
              <a:rPr lang="cs-CZ" b="1" dirty="0" err="1" smtClean="0"/>
              <a:t>Transleithania</a:t>
            </a:r>
            <a:r>
              <a:rPr lang="cs-CZ" b="1" dirty="0" smtClean="0"/>
              <a:t>)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16.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17. </a:t>
            </a:r>
            <a:r>
              <a:rPr lang="cs-CZ" dirty="0" err="1" smtClean="0"/>
              <a:t>Croatia</a:t>
            </a:r>
            <a:r>
              <a:rPr lang="cs-CZ" dirty="0" smtClean="0"/>
              <a:t>-</a:t>
            </a:r>
            <a:r>
              <a:rPr lang="cs-CZ" dirty="0" err="1" smtClean="0"/>
              <a:t>Slavonia</a:t>
            </a:r>
            <a:r>
              <a:rPr lang="cs-CZ" dirty="0" smtClean="0"/>
              <a:t>;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err="1" smtClean="0"/>
              <a:t>Austrian</a:t>
            </a:r>
            <a:r>
              <a:rPr lang="cs-CZ" b="1" dirty="0" smtClean="0"/>
              <a:t> </a:t>
            </a:r>
            <a:r>
              <a:rPr lang="cs-CZ" b="1" dirty="0" err="1" smtClean="0"/>
              <a:t>Condominium</a:t>
            </a:r>
            <a:r>
              <a:rPr lang="cs-CZ" dirty="0" smtClean="0"/>
              <a:t>: </a:t>
            </a:r>
          </a:p>
          <a:p>
            <a:pPr>
              <a:buNone/>
            </a:pPr>
            <a:r>
              <a:rPr lang="cs-CZ" dirty="0" smtClean="0"/>
              <a:t>18. </a:t>
            </a:r>
            <a:r>
              <a:rPr lang="cs-CZ" dirty="0" err="1" smtClean="0"/>
              <a:t>Bosnia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Herzegovina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7992888" cy="54030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union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different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system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had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Garamond" pitchFamily="18" charset="0"/>
              </a:rPr>
              <a:t>Franz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Garamond" pitchFamily="18" charset="0"/>
              </a:rPr>
              <a:t>Joseph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I.</a:t>
            </a:r>
            <a:r>
              <a:rPr lang="cs-CZ" dirty="0" smtClean="0">
                <a:latin typeface="Garamond" pitchFamily="18" charset="0"/>
              </a:rPr>
              <a:t>,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Ministry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, Ministry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Finance, Ministry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Affairs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connected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economicaly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customs</a:t>
            </a:r>
            <a:r>
              <a:rPr lang="cs-CZ" dirty="0" smtClean="0">
                <a:latin typeface="Garamond" pitchFamily="18" charset="0"/>
              </a:rPr>
              <a:t> union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legislative</a:t>
            </a:r>
            <a:r>
              <a:rPr lang="cs-CZ" dirty="0" smtClean="0">
                <a:latin typeface="Garamond" pitchFamily="18" charset="0"/>
              </a:rPr>
              <a:t> organ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issues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Different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develpment</a:t>
            </a:r>
            <a:r>
              <a:rPr lang="cs-CZ" dirty="0" smtClean="0">
                <a:latin typeface="Garamond" pitchFamily="18" charset="0"/>
              </a:rPr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>
                <a:latin typeface="Garamond" pitchFamily="18" charset="0"/>
              </a:rPr>
              <a:t>Austria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1867 – </a:t>
            </a:r>
            <a:r>
              <a:rPr lang="cs-CZ" dirty="0" err="1" smtClean="0">
                <a:latin typeface="Garamond" pitchFamily="18" charset="0"/>
              </a:rPr>
              <a:t>liberal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monarchy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limited by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ministrers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responsible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approving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legislation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taxes</a:t>
            </a:r>
            <a:endParaRPr lang="cs-CZ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responsible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>
              <a:buFont typeface="Wingdings" pitchFamily="2" charset="2"/>
              <a:buChar char="v"/>
            </a:pPr>
            <a:r>
              <a:rPr lang="cs-CZ" b="1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– no </a:t>
            </a:r>
            <a:r>
              <a:rPr lang="cs-CZ" dirty="0" err="1" smtClean="0">
                <a:latin typeface="Garamond" pitchFamily="18" charset="0"/>
              </a:rPr>
              <a:t>liberalization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centralisation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official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language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other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nations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high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schools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language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Austria</a:t>
            </a:r>
            <a:r>
              <a:rPr lang="cs-CZ" sz="2800" dirty="0" smtClean="0">
                <a:latin typeface="Garamond" pitchFamily="18" charset="0"/>
              </a:rPr>
              <a:t>-</a:t>
            </a:r>
            <a:r>
              <a:rPr lang="cs-CZ" sz="2800" dirty="0" err="1" smtClean="0">
                <a:latin typeface="Garamond" pitchFamily="18" charset="0"/>
              </a:rPr>
              <a:t>hungary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53309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dissatisfied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accepted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obtained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equality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did</a:t>
            </a:r>
            <a:r>
              <a:rPr lang="cs-CZ" dirty="0" smtClean="0">
                <a:latin typeface="Garamond" pitchFamily="18" charset="0"/>
              </a:rPr>
              <a:t> not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politicians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tried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change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situations</a:t>
            </a:r>
            <a:r>
              <a:rPr lang="cs-CZ" dirty="0" smtClean="0">
                <a:latin typeface="Garamond" pitchFamily="18" charset="0"/>
              </a:rPr>
              <a:t> many </a:t>
            </a:r>
            <a:r>
              <a:rPr lang="cs-CZ" dirty="0" err="1" smtClean="0">
                <a:latin typeface="Garamond" pitchFamily="18" charset="0"/>
              </a:rPr>
              <a:t>times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unsuccesful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hopes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received</a:t>
            </a:r>
            <a:r>
              <a:rPr lang="cs-CZ" dirty="0" smtClean="0">
                <a:latin typeface="Garamond" pitchFamily="18" charset="0"/>
              </a:rPr>
              <a:t> a severe </a:t>
            </a:r>
            <a:r>
              <a:rPr lang="cs-CZ" dirty="0" err="1" smtClean="0">
                <a:latin typeface="Garamond" pitchFamily="18" charset="0"/>
              </a:rPr>
              <a:t>blow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started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passive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politics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boycotting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parliament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council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meetings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1878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adopted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constructive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program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leaders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Karel Kramář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Tomáš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Garrigue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Masaryk</a:t>
            </a:r>
          </a:p>
          <a:p>
            <a:pPr lvl="0">
              <a:buNone/>
            </a:pPr>
            <a:endParaRPr lang="cs-CZ" dirty="0" smtClean="0"/>
          </a:p>
          <a:p>
            <a:pPr lvl="0">
              <a:buNone/>
            </a:pPr>
            <a:r>
              <a:rPr lang="cs-CZ" dirty="0" smtClean="0"/>
              <a:t>	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0405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endParaRPr lang="cs-CZ" dirty="0" smtClean="0">
              <a:latin typeface="Garamond" pitchFamily="18" charset="0"/>
            </a:endParaRPr>
          </a:p>
          <a:p>
            <a:r>
              <a:rPr lang="cs-CZ" i="1" dirty="0" err="1" smtClean="0">
                <a:latin typeface="Garamond" pitchFamily="18" charset="0"/>
              </a:rPr>
              <a:t>Evans</a:t>
            </a:r>
            <a:r>
              <a:rPr lang="cs-CZ" i="1" dirty="0" smtClean="0">
                <a:latin typeface="Garamond" pitchFamily="18" charset="0"/>
              </a:rPr>
              <a:t>, R. J. W. (</a:t>
            </a:r>
            <a:r>
              <a:rPr lang="cs-CZ" i="1" dirty="0" err="1" smtClean="0">
                <a:latin typeface="Garamond" pitchFamily="18" charset="0"/>
              </a:rPr>
              <a:t>ed</a:t>
            </a:r>
            <a:r>
              <a:rPr lang="cs-CZ" i="1" dirty="0" smtClean="0">
                <a:latin typeface="Garamond" pitchFamily="18" charset="0"/>
              </a:rPr>
              <a:t>.) (2000):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Revolutions</a:t>
            </a:r>
            <a:r>
              <a:rPr lang="cs-CZ" i="1" dirty="0" smtClean="0">
                <a:latin typeface="Garamond" pitchFamily="18" charset="0"/>
              </a:rPr>
              <a:t> in </a:t>
            </a:r>
            <a:r>
              <a:rPr lang="cs-CZ" i="1" dirty="0" err="1" smtClean="0">
                <a:latin typeface="Garamond" pitchFamily="18" charset="0"/>
              </a:rPr>
              <a:t>Europe</a:t>
            </a:r>
            <a:r>
              <a:rPr lang="cs-CZ" i="1" dirty="0" smtClean="0">
                <a:latin typeface="Garamond" pitchFamily="18" charset="0"/>
              </a:rPr>
              <a:t> 1848–1849. </a:t>
            </a:r>
            <a:r>
              <a:rPr lang="cs-CZ" i="1" dirty="0" err="1" smtClean="0">
                <a:latin typeface="Garamond" pitchFamily="18" charset="0"/>
              </a:rPr>
              <a:t>From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Reform</a:t>
            </a:r>
            <a:r>
              <a:rPr lang="cs-CZ" i="1" dirty="0" smtClean="0">
                <a:latin typeface="Garamond" pitchFamily="18" charset="0"/>
              </a:rPr>
              <a:t> to </a:t>
            </a:r>
            <a:r>
              <a:rPr lang="cs-CZ" i="1" dirty="0" err="1" smtClean="0">
                <a:latin typeface="Garamond" pitchFamily="18" charset="0"/>
              </a:rPr>
              <a:t>Reaction</a:t>
            </a:r>
            <a:r>
              <a:rPr lang="cs-CZ" i="1" dirty="0" smtClean="0">
                <a:latin typeface="Garamond" pitchFamily="18" charset="0"/>
              </a:rPr>
              <a:t>. Oxford.</a:t>
            </a:r>
          </a:p>
          <a:p>
            <a:r>
              <a:rPr lang="cs-CZ" i="1" dirty="0" err="1" smtClean="0">
                <a:latin typeface="Garamond" pitchFamily="18" charset="0"/>
              </a:rPr>
              <a:t>Okey</a:t>
            </a:r>
            <a:r>
              <a:rPr lang="cs-CZ" i="1" dirty="0" smtClean="0">
                <a:latin typeface="Garamond" pitchFamily="18" charset="0"/>
              </a:rPr>
              <a:t>, Robin (2001): </a:t>
            </a:r>
            <a:r>
              <a:rPr lang="cs-CZ" i="1" dirty="0" err="1" smtClean="0">
                <a:latin typeface="Garamond" pitchFamily="18" charset="0"/>
              </a:rPr>
              <a:t>The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Habsburg</a:t>
            </a:r>
            <a:r>
              <a:rPr lang="cs-CZ" i="1" dirty="0" smtClean="0">
                <a:latin typeface="Garamond" pitchFamily="18" charset="0"/>
              </a:rPr>
              <a:t> Monarchy </a:t>
            </a:r>
            <a:r>
              <a:rPr lang="cs-CZ" i="1" dirty="0" err="1" smtClean="0">
                <a:latin typeface="Garamond" pitchFamily="18" charset="0"/>
              </a:rPr>
              <a:t>c</a:t>
            </a:r>
            <a:r>
              <a:rPr lang="cs-CZ" i="1" dirty="0" smtClean="0">
                <a:latin typeface="Garamond" pitchFamily="18" charset="0"/>
              </a:rPr>
              <a:t>. 1976–1918: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Enlightenment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Eclipse</a:t>
            </a:r>
            <a:r>
              <a:rPr lang="cs-CZ" dirty="0" smtClean="0">
                <a:latin typeface="Garamond" pitchFamily="18" charset="0"/>
              </a:rPr>
              <a:t>. London: </a:t>
            </a:r>
            <a:r>
              <a:rPr lang="cs-CZ" dirty="0" err="1" smtClean="0">
                <a:latin typeface="Garamond" pitchFamily="18" charset="0"/>
              </a:rPr>
              <a:t>Macmillan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Press</a:t>
            </a:r>
            <a:r>
              <a:rPr lang="cs-CZ" dirty="0" smtClean="0">
                <a:latin typeface="Garamond" pitchFamily="18" charset="0"/>
              </a:rPr>
              <a:t> LTD.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unification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Italy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3528392" cy="54726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8 </a:t>
            </a:r>
            <a:r>
              <a:rPr lang="cs-CZ" dirty="0" err="1" smtClean="0">
                <a:latin typeface="Garamond" pitchFamily="18" charset="0"/>
              </a:rPr>
              <a:t>smaller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in Italy -  </a:t>
            </a:r>
            <a:r>
              <a:rPr lang="cs-CZ" dirty="0" err="1" smtClean="0">
                <a:latin typeface="Garamond" pitchFamily="18" charset="0"/>
              </a:rPr>
              <a:t>rulers</a:t>
            </a:r>
            <a:r>
              <a:rPr lang="cs-CZ" dirty="0" smtClean="0">
                <a:latin typeface="Garamond" pitchFamily="18" charset="0"/>
              </a:rPr>
              <a:t> - 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Pope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north</a:t>
            </a:r>
            <a:r>
              <a:rPr lang="cs-CZ" dirty="0" smtClean="0">
                <a:latin typeface="Garamond" pitchFamily="18" charset="0"/>
              </a:rPr>
              <a:t>-western part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economicaly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Sardinia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Piemont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situated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home</a:t>
            </a:r>
            <a:r>
              <a:rPr lang="cs-CZ" dirty="0" smtClean="0">
                <a:latin typeface="Garamond" pitchFamily="18" charset="0"/>
              </a:rPr>
              <a:t> dynasty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there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House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Savoy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king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Victor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Emanuel II 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  <p:pic>
        <p:nvPicPr>
          <p:cNvPr id="7" name="Zástupný symbol pro obsah 6" descr="mediterranea4nunificationitaly1870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786864"/>
            <a:ext cx="4594035" cy="6071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8680"/>
            <a:ext cx="7300664" cy="59070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i="1" dirty="0" err="1" smtClean="0">
                <a:latin typeface="Garamond" pitchFamily="18" charset="0"/>
              </a:rPr>
              <a:t>What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is</a:t>
            </a:r>
            <a:r>
              <a:rPr lang="cs-CZ" i="1" dirty="0" smtClean="0">
                <a:latin typeface="Garamond" pitchFamily="18" charset="0"/>
              </a:rPr>
              <a:t> </a:t>
            </a:r>
            <a:r>
              <a:rPr lang="cs-CZ" i="1" dirty="0" err="1" smtClean="0">
                <a:latin typeface="Garamond" pitchFamily="18" charset="0"/>
              </a:rPr>
              <a:t>absolutism</a:t>
            </a:r>
            <a:r>
              <a:rPr lang="cs-CZ" i="1" dirty="0" smtClean="0">
                <a:latin typeface="Garamond" pitchFamily="18" charset="0"/>
              </a:rPr>
              <a:t>?</a:t>
            </a:r>
          </a:p>
          <a:p>
            <a:pPr>
              <a:buNone/>
            </a:pPr>
            <a:endParaRPr lang="cs-CZ" i="1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a political system and theory of government </a:t>
            </a:r>
            <a:endParaRPr lang="cs-CZ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the </a:t>
            </a:r>
            <a:r>
              <a:rPr lang="cs-CZ" dirty="0" smtClean="0">
                <a:latin typeface="Garamond" pitchFamily="18" charset="0"/>
              </a:rPr>
              <a:t>K</a:t>
            </a:r>
            <a:r>
              <a:rPr lang="en-US" dirty="0" err="1" smtClean="0">
                <a:latin typeface="Garamond" pitchFamily="18" charset="0"/>
              </a:rPr>
              <a:t>ing</a:t>
            </a:r>
            <a:r>
              <a:rPr lang="en-US" dirty="0" smtClean="0">
                <a:latin typeface="Garamond" pitchFamily="18" charset="0"/>
              </a:rPr>
              <a:t> (or </a:t>
            </a:r>
            <a:r>
              <a:rPr lang="cs-CZ" dirty="0" smtClean="0">
                <a:latin typeface="Garamond" pitchFamily="18" charset="0"/>
              </a:rPr>
              <a:t>Q</a:t>
            </a:r>
            <a:r>
              <a:rPr lang="en-US" dirty="0" err="1" smtClean="0">
                <a:latin typeface="Garamond" pitchFamily="18" charset="0"/>
              </a:rPr>
              <a:t>ueen</a:t>
            </a:r>
            <a:r>
              <a:rPr lang="en-US" dirty="0" smtClean="0">
                <a:latin typeface="Garamond" pitchFamily="18" charset="0"/>
              </a:rPr>
              <a:t>) is all-powerful and possesses a monopoly on the use of force and the administration of justice</a:t>
            </a:r>
            <a:endParaRPr lang="cs-CZ" dirty="0" smtClean="0">
              <a:latin typeface="Garamond" pitchFamily="18" charset="0"/>
            </a:endParaRPr>
          </a:p>
          <a:p>
            <a:r>
              <a:rPr lang="en-US" dirty="0" smtClean="0">
                <a:latin typeface="Garamond" pitchFamily="18" charset="0"/>
              </a:rPr>
              <a:t>the ultimate authority to run a state was in the hands of a king who ruled by divine right</a:t>
            </a:r>
            <a:r>
              <a:rPr lang="cs-CZ" dirty="0" smtClean="0">
                <a:latin typeface="Garamond" pitchFamily="18" charset="0"/>
              </a:rPr>
              <a:t> (i. </a:t>
            </a:r>
            <a:r>
              <a:rPr lang="cs-CZ" dirty="0" err="1" smtClean="0">
                <a:latin typeface="Garamond" pitchFamily="18" charset="0"/>
              </a:rPr>
              <a:t>e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en-US" dirty="0" smtClean="0">
                <a:latin typeface="Garamond" pitchFamily="18" charset="0"/>
              </a:rPr>
              <a:t>a </a:t>
            </a:r>
            <a:r>
              <a:rPr lang="cs-CZ" dirty="0" smtClean="0">
                <a:latin typeface="Garamond" pitchFamily="18" charset="0"/>
              </a:rPr>
              <a:t>K</a:t>
            </a:r>
            <a:r>
              <a:rPr lang="en-US" dirty="0" err="1" smtClean="0">
                <a:latin typeface="Garamond" pitchFamily="18" charset="0"/>
              </a:rPr>
              <a:t>ing</a:t>
            </a:r>
            <a:r>
              <a:rPr lang="cs-CZ" dirty="0" smtClean="0">
                <a:latin typeface="Garamond" pitchFamily="18" charset="0"/>
              </a:rPr>
              <a:t>/ </a:t>
            </a:r>
            <a:r>
              <a:rPr lang="cs-CZ" dirty="0" err="1" smtClean="0">
                <a:latin typeface="Garamond" pitchFamily="18" charset="0"/>
              </a:rPr>
              <a:t>Queen</a:t>
            </a:r>
            <a:r>
              <a:rPr lang="en-US" dirty="0" smtClean="0">
                <a:latin typeface="Garamond" pitchFamily="18" charset="0"/>
              </a:rPr>
              <a:t> was given his</a:t>
            </a:r>
            <a:r>
              <a:rPr lang="cs-CZ" dirty="0" smtClean="0">
                <a:latin typeface="Garamond" pitchFamily="18" charset="0"/>
              </a:rPr>
              <a:t>/her</a:t>
            </a:r>
            <a:r>
              <a:rPr lang="en-US" dirty="0" smtClean="0">
                <a:latin typeface="Garamond" pitchFamily="18" charset="0"/>
              </a:rPr>
              <a:t> position by some higher power</a:t>
            </a:r>
            <a:r>
              <a:rPr lang="cs-CZ" dirty="0" smtClean="0">
                <a:latin typeface="Garamond" pitchFamily="18" charset="0"/>
              </a:rPr>
              <a:t> – by </a:t>
            </a:r>
            <a:r>
              <a:rPr lang="cs-CZ" dirty="0" err="1" smtClean="0">
                <a:latin typeface="Garamond" pitchFamily="18" charset="0"/>
              </a:rPr>
              <a:t>God</a:t>
            </a:r>
            <a:r>
              <a:rPr lang="cs-CZ" dirty="0" smtClean="0">
                <a:latin typeface="Garamond" pitchFamily="18" charset="0"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cs-CZ" dirty="0" smtClean="0"/>
          </a:p>
          <a:p>
            <a:pPr marL="514350" indent="-514350">
              <a:buNone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prerequisites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absolutism</a:t>
            </a:r>
            <a:r>
              <a:rPr lang="cs-CZ" dirty="0" smtClean="0">
                <a:latin typeface="Garamond" pitchFamily="18" charset="0"/>
              </a:rPr>
              <a:t>:</a:t>
            </a: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1. The King (or Queen) has an orderly and efficient bureaucracy where all power and directives flow downward from the monarch.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2. The King (or Queen) has a large standing army with which to enforce his (or her) will.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3. The power of any other groups or traditional institutions is suppressed, especially the power of the nobility as a class.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en-US" dirty="0" smtClean="0">
                <a:latin typeface="Garamond" pitchFamily="18" charset="0"/>
              </a:rPr>
              <a:t>4. Absolute government is costly and usually requires heavy taxation for support.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Garamond" pitchFamily="18" charset="0"/>
              </a:rPr>
              <a:t/>
            </a:r>
            <a:br>
              <a:rPr lang="en-US" dirty="0" smtClean="0">
                <a:latin typeface="Garamond" pitchFamily="18" charset="0"/>
              </a:rPr>
            </a:br>
            <a:r>
              <a:rPr lang="cs-CZ" dirty="0" smtClean="0">
                <a:latin typeface="Garamond" pitchFamily="18" charset="0"/>
              </a:rPr>
              <a:t>5</a:t>
            </a:r>
            <a:r>
              <a:rPr lang="en-US" dirty="0" smtClean="0">
                <a:latin typeface="Garamond" pitchFamily="18" charset="0"/>
              </a:rPr>
              <a:t>. Absolute government depends heavily for its success on strong personality traits in the King (or Queen) as a personal symbol of the state/country. </a:t>
            </a: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cs-CZ" dirty="0" smtClean="0">
              <a:latin typeface="Garamond" pitchFamily="18" charset="0"/>
            </a:endParaRPr>
          </a:p>
          <a:p>
            <a:pPr marL="514350" indent="-514350">
              <a:buNone/>
            </a:pPr>
            <a:endParaRPr lang="cs-CZ" i="1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04664"/>
            <a:ext cx="8136904" cy="6453336"/>
          </a:xfrm>
        </p:spPr>
        <p:txBody>
          <a:bodyPr>
            <a:normAutofit/>
          </a:bodyPr>
          <a:lstStyle/>
          <a:p>
            <a:pPr lvl="0"/>
            <a:r>
              <a:rPr lang="cs-CZ" dirty="0" smtClean="0">
                <a:latin typeface="Garamond" pitchFamily="18" charset="0"/>
              </a:rPr>
              <a:t>1859 -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time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smaller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broke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local</a:t>
            </a:r>
            <a:r>
              <a:rPr lang="cs-CZ" dirty="0" smtClean="0">
                <a:latin typeface="Garamond" pitchFamily="18" charset="0"/>
              </a:rPr>
              <a:t> pro-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everted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plebiscit these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connected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Victor</a:t>
            </a:r>
            <a:r>
              <a:rPr lang="cs-CZ" dirty="0" smtClean="0">
                <a:latin typeface="Garamond" pitchFamily="18" charset="0"/>
              </a:rPr>
              <a:t> Emanuel’s </a:t>
            </a:r>
            <a:r>
              <a:rPr lang="cs-CZ" dirty="0" err="1" smtClean="0">
                <a:latin typeface="Garamond" pitchFamily="18" charset="0"/>
              </a:rPr>
              <a:t>state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uprising</a:t>
            </a:r>
            <a:r>
              <a:rPr lang="cs-CZ" dirty="0" smtClean="0">
                <a:latin typeface="Garamond" pitchFamily="18" charset="0"/>
              </a:rPr>
              <a:t> led by </a:t>
            </a:r>
            <a:r>
              <a:rPr lang="cs-CZ" dirty="0" err="1" smtClean="0">
                <a:latin typeface="Garamond" pitchFamily="18" charset="0"/>
              </a:rPr>
              <a:t>legendary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hero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Giuseppe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dirty="0" err="1" smtClean="0">
                <a:solidFill>
                  <a:schemeClr val="tx2"/>
                </a:solidFill>
                <a:latin typeface="Garamond" pitchFamily="18" charset="0"/>
              </a:rPr>
              <a:t>Garibaldi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(1807–1882) – he led </a:t>
            </a:r>
            <a:r>
              <a:rPr lang="cs-CZ" dirty="0" err="1" smtClean="0">
                <a:latin typeface="Garamond" pitchFamily="18" charset="0"/>
              </a:rPr>
              <a:t>one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thousand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shirts</a:t>
            </a:r>
            <a:r>
              <a:rPr lang="cs-CZ" dirty="0" smtClean="0">
                <a:latin typeface="Garamond" pitchFamily="18" charset="0"/>
              </a:rPr>
              <a:t> to Palermo (</a:t>
            </a:r>
            <a:r>
              <a:rPr lang="cs-CZ" dirty="0" err="1" smtClean="0">
                <a:latin typeface="Garamond" pitchFamily="18" charset="0"/>
              </a:rPr>
              <a:t>Sicily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occupied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</a:t>
            </a:r>
            <a:r>
              <a:rPr lang="cs-CZ" dirty="0" smtClean="0">
                <a:latin typeface="Garamond" pitchFamily="18" charset="0"/>
              </a:rPr>
              <a:t>, 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entered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Naples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Francis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house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Garibaldi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gave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Victor</a:t>
            </a:r>
            <a:r>
              <a:rPr lang="cs-CZ" dirty="0" smtClean="0">
                <a:latin typeface="Garamond" pitchFamily="18" charset="0"/>
              </a:rPr>
              <a:t> Emanuel II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unified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parts</a:t>
            </a: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476672"/>
            <a:ext cx="4824536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March</a:t>
            </a:r>
            <a:r>
              <a:rPr lang="cs-CZ" dirty="0" smtClean="0">
                <a:latin typeface="Garamond" pitchFamily="18" charset="0"/>
              </a:rPr>
              <a:t> 1861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Kingdom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Italy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proclaimed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Torino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1866 – 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Veneto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around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touwn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Venice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connected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1870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smtClean="0">
                <a:latin typeface="Garamond" pitchFamily="18" charset="0"/>
              </a:rPr>
              <a:t>Papal </a:t>
            </a:r>
            <a:r>
              <a:rPr lang="cs-CZ" b="1" dirty="0" err="1" smtClean="0">
                <a:latin typeface="Garamond" pitchFamily="18" charset="0"/>
              </a:rPr>
              <a:t>state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Rome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annexed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Kingdom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1871 – </a:t>
            </a:r>
            <a:r>
              <a:rPr lang="cs-CZ" b="1" dirty="0" smtClean="0">
                <a:latin typeface="Garamond" pitchFamily="18" charset="0"/>
              </a:rPr>
              <a:t>Rome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capital</a:t>
            </a:r>
            <a:r>
              <a:rPr lang="cs-CZ" dirty="0" smtClean="0">
                <a:latin typeface="Garamond" pitchFamily="18" charset="0"/>
              </a:rPr>
              <a:t> city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Italy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Victor</a:t>
            </a:r>
            <a:r>
              <a:rPr lang="cs-CZ" dirty="0" smtClean="0">
                <a:latin typeface="Garamond" pitchFamily="18" charset="0"/>
              </a:rPr>
              <a:t> Emanuel II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1878</a:t>
            </a:r>
          </a:p>
          <a:p>
            <a:endParaRPr lang="cs-CZ" dirty="0"/>
          </a:p>
        </p:txBody>
      </p:sp>
      <p:pic>
        <p:nvPicPr>
          <p:cNvPr id="5" name="Zástupný symbol pro obsah 4" descr="Victor Emanu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239988" cy="4525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unification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Germany</a:t>
            </a:r>
            <a:r>
              <a:rPr lang="cs-CZ" sz="2800" dirty="0" smtClean="0">
                <a:latin typeface="Garamond" pitchFamily="18" charset="0"/>
              </a:rPr>
              <a:t>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052736"/>
            <a:ext cx="7992888" cy="54030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1849–1866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struggle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for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domination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states</a:t>
            </a:r>
            <a:r>
              <a:rPr lang="cs-CZ" sz="3200" dirty="0" smtClean="0">
                <a:latin typeface="Garamond" pitchFamily="18" charset="0"/>
              </a:rPr>
              <a:t> (</a:t>
            </a:r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Confederation</a:t>
            </a:r>
            <a:r>
              <a:rPr lang="cs-CZ" sz="32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3200" dirty="0" smtClean="0">
                <a:latin typeface="Garamond" pitchFamily="18" charset="0"/>
              </a:rPr>
              <a:t>in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king 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William I</a:t>
            </a:r>
            <a:r>
              <a:rPr lang="cs-CZ" sz="3200" b="1" dirty="0" smtClean="0">
                <a:latin typeface="Garamond" pitchFamily="18" charset="0"/>
              </a:rPr>
              <a:t> (1861–1888, </a:t>
            </a:r>
            <a:r>
              <a:rPr lang="cs-CZ" sz="3200" b="1" dirty="0" err="1" smtClean="0">
                <a:latin typeface="Garamond" pitchFamily="18" charset="0"/>
              </a:rPr>
              <a:t>since</a:t>
            </a:r>
            <a:r>
              <a:rPr lang="cs-CZ" sz="3200" b="1" dirty="0" smtClean="0">
                <a:latin typeface="Garamond" pitchFamily="18" charset="0"/>
              </a:rPr>
              <a:t> 1871 </a:t>
            </a:r>
            <a:r>
              <a:rPr lang="cs-CZ" sz="3200" b="1" dirty="0" err="1" smtClean="0">
                <a:latin typeface="Garamond" pitchFamily="18" charset="0"/>
              </a:rPr>
              <a:t>the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first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German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b="1" dirty="0" err="1" smtClean="0">
                <a:latin typeface="Garamond" pitchFamily="18" charset="0"/>
              </a:rPr>
              <a:t>Emperor</a:t>
            </a:r>
            <a:r>
              <a:rPr lang="cs-CZ" sz="3200" b="1" dirty="0" smtClean="0">
                <a:latin typeface="Garamond" pitchFamily="18" charset="0"/>
              </a:rPr>
              <a:t>)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since</a:t>
            </a:r>
            <a:r>
              <a:rPr lang="cs-CZ" sz="3200" dirty="0" smtClean="0">
                <a:latin typeface="Garamond" pitchFamily="18" charset="0"/>
              </a:rPr>
              <a:t> 1862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Prime </a:t>
            </a:r>
            <a:r>
              <a:rPr lang="cs-CZ" sz="3200" dirty="0" err="1" smtClean="0">
                <a:latin typeface="Garamond" pitchFamily="18" charset="0"/>
              </a:rPr>
              <a:t>Minister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Otto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von</a:t>
            </a:r>
            <a:r>
              <a:rPr lang="cs-CZ" sz="3200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b="1" dirty="0" err="1" smtClean="0">
                <a:solidFill>
                  <a:schemeClr val="tx2"/>
                </a:solidFill>
                <a:latin typeface="Garamond" pitchFamily="18" charset="0"/>
              </a:rPr>
              <a:t>Bismarck</a:t>
            </a:r>
            <a:r>
              <a:rPr lang="cs-CZ" sz="3200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200" dirty="0" smtClean="0">
                <a:latin typeface="Garamond" pitchFamily="18" charset="0"/>
              </a:rPr>
              <a:t>– his </a:t>
            </a:r>
            <a:r>
              <a:rPr lang="cs-CZ" sz="3200" dirty="0" err="1" smtClean="0">
                <a:latin typeface="Garamond" pitchFamily="18" charset="0"/>
              </a:rPr>
              <a:t>target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was</a:t>
            </a:r>
            <a:r>
              <a:rPr lang="cs-CZ" sz="3200" dirty="0" smtClean="0">
                <a:latin typeface="Garamond" pitchFamily="18" charset="0"/>
              </a:rPr>
              <a:t> to</a:t>
            </a:r>
            <a:r>
              <a:rPr lang="cs-CZ" sz="3200" b="1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unify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i="1" dirty="0" smtClean="0">
                <a:latin typeface="Garamond" pitchFamily="18" charset="0"/>
              </a:rPr>
              <a:t>„by </a:t>
            </a:r>
            <a:r>
              <a:rPr lang="cs-CZ" sz="3200" i="1" dirty="0" err="1" smtClean="0">
                <a:latin typeface="Garamond" pitchFamily="18" charset="0"/>
              </a:rPr>
              <a:t>blood</a:t>
            </a:r>
            <a:r>
              <a:rPr lang="cs-CZ" sz="3200" i="1" dirty="0" smtClean="0">
                <a:latin typeface="Garamond" pitchFamily="18" charset="0"/>
              </a:rPr>
              <a:t> </a:t>
            </a:r>
            <a:r>
              <a:rPr lang="cs-CZ" sz="3200" i="1" dirty="0" err="1" smtClean="0">
                <a:latin typeface="Garamond" pitchFamily="18" charset="0"/>
              </a:rPr>
              <a:t>and</a:t>
            </a:r>
            <a:r>
              <a:rPr lang="cs-CZ" sz="3200" i="1" dirty="0" smtClean="0">
                <a:latin typeface="Garamond" pitchFamily="18" charset="0"/>
              </a:rPr>
              <a:t> iron“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that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means</a:t>
            </a:r>
            <a:r>
              <a:rPr lang="cs-CZ" sz="3200" dirty="0" smtClean="0">
                <a:latin typeface="Garamond" pitchFamily="18" charset="0"/>
              </a:rPr>
              <a:t> by </a:t>
            </a:r>
            <a:r>
              <a:rPr lang="cs-CZ" sz="3200" dirty="0" err="1" smtClean="0">
                <a:latin typeface="Garamond" pitchFamily="18" charset="0"/>
              </a:rPr>
              <a:t>army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military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power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make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Germany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strongest</a:t>
            </a:r>
            <a:r>
              <a:rPr lang="cs-CZ" sz="3200" dirty="0" smtClean="0">
                <a:latin typeface="Garamond" pitchFamily="18" charset="0"/>
              </a:rPr>
              <a:t> Empire in </a:t>
            </a:r>
            <a:r>
              <a:rPr lang="cs-CZ" sz="3200" dirty="0" err="1" smtClean="0">
                <a:latin typeface="Garamond" pitchFamily="18" charset="0"/>
              </a:rPr>
              <a:t>Europe</a:t>
            </a:r>
            <a:endParaRPr lang="cs-CZ" sz="3200" dirty="0" smtClean="0">
              <a:latin typeface="Garamond" pitchFamily="18" charset="0"/>
            </a:endParaRPr>
          </a:p>
          <a:p>
            <a:pPr lvl="0"/>
            <a:r>
              <a:rPr lang="cs-CZ" sz="3200" dirty="0" smtClean="0">
                <a:latin typeface="Garamond" pitchFamily="18" charset="0"/>
              </a:rPr>
              <a:t>1866 –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alliance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between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Italy – </a:t>
            </a:r>
            <a:r>
              <a:rPr lang="cs-CZ" sz="3200" dirty="0" err="1" smtClean="0">
                <a:latin typeface="Garamond" pitchFamily="18" charset="0"/>
              </a:rPr>
              <a:t>againsthabsburg</a:t>
            </a:r>
            <a:r>
              <a:rPr lang="cs-CZ" sz="3200" dirty="0" smtClean="0">
                <a:latin typeface="Garamond" pitchFamily="18" charset="0"/>
              </a:rPr>
              <a:t> Monarchy</a:t>
            </a:r>
          </a:p>
          <a:p>
            <a:pPr lvl="0"/>
            <a:r>
              <a:rPr lang="cs-CZ" sz="3200" dirty="0" smtClean="0">
                <a:latin typeface="Garamond" pitchFamily="18" charset="0"/>
              </a:rPr>
              <a:t>Not </a:t>
            </a:r>
            <a:r>
              <a:rPr lang="cs-CZ" sz="3200" dirty="0" err="1" smtClean="0">
                <a:latin typeface="Garamond" pitchFamily="18" charset="0"/>
              </a:rPr>
              <a:t>all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states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wanted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unification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e</a:t>
            </a:r>
            <a:r>
              <a:rPr lang="cs-CZ" sz="3200" dirty="0" smtClean="0">
                <a:latin typeface="Garamond" pitchFamily="18" charset="0"/>
              </a:rPr>
              <a:t>. g. </a:t>
            </a:r>
            <a:r>
              <a:rPr lang="cs-CZ" sz="3200" dirty="0" err="1" smtClean="0">
                <a:latin typeface="Garamond" pitchFamily="18" charset="0"/>
              </a:rPr>
              <a:t>Bavaria</a:t>
            </a:r>
            <a:r>
              <a:rPr lang="cs-CZ" sz="3200" dirty="0" smtClean="0">
                <a:latin typeface="Garamond" pitchFamily="18" charset="0"/>
              </a:rPr>
              <a:t> - </a:t>
            </a:r>
            <a:r>
              <a:rPr lang="cs-CZ" sz="3200" dirty="0" err="1" smtClean="0">
                <a:latin typeface="Garamond" pitchFamily="18" charset="0"/>
              </a:rPr>
              <a:t>allied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with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against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Prussia</a:t>
            </a:r>
            <a:endParaRPr lang="cs-CZ" sz="3200" dirty="0" smtClean="0">
              <a:latin typeface="Garamond" pitchFamily="18" charset="0"/>
            </a:endParaRPr>
          </a:p>
          <a:p>
            <a:pPr lvl="0"/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unification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Italy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729952"/>
          </a:xfrm>
        </p:spPr>
        <p:txBody>
          <a:bodyPr>
            <a:normAutofit/>
          </a:bodyPr>
          <a:lstStyle/>
          <a:p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 in 1859 („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orange</a:t>
            </a:r>
            <a:r>
              <a:rPr lang="cs-CZ" dirty="0" smtClean="0"/>
              <a:t> area“)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729952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Italy in 1870.</a:t>
            </a:r>
            <a:endParaRPr lang="cs-CZ" dirty="0"/>
          </a:p>
        </p:txBody>
      </p:sp>
      <p:pic>
        <p:nvPicPr>
          <p:cNvPr id="4" name="Zástupný symbol pro obsah 3" descr="507px-RegnoItalia1870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556792"/>
            <a:ext cx="3477006" cy="4114800"/>
          </a:xfrm>
        </p:spPr>
      </p:pic>
      <p:pic>
        <p:nvPicPr>
          <p:cNvPr id="8" name="Zástupný symbol pro obsah 7" descr="507px-Italia1859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322" y="1557338"/>
            <a:ext cx="3477006" cy="4114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 descr="594px-Deutscher_Bund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278762" cy="6342183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251520" y="4437112"/>
            <a:ext cx="7848872" cy="2088232"/>
          </a:xfrm>
        </p:spPr>
        <p:txBody>
          <a:bodyPr>
            <a:noAutofit/>
          </a:bodyPr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Austro</a:t>
            </a:r>
            <a:r>
              <a:rPr lang="cs-CZ" sz="2400" dirty="0" smtClean="0">
                <a:latin typeface="Garamond" pitchFamily="18" charset="0"/>
              </a:rPr>
              <a:t>-</a:t>
            </a:r>
            <a:r>
              <a:rPr lang="cs-CZ" sz="2400" dirty="0" err="1" smtClean="0">
                <a:latin typeface="Garamond" pitchFamily="18" charset="0"/>
              </a:rPr>
              <a:t>Prussian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broke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out</a:t>
            </a:r>
            <a:r>
              <a:rPr lang="cs-CZ" sz="2400" dirty="0" smtClean="0">
                <a:latin typeface="Garamond" pitchFamily="18" charset="0"/>
              </a:rPr>
              <a:t>  in 1866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July</a:t>
            </a:r>
            <a:r>
              <a:rPr lang="cs-CZ" sz="2400" dirty="0" smtClean="0">
                <a:latin typeface="Garamond" pitchFamily="18" charset="0"/>
              </a:rPr>
              <a:t> 3</a:t>
            </a:r>
            <a:r>
              <a:rPr lang="cs-CZ" sz="2400" baseline="30000" dirty="0" smtClean="0">
                <a:latin typeface="Garamond" pitchFamily="18" charset="0"/>
              </a:rPr>
              <a:t>rd</a:t>
            </a:r>
            <a:r>
              <a:rPr lang="cs-CZ" sz="2400" dirty="0" smtClean="0">
                <a:latin typeface="Garamond" pitchFamily="18" charset="0"/>
              </a:rPr>
              <a:t> 1866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battle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Sadowa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near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Königgratz</a:t>
            </a:r>
            <a:r>
              <a:rPr lang="cs-CZ" sz="2400" dirty="0" smtClean="0">
                <a:latin typeface="Garamond" pitchFamily="18" charset="0"/>
              </a:rPr>
              <a:t> (Hradec Králové), 2</a:t>
            </a:r>
            <a:r>
              <a:rPr lang="cs-CZ" sz="2400" baseline="30000" dirty="0" smtClean="0">
                <a:latin typeface="Garamond" pitchFamily="18" charset="0"/>
              </a:rPr>
              <a:t>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greatest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battle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Battle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Leipzig</a:t>
            </a:r>
            <a:r>
              <a:rPr lang="cs-CZ" sz="2400" dirty="0" smtClean="0">
                <a:latin typeface="Garamond" pitchFamily="18" charset="0"/>
              </a:rPr>
              <a:t> in 1813 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defeated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lost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some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areas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Germany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Veneto</a:t>
            </a:r>
            <a:r>
              <a:rPr lang="cs-CZ" sz="2400" dirty="0" smtClean="0">
                <a:latin typeface="Garamond" pitchFamily="18" charset="0"/>
              </a:rPr>
              <a:t> in Italy)</a:t>
            </a:r>
          </a:p>
        </p:txBody>
      </p:sp>
      <p:pic>
        <p:nvPicPr>
          <p:cNvPr id="19" name="Zástupný symbol pro obsah 18" descr="hradec_kralove_img_big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6575359" cy="39678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208912" cy="6192688"/>
          </a:xfrm>
        </p:spPr>
        <p:txBody>
          <a:bodyPr>
            <a:normAutofit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existing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1815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dissolved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instead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North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Commonwealth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constituted</a:t>
            </a:r>
            <a:r>
              <a:rPr lang="cs-CZ" dirty="0" smtClean="0">
                <a:latin typeface="Garamond" pitchFamily="18" charset="0"/>
              </a:rPr>
              <a:t> – 21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customs</a:t>
            </a:r>
            <a:r>
              <a:rPr lang="cs-CZ" dirty="0" smtClean="0">
                <a:latin typeface="Garamond" pitchFamily="18" charset="0"/>
              </a:rPr>
              <a:t> union,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currency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policy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first</a:t>
            </a:r>
            <a:r>
              <a:rPr lang="cs-CZ" dirty="0" smtClean="0">
                <a:latin typeface="Garamond" pitchFamily="18" charset="0"/>
              </a:rPr>
              <a:t> step to </a:t>
            </a:r>
            <a:r>
              <a:rPr lang="cs-CZ" dirty="0" err="1" smtClean="0">
                <a:latin typeface="Garamond" pitchFamily="18" charset="0"/>
              </a:rPr>
              <a:t>unification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President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Commonwealth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commander</a:t>
            </a:r>
            <a:r>
              <a:rPr lang="cs-CZ" dirty="0" smtClean="0">
                <a:latin typeface="Garamond" pitchFamily="18" charset="0"/>
              </a:rPr>
              <a:t>-in-</a:t>
            </a:r>
            <a:r>
              <a:rPr lang="cs-CZ" dirty="0" err="1" smtClean="0">
                <a:latin typeface="Garamond" pitchFamily="18" charset="0"/>
              </a:rPr>
              <a:t>chef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provoked</a:t>
            </a:r>
            <a:r>
              <a:rPr lang="cs-CZ" dirty="0" smtClean="0">
                <a:latin typeface="Garamond" pitchFamily="18" charset="0"/>
              </a:rPr>
              <a:t> France to </a:t>
            </a:r>
            <a:r>
              <a:rPr lang="cs-CZ" dirty="0" err="1" smtClean="0">
                <a:latin typeface="Garamond" pitchFamily="18" charset="0"/>
              </a:rPr>
              <a:t>declare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in 1870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France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Sedan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1870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b="1" dirty="0" smtClean="0">
                <a:latin typeface="Garamond" pitchFamily="18" charset="0"/>
              </a:rPr>
              <a:t>Napoleon III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captured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Empire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proclamation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republic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Paris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besieged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 1870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1871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err="1" smtClean="0">
                <a:latin typeface="Garamond" pitchFamily="18" charset="0"/>
              </a:rPr>
              <a:t>January</a:t>
            </a:r>
            <a:r>
              <a:rPr lang="cs-CZ" dirty="0" smtClean="0">
                <a:latin typeface="Garamond" pitchFamily="18" charset="0"/>
              </a:rPr>
              <a:t> 1871 –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German</a:t>
            </a:r>
            <a:r>
              <a:rPr lang="cs-CZ" b="1" dirty="0" smtClean="0">
                <a:latin typeface="Garamond" pitchFamily="18" charset="0"/>
              </a:rPr>
              <a:t> Empire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proclaimed</a:t>
            </a:r>
            <a:r>
              <a:rPr lang="cs-CZ" b="1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Zástupný symbol pro obsah 3" descr="800px-Wernerprok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944" y="1108798"/>
            <a:ext cx="7226440" cy="5347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unification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Germany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6" name="Zástupný symbol pro obsah 5" descr="MapGermany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798771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German</a:t>
            </a:r>
            <a:r>
              <a:rPr lang="cs-CZ" sz="2800" dirty="0" smtClean="0">
                <a:latin typeface="Garamond" pitchFamily="18" charset="0"/>
              </a:rPr>
              <a:t> empire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7776864" cy="554701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annexed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Loraine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richest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provinces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25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(22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+ 3 </a:t>
            </a:r>
            <a:r>
              <a:rPr lang="cs-CZ" dirty="0" err="1" smtClean="0">
                <a:latin typeface="Garamond" pitchFamily="18" charset="0"/>
              </a:rPr>
              <a:t>cities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each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nominated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represesentative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Senate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Bundesrat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memers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assembly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Bundestag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voted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suffrage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universal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25 </a:t>
            </a:r>
            <a:r>
              <a:rPr lang="cs-CZ" dirty="0" err="1" smtClean="0">
                <a:latin typeface="Garamond" pitchFamily="18" charset="0"/>
              </a:rPr>
              <a:t>years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Germany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world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imperial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smtClean="0">
                <a:latin typeface="Garamond" pitchFamily="18" charset="0"/>
              </a:rPr>
              <a:t>William II (1888–1918) –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last </a:t>
            </a:r>
            <a:r>
              <a:rPr lang="cs-CZ" dirty="0" err="1" smtClean="0">
                <a:latin typeface="Garamond" pitchFamily="18" charset="0"/>
              </a:rPr>
              <a:t>prussian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endParaRPr lang="cs-CZ" dirty="0" smtClean="0">
              <a:latin typeface="Garamond" pitchFamily="18" charset="0"/>
            </a:endParaRPr>
          </a:p>
          <a:p>
            <a:pPr lvl="0">
              <a:buNone/>
            </a:pPr>
            <a:r>
              <a:rPr lang="cs-CZ" i="1" dirty="0" err="1" smtClean="0">
                <a:latin typeface="Garamond" pitchFamily="18" charset="0"/>
              </a:rPr>
              <a:t>Readings</a:t>
            </a:r>
            <a:r>
              <a:rPr lang="cs-CZ" i="1" dirty="0" smtClean="0">
                <a:latin typeface="Garamond" pitchFamily="18" charset="0"/>
              </a:rPr>
              <a:t>:</a:t>
            </a:r>
          </a:p>
          <a:p>
            <a:pPr lvl="0">
              <a:buNone/>
            </a:pPr>
            <a:r>
              <a:rPr lang="cs-CZ" i="1" dirty="0" smtClean="0">
                <a:latin typeface="Garamond" pitchFamily="18" charset="0"/>
              </a:rPr>
              <a:t>	</a:t>
            </a:r>
            <a:r>
              <a:rPr lang="en-US" dirty="0" err="1" smtClean="0">
                <a:latin typeface="Garamond" pitchFamily="18" charset="0"/>
              </a:rPr>
              <a:t>Breuilly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en-US" dirty="0" smtClean="0">
                <a:latin typeface="Garamond" pitchFamily="18" charset="0"/>
              </a:rPr>
              <a:t>John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ed</a:t>
            </a:r>
            <a:r>
              <a:rPr lang="cs-CZ" dirty="0" smtClean="0">
                <a:latin typeface="Garamond" pitchFamily="18" charset="0"/>
              </a:rPr>
              <a:t>.):</a:t>
            </a:r>
            <a:r>
              <a:rPr lang="en-US" dirty="0" smtClean="0">
                <a:latin typeface="Garamond" pitchFamily="18" charset="0"/>
              </a:rPr>
              <a:t> Nineteenth-Century Germany: Politics, Culture and Society 1780-1918</a:t>
            </a:r>
            <a:r>
              <a:rPr lang="cs-CZ" dirty="0" smtClean="0">
                <a:latin typeface="Garamond" pitchFamily="18" charset="0"/>
              </a:rPr>
              <a:t>.</a:t>
            </a:r>
            <a:r>
              <a:rPr lang="en-US" dirty="0" smtClean="0">
                <a:latin typeface="Garamond" pitchFamily="18" charset="0"/>
              </a:rPr>
              <a:t>New York: Oxford University Press, 1997 and 2001</a:t>
            </a:r>
            <a:r>
              <a:rPr lang="cs-CZ" dirty="0" smtClean="0">
                <a:latin typeface="Garamond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796136" y="4581128"/>
            <a:ext cx="3347864" cy="1728192"/>
          </a:xfrm>
        </p:spPr>
        <p:txBody>
          <a:bodyPr>
            <a:noAutofit/>
          </a:bodyPr>
          <a:lstStyle/>
          <a:p>
            <a:r>
              <a:rPr lang="cs-CZ" sz="2400" dirty="0" err="1" smtClean="0">
                <a:latin typeface="Garamond" pitchFamily="18" charset="0"/>
              </a:rPr>
              <a:t>Emperor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Francis</a:t>
            </a:r>
            <a:r>
              <a:rPr lang="cs-CZ" sz="2400" dirty="0" smtClean="0">
                <a:latin typeface="Garamond" pitchFamily="18" charset="0"/>
              </a:rPr>
              <a:t> 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Family</a:t>
            </a:r>
            <a:r>
              <a:rPr lang="cs-CZ" sz="2400" dirty="0" smtClean="0">
                <a:latin typeface="Garamond" pitchFamily="18" charset="0"/>
              </a:rPr>
              <a:t>, a </a:t>
            </a:r>
            <a:r>
              <a:rPr lang="cs-CZ" sz="2400" dirty="0" err="1" smtClean="0">
                <a:latin typeface="Garamond" pitchFamily="18" charset="0"/>
              </a:rPr>
              <a:t>portrait</a:t>
            </a:r>
            <a:r>
              <a:rPr lang="cs-CZ" sz="2400" dirty="0" smtClean="0">
                <a:latin typeface="Garamond" pitchFamily="18" charset="0"/>
              </a:rPr>
              <a:t> by </a:t>
            </a:r>
            <a:r>
              <a:rPr lang="cs-CZ" sz="2400" dirty="0" err="1" smtClean="0">
                <a:latin typeface="Garamond" pitchFamily="18" charset="0"/>
              </a:rPr>
              <a:t>Jozef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Kreutzinger</a:t>
            </a:r>
            <a:endParaRPr lang="cs-CZ" sz="2400" dirty="0">
              <a:latin typeface="Garamond" pitchFamily="18" charset="0"/>
            </a:endParaRPr>
          </a:p>
        </p:txBody>
      </p:sp>
      <p:pic>
        <p:nvPicPr>
          <p:cNvPr id="4" name="Zástupný symbol pro obsah 3" descr="Josef_Kreutzinger_-_Kaiserliche_Famil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268" r="6268"/>
          <a:stretch>
            <a:fillRect/>
          </a:stretch>
        </p:blipFill>
        <p:spPr>
          <a:xfrm>
            <a:off x="395536" y="764704"/>
            <a:ext cx="5196310" cy="5196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136904" cy="660688"/>
          </a:xfrm>
        </p:spPr>
        <p:txBody>
          <a:bodyPr>
            <a:normAutofit fontScale="90000"/>
          </a:bodyPr>
          <a:lstStyle/>
          <a:p>
            <a:r>
              <a:rPr lang="cs-CZ" sz="3100" dirty="0" err="1" smtClean="0">
                <a:latin typeface="Garamond" pitchFamily="18" charset="0"/>
              </a:rPr>
              <a:t>Europe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After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Congress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Vienna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9512" y="764704"/>
            <a:ext cx="7992888" cy="590465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cs-CZ" sz="3000" b="1" i="1" dirty="0" err="1" smtClean="0">
                <a:solidFill>
                  <a:schemeClr val="tx2"/>
                </a:solidFill>
                <a:latin typeface="Garamond" pitchFamily="18" charset="0"/>
              </a:rPr>
              <a:t>Congress</a:t>
            </a:r>
            <a:r>
              <a:rPr lang="cs-CZ" sz="30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000" b="1" i="1" dirty="0" err="1" smtClean="0">
                <a:solidFill>
                  <a:schemeClr val="tx2"/>
                </a:solidFill>
                <a:latin typeface="Garamond" pitchFamily="18" charset="0"/>
              </a:rPr>
              <a:t>of</a:t>
            </a:r>
            <a:r>
              <a:rPr lang="cs-CZ" sz="3000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sz="3000" b="1" i="1" dirty="0" err="1" smtClean="0">
                <a:solidFill>
                  <a:schemeClr val="tx2"/>
                </a:solidFill>
                <a:latin typeface="Garamond" pitchFamily="18" charset="0"/>
              </a:rPr>
              <a:t>Vienna</a:t>
            </a:r>
            <a:endParaRPr lang="cs-CZ" sz="3000" b="1" i="1" dirty="0" smtClean="0">
              <a:solidFill>
                <a:schemeClr val="tx2"/>
              </a:solidFill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a </a:t>
            </a:r>
            <a:r>
              <a:rPr lang="cs-CZ" dirty="0" err="1" smtClean="0">
                <a:latin typeface="Garamond" pitchFamily="18" charset="0"/>
              </a:rPr>
              <a:t>conference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ambassadors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chaired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b="1" dirty="0" err="1" smtClean="0">
                <a:latin typeface="Garamond" pitchFamily="18" charset="0"/>
              </a:rPr>
              <a:t>Klemens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Wenzel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von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held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September</a:t>
            </a:r>
            <a:r>
              <a:rPr lang="cs-CZ" dirty="0" smtClean="0">
                <a:latin typeface="Garamond" pitchFamily="18" charset="0"/>
              </a:rPr>
              <a:t>, 1814 to June, 1815 </a:t>
            </a: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aim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–  </a:t>
            </a:r>
            <a:r>
              <a:rPr lang="cs-CZ" dirty="0" err="1" smtClean="0">
                <a:latin typeface="Garamond" pitchFamily="18" charset="0"/>
              </a:rPr>
              <a:t>finishing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France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restauration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principles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situation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before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revolution</a:t>
            </a:r>
            <a:r>
              <a:rPr lang="cs-CZ" dirty="0" smtClean="0">
                <a:latin typeface="Garamond" pitchFamily="18" charset="0"/>
              </a:rPr>
              <a:t> (no </a:t>
            </a:r>
            <a:r>
              <a:rPr lang="cs-CZ" dirty="0" err="1" smtClean="0">
                <a:latin typeface="Garamond" pitchFamily="18" charset="0"/>
              </a:rPr>
              <a:t>revolutions</a:t>
            </a:r>
            <a:r>
              <a:rPr lang="cs-CZ" dirty="0" smtClean="0">
                <a:latin typeface="Garamond" pitchFamily="18" charset="0"/>
              </a:rPr>
              <a:t>, no </a:t>
            </a:r>
            <a:r>
              <a:rPr lang="cs-CZ" dirty="0" err="1" smtClean="0">
                <a:latin typeface="Garamond" pitchFamily="18" charset="0"/>
              </a:rPr>
              <a:t>republicanism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lesser</a:t>
            </a:r>
            <a:r>
              <a:rPr lang="cs-CZ" dirty="0" smtClean="0">
                <a:latin typeface="Garamond" pitchFamily="18" charset="0"/>
              </a:rPr>
              <a:t> civil </a:t>
            </a:r>
            <a:r>
              <a:rPr lang="cs-CZ" dirty="0" err="1" smtClean="0">
                <a:latin typeface="Garamond" pitchFamily="18" charset="0"/>
              </a:rPr>
              <a:t>rights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4 Great </a:t>
            </a:r>
            <a:r>
              <a:rPr lang="cs-CZ" dirty="0" err="1" smtClean="0">
                <a:latin typeface="Garamond" pitchFamily="18" charset="0"/>
              </a:rPr>
              <a:t>Powers</a:t>
            </a:r>
            <a:r>
              <a:rPr lang="cs-CZ" dirty="0" smtClean="0">
                <a:latin typeface="Garamond" pitchFamily="18" charset="0"/>
              </a:rPr>
              <a:t>: </a:t>
            </a:r>
            <a:r>
              <a:rPr lang="cs-CZ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Tzar</a:t>
            </a:r>
            <a:r>
              <a:rPr lang="cs-CZ" dirty="0" smtClean="0">
                <a:latin typeface="Garamond" pitchFamily="18" charset="0"/>
              </a:rPr>
              <a:t> Alexandr I,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Carl</a:t>
            </a:r>
            <a:r>
              <a:rPr lang="cs-CZ" dirty="0" smtClean="0">
                <a:latin typeface="Garamond" pitchFamily="18" charset="0"/>
              </a:rPr>
              <a:t> Robert </a:t>
            </a:r>
            <a:r>
              <a:rPr lang="cs-CZ" dirty="0" err="1" smtClean="0">
                <a:latin typeface="Garamond" pitchFamily="18" charset="0"/>
              </a:rPr>
              <a:t>Nesselrode</a:t>
            </a:r>
            <a:r>
              <a:rPr lang="cs-CZ" dirty="0" smtClean="0">
                <a:latin typeface="Garamond" pitchFamily="18" charset="0"/>
              </a:rPr>
              <a:t>), </a:t>
            </a:r>
            <a:r>
              <a:rPr lang="cs-CZ" dirty="0" err="1" smtClean="0">
                <a:latin typeface="Garamond" pitchFamily="18" charset="0"/>
              </a:rPr>
              <a:t>Prussia</a:t>
            </a:r>
            <a:r>
              <a:rPr lang="cs-CZ" dirty="0" smtClean="0">
                <a:latin typeface="Garamond" pitchFamily="18" charset="0"/>
              </a:rPr>
              <a:t> (King </a:t>
            </a:r>
            <a:r>
              <a:rPr lang="cs-CZ" dirty="0" err="1" smtClean="0">
                <a:latin typeface="Garamond" pitchFamily="18" charset="0"/>
              </a:rPr>
              <a:t>Frederick</a:t>
            </a:r>
            <a:r>
              <a:rPr lang="cs-CZ" dirty="0" smtClean="0">
                <a:latin typeface="Garamond" pitchFamily="18" charset="0"/>
              </a:rPr>
              <a:t> William III, </a:t>
            </a:r>
            <a:r>
              <a:rPr lang="cs-CZ" dirty="0" err="1" smtClean="0">
                <a:latin typeface="Garamond" pitchFamily="18" charset="0"/>
              </a:rPr>
              <a:t>Chancellor</a:t>
            </a:r>
            <a:r>
              <a:rPr lang="cs-CZ" dirty="0" smtClean="0">
                <a:latin typeface="Garamond" pitchFamily="18" charset="0"/>
              </a:rPr>
              <a:t> Karl August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Hardenberg</a:t>
            </a:r>
            <a:r>
              <a:rPr lang="cs-CZ" dirty="0" smtClean="0">
                <a:latin typeface="Garamond" pitchFamily="18" charset="0"/>
              </a:rPr>
              <a:t>) , </a:t>
            </a:r>
            <a:r>
              <a:rPr lang="cs-CZ" dirty="0" err="1" smtClean="0">
                <a:latin typeface="Garamond" pitchFamily="18" charset="0"/>
              </a:rPr>
              <a:t>Austria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Francis</a:t>
            </a:r>
            <a:r>
              <a:rPr lang="cs-CZ" dirty="0" smtClean="0">
                <a:latin typeface="Garamond" pitchFamily="18" charset="0"/>
              </a:rPr>
              <a:t> I.,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Minister</a:t>
            </a:r>
            <a:r>
              <a:rPr lang="cs-CZ" dirty="0" smtClean="0">
                <a:latin typeface="Garamond" pitchFamily="18" charset="0"/>
              </a:rPr>
              <a:t> Prince </a:t>
            </a:r>
            <a:r>
              <a:rPr lang="cs-CZ" dirty="0" err="1" smtClean="0">
                <a:latin typeface="Garamond" pitchFamily="18" charset="0"/>
              </a:rPr>
              <a:t>Metternich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Great </a:t>
            </a:r>
            <a:r>
              <a:rPr lang="cs-CZ" dirty="0" err="1" smtClean="0">
                <a:latin typeface="Garamond" pitchFamily="18" charset="0"/>
              </a:rPr>
              <a:t>Britain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Secretary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Viscount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Castelreagh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later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Duke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Wellington)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surprisingly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important</a:t>
            </a:r>
            <a:r>
              <a:rPr lang="cs-CZ" dirty="0" smtClean="0">
                <a:latin typeface="Garamond" pitchFamily="18" charset="0"/>
              </a:rPr>
              <a:t> role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France – </a:t>
            </a:r>
            <a:r>
              <a:rPr lang="cs-CZ" dirty="0" err="1" smtClean="0">
                <a:latin typeface="Garamond" pitchFamily="18" charset="0"/>
              </a:rPr>
              <a:t>thanks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Ministre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Foreign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Affairs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Maurice</a:t>
            </a:r>
            <a:r>
              <a:rPr lang="cs-CZ" dirty="0" smtClean="0">
                <a:latin typeface="Garamond" pitchFamily="18" charset="0"/>
              </a:rPr>
              <a:t> de </a:t>
            </a:r>
            <a:r>
              <a:rPr lang="cs-CZ" dirty="0" err="1" smtClean="0">
                <a:latin typeface="Garamond" pitchFamily="18" charset="0"/>
              </a:rPr>
              <a:t>Talleyrand</a:t>
            </a:r>
            <a:r>
              <a:rPr lang="cs-CZ" dirty="0" smtClean="0">
                <a:latin typeface="Garamond" pitchFamily="18" charset="0"/>
              </a:rPr>
              <a:t> – a </a:t>
            </a:r>
            <a:r>
              <a:rPr lang="cs-CZ" dirty="0" err="1" smtClean="0">
                <a:latin typeface="Garamond" pitchFamily="18" charset="0"/>
              </a:rPr>
              <a:t>very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good</a:t>
            </a:r>
            <a:r>
              <a:rPr lang="cs-CZ" dirty="0" smtClean="0">
                <a:latin typeface="Garamond" pitchFamily="18" charset="0"/>
              </a:rPr>
              <a:t> diplomat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6516216" y="3645024"/>
            <a:ext cx="2448272" cy="2952328"/>
          </a:xfrm>
        </p:spPr>
        <p:txBody>
          <a:bodyPr>
            <a:normAutofit/>
          </a:bodyPr>
          <a:lstStyle/>
          <a:p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Congress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not </a:t>
            </a:r>
            <a:r>
              <a:rPr lang="cs-CZ" sz="2000" dirty="0" err="1" smtClean="0">
                <a:latin typeface="Garamond" pitchFamily="18" charset="0"/>
              </a:rPr>
              <a:t>only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political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congress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also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festive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event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concerts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dances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hunting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coursing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etc</a:t>
            </a:r>
            <a:r>
              <a:rPr lang="cs-CZ" sz="2000" dirty="0" smtClean="0">
                <a:latin typeface="Garamond" pitchFamily="18" charset="0"/>
              </a:rPr>
              <a:t> . </a:t>
            </a:r>
            <a:r>
              <a:rPr lang="cs-CZ" sz="2000" dirty="0" err="1" smtClean="0">
                <a:latin typeface="Garamond" pitchFamily="18" charset="0"/>
              </a:rPr>
              <a:t>Due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sometimes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„A Dancing </a:t>
            </a:r>
            <a:r>
              <a:rPr lang="cs-CZ" sz="2000" dirty="0" err="1" smtClean="0">
                <a:latin typeface="Garamond" pitchFamily="18" charset="0"/>
              </a:rPr>
              <a:t>Congress</a:t>
            </a:r>
            <a:r>
              <a:rPr lang="cs-CZ" sz="2000" dirty="0" smtClean="0">
                <a:latin typeface="Garamond" pitchFamily="18" charset="0"/>
              </a:rPr>
              <a:t>“.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4" name="Zástupný symbol pro obsah 3" descr="Congres 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61" r="16761"/>
          <a:stretch>
            <a:fillRect/>
          </a:stretch>
        </p:blipFill>
        <p:spPr>
          <a:xfrm>
            <a:off x="323528" y="404664"/>
            <a:ext cx="5976664" cy="59766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3529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i="1" dirty="0" err="1" smtClean="0">
                <a:solidFill>
                  <a:schemeClr val="tx2"/>
                </a:solidFill>
                <a:latin typeface="Garamond" pitchFamily="18" charset="0"/>
              </a:rPr>
              <a:t>The</a:t>
            </a:r>
            <a:r>
              <a:rPr lang="cs-CZ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i="1" dirty="0" err="1" smtClean="0">
                <a:solidFill>
                  <a:schemeClr val="tx2"/>
                </a:solidFill>
                <a:latin typeface="Garamond" pitchFamily="18" charset="0"/>
              </a:rPr>
              <a:t>Final</a:t>
            </a:r>
            <a:r>
              <a:rPr lang="cs-CZ" b="1" i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b="1" i="1" dirty="0" err="1" smtClean="0">
                <a:solidFill>
                  <a:schemeClr val="tx2"/>
                </a:solidFill>
                <a:latin typeface="Garamond" pitchFamily="18" charset="0"/>
              </a:rPr>
              <a:t>Act</a:t>
            </a:r>
            <a:r>
              <a:rPr lang="cs-CZ" b="1" dirty="0" smtClean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cs-CZ" dirty="0" smtClean="0">
                <a:solidFill>
                  <a:schemeClr val="tx2"/>
                </a:solidFill>
                <a:latin typeface="Garamond" pitchFamily="18" charset="0"/>
              </a:rPr>
              <a:t>– June 1815:</a:t>
            </a:r>
          </a:p>
          <a:p>
            <a:pPr lvl="0"/>
            <a:r>
              <a:rPr lang="cs-CZ" b="1" i="1" dirty="0" err="1" smtClean="0">
                <a:latin typeface="Garamond" pitchFamily="18" charset="0"/>
              </a:rPr>
              <a:t>Russia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most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Duchy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Congress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formed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allowed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keep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Finland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annexed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Sweden</a:t>
            </a:r>
            <a:r>
              <a:rPr lang="cs-CZ" dirty="0" smtClean="0">
                <a:latin typeface="Garamond" pitchFamily="18" charset="0"/>
              </a:rPr>
              <a:t> in 1809)</a:t>
            </a:r>
          </a:p>
          <a:p>
            <a:pPr lvl="0"/>
            <a:r>
              <a:rPr lang="cs-CZ" b="1" i="1" dirty="0" err="1" smtClean="0">
                <a:latin typeface="Garamond" pitchFamily="18" charset="0"/>
              </a:rPr>
              <a:t>Prussia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given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fifths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Saxony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parts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Duchy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Warsaw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Danzig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Rhineland</a:t>
            </a:r>
            <a:r>
              <a:rPr lang="cs-CZ" dirty="0" smtClean="0">
                <a:latin typeface="Garamond" pitchFamily="18" charset="0"/>
              </a:rPr>
              <a:t>/</a:t>
            </a:r>
            <a:r>
              <a:rPr lang="cs-CZ" dirty="0" err="1" smtClean="0">
                <a:latin typeface="Garamond" pitchFamily="18" charset="0"/>
              </a:rPr>
              <a:t>Westphalia</a:t>
            </a:r>
            <a:r>
              <a:rPr lang="cs-CZ" dirty="0" smtClean="0">
                <a:latin typeface="Garamond" pitchFamily="18" charset="0"/>
              </a:rPr>
              <a:t>.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A </a:t>
            </a:r>
            <a:r>
              <a:rPr lang="cs-CZ" b="1" i="1" dirty="0" err="1" smtClean="0">
                <a:latin typeface="Garamond" pitchFamily="18" charset="0"/>
              </a:rPr>
              <a:t>German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38 </a:t>
            </a:r>
            <a:r>
              <a:rPr lang="cs-CZ" dirty="0" err="1" smtClean="0">
                <a:latin typeface="Garamond" pitchFamily="18" charset="0"/>
              </a:rPr>
              <a:t>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previous</a:t>
            </a:r>
            <a:r>
              <a:rPr lang="cs-CZ" dirty="0" smtClean="0">
                <a:latin typeface="Garamond" pitchFamily="18" charset="0"/>
              </a:rPr>
              <a:t> 360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Roman Empire, </a:t>
            </a:r>
            <a:r>
              <a:rPr lang="cs-CZ" dirty="0" err="1" smtClean="0">
                <a:latin typeface="Garamond" pitchFamily="18" charset="0"/>
              </a:rPr>
              <a:t>under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presidency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Austrian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Emperor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United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Kingdom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Netherlands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neutrality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Switzerland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guaranteed</a:t>
            </a:r>
            <a:r>
              <a:rPr lang="cs-CZ" dirty="0" smtClean="0">
                <a:latin typeface="Garamond" pitchFamily="18" charset="0"/>
              </a:rPr>
              <a:t>. 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Bourbon Ferdinand IV,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Sicily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restored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control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</a:t>
            </a:r>
            <a:r>
              <a:rPr lang="cs-CZ" b="1" i="1" dirty="0" err="1" smtClean="0">
                <a:latin typeface="Garamond" pitchFamily="18" charset="0"/>
              </a:rPr>
              <a:t>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Kingdom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Naples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slave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trade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condemned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5292080" y="4509120"/>
            <a:ext cx="3429000" cy="1920240"/>
          </a:xfrm>
        </p:spPr>
        <p:txBody>
          <a:bodyPr>
            <a:noAutofit/>
          </a:bodyPr>
          <a:lstStyle/>
          <a:p>
            <a:r>
              <a:rPr lang="de-DE" sz="2800" dirty="0" smtClean="0">
                <a:latin typeface="Garamond" pitchFamily="18" charset="0"/>
              </a:rPr>
              <a:t>Clement </a:t>
            </a:r>
            <a:r>
              <a:rPr lang="de-DE" sz="2800" dirty="0" err="1" smtClean="0">
                <a:latin typeface="Garamond" pitchFamily="18" charset="0"/>
              </a:rPr>
              <a:t>Wenceslas</a:t>
            </a:r>
            <a:r>
              <a:rPr lang="cs-CZ" sz="2800" dirty="0" smtClean="0">
                <a:latin typeface="Garamond" pitchFamily="18" charset="0"/>
              </a:rPr>
              <a:t> Nepomuk</a:t>
            </a:r>
            <a:r>
              <a:rPr lang="de-DE" sz="2800" dirty="0" smtClean="0">
                <a:latin typeface="Garamond" pitchFamily="18" charset="0"/>
              </a:rPr>
              <a:t> Lothar von Metternich-</a:t>
            </a:r>
            <a:r>
              <a:rPr lang="de-DE" sz="2800" dirty="0" err="1" smtClean="0">
                <a:latin typeface="Garamond" pitchFamily="18" charset="0"/>
              </a:rPr>
              <a:t>Winneburg</a:t>
            </a:r>
            <a:r>
              <a:rPr lang="de-DE" sz="2800" dirty="0" smtClean="0">
                <a:latin typeface="Garamond" pitchFamily="18" charset="0"/>
              </a:rPr>
              <a:t>-Beilstein</a:t>
            </a:r>
            <a:r>
              <a:rPr lang="cs-CZ" sz="2800" dirty="0" smtClean="0">
                <a:latin typeface="Garamond" pitchFamily="18" charset="0"/>
              </a:rPr>
              <a:t> (1773 – 1859)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7" name="Zástupný symbol pro obrázek 6" descr="Portrait-of-Klemens-Lothar-Wenzel-von-Metternich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104456" cy="625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Europe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congress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vienna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4" name="Zástupný symbol pro obsah 3" descr="Map_congress_of_vi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85492"/>
            <a:ext cx="7243332" cy="560774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3010</Words>
  <Application>Microsoft Office PowerPoint</Application>
  <PresentationFormat>Předvádění na obrazovce (4:3)</PresentationFormat>
  <Paragraphs>257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Bohatý</vt:lpstr>
      <vt:lpstr>Central Europe after the Napoleonic Wars. The Rise of National Movements. revolutions 1848/49. </vt:lpstr>
      <vt:lpstr>Habsburg Monarchy </vt:lpstr>
      <vt:lpstr>Snímek 3</vt:lpstr>
      <vt:lpstr>Snímek 4</vt:lpstr>
      <vt:lpstr>Europe After the Congress of Vienna  </vt:lpstr>
      <vt:lpstr>Snímek 6</vt:lpstr>
      <vt:lpstr>Snímek 7</vt:lpstr>
      <vt:lpstr>Snímek 8</vt:lpstr>
      <vt:lpstr>Europe after congress of vienna</vt:lpstr>
      <vt:lpstr>The most important results: </vt:lpstr>
      <vt:lpstr>The Rise of National Movements </vt:lpstr>
      <vt:lpstr>Poland – November Uprising 1830 </vt:lpstr>
      <vt:lpstr>Snímek 13</vt:lpstr>
      <vt:lpstr>The third wave of national movements in 1840s</vt:lpstr>
      <vt:lpstr>German States </vt:lpstr>
      <vt:lpstr>Habsburg Monarchy</vt:lpstr>
      <vt:lpstr>1848 in habsburg monarchy</vt:lpstr>
      <vt:lpstr>Snímek 18</vt:lpstr>
      <vt:lpstr>Snímek 19</vt:lpstr>
      <vt:lpstr>Habsburg Monarchy in the second half of 19th century </vt:lpstr>
      <vt:lpstr>Snímek 21</vt:lpstr>
      <vt:lpstr>Snímek 22</vt:lpstr>
      <vt:lpstr>Snímek 23</vt:lpstr>
      <vt:lpstr>Snímek 24</vt:lpstr>
      <vt:lpstr>Austria-hungary (1910)</vt:lpstr>
      <vt:lpstr>Austria-hungary</vt:lpstr>
      <vt:lpstr>Austria-hungary</vt:lpstr>
      <vt:lpstr>Habsburg monarchy  </vt:lpstr>
      <vt:lpstr>unification of Italy</vt:lpstr>
      <vt:lpstr>Snímek 30</vt:lpstr>
      <vt:lpstr>Snímek 31</vt:lpstr>
      <vt:lpstr>unification of Germany </vt:lpstr>
      <vt:lpstr>The unification of Italy</vt:lpstr>
      <vt:lpstr>Snímek 34</vt:lpstr>
      <vt:lpstr>Snímek 35</vt:lpstr>
      <vt:lpstr>Snímek 36</vt:lpstr>
      <vt:lpstr>unification of Germany </vt:lpstr>
      <vt:lpstr>unification of Germany </vt:lpstr>
      <vt:lpstr>German empire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during the Napoleonic Wars The Rise of National Movements The Birth of modern Czech Nation</dc:title>
  <dc:creator>Standard</dc:creator>
  <cp:lastModifiedBy>Hrabcova</cp:lastModifiedBy>
  <cp:revision>68</cp:revision>
  <dcterms:created xsi:type="dcterms:W3CDTF">2012-10-01T10:28:22Z</dcterms:created>
  <dcterms:modified xsi:type="dcterms:W3CDTF">2014-10-14T07:06:53Z</dcterms:modified>
</cp:coreProperties>
</file>