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5" r:id="rId3"/>
    <p:sldId id="311" r:id="rId4"/>
    <p:sldId id="290" r:id="rId5"/>
    <p:sldId id="291" r:id="rId6"/>
    <p:sldId id="292" r:id="rId7"/>
    <p:sldId id="293" r:id="rId8"/>
    <p:sldId id="270" r:id="rId9"/>
    <p:sldId id="271" r:id="rId10"/>
    <p:sldId id="272" r:id="rId11"/>
    <p:sldId id="273" r:id="rId12"/>
    <p:sldId id="278" r:id="rId13"/>
    <p:sldId id="294" r:id="rId14"/>
    <p:sldId id="295" r:id="rId15"/>
    <p:sldId id="296" r:id="rId16"/>
    <p:sldId id="299" r:id="rId17"/>
    <p:sldId id="297" r:id="rId18"/>
    <p:sldId id="312" r:id="rId19"/>
    <p:sldId id="298" r:id="rId20"/>
    <p:sldId id="300" r:id="rId21"/>
    <p:sldId id="313" r:id="rId22"/>
    <p:sldId id="301" r:id="rId23"/>
    <p:sldId id="316" r:id="rId24"/>
    <p:sldId id="302" r:id="rId25"/>
    <p:sldId id="317" r:id="rId26"/>
    <p:sldId id="303" r:id="rId27"/>
    <p:sldId id="306" r:id="rId28"/>
    <p:sldId id="304" r:id="rId29"/>
    <p:sldId id="318" r:id="rId30"/>
    <p:sldId id="305" r:id="rId31"/>
    <p:sldId id="307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2" autoAdjust="0"/>
    <p:restoredTop sz="94660"/>
  </p:normalViewPr>
  <p:slideViewPr>
    <p:cSldViewPr>
      <p:cViewPr varScale="1">
        <p:scale>
          <a:sx n="106" d="100"/>
          <a:sy n="106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21E0D0D-85C6-453B-9A73-24F44DEA9908}" type="datetimeFigureOut">
              <a:rPr lang="cs-CZ" smtClean="0"/>
              <a:pPr/>
              <a:t>24.10.2014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1E0D0D-85C6-453B-9A73-24F44DEA9908}" type="datetimeFigureOut">
              <a:rPr lang="cs-CZ" smtClean="0"/>
              <a:pPr/>
              <a:t>24.10.2014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21E0D0D-85C6-453B-9A73-24F44DEA9908}" type="datetimeFigureOut">
              <a:rPr lang="cs-CZ" smtClean="0"/>
              <a:pPr/>
              <a:t>24.10.2014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1E0D0D-85C6-453B-9A73-24F44DEA9908}" type="datetimeFigureOut">
              <a:rPr lang="cs-CZ" smtClean="0"/>
              <a:pPr/>
              <a:t>24.10.2014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21E0D0D-85C6-453B-9A73-24F44DEA9908}" type="datetimeFigureOut">
              <a:rPr lang="cs-CZ" smtClean="0"/>
              <a:pPr/>
              <a:t>24.10.2014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1E0D0D-85C6-453B-9A73-24F44DEA9908}" type="datetimeFigureOut">
              <a:rPr lang="cs-CZ" smtClean="0"/>
              <a:pPr/>
              <a:t>24.10.2014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1E0D0D-85C6-453B-9A73-24F44DEA9908}" type="datetimeFigureOut">
              <a:rPr lang="cs-CZ" smtClean="0"/>
              <a:pPr/>
              <a:t>24.10.2014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1E0D0D-85C6-453B-9A73-24F44DEA9908}" type="datetimeFigureOut">
              <a:rPr lang="cs-CZ" smtClean="0"/>
              <a:pPr/>
              <a:t>24.10.2014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21E0D0D-85C6-453B-9A73-24F44DEA9908}" type="datetimeFigureOut">
              <a:rPr lang="cs-CZ" smtClean="0"/>
              <a:pPr/>
              <a:t>24.10.2014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1E0D0D-85C6-453B-9A73-24F44DEA9908}" type="datetimeFigureOut">
              <a:rPr lang="cs-CZ" smtClean="0"/>
              <a:pPr/>
              <a:t>24.10.2014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1E0D0D-85C6-453B-9A73-24F44DEA9908}" type="datetimeFigureOut">
              <a:rPr lang="cs-CZ" smtClean="0"/>
              <a:pPr/>
              <a:t>24.10.2014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21E0D0D-85C6-453B-9A73-24F44DEA9908}" type="datetimeFigureOut">
              <a:rPr lang="cs-CZ" smtClean="0"/>
              <a:pPr/>
              <a:t>24.10.2014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E80AE19-9928-4F77-9B84-2B5D7FC1839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-map-as-history.com/demos/tome03/index.php" TargetMode="External"/><Relationship Id="rId2" Type="http://schemas.openxmlformats.org/officeDocument/2006/relationships/hyperlink" Target="http://www.firstworldwa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eaties.un.org/Pages/showDetails.aspx?objid=08000002801683d0" TargetMode="External"/><Relationship Id="rId5" Type="http://schemas.openxmlformats.org/officeDocument/2006/relationships/hyperlink" Target="http://www.youtube.com/watch?v=L8uWgbRd8So" TargetMode="External"/><Relationship Id="rId4" Type="http://schemas.openxmlformats.org/officeDocument/2006/relationships/hyperlink" Target="http://www.ourdocuments.gov/doc_large_image.php?doc=62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books.google.cz/books?id=J4A1gt4-VCsC&amp;printsec=frontcover&amp;hl=cs&amp;source=gbs_ViewAPI&amp;redir_esc=y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-map-as-history.com/demos/tome03/index.ph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9792" y="1340768"/>
            <a:ext cx="6264696" cy="3960440"/>
          </a:xfrm>
        </p:spPr>
        <p:txBody>
          <a:bodyPr/>
          <a:lstStyle/>
          <a:p>
            <a:r>
              <a:rPr lang="cs-CZ" sz="3200" dirty="0" err="1" smtClean="0">
                <a:latin typeface="Garamond" pitchFamily="18" charset="0"/>
              </a:rPr>
              <a:t>international</a:t>
            </a:r>
            <a:r>
              <a:rPr lang="cs-CZ" sz="3200" dirty="0" smtClean="0">
                <a:latin typeface="Garamond" pitchFamily="18" charset="0"/>
              </a:rPr>
              <a:t> relations in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central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europe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after</a:t>
            </a:r>
            <a:r>
              <a:rPr lang="cs-CZ" sz="3200" dirty="0" smtClean="0">
                <a:latin typeface="Garamond" pitchFamily="18" charset="0"/>
              </a:rPr>
              <a:t> WW </a:t>
            </a:r>
            <a:r>
              <a:rPr lang="cs-CZ" sz="3200" dirty="0" smtClean="0">
                <a:latin typeface="Garamond" pitchFamily="18" charset="0"/>
              </a:rPr>
              <a:t>I</a:t>
            </a:r>
            <a:br>
              <a:rPr lang="cs-CZ" sz="3200" dirty="0" smtClean="0">
                <a:latin typeface="Garamond" pitchFamily="18" charset="0"/>
              </a:rPr>
            </a:br>
            <a:r>
              <a:rPr lang="cs-CZ" sz="3200" dirty="0" err="1" smtClean="0">
                <a:latin typeface="Garamond" pitchFamily="18" charset="0"/>
              </a:rPr>
              <a:t>Cetral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europe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during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interwar</a:t>
            </a:r>
            <a:r>
              <a:rPr lang="cs-CZ" sz="3200" dirty="0" smtClean="0">
                <a:latin typeface="Garamond" pitchFamily="18" charset="0"/>
              </a:rPr>
              <a:t> period, part I</a:t>
            </a:r>
            <a:r>
              <a:rPr lang="cs-CZ" sz="5400" dirty="0" smtClean="0">
                <a:latin typeface="Garamond" pitchFamily="18" charset="0"/>
              </a:rPr>
              <a:t/>
            </a:r>
            <a:br>
              <a:rPr lang="cs-CZ" sz="5400" dirty="0" smtClean="0">
                <a:latin typeface="Garamond" pitchFamily="18" charset="0"/>
              </a:rPr>
            </a:br>
            <a:endParaRPr lang="cs-CZ" sz="5400" dirty="0">
              <a:latin typeface="Garamond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91880" y="5517232"/>
            <a:ext cx="5114778" cy="1101248"/>
          </a:xfrm>
        </p:spPr>
        <p:txBody>
          <a:bodyPr/>
          <a:lstStyle/>
          <a:p>
            <a:r>
              <a:rPr lang="cs-CZ" dirty="0" smtClean="0">
                <a:latin typeface="Garamond" pitchFamily="18" charset="0"/>
              </a:rPr>
              <a:t>Jana </a:t>
            </a:r>
            <a:r>
              <a:rPr lang="cs-CZ" dirty="0" err="1" smtClean="0">
                <a:latin typeface="Garamond" pitchFamily="18" charset="0"/>
              </a:rPr>
              <a:t>Skerlova</a:t>
            </a:r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239000" cy="87671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60648"/>
            <a:ext cx="8064896" cy="6597352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v"/>
            </a:pP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Locarno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Conference</a:t>
            </a:r>
            <a:r>
              <a:rPr lang="cs-CZ" b="1" dirty="0" smtClean="0">
                <a:latin typeface="Garamond" pitchFamily="18" charset="0"/>
              </a:rPr>
              <a:t>, </a:t>
            </a:r>
            <a:r>
              <a:rPr lang="cs-CZ" b="1" dirty="0" err="1" smtClean="0">
                <a:latin typeface="Garamond" pitchFamily="18" charset="0"/>
              </a:rPr>
              <a:t>Switzerland</a:t>
            </a:r>
            <a:r>
              <a:rPr lang="cs-CZ" b="1" dirty="0" smtClean="0">
                <a:latin typeface="Garamond" pitchFamily="18" charset="0"/>
              </a:rPr>
              <a:t> – </a:t>
            </a:r>
            <a:r>
              <a:rPr lang="cs-CZ" b="1" dirty="0" err="1" smtClean="0">
                <a:latin typeface="Garamond" pitchFamily="18" charset="0"/>
              </a:rPr>
              <a:t>October</a:t>
            </a:r>
            <a:r>
              <a:rPr lang="cs-CZ" b="1" dirty="0" smtClean="0">
                <a:latin typeface="Garamond" pitchFamily="18" charset="0"/>
              </a:rPr>
              <a:t> 1925 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4 </a:t>
            </a:r>
            <a:r>
              <a:rPr lang="cs-CZ" dirty="0" err="1" smtClean="0">
                <a:latin typeface="Garamond" pitchFamily="18" charset="0"/>
              </a:rPr>
              <a:t>great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powers</a:t>
            </a:r>
            <a:r>
              <a:rPr lang="cs-CZ" dirty="0" smtClean="0">
                <a:latin typeface="Garamond" pitchFamily="18" charset="0"/>
              </a:rPr>
              <a:t> (Great </a:t>
            </a:r>
            <a:r>
              <a:rPr lang="cs-CZ" dirty="0" err="1" smtClean="0">
                <a:latin typeface="Garamond" pitchFamily="18" charset="0"/>
              </a:rPr>
              <a:t>Britain</a:t>
            </a:r>
            <a:r>
              <a:rPr lang="cs-CZ" dirty="0" smtClean="0">
                <a:latin typeface="Garamond" pitchFamily="18" charset="0"/>
              </a:rPr>
              <a:t>, France, Italy,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) – </a:t>
            </a:r>
            <a:r>
              <a:rPr lang="cs-CZ" dirty="0" err="1" smtClean="0">
                <a:latin typeface="Garamond" pitchFamily="18" charset="0"/>
              </a:rPr>
              <a:t>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attempt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overcome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differences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between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winners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losers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principal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treaty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concluded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</a:t>
            </a:r>
            <a:r>
              <a:rPr lang="cs-CZ" dirty="0" smtClean="0">
                <a:latin typeface="Garamond" pitchFamily="18" charset="0"/>
              </a:rPr>
              <a:t> Locarno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smtClean="0">
                <a:latin typeface="Garamond" pitchFamily="18" charset="0"/>
              </a:rPr>
              <a:t>"</a:t>
            </a:r>
            <a:r>
              <a:rPr lang="cs-CZ" b="1" dirty="0" err="1" smtClean="0">
                <a:latin typeface="Garamond" pitchFamily="18" charset="0"/>
              </a:rPr>
              <a:t>Rhineland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Pact</a:t>
            </a:r>
            <a:r>
              <a:rPr lang="cs-CZ" b="1" dirty="0" smtClean="0">
                <a:latin typeface="Garamond" pitchFamily="18" charset="0"/>
              </a:rPr>
              <a:t>"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between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, France, </a:t>
            </a:r>
            <a:r>
              <a:rPr lang="cs-CZ" dirty="0" err="1" smtClean="0">
                <a:latin typeface="Garamond" pitchFamily="18" charset="0"/>
              </a:rPr>
              <a:t>Belgium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United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Kingdom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Italy.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first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three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signatories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undertook</a:t>
            </a:r>
            <a:r>
              <a:rPr lang="cs-CZ" dirty="0" smtClean="0">
                <a:latin typeface="Garamond" pitchFamily="18" charset="0"/>
              </a:rPr>
              <a:t> not to </a:t>
            </a:r>
            <a:r>
              <a:rPr lang="cs-CZ" dirty="0" err="1" smtClean="0">
                <a:latin typeface="Garamond" pitchFamily="18" charset="0"/>
              </a:rPr>
              <a:t>attack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each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other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latter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two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acting</a:t>
            </a:r>
            <a:r>
              <a:rPr lang="cs-CZ" dirty="0" smtClean="0">
                <a:latin typeface="Garamond" pitchFamily="18" charset="0"/>
              </a:rPr>
              <a:t> as </a:t>
            </a:r>
            <a:r>
              <a:rPr lang="cs-CZ" dirty="0" err="1" smtClean="0">
                <a:latin typeface="Garamond" pitchFamily="18" charset="0"/>
              </a:rPr>
              <a:t>guarantors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western </a:t>
            </a:r>
            <a:r>
              <a:rPr lang="cs-CZ" dirty="0" err="1" smtClean="0">
                <a:latin typeface="Garamond" pitchFamily="18" charset="0"/>
              </a:rPr>
              <a:t>borders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guaranted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eastern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not – </a:t>
            </a:r>
            <a:r>
              <a:rPr lang="cs-CZ" dirty="0" err="1" smtClean="0">
                <a:latin typeface="Garamond" pitchFamily="18" charset="0"/>
              </a:rPr>
              <a:t>there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could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come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up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some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changes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central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European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countries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felt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endangered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German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imperialism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revanchism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's </a:t>
            </a:r>
            <a:r>
              <a:rPr lang="cs-CZ" dirty="0" err="1" smtClean="0">
                <a:latin typeface="Garamond" pitchFamily="18" charset="0"/>
              </a:rPr>
              <a:t>admission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League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Nations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subsequent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withdrawal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completed</a:t>
            </a:r>
            <a:r>
              <a:rPr lang="cs-CZ" dirty="0" smtClean="0">
                <a:latin typeface="Garamond" pitchFamily="18" charset="0"/>
              </a:rPr>
              <a:t> in June 1930)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Allied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troops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's western </a:t>
            </a:r>
            <a:r>
              <a:rPr lang="cs-CZ" dirty="0" err="1" smtClean="0">
                <a:latin typeface="Garamond" pitchFamily="18" charset="0"/>
              </a:rPr>
              <a:t>Rhineland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60648"/>
            <a:ext cx="7957392" cy="6597352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v"/>
            </a:pP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Briand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-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Kellog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Pact</a:t>
            </a:r>
            <a:r>
              <a:rPr lang="cs-CZ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- </a:t>
            </a:r>
            <a:r>
              <a:rPr lang="cs-CZ" dirty="0" err="1" smtClean="0">
                <a:latin typeface="Garamond" pitchFamily="18" charset="0"/>
              </a:rPr>
              <a:t>also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called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General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Treaty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for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Renunciation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World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Peace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Act</a:t>
            </a:r>
            <a:r>
              <a:rPr lang="cs-CZ" dirty="0" smtClean="0">
                <a:latin typeface="Garamond" pitchFamily="18" charset="0"/>
              </a:rPr>
              <a:t>)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signed</a:t>
            </a:r>
            <a:r>
              <a:rPr lang="cs-CZ" dirty="0" smtClean="0">
                <a:latin typeface="Garamond" pitchFamily="18" charset="0"/>
              </a:rPr>
              <a:t> on August 27, 1928 57 </a:t>
            </a:r>
            <a:r>
              <a:rPr lang="cs-CZ" dirty="0" err="1" smtClean="0">
                <a:latin typeface="Garamond" pitchFamily="18" charset="0"/>
              </a:rPr>
              <a:t>states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prohibited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use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as "</a:t>
            </a:r>
            <a:r>
              <a:rPr lang="cs-CZ" dirty="0" err="1" smtClean="0">
                <a:latin typeface="Garamond" pitchFamily="18" charset="0"/>
              </a:rPr>
              <a:t>an</a:t>
            </a:r>
            <a:r>
              <a:rPr lang="cs-CZ" dirty="0" smtClean="0">
                <a:latin typeface="Garamond" pitchFamily="18" charset="0"/>
              </a:rPr>
              <a:t> instrument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national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policy</a:t>
            </a:r>
            <a:r>
              <a:rPr lang="cs-CZ" dirty="0" smtClean="0">
                <a:latin typeface="Garamond" pitchFamily="18" charset="0"/>
              </a:rPr>
              <a:t>"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as </a:t>
            </a:r>
            <a:r>
              <a:rPr lang="cs-CZ" dirty="0" err="1" smtClean="0">
                <a:latin typeface="Garamond" pitchFamily="18" charset="0"/>
              </a:rPr>
              <a:t>an</a:t>
            </a:r>
            <a:r>
              <a:rPr lang="cs-CZ" dirty="0" smtClean="0">
                <a:latin typeface="Garamond" pitchFamily="18" charset="0"/>
              </a:rPr>
              <a:t> instrument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settlement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disputes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between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problem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 </a:t>
            </a:r>
            <a:r>
              <a:rPr lang="cs-CZ" dirty="0" err="1" smtClean="0">
                <a:latin typeface="Garamond" pitchFamily="18" charset="0"/>
              </a:rPr>
              <a:t>that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not </a:t>
            </a:r>
            <a:r>
              <a:rPr lang="cs-CZ" dirty="0" err="1" smtClean="0">
                <a:latin typeface="Garamond" pitchFamily="18" charset="0"/>
              </a:rPr>
              <a:t>defined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sanctions</a:t>
            </a:r>
            <a:r>
              <a:rPr lang="cs-CZ" dirty="0" smtClean="0">
                <a:latin typeface="Garamond" pitchFamily="18" charset="0"/>
              </a:rPr>
              <a:t>  in case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breaching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Pact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no program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disarmement</a:t>
            </a:r>
            <a:endParaRPr lang="cs-CZ" dirty="0" smtClean="0">
              <a:latin typeface="Garamond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The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Young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Plan</a:t>
            </a:r>
            <a:r>
              <a:rPr lang="cs-CZ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a program </a:t>
            </a:r>
            <a:r>
              <a:rPr lang="cs-CZ" dirty="0" err="1" smtClean="0">
                <a:latin typeface="Garamond" pitchFamily="18" charset="0"/>
              </a:rPr>
              <a:t>for</a:t>
            </a:r>
            <a:r>
              <a:rPr lang="cs-CZ" dirty="0" smtClean="0">
                <a:latin typeface="Garamond" pitchFamily="18" charset="0"/>
              </a:rPr>
              <a:t> settlement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reparations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debts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after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World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I </a:t>
            </a:r>
            <a:r>
              <a:rPr lang="cs-CZ" dirty="0" err="1" smtClean="0">
                <a:latin typeface="Garamond" pitchFamily="18" charset="0"/>
              </a:rPr>
              <a:t>written</a:t>
            </a:r>
            <a:r>
              <a:rPr lang="cs-CZ" dirty="0" smtClean="0">
                <a:latin typeface="Garamond" pitchFamily="18" charset="0"/>
              </a:rPr>
              <a:t> in 1929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formally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adopted</a:t>
            </a:r>
            <a:r>
              <a:rPr lang="cs-CZ" dirty="0" smtClean="0">
                <a:latin typeface="Garamond" pitchFamily="18" charset="0"/>
              </a:rPr>
              <a:t> in 1930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not </a:t>
            </a:r>
            <a:r>
              <a:rPr lang="cs-CZ" dirty="0" err="1" smtClean="0">
                <a:latin typeface="Garamond" pitchFamily="18" charset="0"/>
              </a:rPr>
              <a:t>able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pay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huge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annual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payments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amount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reparation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payments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reduced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again</a:t>
            </a:r>
            <a:r>
              <a:rPr lang="cs-CZ" dirty="0" smtClean="0">
                <a:latin typeface="Garamond" pitchFamily="18" charset="0"/>
              </a:rPr>
              <a:t> – to 112 </a:t>
            </a:r>
            <a:r>
              <a:rPr lang="cs-CZ" dirty="0" err="1" smtClean="0">
                <a:latin typeface="Garamond" pitchFamily="18" charset="0"/>
              </a:rPr>
              <a:t>billion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Gold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Marks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should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them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next</a:t>
            </a:r>
            <a:r>
              <a:rPr lang="cs-CZ" dirty="0" smtClean="0">
                <a:latin typeface="Garamond" pitchFamily="18" charset="0"/>
              </a:rPr>
              <a:t> 59 </a:t>
            </a:r>
            <a:r>
              <a:rPr lang="cs-CZ" dirty="0" err="1" smtClean="0">
                <a:latin typeface="Garamond" pitchFamily="18" charset="0"/>
              </a:rPr>
              <a:t>years</a:t>
            </a:r>
            <a:r>
              <a:rPr lang="cs-CZ" dirty="0" smtClean="0">
                <a:latin typeface="Garamond" pitchFamily="18" charset="0"/>
              </a:rPr>
              <a:t>, 2 bilion </a:t>
            </a:r>
            <a:r>
              <a:rPr lang="cs-CZ" dirty="0" err="1" smtClean="0">
                <a:latin typeface="Garamond" pitchFamily="18" charset="0"/>
              </a:rPr>
              <a:t>marks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every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year</a:t>
            </a:r>
            <a:endParaRPr lang="cs-CZ" dirty="0" smtClean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Readings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7920880" cy="554701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cs-CZ" dirty="0" smtClean="0">
                <a:latin typeface="Garamond" pitchFamily="18" charset="0"/>
              </a:rPr>
              <a:t>WWI:</a:t>
            </a:r>
          </a:p>
          <a:p>
            <a:pPr>
              <a:buNone/>
            </a:pPr>
            <a:r>
              <a:rPr lang="cs-CZ" dirty="0" smtClean="0">
                <a:latin typeface="Garamond" pitchFamily="18" charset="0"/>
                <a:hlinkClick r:id="rId2"/>
              </a:rPr>
              <a:t>http://www.</a:t>
            </a:r>
            <a:r>
              <a:rPr lang="cs-CZ" dirty="0" err="1" smtClean="0">
                <a:latin typeface="Garamond" pitchFamily="18" charset="0"/>
                <a:hlinkClick r:id="rId2"/>
              </a:rPr>
              <a:t>firstworldwar.com</a:t>
            </a:r>
            <a:endParaRPr lang="cs-CZ" dirty="0" smtClean="0">
              <a:latin typeface="Garamond" pitchFamily="18" charset="0"/>
            </a:endParaRPr>
          </a:p>
          <a:p>
            <a:pPr>
              <a:buNone/>
            </a:pPr>
            <a:r>
              <a:rPr lang="cs-CZ" dirty="0" smtClean="0">
                <a:latin typeface="Garamond" pitchFamily="18" charset="0"/>
                <a:hlinkClick r:id="rId3"/>
              </a:rPr>
              <a:t>http://www.</a:t>
            </a:r>
            <a:r>
              <a:rPr lang="cs-CZ" dirty="0" err="1" smtClean="0">
                <a:latin typeface="Garamond" pitchFamily="18" charset="0"/>
                <a:hlinkClick r:id="rId3"/>
              </a:rPr>
              <a:t>the</a:t>
            </a:r>
            <a:r>
              <a:rPr lang="cs-CZ" dirty="0" smtClean="0">
                <a:latin typeface="Garamond" pitchFamily="18" charset="0"/>
                <a:hlinkClick r:id="rId3"/>
              </a:rPr>
              <a:t>-map-as-</a:t>
            </a:r>
            <a:r>
              <a:rPr lang="cs-CZ" dirty="0" err="1" smtClean="0">
                <a:latin typeface="Garamond" pitchFamily="18" charset="0"/>
                <a:hlinkClick r:id="rId3"/>
              </a:rPr>
              <a:t>history.com</a:t>
            </a:r>
            <a:r>
              <a:rPr lang="cs-CZ" dirty="0" smtClean="0">
                <a:latin typeface="Garamond" pitchFamily="18" charset="0"/>
                <a:hlinkClick r:id="rId3"/>
              </a:rPr>
              <a:t>/</a:t>
            </a:r>
            <a:r>
              <a:rPr lang="cs-CZ" dirty="0" err="1" smtClean="0">
                <a:latin typeface="Garamond" pitchFamily="18" charset="0"/>
                <a:hlinkClick r:id="rId3"/>
              </a:rPr>
              <a:t>demos</a:t>
            </a:r>
            <a:r>
              <a:rPr lang="cs-CZ" dirty="0" smtClean="0">
                <a:latin typeface="Garamond" pitchFamily="18" charset="0"/>
                <a:hlinkClick r:id="rId3"/>
              </a:rPr>
              <a:t>/tome03/index.</a:t>
            </a:r>
            <a:r>
              <a:rPr lang="cs-CZ" dirty="0" err="1" smtClean="0">
                <a:latin typeface="Garamond" pitchFamily="18" charset="0"/>
                <a:hlinkClick r:id="rId3"/>
              </a:rPr>
              <a:t>php</a:t>
            </a:r>
            <a:endParaRPr lang="cs-CZ" dirty="0" smtClean="0">
              <a:latin typeface="Garamond" pitchFamily="18" charset="0"/>
            </a:endParaRPr>
          </a:p>
          <a:p>
            <a:pPr>
              <a:buNone/>
            </a:pPr>
            <a:endParaRPr lang="cs-CZ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dirty="0" smtClean="0">
                <a:latin typeface="Garamond" pitchFamily="18" charset="0"/>
              </a:rPr>
              <a:t>14 point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Woodrow</a:t>
            </a:r>
            <a:r>
              <a:rPr lang="cs-CZ" dirty="0" smtClean="0">
                <a:latin typeface="Garamond" pitchFamily="18" charset="0"/>
              </a:rPr>
              <a:t> Wilson:</a:t>
            </a:r>
          </a:p>
          <a:p>
            <a:pPr>
              <a:buNone/>
            </a:pPr>
            <a:r>
              <a:rPr lang="cs-CZ" dirty="0" smtClean="0">
                <a:latin typeface="Garamond" pitchFamily="18" charset="0"/>
                <a:hlinkClick r:id="rId4"/>
              </a:rPr>
              <a:t>http://www.</a:t>
            </a:r>
            <a:r>
              <a:rPr lang="cs-CZ" dirty="0" err="1" smtClean="0">
                <a:latin typeface="Garamond" pitchFamily="18" charset="0"/>
                <a:hlinkClick r:id="rId4"/>
              </a:rPr>
              <a:t>ourdocuments.gov</a:t>
            </a:r>
            <a:r>
              <a:rPr lang="cs-CZ" dirty="0" smtClean="0">
                <a:latin typeface="Garamond" pitchFamily="18" charset="0"/>
                <a:hlinkClick r:id="rId4"/>
              </a:rPr>
              <a:t>/</a:t>
            </a:r>
            <a:r>
              <a:rPr lang="cs-CZ" dirty="0" err="1" smtClean="0">
                <a:latin typeface="Garamond" pitchFamily="18" charset="0"/>
                <a:hlinkClick r:id="rId4"/>
              </a:rPr>
              <a:t>doc</a:t>
            </a:r>
            <a:r>
              <a:rPr lang="cs-CZ" dirty="0" smtClean="0">
                <a:latin typeface="Garamond" pitchFamily="18" charset="0"/>
                <a:hlinkClick r:id="rId4"/>
              </a:rPr>
              <a:t>_</a:t>
            </a:r>
            <a:r>
              <a:rPr lang="cs-CZ" dirty="0" err="1" smtClean="0">
                <a:latin typeface="Garamond" pitchFamily="18" charset="0"/>
                <a:hlinkClick r:id="rId4"/>
              </a:rPr>
              <a:t>large</a:t>
            </a:r>
            <a:r>
              <a:rPr lang="cs-CZ" dirty="0" smtClean="0">
                <a:latin typeface="Garamond" pitchFamily="18" charset="0"/>
                <a:hlinkClick r:id="rId4"/>
              </a:rPr>
              <a:t>_image.</a:t>
            </a:r>
            <a:r>
              <a:rPr lang="cs-CZ" dirty="0" err="1" smtClean="0">
                <a:latin typeface="Garamond" pitchFamily="18" charset="0"/>
                <a:hlinkClick r:id="rId4"/>
              </a:rPr>
              <a:t>php</a:t>
            </a:r>
            <a:r>
              <a:rPr lang="cs-CZ" dirty="0" smtClean="0">
                <a:latin typeface="Garamond" pitchFamily="18" charset="0"/>
                <a:hlinkClick r:id="rId4"/>
              </a:rPr>
              <a:t>?</a:t>
            </a:r>
            <a:r>
              <a:rPr lang="cs-CZ" dirty="0" err="1" smtClean="0">
                <a:latin typeface="Garamond" pitchFamily="18" charset="0"/>
                <a:hlinkClick r:id="rId4"/>
              </a:rPr>
              <a:t>doc</a:t>
            </a:r>
            <a:r>
              <a:rPr lang="cs-CZ" dirty="0" smtClean="0">
                <a:latin typeface="Garamond" pitchFamily="18" charset="0"/>
                <a:hlinkClick r:id="rId4"/>
              </a:rPr>
              <a:t>=62</a:t>
            </a:r>
            <a:endParaRPr lang="cs-CZ" dirty="0" smtClean="0">
              <a:latin typeface="Garamond" pitchFamily="18" charset="0"/>
            </a:endParaRPr>
          </a:p>
          <a:p>
            <a:pPr>
              <a:buNone/>
            </a:pPr>
            <a:endParaRPr lang="cs-CZ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dirty="0" err="1" smtClean="0">
                <a:latin typeface="Garamond" pitchFamily="18" charset="0"/>
              </a:rPr>
              <a:t>MacMILLAN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Margareth</a:t>
            </a:r>
            <a:r>
              <a:rPr lang="cs-CZ" dirty="0" smtClean="0">
                <a:latin typeface="Garamond" pitchFamily="18" charset="0"/>
              </a:rPr>
              <a:t>: </a:t>
            </a:r>
            <a:r>
              <a:rPr lang="en-US" i="1" dirty="0" smtClean="0">
                <a:latin typeface="Garamond" pitchFamily="18" charset="0"/>
              </a:rPr>
              <a:t>Peacemakers Six Months That Changed the World: The Paris Peace Conference of 1919 and Its Attempt to End War</a:t>
            </a:r>
            <a:r>
              <a:rPr lang="cs-CZ" i="1" dirty="0" smtClean="0">
                <a:latin typeface="Garamond" pitchFamily="18" charset="0"/>
              </a:rPr>
              <a:t>. </a:t>
            </a:r>
          </a:p>
          <a:p>
            <a:pPr>
              <a:buNone/>
            </a:pPr>
            <a:endParaRPr lang="cs-CZ" i="1" dirty="0" smtClean="0">
              <a:latin typeface="Garamond" pitchFamily="18" charset="0"/>
            </a:endParaRPr>
          </a:p>
          <a:p>
            <a:pPr>
              <a:buNone/>
            </a:pPr>
            <a:r>
              <a:rPr lang="cs-CZ" dirty="0" smtClean="0">
                <a:latin typeface="Garamond" pitchFamily="18" charset="0"/>
                <a:hlinkClick r:id="rId5"/>
              </a:rPr>
              <a:t>http://www.</a:t>
            </a:r>
            <a:r>
              <a:rPr lang="cs-CZ" dirty="0" err="1" smtClean="0">
                <a:latin typeface="Garamond" pitchFamily="18" charset="0"/>
                <a:hlinkClick r:id="rId5"/>
              </a:rPr>
              <a:t>youtube.com</a:t>
            </a:r>
            <a:r>
              <a:rPr lang="cs-CZ" dirty="0" smtClean="0">
                <a:latin typeface="Garamond" pitchFamily="18" charset="0"/>
                <a:hlinkClick r:id="rId5"/>
              </a:rPr>
              <a:t>/</a:t>
            </a:r>
            <a:r>
              <a:rPr lang="cs-CZ" dirty="0" err="1" smtClean="0">
                <a:latin typeface="Garamond" pitchFamily="18" charset="0"/>
                <a:hlinkClick r:id="rId5"/>
              </a:rPr>
              <a:t>watch</a:t>
            </a:r>
            <a:r>
              <a:rPr lang="cs-CZ" dirty="0" smtClean="0">
                <a:latin typeface="Garamond" pitchFamily="18" charset="0"/>
                <a:hlinkClick r:id="rId5"/>
              </a:rPr>
              <a:t>?v=L8uWgbRd8So</a:t>
            </a:r>
            <a:endParaRPr lang="cs-CZ" dirty="0" smtClean="0">
              <a:latin typeface="Garamond" pitchFamily="18" charset="0"/>
            </a:endParaRPr>
          </a:p>
          <a:p>
            <a:pPr>
              <a:buNone/>
            </a:pPr>
            <a:endParaRPr lang="cs-CZ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cap="all" dirty="0" err="1" smtClean="0">
                <a:latin typeface="Garamond" pitchFamily="18" charset="0"/>
              </a:rPr>
              <a:t>Henig</a:t>
            </a:r>
            <a:r>
              <a:rPr lang="en-US" dirty="0" smtClean="0">
                <a:latin typeface="Garamond" pitchFamily="18" charset="0"/>
              </a:rPr>
              <a:t>, Ruth B</a:t>
            </a:r>
            <a:r>
              <a:rPr lang="cs-CZ" dirty="0" smtClean="0">
                <a:latin typeface="Garamond" pitchFamily="18" charset="0"/>
              </a:rPr>
              <a:t>. (1995)</a:t>
            </a:r>
            <a:r>
              <a:rPr lang="en-US" dirty="0" smtClean="0">
                <a:latin typeface="Garamond" pitchFamily="18" charset="0"/>
              </a:rPr>
              <a:t>. </a:t>
            </a:r>
            <a:r>
              <a:rPr lang="en-US" i="1" dirty="0" smtClean="0">
                <a:latin typeface="Garamond" pitchFamily="18" charset="0"/>
              </a:rPr>
              <a:t>Versailles and after, 1919-1933</a:t>
            </a:r>
            <a:r>
              <a:rPr lang="en-US" dirty="0" smtClean="0">
                <a:latin typeface="Garamond" pitchFamily="18" charset="0"/>
              </a:rPr>
              <a:t>. 2nd ed. London: </a:t>
            </a:r>
            <a:r>
              <a:rPr lang="en-US" dirty="0" err="1" smtClean="0">
                <a:latin typeface="Garamond" pitchFamily="18" charset="0"/>
              </a:rPr>
              <a:t>Routledge</a:t>
            </a:r>
            <a:r>
              <a:rPr lang="cs-CZ" dirty="0" smtClean="0">
                <a:latin typeface="Garamond" pitchFamily="18" charset="0"/>
              </a:rPr>
              <a:t>.</a:t>
            </a:r>
          </a:p>
          <a:p>
            <a:pPr>
              <a:buNone/>
            </a:pPr>
            <a:endParaRPr lang="cs-CZ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dirty="0" err="1" smtClean="0">
                <a:latin typeface="Garamond" pitchFamily="18" charset="0"/>
              </a:rPr>
              <a:t>Treaty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Locarno</a:t>
            </a:r>
          </a:p>
          <a:p>
            <a:pPr>
              <a:buNone/>
            </a:pPr>
            <a:r>
              <a:rPr lang="cs-CZ" dirty="0" smtClean="0">
                <a:latin typeface="Garamond" pitchFamily="18" charset="0"/>
                <a:hlinkClick r:id="rId6"/>
              </a:rPr>
              <a:t>http://treaties.un.org/Pages/showDetails.aspx?objid=08000002801683d0</a:t>
            </a:r>
            <a:endParaRPr lang="cs-CZ" dirty="0" smtClean="0">
              <a:latin typeface="Garamond" pitchFamily="18" charset="0"/>
            </a:endParaRPr>
          </a:p>
          <a:p>
            <a:pPr>
              <a:buNone/>
            </a:pPr>
            <a:endParaRPr lang="cs-CZ" dirty="0" smtClean="0"/>
          </a:p>
          <a:p>
            <a:pPr>
              <a:buFont typeface="Wingdings" pitchFamily="2" charset="2"/>
              <a:buChar char="q"/>
            </a:pPr>
            <a:endParaRPr lang="cs-CZ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7239000" cy="660688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/>
            </a:r>
            <a:br>
              <a:rPr lang="cs-CZ" dirty="0" smtClean="0">
                <a:latin typeface="Garamond" pitchFamily="18" charset="0"/>
              </a:rPr>
            </a:br>
            <a:endParaRPr lang="cs-CZ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692696"/>
            <a:ext cx="7848872" cy="5976664"/>
          </a:xfrm>
        </p:spPr>
        <p:txBody>
          <a:bodyPr>
            <a:normAutofit fontScale="70000" lnSpcReduction="20000"/>
          </a:bodyPr>
          <a:lstStyle/>
          <a:p>
            <a:r>
              <a:rPr lang="cs-CZ" sz="3200" b="1" dirty="0" err="1" smtClean="0">
                <a:latin typeface="Garamond" pitchFamily="18" charset="0"/>
              </a:rPr>
              <a:t>serious</a:t>
            </a:r>
            <a:r>
              <a:rPr lang="cs-CZ" sz="3200" b="1" dirty="0" smtClean="0">
                <a:latin typeface="Garamond" pitchFamily="18" charset="0"/>
              </a:rPr>
              <a:t> </a:t>
            </a:r>
            <a:r>
              <a:rPr lang="cs-CZ" sz="3200" b="1" dirty="0" err="1" smtClean="0">
                <a:latin typeface="Garamond" pitchFamily="18" charset="0"/>
              </a:rPr>
              <a:t>problems</a:t>
            </a:r>
            <a:r>
              <a:rPr lang="cs-CZ" sz="3200" b="1" dirty="0" smtClean="0">
                <a:latin typeface="Garamond" pitchFamily="18" charset="0"/>
              </a:rPr>
              <a:t> as </a:t>
            </a:r>
            <a:r>
              <a:rPr lang="cs-CZ" sz="3200" b="1" dirty="0" err="1" smtClean="0">
                <a:latin typeface="Garamond" pitchFamily="18" charset="0"/>
              </a:rPr>
              <a:t>the</a:t>
            </a:r>
            <a:r>
              <a:rPr lang="cs-CZ" sz="3200" b="1" dirty="0" smtClean="0">
                <a:latin typeface="Garamond" pitchFamily="18" charset="0"/>
              </a:rPr>
              <a:t> </a:t>
            </a:r>
            <a:r>
              <a:rPr lang="cs-CZ" sz="3200" b="1" dirty="0" err="1" smtClean="0">
                <a:latin typeface="Garamond" pitchFamily="18" charset="0"/>
              </a:rPr>
              <a:t>consequences</a:t>
            </a:r>
            <a:r>
              <a:rPr lang="cs-CZ" sz="3200" b="1" dirty="0" smtClean="0">
                <a:latin typeface="Garamond" pitchFamily="18" charset="0"/>
              </a:rPr>
              <a:t> </a:t>
            </a:r>
            <a:r>
              <a:rPr lang="cs-CZ" sz="3200" b="1" dirty="0" err="1" smtClean="0">
                <a:latin typeface="Garamond" pitchFamily="18" charset="0"/>
              </a:rPr>
              <a:t>of</a:t>
            </a:r>
            <a:r>
              <a:rPr lang="cs-CZ" sz="3200" b="1" dirty="0" smtClean="0">
                <a:latin typeface="Garamond" pitchFamily="18" charset="0"/>
              </a:rPr>
              <a:t> </a:t>
            </a:r>
            <a:r>
              <a:rPr lang="cs-CZ" sz="3200" b="1" dirty="0" err="1" smtClean="0">
                <a:latin typeface="Garamond" pitchFamily="18" charset="0"/>
              </a:rPr>
              <a:t>the</a:t>
            </a:r>
            <a:r>
              <a:rPr lang="cs-CZ" sz="3200" b="1" dirty="0" smtClean="0">
                <a:latin typeface="Garamond" pitchFamily="18" charset="0"/>
              </a:rPr>
              <a:t> </a:t>
            </a:r>
            <a:r>
              <a:rPr lang="cs-CZ" sz="3200" b="1" dirty="0" err="1" smtClean="0">
                <a:latin typeface="Garamond" pitchFamily="18" charset="0"/>
              </a:rPr>
              <a:t>war</a:t>
            </a:r>
            <a:r>
              <a:rPr lang="cs-CZ" sz="3200" b="1" dirty="0" smtClean="0">
                <a:latin typeface="Garamond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err="1" smtClean="0">
                <a:latin typeface="Garamond" pitchFamily="18" charset="0"/>
              </a:rPr>
              <a:t>economic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depression</a:t>
            </a:r>
            <a:endParaRPr lang="cs-CZ" sz="3200" dirty="0" smtClean="0"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high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reparation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payments</a:t>
            </a:r>
            <a:endParaRPr lang="cs-CZ" sz="3200" dirty="0" smtClean="0"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3200" dirty="0" err="1" smtClean="0">
                <a:latin typeface="Garamond" pitchFamily="18" charset="0"/>
              </a:rPr>
              <a:t>restrictions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area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lost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colonies</a:t>
            </a:r>
            <a:r>
              <a:rPr lang="cs-CZ" sz="3200" dirty="0" smtClean="0">
                <a:latin typeface="Garamond" pitchFamily="18" charset="0"/>
              </a:rPr>
              <a:t>, 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err="1" smtClean="0">
                <a:latin typeface="Garamond" pitchFamily="18" charset="0"/>
              </a:rPr>
              <a:t>restrictions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army</a:t>
            </a:r>
            <a:r>
              <a:rPr lang="cs-CZ" sz="3200" dirty="0" smtClean="0">
                <a:latin typeface="Garamond" pitchFamily="18" charset="0"/>
              </a:rPr>
              <a:t>, navy </a:t>
            </a:r>
            <a:r>
              <a:rPr lang="cs-CZ" sz="3200" dirty="0" err="1" smtClean="0">
                <a:latin typeface="Garamond" pitchFamily="18" charset="0"/>
              </a:rPr>
              <a:t>and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air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force</a:t>
            </a:r>
            <a:endParaRPr lang="cs-CZ" sz="3200" dirty="0" smtClean="0"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3200" dirty="0" err="1" smtClean="0">
                <a:latin typeface="Garamond" pitchFamily="18" charset="0"/>
              </a:rPr>
              <a:t>lack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food</a:t>
            </a:r>
            <a:endParaRPr lang="cs-CZ" sz="3200" dirty="0" smtClean="0"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3200" dirty="0" smtClean="0">
                <a:latin typeface="Garamond" pitchFamily="18" charset="0"/>
              </a:rPr>
              <a:t>Many </a:t>
            </a:r>
            <a:r>
              <a:rPr lang="cs-CZ" sz="3200" dirty="0" err="1" smtClean="0">
                <a:latin typeface="Garamond" pitchFamily="18" charset="0"/>
              </a:rPr>
              <a:t>war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veterans</a:t>
            </a:r>
            <a:r>
              <a:rPr lang="cs-CZ" sz="3200" dirty="0" smtClean="0">
                <a:latin typeface="Garamond" pitchFamily="18" charset="0"/>
              </a:rPr>
              <a:t> (</a:t>
            </a:r>
            <a:r>
              <a:rPr lang="cs-CZ" sz="3200" dirty="0" err="1" smtClean="0">
                <a:latin typeface="Garamond" pitchFamily="18" charset="0"/>
              </a:rPr>
              <a:t>lots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them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disabled</a:t>
            </a:r>
            <a:r>
              <a:rPr lang="cs-CZ" sz="3200" dirty="0" smtClean="0">
                <a:latin typeface="Garamond" pitchFamily="18" charset="0"/>
              </a:rPr>
              <a:t>) – </a:t>
            </a:r>
            <a:r>
              <a:rPr lang="cs-CZ" sz="3200" dirty="0" err="1" smtClean="0">
                <a:latin typeface="Garamond" pitchFamily="18" charset="0"/>
              </a:rPr>
              <a:t>problems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with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their</a:t>
            </a:r>
            <a:r>
              <a:rPr lang="cs-CZ" sz="3200" dirty="0" smtClean="0">
                <a:latin typeface="Garamond" pitchFamily="18" charset="0"/>
              </a:rPr>
              <a:t> re-</a:t>
            </a:r>
            <a:r>
              <a:rPr lang="cs-CZ" sz="3200" dirty="0" err="1" smtClean="0">
                <a:latin typeface="Garamond" pitchFamily="18" charset="0"/>
              </a:rPr>
              <a:t>integration</a:t>
            </a:r>
            <a:endParaRPr lang="cs-CZ" sz="3200" dirty="0" smtClean="0">
              <a:latin typeface="Garamond" pitchFamily="18" charset="0"/>
            </a:endParaRPr>
          </a:p>
          <a:p>
            <a:pPr lvl="0">
              <a:buNone/>
            </a:pPr>
            <a:endParaRPr lang="cs-CZ" sz="3200" dirty="0" smtClean="0">
              <a:latin typeface="Garamond" pitchFamily="18" charset="0"/>
            </a:endParaRPr>
          </a:p>
          <a:p>
            <a:pPr lvl="0"/>
            <a:r>
              <a:rPr lang="cs-CZ" sz="3200" dirty="0" smtClean="0">
                <a:latin typeface="Garamond" pitchFamily="18" charset="0"/>
              </a:rPr>
              <a:t>1919 – 1933 – </a:t>
            </a:r>
            <a:r>
              <a:rPr lang="cs-CZ" sz="3200" dirty="0" err="1" smtClean="0">
                <a:latin typeface="Garamond" pitchFamily="18" charset="0"/>
              </a:rPr>
              <a:t>Weimar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Republic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parliamentary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republic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federation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16 </a:t>
            </a:r>
            <a:r>
              <a:rPr lang="cs-CZ" sz="3200" dirty="0" err="1" smtClean="0">
                <a:latin typeface="Garamond" pitchFamily="18" charset="0"/>
              </a:rPr>
              <a:t>states</a:t>
            </a:r>
            <a:endParaRPr lang="cs-CZ" sz="3200" dirty="0" smtClean="0">
              <a:latin typeface="Garamond" pitchFamily="18" charset="0"/>
            </a:endParaRPr>
          </a:p>
          <a:p>
            <a:pPr lvl="0"/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first</a:t>
            </a:r>
            <a:r>
              <a:rPr lang="cs-CZ" sz="3200" dirty="0" smtClean="0">
                <a:latin typeface="Garamond" pitchFamily="18" charset="0"/>
              </a:rPr>
              <a:t> President – </a:t>
            </a:r>
            <a:r>
              <a:rPr lang="cs-CZ" sz="3200" b="1" dirty="0" smtClean="0">
                <a:latin typeface="Garamond" pitchFamily="18" charset="0"/>
              </a:rPr>
              <a:t>Friedrich </a:t>
            </a:r>
            <a:r>
              <a:rPr lang="cs-CZ" sz="3200" b="1" dirty="0" err="1" smtClean="0">
                <a:latin typeface="Garamond" pitchFamily="18" charset="0"/>
              </a:rPr>
              <a:t>Ebert</a:t>
            </a:r>
            <a:r>
              <a:rPr lang="cs-CZ" sz="3200" dirty="0" smtClean="0">
                <a:latin typeface="Garamond" pitchFamily="18" charset="0"/>
              </a:rPr>
              <a:t> (</a:t>
            </a:r>
            <a:r>
              <a:rPr lang="cs-CZ" sz="3200" dirty="0" err="1" smtClean="0">
                <a:latin typeface="Garamond" pitchFamily="18" charset="0"/>
              </a:rPr>
              <a:t>Social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Democratic</a:t>
            </a:r>
            <a:r>
              <a:rPr lang="cs-CZ" sz="3200" dirty="0" smtClean="0">
                <a:latin typeface="Garamond" pitchFamily="18" charset="0"/>
              </a:rPr>
              <a:t> Party) </a:t>
            </a:r>
          </a:p>
          <a:p>
            <a:r>
              <a:rPr lang="cs-CZ" sz="3200" dirty="0" smtClean="0">
                <a:latin typeface="Garamond" pitchFamily="18" charset="0"/>
              </a:rPr>
              <a:t>1919 –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first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elections</a:t>
            </a:r>
            <a:r>
              <a:rPr lang="cs-CZ" sz="3200" dirty="0" smtClean="0">
                <a:latin typeface="Garamond" pitchFamily="18" charset="0"/>
              </a:rPr>
              <a:t> </a:t>
            </a:r>
          </a:p>
          <a:p>
            <a:r>
              <a:rPr lang="cs-CZ" sz="3200" dirty="0" err="1" smtClean="0">
                <a:latin typeface="Garamond" pitchFamily="18" charset="0"/>
              </a:rPr>
              <a:t>general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dissatisfaction</a:t>
            </a:r>
            <a:endParaRPr lang="cs-CZ" sz="3200" dirty="0" smtClean="0">
              <a:latin typeface="Garamond" pitchFamily="18" charset="0"/>
            </a:endParaRPr>
          </a:p>
          <a:p>
            <a:r>
              <a:rPr lang="cs-CZ" sz="3200" dirty="0" smtClean="0">
                <a:latin typeface="Garamond" pitchFamily="18" charset="0"/>
              </a:rPr>
              <a:t>1918 –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Communist</a:t>
            </a:r>
            <a:r>
              <a:rPr lang="cs-CZ" sz="3200" dirty="0" smtClean="0">
                <a:latin typeface="Garamond" pitchFamily="18" charset="0"/>
              </a:rPr>
              <a:t> Party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Germany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was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founded</a:t>
            </a:r>
            <a:r>
              <a:rPr lang="cs-CZ" sz="3200" dirty="0" smtClean="0">
                <a:latin typeface="Garamond" pitchFamily="18" charset="0"/>
              </a:rPr>
              <a:t> (</a:t>
            </a:r>
            <a:r>
              <a:rPr lang="cs-CZ" sz="3200" dirty="0" err="1" smtClean="0">
                <a:latin typeface="Garamond" pitchFamily="18" charset="0"/>
              </a:rPr>
              <a:t>headed</a:t>
            </a:r>
            <a:r>
              <a:rPr lang="cs-CZ" sz="3200" dirty="0" smtClean="0">
                <a:latin typeface="Garamond" pitchFamily="18" charset="0"/>
              </a:rPr>
              <a:t> by Rosa Luxemburg </a:t>
            </a:r>
            <a:r>
              <a:rPr lang="cs-CZ" sz="3200" dirty="0" err="1" smtClean="0">
                <a:latin typeface="Garamond" pitchFamily="18" charset="0"/>
              </a:rPr>
              <a:t>and</a:t>
            </a:r>
            <a:r>
              <a:rPr lang="cs-CZ" sz="3200" dirty="0" smtClean="0">
                <a:latin typeface="Garamond" pitchFamily="18" charset="0"/>
              </a:rPr>
              <a:t> Karl </a:t>
            </a:r>
            <a:r>
              <a:rPr lang="cs-CZ" sz="3200" dirty="0" err="1" smtClean="0">
                <a:latin typeface="Garamond" pitchFamily="18" charset="0"/>
              </a:rPr>
              <a:t>Liebknecht</a:t>
            </a:r>
            <a:r>
              <a:rPr lang="cs-CZ" sz="3200" dirty="0" smtClean="0">
                <a:latin typeface="Garamond" pitchFamily="18" charset="0"/>
              </a:rPr>
              <a:t>) – </a:t>
            </a:r>
            <a:r>
              <a:rPr lang="cs-CZ" sz="3200" dirty="0" err="1" smtClean="0">
                <a:latin typeface="Garamond" pitchFamily="18" charset="0"/>
              </a:rPr>
              <a:t>rejected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parliamentary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democracy</a:t>
            </a:r>
            <a:endParaRPr lang="cs-CZ" sz="3200" dirty="0" smtClean="0">
              <a:latin typeface="Garamond" pitchFamily="18" charset="0"/>
            </a:endParaRPr>
          </a:p>
          <a:p>
            <a:endParaRPr lang="cs-CZ" sz="3200" dirty="0" smtClean="0"/>
          </a:p>
          <a:p>
            <a:pPr lvl="0"/>
            <a:endParaRPr lang="cs-CZ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weimar-republic-and-the-polish-iss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160906" cy="612068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Germany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during</a:t>
            </a:r>
            <a:r>
              <a:rPr lang="cs-CZ" sz="2800" dirty="0" smtClean="0">
                <a:latin typeface="Garamond" pitchFamily="18" charset="0"/>
              </a:rPr>
              <a:t> 1920</a:t>
            </a:r>
            <a:r>
              <a:rPr lang="cs-CZ" sz="2000" dirty="0" smtClean="0">
                <a:latin typeface="Garamond" pitchFamily="18" charset="0"/>
              </a:rPr>
              <a:t>s </a:t>
            </a:r>
            <a:endParaRPr lang="cs-CZ" sz="20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8064896" cy="5760640"/>
          </a:xfrm>
        </p:spPr>
        <p:txBody>
          <a:bodyPr>
            <a:normAutofit fontScale="55000" lnSpcReduction="20000"/>
          </a:bodyPr>
          <a:lstStyle/>
          <a:p>
            <a:r>
              <a:rPr lang="cs-CZ" sz="4000" b="1" dirty="0" err="1" smtClean="0">
                <a:latin typeface="Garamond" pitchFamily="18" charset="0"/>
              </a:rPr>
              <a:t>strong</a:t>
            </a:r>
            <a:r>
              <a:rPr lang="cs-CZ" sz="4000" b="1" dirty="0" smtClean="0">
                <a:latin typeface="Garamond" pitchFamily="18" charset="0"/>
              </a:rPr>
              <a:t> </a:t>
            </a:r>
            <a:r>
              <a:rPr lang="cs-CZ" sz="4000" b="1" dirty="0" err="1" smtClean="0">
                <a:latin typeface="Garamond" pitchFamily="18" charset="0"/>
              </a:rPr>
              <a:t>revolutionary</a:t>
            </a:r>
            <a:r>
              <a:rPr lang="cs-CZ" sz="4000" b="1" dirty="0" smtClean="0">
                <a:latin typeface="Garamond" pitchFamily="18" charset="0"/>
              </a:rPr>
              <a:t> </a:t>
            </a:r>
            <a:r>
              <a:rPr lang="cs-CZ" sz="4000" b="1" dirty="0" err="1" smtClean="0">
                <a:latin typeface="Garamond" pitchFamily="18" charset="0"/>
              </a:rPr>
              <a:t>wave</a:t>
            </a:r>
            <a:r>
              <a:rPr lang="cs-CZ" sz="4000" b="1" dirty="0" smtClean="0">
                <a:latin typeface="Garamond" pitchFamily="18" charset="0"/>
              </a:rPr>
              <a:t> </a:t>
            </a:r>
            <a:r>
              <a:rPr lang="cs-CZ" sz="4000" dirty="0" smtClean="0">
                <a:latin typeface="Garamond" pitchFamily="18" charset="0"/>
              </a:rPr>
              <a:t>(</a:t>
            </a:r>
            <a:r>
              <a:rPr lang="cs-CZ" sz="4000" dirty="0" err="1" smtClean="0">
                <a:latin typeface="Garamond" pitchFamily="18" charset="0"/>
              </a:rPr>
              <a:t>strikes</a:t>
            </a:r>
            <a:r>
              <a:rPr lang="cs-CZ" sz="4000" dirty="0" smtClean="0">
                <a:latin typeface="Garamond" pitchFamily="18" charset="0"/>
              </a:rPr>
              <a:t>, </a:t>
            </a:r>
            <a:r>
              <a:rPr lang="cs-CZ" sz="4000" dirty="0" err="1" smtClean="0">
                <a:latin typeface="Garamond" pitchFamily="18" charset="0"/>
              </a:rPr>
              <a:t>rebellions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dirty="0" err="1" smtClean="0">
                <a:latin typeface="Garamond" pitchFamily="18" charset="0"/>
              </a:rPr>
              <a:t>etc</a:t>
            </a:r>
            <a:r>
              <a:rPr lang="cs-CZ" sz="4000" dirty="0" smtClean="0">
                <a:latin typeface="Garamond" pitchFamily="18" charset="0"/>
              </a:rPr>
              <a:t>.)</a:t>
            </a:r>
          </a:p>
          <a:p>
            <a:pPr lvl="0">
              <a:buFont typeface="Arial" pitchFamily="34" charset="0"/>
              <a:buChar char="•"/>
            </a:pPr>
            <a:r>
              <a:rPr lang="cs-CZ" sz="4000" dirty="0" smtClean="0">
                <a:latin typeface="Garamond" pitchFamily="18" charset="0"/>
              </a:rPr>
              <a:t>in </a:t>
            </a:r>
            <a:r>
              <a:rPr lang="cs-CZ" sz="4000" dirty="0" err="1" smtClean="0">
                <a:latin typeface="Garamond" pitchFamily="18" charset="0"/>
              </a:rPr>
              <a:t>Bavaria</a:t>
            </a:r>
            <a:r>
              <a:rPr lang="cs-CZ" sz="4000" dirty="0" smtClean="0">
                <a:latin typeface="Garamond" pitchFamily="18" charset="0"/>
              </a:rPr>
              <a:t> – </a:t>
            </a:r>
            <a:r>
              <a:rPr lang="cs-CZ" sz="4000" b="1" dirty="0" err="1" smtClean="0">
                <a:latin typeface="Garamond" pitchFamily="18" charset="0"/>
              </a:rPr>
              <a:t>Bavarian</a:t>
            </a:r>
            <a:r>
              <a:rPr lang="cs-CZ" sz="4000" b="1" dirty="0" smtClean="0">
                <a:latin typeface="Garamond" pitchFamily="18" charset="0"/>
              </a:rPr>
              <a:t> </a:t>
            </a:r>
            <a:r>
              <a:rPr lang="cs-CZ" sz="4000" b="1" dirty="0" err="1" smtClean="0">
                <a:latin typeface="Garamond" pitchFamily="18" charset="0"/>
              </a:rPr>
              <a:t>Soviet</a:t>
            </a:r>
            <a:r>
              <a:rPr lang="cs-CZ" sz="4000" b="1" dirty="0" smtClean="0">
                <a:latin typeface="Garamond" pitchFamily="18" charset="0"/>
              </a:rPr>
              <a:t> </a:t>
            </a:r>
            <a:r>
              <a:rPr lang="cs-CZ" sz="4000" b="1" dirty="0" err="1" smtClean="0">
                <a:latin typeface="Garamond" pitchFamily="18" charset="0"/>
              </a:rPr>
              <a:t>Republic</a:t>
            </a:r>
            <a:r>
              <a:rPr lang="cs-CZ" sz="4000" b="1" dirty="0" smtClean="0">
                <a:latin typeface="Garamond" pitchFamily="18" charset="0"/>
              </a:rPr>
              <a:t> </a:t>
            </a:r>
            <a:r>
              <a:rPr lang="cs-CZ" sz="4000" dirty="0" err="1" smtClean="0">
                <a:latin typeface="Garamond" pitchFamily="18" charset="0"/>
              </a:rPr>
              <a:t>was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dirty="0" err="1" smtClean="0">
                <a:latin typeface="Garamond" pitchFamily="18" charset="0"/>
              </a:rPr>
              <a:t>proclaimed</a:t>
            </a:r>
            <a:r>
              <a:rPr lang="cs-CZ" sz="4000" dirty="0" smtClean="0">
                <a:latin typeface="Garamond" pitchFamily="18" charset="0"/>
              </a:rPr>
              <a:t> in </a:t>
            </a:r>
            <a:r>
              <a:rPr lang="cs-CZ" sz="4000" dirty="0" err="1" smtClean="0">
                <a:latin typeface="Garamond" pitchFamily="18" charset="0"/>
              </a:rPr>
              <a:t>October</a:t>
            </a:r>
            <a:r>
              <a:rPr lang="cs-CZ" sz="4000" dirty="0" smtClean="0">
                <a:latin typeface="Garamond" pitchFamily="18" charset="0"/>
              </a:rPr>
              <a:t>, </a:t>
            </a:r>
            <a:r>
              <a:rPr lang="cs-CZ" sz="4000" dirty="0" err="1" smtClean="0">
                <a:latin typeface="Garamond" pitchFamily="18" charset="0"/>
              </a:rPr>
              <a:t>defeated</a:t>
            </a:r>
            <a:r>
              <a:rPr lang="cs-CZ" sz="4000" dirty="0" smtClean="0">
                <a:latin typeface="Garamond" pitchFamily="18" charset="0"/>
              </a:rPr>
              <a:t> in </a:t>
            </a:r>
            <a:r>
              <a:rPr lang="cs-CZ" sz="4000" dirty="0" err="1" smtClean="0">
                <a:latin typeface="Garamond" pitchFamily="18" charset="0"/>
              </a:rPr>
              <a:t>April</a:t>
            </a:r>
            <a:r>
              <a:rPr lang="cs-CZ" sz="4000" dirty="0" smtClean="0">
                <a:latin typeface="Garamond" pitchFamily="18" charset="0"/>
              </a:rPr>
              <a:t> 1919</a:t>
            </a:r>
          </a:p>
          <a:p>
            <a:pPr lvl="0">
              <a:buFont typeface="Arial" pitchFamily="34" charset="0"/>
              <a:buChar char="•"/>
            </a:pPr>
            <a:r>
              <a:rPr lang="cs-CZ" sz="4000" dirty="0" err="1" smtClean="0">
                <a:latin typeface="Garamond" pitchFamily="18" charset="0"/>
              </a:rPr>
              <a:t>March</a:t>
            </a:r>
            <a:r>
              <a:rPr lang="cs-CZ" sz="4000" dirty="0" smtClean="0">
                <a:latin typeface="Garamond" pitchFamily="18" charset="0"/>
              </a:rPr>
              <a:t> 1920 – </a:t>
            </a:r>
            <a:r>
              <a:rPr lang="cs-CZ" sz="4000" dirty="0" err="1" smtClean="0">
                <a:latin typeface="Garamond" pitchFamily="18" charset="0"/>
              </a:rPr>
              <a:t>right</a:t>
            </a:r>
            <a:r>
              <a:rPr lang="cs-CZ" sz="4000" dirty="0" smtClean="0">
                <a:latin typeface="Garamond" pitchFamily="18" charset="0"/>
              </a:rPr>
              <a:t>-</a:t>
            </a:r>
            <a:r>
              <a:rPr lang="cs-CZ" sz="4000" dirty="0" err="1" smtClean="0">
                <a:latin typeface="Garamond" pitchFamily="18" charset="0"/>
              </a:rPr>
              <a:t>wing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dirty="0" err="1" smtClean="0">
                <a:latin typeface="Garamond" pitchFamily="18" charset="0"/>
              </a:rPr>
              <a:t>monarchistic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b="1" dirty="0" err="1" smtClean="0">
                <a:latin typeface="Garamond" pitchFamily="18" charset="0"/>
              </a:rPr>
              <a:t>Kapp</a:t>
            </a:r>
            <a:r>
              <a:rPr lang="cs-CZ" sz="4000" b="1" dirty="0" smtClean="0">
                <a:latin typeface="Garamond" pitchFamily="18" charset="0"/>
              </a:rPr>
              <a:t> </a:t>
            </a:r>
            <a:r>
              <a:rPr lang="cs-CZ" sz="4000" b="1" dirty="0" err="1" smtClean="0">
                <a:latin typeface="Garamond" pitchFamily="18" charset="0"/>
              </a:rPr>
              <a:t>Putsch</a:t>
            </a:r>
            <a:r>
              <a:rPr lang="cs-CZ" sz="4000" dirty="0" smtClean="0">
                <a:latin typeface="Garamond" pitchFamily="18" charset="0"/>
              </a:rPr>
              <a:t> – </a:t>
            </a:r>
            <a:r>
              <a:rPr lang="cs-CZ" sz="4000" dirty="0" err="1" smtClean="0">
                <a:latin typeface="Garamond" pitchFamily="18" charset="0"/>
              </a:rPr>
              <a:t>former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dirty="0" err="1" smtClean="0">
                <a:latin typeface="Garamond" pitchFamily="18" charset="0"/>
              </a:rPr>
              <a:t>volunteers</a:t>
            </a:r>
            <a:r>
              <a:rPr lang="cs-CZ" sz="4000" dirty="0" smtClean="0">
                <a:latin typeface="Garamond" pitchFamily="18" charset="0"/>
              </a:rPr>
              <a:t> (</a:t>
            </a:r>
            <a:r>
              <a:rPr lang="cs-CZ" sz="4000" dirty="0" err="1" smtClean="0">
                <a:latin typeface="Garamond" pitchFamily="18" charset="0"/>
              </a:rPr>
              <a:t>Freikorps</a:t>
            </a:r>
            <a:r>
              <a:rPr lang="cs-CZ" sz="4000" dirty="0" smtClean="0">
                <a:latin typeface="Garamond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cs-CZ" sz="4000" dirty="0" smtClean="0">
                <a:latin typeface="Garamond" pitchFamily="18" charset="0"/>
              </a:rPr>
              <a:t>1923 – </a:t>
            </a:r>
            <a:r>
              <a:rPr lang="cs-CZ" sz="4000" dirty="0" err="1" smtClean="0">
                <a:latin typeface="Garamond" pitchFamily="18" charset="0"/>
              </a:rPr>
              <a:t>suppression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dirty="0" err="1" smtClean="0">
                <a:latin typeface="Garamond" pitchFamily="18" charset="0"/>
              </a:rPr>
              <a:t>of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b="1" dirty="0" err="1" smtClean="0">
                <a:latin typeface="Garamond" pitchFamily="18" charset="0"/>
              </a:rPr>
              <a:t>Hitler</a:t>
            </a:r>
            <a:r>
              <a:rPr lang="cs-CZ" sz="4000" b="1" dirty="0" smtClean="0">
                <a:latin typeface="Garamond" pitchFamily="18" charset="0"/>
              </a:rPr>
              <a:t>-</a:t>
            </a:r>
            <a:r>
              <a:rPr lang="cs-CZ" sz="4000" b="1" dirty="0" err="1" smtClean="0">
                <a:latin typeface="Garamond" pitchFamily="18" charset="0"/>
              </a:rPr>
              <a:t>Ludendorff</a:t>
            </a:r>
            <a:r>
              <a:rPr lang="cs-CZ" sz="4000" b="1" dirty="0" smtClean="0">
                <a:latin typeface="Garamond" pitchFamily="18" charset="0"/>
              </a:rPr>
              <a:t> </a:t>
            </a:r>
            <a:r>
              <a:rPr lang="cs-CZ" sz="4000" b="1" dirty="0" err="1" smtClean="0">
                <a:latin typeface="Garamond" pitchFamily="18" charset="0"/>
              </a:rPr>
              <a:t>Putsch</a:t>
            </a:r>
            <a:r>
              <a:rPr lang="cs-CZ" sz="4000" dirty="0" smtClean="0">
                <a:latin typeface="Garamond" pitchFamily="18" charset="0"/>
              </a:rPr>
              <a:t> in </a:t>
            </a:r>
            <a:r>
              <a:rPr lang="cs-CZ" sz="4000" dirty="0" err="1" smtClean="0">
                <a:latin typeface="Garamond" pitchFamily="18" charset="0"/>
              </a:rPr>
              <a:t>Munich</a:t>
            </a:r>
            <a:r>
              <a:rPr lang="cs-CZ" sz="4000" dirty="0" smtClean="0">
                <a:latin typeface="Garamond" pitchFamily="18" charset="0"/>
              </a:rPr>
              <a:t>, Hitler </a:t>
            </a:r>
            <a:r>
              <a:rPr lang="cs-CZ" sz="4000" dirty="0" err="1" smtClean="0">
                <a:latin typeface="Garamond" pitchFamily="18" charset="0"/>
              </a:rPr>
              <a:t>was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dirty="0" err="1" smtClean="0">
                <a:latin typeface="Garamond" pitchFamily="18" charset="0"/>
              </a:rPr>
              <a:t>arrested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dirty="0" err="1" smtClean="0">
                <a:latin typeface="Garamond" pitchFamily="18" charset="0"/>
              </a:rPr>
              <a:t>and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dirty="0" err="1" smtClean="0">
                <a:latin typeface="Garamond" pitchFamily="18" charset="0"/>
              </a:rPr>
              <a:t>wrote</a:t>
            </a:r>
            <a:r>
              <a:rPr lang="cs-CZ" sz="4000" dirty="0" smtClean="0">
                <a:latin typeface="Garamond" pitchFamily="18" charset="0"/>
              </a:rPr>
              <a:t> his </a:t>
            </a:r>
            <a:r>
              <a:rPr lang="cs-CZ" sz="4000" dirty="0" err="1" smtClean="0">
                <a:latin typeface="Garamond" pitchFamily="18" charset="0"/>
              </a:rPr>
              <a:t>programme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dirty="0" err="1" smtClean="0">
                <a:latin typeface="Garamond" pitchFamily="18" charset="0"/>
              </a:rPr>
              <a:t>book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i="1" dirty="0" err="1" smtClean="0">
                <a:latin typeface="Garamond" pitchFamily="18" charset="0"/>
              </a:rPr>
              <a:t>Mein</a:t>
            </a:r>
            <a:r>
              <a:rPr lang="cs-CZ" sz="4000" i="1" dirty="0" smtClean="0">
                <a:latin typeface="Garamond" pitchFamily="18" charset="0"/>
              </a:rPr>
              <a:t> </a:t>
            </a:r>
            <a:r>
              <a:rPr lang="cs-CZ" sz="4000" i="1" dirty="0" err="1" smtClean="0">
                <a:latin typeface="Garamond" pitchFamily="18" charset="0"/>
              </a:rPr>
              <a:t>Kampf</a:t>
            </a:r>
            <a:r>
              <a:rPr lang="cs-CZ" sz="4000" dirty="0" smtClean="0">
                <a:latin typeface="Garamond" pitchFamily="18" charset="0"/>
              </a:rPr>
              <a:t>, his </a:t>
            </a:r>
            <a:r>
              <a:rPr lang="cs-CZ" sz="4000" dirty="0" err="1" smtClean="0">
                <a:latin typeface="Garamond" pitchFamily="18" charset="0"/>
              </a:rPr>
              <a:t>political</a:t>
            </a:r>
            <a:r>
              <a:rPr lang="cs-CZ" sz="4000" dirty="0" smtClean="0">
                <a:latin typeface="Garamond" pitchFamily="18" charset="0"/>
              </a:rPr>
              <a:t> party NSDAP </a:t>
            </a:r>
            <a:r>
              <a:rPr lang="cs-CZ" sz="4000" dirty="0" err="1" smtClean="0">
                <a:latin typeface="Garamond" pitchFamily="18" charset="0"/>
              </a:rPr>
              <a:t>was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dirty="0" err="1" smtClean="0">
                <a:latin typeface="Garamond" pitchFamily="18" charset="0"/>
              </a:rPr>
              <a:t>banned</a:t>
            </a:r>
            <a:endParaRPr lang="cs-CZ" sz="4000" dirty="0" smtClean="0">
              <a:latin typeface="Garamond" pitchFamily="18" charset="0"/>
            </a:endParaRPr>
          </a:p>
          <a:p>
            <a:pPr lvl="0"/>
            <a:endParaRPr lang="cs-CZ" sz="4000" dirty="0" smtClean="0">
              <a:latin typeface="Garamond" pitchFamily="18" charset="0"/>
            </a:endParaRPr>
          </a:p>
          <a:p>
            <a:pPr lvl="0"/>
            <a:r>
              <a:rPr lang="cs-CZ" sz="4000" dirty="0" smtClean="0">
                <a:latin typeface="Garamond" pitchFamily="18" charset="0"/>
              </a:rPr>
              <a:t>1923 - </a:t>
            </a:r>
            <a:r>
              <a:rPr lang="cs-CZ" sz="4000" dirty="0" err="1" smtClean="0">
                <a:latin typeface="Garamond" pitchFamily="18" charset="0"/>
              </a:rPr>
              <a:t>Industrial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dirty="0" err="1" smtClean="0">
                <a:latin typeface="Garamond" pitchFamily="18" charset="0"/>
              </a:rPr>
              <a:t>territory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dirty="0" err="1" smtClean="0">
                <a:latin typeface="Garamond" pitchFamily="18" charset="0"/>
              </a:rPr>
              <a:t>around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dirty="0" err="1" smtClean="0">
                <a:latin typeface="Garamond" pitchFamily="18" charset="0"/>
              </a:rPr>
              <a:t>the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dirty="0" err="1" smtClean="0">
                <a:latin typeface="Garamond" pitchFamily="18" charset="0"/>
              </a:rPr>
              <a:t>River</a:t>
            </a:r>
            <a:r>
              <a:rPr lang="cs-CZ" sz="4000" dirty="0" smtClean="0">
                <a:latin typeface="Garamond" pitchFamily="18" charset="0"/>
              </a:rPr>
              <a:t> Ruhr </a:t>
            </a:r>
            <a:r>
              <a:rPr lang="cs-CZ" sz="4000" dirty="0" err="1" smtClean="0">
                <a:latin typeface="Garamond" pitchFamily="18" charset="0"/>
              </a:rPr>
              <a:t>was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dirty="0" err="1" smtClean="0">
                <a:latin typeface="Garamond" pitchFamily="18" charset="0"/>
              </a:rPr>
              <a:t>occupied</a:t>
            </a:r>
            <a:r>
              <a:rPr lang="cs-CZ" sz="4000" dirty="0" smtClean="0">
                <a:latin typeface="Garamond" pitchFamily="18" charset="0"/>
              </a:rPr>
              <a:t> by France (</a:t>
            </a:r>
            <a:r>
              <a:rPr lang="cs-CZ" sz="4000" dirty="0" err="1" smtClean="0">
                <a:latin typeface="Garamond" pitchFamily="18" charset="0"/>
              </a:rPr>
              <a:t>Germany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dirty="0" err="1" smtClean="0">
                <a:latin typeface="Garamond" pitchFamily="18" charset="0"/>
              </a:rPr>
              <a:t>was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dirty="0" err="1" smtClean="0">
                <a:latin typeface="Garamond" pitchFamily="18" charset="0"/>
              </a:rPr>
              <a:t>delayed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dirty="0" err="1" smtClean="0">
                <a:latin typeface="Garamond" pitchFamily="18" charset="0"/>
              </a:rPr>
              <a:t>with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dirty="0" err="1" smtClean="0">
                <a:latin typeface="Garamond" pitchFamily="18" charset="0"/>
              </a:rPr>
              <a:t>paying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dirty="0" err="1" smtClean="0">
                <a:latin typeface="Garamond" pitchFamily="18" charset="0"/>
              </a:rPr>
              <a:t>of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dirty="0" err="1" smtClean="0">
                <a:latin typeface="Garamond" pitchFamily="18" charset="0"/>
              </a:rPr>
              <a:t>reparation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dirty="0" err="1" smtClean="0">
                <a:latin typeface="Garamond" pitchFamily="18" charset="0"/>
              </a:rPr>
              <a:t>payments</a:t>
            </a:r>
            <a:r>
              <a:rPr lang="cs-CZ" sz="4000" dirty="0" smtClean="0">
                <a:latin typeface="Garamond" pitchFamily="18" charset="0"/>
              </a:rPr>
              <a:t>)</a:t>
            </a:r>
          </a:p>
          <a:p>
            <a:pPr lvl="0"/>
            <a:r>
              <a:rPr lang="cs-CZ" sz="4000" dirty="0" smtClean="0">
                <a:latin typeface="Garamond" pitchFamily="18" charset="0"/>
              </a:rPr>
              <a:t>1923 – </a:t>
            </a:r>
            <a:r>
              <a:rPr lang="cs-CZ" sz="4000" dirty="0" err="1" smtClean="0">
                <a:latin typeface="Garamond" pitchFamily="18" charset="0"/>
              </a:rPr>
              <a:t>the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dirty="0" err="1" smtClean="0">
                <a:latin typeface="Garamond" pitchFamily="18" charset="0"/>
              </a:rPr>
              <a:t>new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dirty="0" err="1" smtClean="0">
                <a:latin typeface="Garamond" pitchFamily="18" charset="0"/>
              </a:rPr>
              <a:t>government</a:t>
            </a:r>
            <a:r>
              <a:rPr lang="cs-CZ" sz="4000" dirty="0" smtClean="0">
                <a:latin typeface="Garamond" pitchFamily="18" charset="0"/>
              </a:rPr>
              <a:t> – Prime </a:t>
            </a:r>
            <a:r>
              <a:rPr lang="cs-CZ" sz="4000" dirty="0" err="1" smtClean="0">
                <a:latin typeface="Garamond" pitchFamily="18" charset="0"/>
              </a:rPr>
              <a:t>Minister</a:t>
            </a:r>
            <a:r>
              <a:rPr lang="cs-CZ" sz="4000" dirty="0" smtClean="0">
                <a:latin typeface="Garamond" pitchFamily="18" charset="0"/>
              </a:rPr>
              <a:t> (</a:t>
            </a:r>
            <a:r>
              <a:rPr lang="cs-CZ" sz="4000" dirty="0" err="1" smtClean="0">
                <a:latin typeface="Garamond" pitchFamily="18" charset="0"/>
              </a:rPr>
              <a:t>Chancellor</a:t>
            </a:r>
            <a:r>
              <a:rPr lang="cs-CZ" sz="4000" dirty="0" smtClean="0">
                <a:latin typeface="Garamond" pitchFamily="18" charset="0"/>
              </a:rPr>
              <a:t>) </a:t>
            </a:r>
            <a:r>
              <a:rPr lang="cs-CZ" sz="4000" b="1" dirty="0" smtClean="0">
                <a:latin typeface="Garamond" pitchFamily="18" charset="0"/>
              </a:rPr>
              <a:t>Gustav </a:t>
            </a:r>
            <a:r>
              <a:rPr lang="cs-CZ" sz="4000" b="1" dirty="0" err="1" smtClean="0">
                <a:latin typeface="Garamond" pitchFamily="18" charset="0"/>
              </a:rPr>
              <a:t>Stresemann</a:t>
            </a:r>
            <a:r>
              <a:rPr lang="cs-CZ" sz="4000" dirty="0" smtClean="0">
                <a:latin typeface="Garamond" pitchFamily="18" charset="0"/>
              </a:rPr>
              <a:t> – </a:t>
            </a:r>
            <a:r>
              <a:rPr lang="cs-CZ" sz="4000" dirty="0" err="1" smtClean="0">
                <a:latin typeface="Garamond" pitchFamily="18" charset="0"/>
              </a:rPr>
              <a:t>stabilization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dirty="0" err="1" smtClean="0">
                <a:latin typeface="Garamond" pitchFamily="18" charset="0"/>
              </a:rPr>
              <a:t>of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dirty="0" err="1" smtClean="0">
                <a:latin typeface="Garamond" pitchFamily="18" charset="0"/>
              </a:rPr>
              <a:t>Golden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dirty="0" err="1" smtClean="0">
                <a:latin typeface="Garamond" pitchFamily="18" charset="0"/>
              </a:rPr>
              <a:t>mark</a:t>
            </a:r>
            <a:r>
              <a:rPr lang="cs-CZ" sz="4000" dirty="0" smtClean="0">
                <a:latin typeface="Garamond" pitchFamily="18" charset="0"/>
              </a:rPr>
              <a:t>, </a:t>
            </a:r>
            <a:r>
              <a:rPr lang="cs-CZ" sz="4000" dirty="0" err="1" smtClean="0">
                <a:latin typeface="Garamond" pitchFamily="18" charset="0"/>
              </a:rPr>
              <a:t>succesful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dirty="0" err="1" smtClean="0">
                <a:latin typeface="Garamond" pitchFamily="18" charset="0"/>
              </a:rPr>
              <a:t>foreign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dirty="0" err="1" smtClean="0">
                <a:latin typeface="Garamond" pitchFamily="18" charset="0"/>
              </a:rPr>
              <a:t>policy</a:t>
            </a:r>
            <a:endParaRPr lang="cs-CZ" sz="4000" dirty="0" smtClean="0">
              <a:latin typeface="Garamond" pitchFamily="18" charset="0"/>
            </a:endParaRPr>
          </a:p>
          <a:p>
            <a:pPr lvl="0"/>
            <a:r>
              <a:rPr lang="cs-CZ" sz="4000" dirty="0" smtClean="0">
                <a:latin typeface="Garamond" pitchFamily="18" charset="0"/>
              </a:rPr>
              <a:t>1925 – </a:t>
            </a:r>
            <a:r>
              <a:rPr lang="cs-CZ" sz="4000" dirty="0" err="1" smtClean="0">
                <a:latin typeface="Garamond" pitchFamily="18" charset="0"/>
              </a:rPr>
              <a:t>the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dirty="0" err="1" smtClean="0">
                <a:latin typeface="Garamond" pitchFamily="18" charset="0"/>
              </a:rPr>
              <a:t>second</a:t>
            </a:r>
            <a:r>
              <a:rPr lang="cs-CZ" sz="4000" dirty="0" smtClean="0">
                <a:latin typeface="Garamond" pitchFamily="18" charset="0"/>
              </a:rPr>
              <a:t> President </a:t>
            </a:r>
            <a:r>
              <a:rPr lang="cs-CZ" sz="4000" dirty="0" err="1" smtClean="0">
                <a:latin typeface="Garamond" pitchFamily="18" charset="0"/>
              </a:rPr>
              <a:t>became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b="1" dirty="0" smtClean="0">
                <a:latin typeface="Garamond" pitchFamily="18" charset="0"/>
              </a:rPr>
              <a:t>Paul </a:t>
            </a:r>
            <a:r>
              <a:rPr lang="cs-CZ" sz="4000" b="1" dirty="0" err="1" smtClean="0">
                <a:latin typeface="Garamond" pitchFamily="18" charset="0"/>
              </a:rPr>
              <a:t>von</a:t>
            </a:r>
            <a:r>
              <a:rPr lang="cs-CZ" sz="4000" b="1" dirty="0" smtClean="0">
                <a:latin typeface="Garamond" pitchFamily="18" charset="0"/>
              </a:rPr>
              <a:t> </a:t>
            </a:r>
            <a:r>
              <a:rPr lang="cs-CZ" sz="4000" b="1" dirty="0" err="1" smtClean="0">
                <a:latin typeface="Garamond" pitchFamily="18" charset="0"/>
              </a:rPr>
              <a:t>Hindenburg</a:t>
            </a:r>
            <a:endParaRPr lang="cs-CZ" sz="4000" b="1" dirty="0" smtClean="0">
              <a:latin typeface="Garamond" pitchFamily="18" charset="0"/>
            </a:endParaRPr>
          </a:p>
          <a:p>
            <a:pPr lvl="0"/>
            <a:r>
              <a:rPr lang="cs-CZ" sz="4000" b="1" dirty="0" err="1" smtClean="0">
                <a:latin typeface="Garamond" pitchFamily="18" charset="0"/>
              </a:rPr>
              <a:t>weak</a:t>
            </a:r>
            <a:r>
              <a:rPr lang="cs-CZ" sz="4000" b="1" dirty="0" smtClean="0">
                <a:latin typeface="Garamond" pitchFamily="18" charset="0"/>
              </a:rPr>
              <a:t> </a:t>
            </a:r>
            <a:r>
              <a:rPr lang="cs-CZ" sz="4000" b="1" dirty="0" err="1" smtClean="0">
                <a:latin typeface="Garamond" pitchFamily="18" charset="0"/>
              </a:rPr>
              <a:t>democracy</a:t>
            </a:r>
            <a:r>
              <a:rPr lang="cs-CZ" sz="4000" b="1" dirty="0" smtClean="0">
                <a:latin typeface="Garamond" pitchFamily="18" charset="0"/>
              </a:rPr>
              <a:t> – </a:t>
            </a:r>
            <a:r>
              <a:rPr lang="cs-CZ" sz="4000" b="1" dirty="0" err="1" smtClean="0">
                <a:latin typeface="Garamond" pitchFamily="18" charset="0"/>
              </a:rPr>
              <a:t>governments</a:t>
            </a:r>
            <a:r>
              <a:rPr lang="cs-CZ" sz="4000" b="1" dirty="0" smtClean="0">
                <a:latin typeface="Garamond" pitchFamily="18" charset="0"/>
              </a:rPr>
              <a:t> </a:t>
            </a:r>
            <a:r>
              <a:rPr lang="cs-CZ" sz="4000" b="1" dirty="0" err="1" smtClean="0">
                <a:latin typeface="Garamond" pitchFamily="18" charset="0"/>
              </a:rPr>
              <a:t>changes</a:t>
            </a:r>
            <a:r>
              <a:rPr lang="cs-CZ" sz="4000" b="1" dirty="0" smtClean="0">
                <a:latin typeface="Garamond" pitchFamily="18" charset="0"/>
              </a:rPr>
              <a:t> </a:t>
            </a:r>
            <a:r>
              <a:rPr lang="cs-CZ" sz="4000" b="1" dirty="0" err="1" smtClean="0">
                <a:latin typeface="Garamond" pitchFamily="18" charset="0"/>
              </a:rPr>
              <a:t>very</a:t>
            </a:r>
            <a:r>
              <a:rPr lang="cs-CZ" sz="4000" b="1" dirty="0" smtClean="0">
                <a:latin typeface="Garamond" pitchFamily="18" charset="0"/>
              </a:rPr>
              <a:t> </a:t>
            </a:r>
            <a:r>
              <a:rPr lang="cs-CZ" sz="4000" b="1" dirty="0" err="1" smtClean="0">
                <a:latin typeface="Garamond" pitchFamily="18" charset="0"/>
              </a:rPr>
              <a:t>often</a:t>
            </a:r>
            <a:r>
              <a:rPr lang="cs-CZ" sz="4000" b="1" dirty="0" smtClean="0">
                <a:latin typeface="Garamond" pitchFamily="18" charset="0"/>
              </a:rPr>
              <a:t> </a:t>
            </a:r>
          </a:p>
          <a:p>
            <a:r>
              <a:rPr lang="cs-CZ" sz="4000" dirty="0" err="1" smtClean="0">
                <a:latin typeface="Garamond" pitchFamily="18" charset="0"/>
              </a:rPr>
              <a:t>since</a:t>
            </a:r>
            <a:r>
              <a:rPr lang="cs-CZ" sz="4000" dirty="0" smtClean="0">
                <a:latin typeface="Garamond" pitchFamily="18" charset="0"/>
              </a:rPr>
              <a:t> 1929 – Great </a:t>
            </a:r>
            <a:r>
              <a:rPr lang="cs-CZ" sz="4000" dirty="0" err="1" smtClean="0">
                <a:latin typeface="Garamond" pitchFamily="18" charset="0"/>
              </a:rPr>
              <a:t>Depression</a:t>
            </a:r>
            <a:r>
              <a:rPr lang="cs-CZ" sz="4000" dirty="0" smtClean="0">
                <a:latin typeface="Garamond" pitchFamily="18" charset="0"/>
              </a:rPr>
              <a:t> – in </a:t>
            </a:r>
            <a:r>
              <a:rPr lang="cs-CZ" sz="4000" dirty="0" err="1" smtClean="0">
                <a:latin typeface="Garamond" pitchFamily="18" charset="0"/>
              </a:rPr>
              <a:t>Germany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dirty="0" err="1" smtClean="0">
                <a:latin typeface="Garamond" pitchFamily="18" charset="0"/>
              </a:rPr>
              <a:t>very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dirty="0" err="1" smtClean="0">
                <a:latin typeface="Garamond" pitchFamily="18" charset="0"/>
              </a:rPr>
              <a:t>serious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dirty="0" err="1" smtClean="0">
                <a:latin typeface="Garamond" pitchFamily="18" charset="0"/>
              </a:rPr>
              <a:t>effects</a:t>
            </a:r>
            <a:r>
              <a:rPr lang="cs-CZ" sz="4000" dirty="0" smtClean="0">
                <a:latin typeface="Garamond" pitchFamily="18" charset="0"/>
              </a:rPr>
              <a:t> (1932 – </a:t>
            </a:r>
            <a:r>
              <a:rPr lang="cs-CZ" sz="4000" dirty="0" err="1" smtClean="0">
                <a:latin typeface="Garamond" pitchFamily="18" charset="0"/>
              </a:rPr>
              <a:t>unemployment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dirty="0" err="1" smtClean="0">
                <a:latin typeface="Garamond" pitchFamily="18" charset="0"/>
              </a:rPr>
              <a:t>was</a:t>
            </a:r>
            <a:r>
              <a:rPr lang="cs-CZ" sz="4000" dirty="0" smtClean="0">
                <a:latin typeface="Garamond" pitchFamily="18" charset="0"/>
              </a:rPr>
              <a:t> 44,5 %), </a:t>
            </a:r>
          </a:p>
          <a:p>
            <a:r>
              <a:rPr lang="cs-CZ" sz="4000" dirty="0" err="1" smtClean="0">
                <a:latin typeface="Garamond" pitchFamily="18" charset="0"/>
              </a:rPr>
              <a:t>the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dirty="0" err="1" smtClean="0">
                <a:latin typeface="Garamond" pitchFamily="18" charset="0"/>
              </a:rPr>
              <a:t>growth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dirty="0" err="1" smtClean="0">
                <a:latin typeface="Garamond" pitchFamily="18" charset="0"/>
              </a:rPr>
              <a:t>of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dirty="0" err="1" smtClean="0">
                <a:latin typeface="Garamond" pitchFamily="18" charset="0"/>
              </a:rPr>
              <a:t>extreme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dirty="0" err="1" smtClean="0">
                <a:latin typeface="Garamond" pitchFamily="18" charset="0"/>
              </a:rPr>
              <a:t>nationalism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dirty="0" err="1" smtClean="0">
                <a:latin typeface="Garamond" pitchFamily="18" charset="0"/>
              </a:rPr>
              <a:t>and</a:t>
            </a:r>
            <a:r>
              <a:rPr lang="cs-CZ" sz="4000" dirty="0" smtClean="0">
                <a:latin typeface="Garamond" pitchFamily="18" charset="0"/>
              </a:rPr>
              <a:t> </a:t>
            </a:r>
            <a:r>
              <a:rPr lang="cs-CZ" sz="4000" dirty="0" err="1" smtClean="0">
                <a:latin typeface="Garamond" pitchFamily="18" charset="0"/>
              </a:rPr>
              <a:t>revanchism</a:t>
            </a:r>
            <a:endParaRPr lang="cs-CZ" sz="4000" b="1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Germany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Garamond" pitchFamily="18" charset="0"/>
              </a:rPr>
              <a:t>Paul </a:t>
            </a:r>
            <a:r>
              <a:rPr lang="cs-CZ" sz="2400" dirty="0" err="1" smtClean="0">
                <a:latin typeface="Garamond" pitchFamily="18" charset="0"/>
              </a:rPr>
              <a:t>von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Hindenburg</a:t>
            </a:r>
            <a:endParaRPr lang="cs-CZ" sz="2400" dirty="0">
              <a:latin typeface="Garamond" pitchFamily="18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>
          <a:xfrm>
            <a:off x="4499992" y="5877272"/>
            <a:ext cx="3520440" cy="457200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Garamond" pitchFamily="18" charset="0"/>
              </a:rPr>
              <a:t>Adolf Hitler</a:t>
            </a:r>
            <a:endParaRPr lang="cs-CZ" sz="2400" dirty="0">
              <a:latin typeface="Garamond" pitchFamily="18" charset="0"/>
            </a:endParaRPr>
          </a:p>
        </p:txBody>
      </p:sp>
      <p:pic>
        <p:nvPicPr>
          <p:cNvPr id="8" name="Zástupný symbol pro obsah 7" descr="adolf-hitler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196752"/>
            <a:ext cx="3379148" cy="4444315"/>
          </a:xfrm>
        </p:spPr>
      </p:pic>
      <p:pic>
        <p:nvPicPr>
          <p:cNvPr id="11" name="Zástupný symbol pro obsah 10" descr="101PaulHindenburg_II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827584" y="1196752"/>
            <a:ext cx="2808312" cy="440519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239000" cy="444664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Germany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during</a:t>
            </a:r>
            <a:r>
              <a:rPr lang="cs-CZ" sz="2800" dirty="0" smtClean="0">
                <a:latin typeface="Garamond" pitchFamily="18" charset="0"/>
              </a:rPr>
              <a:t> 1930</a:t>
            </a:r>
            <a:r>
              <a:rPr lang="cs-CZ" sz="2000" dirty="0" smtClean="0">
                <a:latin typeface="Garamond" pitchFamily="18" charset="0"/>
              </a:rPr>
              <a:t>s</a:t>
            </a:r>
            <a:endParaRPr lang="cs-CZ" sz="20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92696"/>
            <a:ext cx="8280920" cy="6048672"/>
          </a:xfrm>
        </p:spPr>
        <p:txBody>
          <a:bodyPr>
            <a:noAutofit/>
          </a:bodyPr>
          <a:lstStyle/>
          <a:p>
            <a:r>
              <a:rPr lang="cs-CZ" sz="1600" dirty="0" smtClean="0">
                <a:latin typeface="Garamond" pitchFamily="18" charset="0"/>
              </a:rPr>
              <a:t>a</a:t>
            </a:r>
            <a:r>
              <a:rPr lang="en-US" sz="1600" dirty="0" smtClean="0">
                <a:latin typeface="Garamond" pitchFamily="18" charset="0"/>
              </a:rPr>
              <a:t> political crisis: the political parties represented in the </a:t>
            </a:r>
            <a:r>
              <a:rPr lang="en-US" sz="1600" i="1" dirty="0" smtClean="0">
                <a:latin typeface="Garamond" pitchFamily="18" charset="0"/>
              </a:rPr>
              <a:t>Reichstag</a:t>
            </a:r>
            <a:r>
              <a:rPr lang="en-US" sz="1600" dirty="0" smtClean="0">
                <a:latin typeface="Garamond" pitchFamily="18" charset="0"/>
              </a:rPr>
              <a:t> were unable to build a governing majority in the face of escalating extremism from the far right (the Nazis, NSDAP) and the far left (the Communists, KPD)</a:t>
            </a:r>
            <a:endParaRPr lang="cs-CZ" sz="1600" dirty="0" smtClean="0">
              <a:latin typeface="Garamond" pitchFamily="18" charset="0"/>
            </a:endParaRPr>
          </a:p>
          <a:p>
            <a:pPr lvl="0"/>
            <a:r>
              <a:rPr lang="cs-CZ" sz="1600" dirty="0" smtClean="0">
                <a:latin typeface="Garamond" pitchFamily="18" charset="0"/>
              </a:rPr>
              <a:t>1932 – NSDAP </a:t>
            </a:r>
            <a:r>
              <a:rPr lang="cs-CZ" sz="1600" dirty="0" err="1" smtClean="0">
                <a:latin typeface="Garamond" pitchFamily="18" charset="0"/>
              </a:rPr>
              <a:t>won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the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elections</a:t>
            </a:r>
            <a:r>
              <a:rPr lang="cs-CZ" sz="1600" dirty="0" smtClean="0">
                <a:latin typeface="Garamond" pitchFamily="18" charset="0"/>
              </a:rPr>
              <a:t> (</a:t>
            </a:r>
            <a:r>
              <a:rPr lang="cs-CZ" sz="1600" dirty="0" err="1" smtClean="0">
                <a:latin typeface="Garamond" pitchFamily="18" charset="0"/>
              </a:rPr>
              <a:t>over</a:t>
            </a:r>
            <a:r>
              <a:rPr lang="cs-CZ" sz="1600" dirty="0" smtClean="0">
                <a:latin typeface="Garamond" pitchFamily="18" charset="0"/>
              </a:rPr>
              <a:t> 30 %, </a:t>
            </a:r>
            <a:r>
              <a:rPr lang="cs-CZ" sz="1600" dirty="0" err="1" smtClean="0">
                <a:latin typeface="Garamond" pitchFamily="18" charset="0"/>
              </a:rPr>
              <a:t>the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communists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were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third</a:t>
            </a:r>
            <a:r>
              <a:rPr lang="cs-CZ" sz="1600" dirty="0" smtClean="0">
                <a:latin typeface="Garamond" pitchFamily="18" charset="0"/>
              </a:rPr>
              <a:t>)</a:t>
            </a:r>
          </a:p>
          <a:p>
            <a:pPr lvl="0"/>
            <a:r>
              <a:rPr lang="cs-CZ" sz="1600" dirty="0" smtClean="0">
                <a:latin typeface="Garamond" pitchFamily="18" charset="0"/>
              </a:rPr>
              <a:t>1933 – </a:t>
            </a:r>
            <a:r>
              <a:rPr lang="cs-CZ" sz="1600" b="1" dirty="0" smtClean="0">
                <a:solidFill>
                  <a:schemeClr val="tx2"/>
                </a:solidFill>
                <a:latin typeface="Garamond" pitchFamily="18" charset="0"/>
              </a:rPr>
              <a:t>Adolf Hitler</a:t>
            </a:r>
            <a:r>
              <a:rPr lang="cs-CZ" sz="1600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was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appointed</a:t>
            </a:r>
            <a:r>
              <a:rPr lang="cs-CZ" sz="1600" dirty="0" smtClean="0">
                <a:latin typeface="Garamond" pitchFamily="18" charset="0"/>
              </a:rPr>
              <a:t> as </a:t>
            </a:r>
            <a:r>
              <a:rPr lang="cs-CZ" sz="1600" dirty="0" err="1" smtClean="0">
                <a:latin typeface="Garamond" pitchFamily="18" charset="0"/>
              </a:rPr>
              <a:t>Chancellor</a:t>
            </a:r>
            <a:r>
              <a:rPr lang="cs-CZ" sz="1600" dirty="0" smtClean="0">
                <a:latin typeface="Garamond" pitchFamily="18" charset="0"/>
              </a:rPr>
              <a:t> (Prime </a:t>
            </a:r>
            <a:r>
              <a:rPr lang="cs-CZ" sz="1600" dirty="0" err="1" smtClean="0">
                <a:latin typeface="Garamond" pitchFamily="18" charset="0"/>
              </a:rPr>
              <a:t>Minister</a:t>
            </a:r>
            <a:r>
              <a:rPr lang="cs-CZ" sz="1600" dirty="0" smtClean="0">
                <a:latin typeface="Garamond" pitchFamily="18" charset="0"/>
              </a:rPr>
              <a:t>)</a:t>
            </a:r>
          </a:p>
          <a:p>
            <a:r>
              <a:rPr lang="cs-CZ" sz="1600" dirty="0" smtClean="0">
                <a:latin typeface="Garamond" pitchFamily="18" charset="0"/>
              </a:rPr>
              <a:t>1933 – </a:t>
            </a:r>
            <a:r>
              <a:rPr lang="cs-CZ" sz="1600" dirty="0" err="1" smtClean="0">
                <a:latin typeface="Garamond" pitchFamily="18" charset="0"/>
              </a:rPr>
              <a:t>Germany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left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the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League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of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Nations</a:t>
            </a:r>
            <a:endParaRPr lang="cs-CZ" sz="1600" dirty="0" smtClean="0">
              <a:latin typeface="Garamond" pitchFamily="18" charset="0"/>
            </a:endParaRPr>
          </a:p>
          <a:p>
            <a:pPr lvl="0"/>
            <a:r>
              <a:rPr lang="en-US" sz="1600" dirty="0" smtClean="0">
                <a:latin typeface="Garamond" pitchFamily="18" charset="0"/>
              </a:rPr>
              <a:t>The Nazi regime restored economic prosperity and ended mass unemployment using heavy spending on the military, while suppressing labor unions and strikes</a:t>
            </a:r>
            <a:r>
              <a:rPr lang="cs-CZ" sz="1600" dirty="0" smtClean="0">
                <a:latin typeface="Garamond" pitchFamily="18" charset="0"/>
              </a:rPr>
              <a:t> → </a:t>
            </a:r>
            <a:r>
              <a:rPr lang="cs-CZ" sz="1600" dirty="0" err="1" smtClean="0">
                <a:latin typeface="Garamond" pitchFamily="18" charset="0"/>
              </a:rPr>
              <a:t>enourmous</a:t>
            </a:r>
            <a:r>
              <a:rPr lang="cs-CZ" sz="1600" dirty="0" smtClean="0">
                <a:latin typeface="Garamond" pitchFamily="18" charset="0"/>
              </a:rPr>
              <a:t> popularity</a:t>
            </a:r>
          </a:p>
          <a:p>
            <a:pPr lvl="0"/>
            <a:r>
              <a:rPr lang="cs-CZ" sz="1600" dirty="0" err="1" smtClean="0">
                <a:latin typeface="Garamond" pitchFamily="18" charset="0"/>
              </a:rPr>
              <a:t>Secret</a:t>
            </a:r>
            <a:r>
              <a:rPr lang="cs-CZ" sz="1600" dirty="0" smtClean="0">
                <a:latin typeface="Garamond" pitchFamily="18" charset="0"/>
              </a:rPr>
              <a:t> police – Gestapo (</a:t>
            </a:r>
            <a:r>
              <a:rPr lang="cs-CZ" sz="1600" b="1" dirty="0" smtClean="0">
                <a:solidFill>
                  <a:schemeClr val="tx2"/>
                </a:solidFill>
                <a:latin typeface="Garamond" pitchFamily="18" charset="0"/>
              </a:rPr>
              <a:t>Heinrich Himmler</a:t>
            </a:r>
            <a:r>
              <a:rPr lang="cs-CZ" sz="1600" dirty="0" smtClean="0">
                <a:latin typeface="Garamond" pitchFamily="18" charset="0"/>
              </a:rPr>
              <a:t>)</a:t>
            </a:r>
          </a:p>
          <a:p>
            <a:pPr lvl="0"/>
            <a:r>
              <a:rPr lang="cs-CZ" sz="1600" dirty="0" err="1" smtClean="0">
                <a:latin typeface="Garamond" pitchFamily="18" charset="0"/>
              </a:rPr>
              <a:t>February</a:t>
            </a:r>
            <a:r>
              <a:rPr lang="cs-CZ" sz="1600" dirty="0" smtClean="0">
                <a:latin typeface="Garamond" pitchFamily="18" charset="0"/>
              </a:rPr>
              <a:t> 1933 – </a:t>
            </a:r>
            <a:r>
              <a:rPr lang="cs-CZ" sz="1600" dirty="0" err="1" smtClean="0">
                <a:latin typeface="Garamond" pitchFamily="18" charset="0"/>
              </a:rPr>
              <a:t>the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Reichstag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Fire</a:t>
            </a:r>
            <a:r>
              <a:rPr lang="cs-CZ" sz="1600" dirty="0" smtClean="0">
                <a:latin typeface="Garamond" pitchFamily="18" charset="0"/>
              </a:rPr>
              <a:t> – </a:t>
            </a:r>
            <a:r>
              <a:rPr lang="cs-CZ" sz="1600" dirty="0" err="1" smtClean="0">
                <a:latin typeface="Garamond" pitchFamily="18" charset="0"/>
              </a:rPr>
              <a:t>an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arson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attack</a:t>
            </a:r>
            <a:r>
              <a:rPr lang="cs-CZ" sz="1600" dirty="0" smtClean="0">
                <a:latin typeface="Garamond" pitchFamily="18" charset="0"/>
              </a:rPr>
              <a:t> on </a:t>
            </a:r>
            <a:r>
              <a:rPr lang="cs-CZ" sz="1600" dirty="0" err="1" smtClean="0">
                <a:latin typeface="Garamond" pitchFamily="18" charset="0"/>
              </a:rPr>
              <a:t>the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building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of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German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parliament</a:t>
            </a:r>
            <a:r>
              <a:rPr lang="cs-CZ" sz="1600" dirty="0" smtClean="0">
                <a:latin typeface="Garamond" pitchFamily="18" charset="0"/>
              </a:rPr>
              <a:t> (</a:t>
            </a:r>
            <a:r>
              <a:rPr lang="cs-CZ" sz="1600" dirty="0" err="1" smtClean="0">
                <a:latin typeface="Garamond" pitchFamily="18" charset="0"/>
              </a:rPr>
              <a:t>Reichstag</a:t>
            </a:r>
            <a:r>
              <a:rPr lang="cs-CZ" sz="1600" dirty="0" smtClean="0">
                <a:latin typeface="Garamond" pitchFamily="18" charset="0"/>
              </a:rPr>
              <a:t>) – </a:t>
            </a:r>
            <a:r>
              <a:rPr lang="cs-CZ" sz="1600" dirty="0" err="1" smtClean="0">
                <a:latin typeface="Garamond" pitchFamily="18" charset="0"/>
              </a:rPr>
              <a:t>used</a:t>
            </a:r>
            <a:r>
              <a:rPr lang="cs-CZ" sz="1600" dirty="0" smtClean="0">
                <a:latin typeface="Garamond" pitchFamily="18" charset="0"/>
              </a:rPr>
              <a:t> by </a:t>
            </a:r>
            <a:r>
              <a:rPr lang="cs-CZ" sz="1600" dirty="0" err="1" smtClean="0">
                <a:latin typeface="Garamond" pitchFamily="18" charset="0"/>
              </a:rPr>
              <a:t>Nazi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regime</a:t>
            </a:r>
            <a:r>
              <a:rPr lang="cs-CZ" sz="1600" dirty="0" smtClean="0">
                <a:latin typeface="Garamond" pitchFamily="18" charset="0"/>
              </a:rPr>
              <a:t> – </a:t>
            </a:r>
            <a:r>
              <a:rPr lang="cs-CZ" sz="1600" dirty="0" err="1" smtClean="0">
                <a:latin typeface="Garamond" pitchFamily="18" charset="0"/>
              </a:rPr>
              <a:t>the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communist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were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accused</a:t>
            </a:r>
            <a:r>
              <a:rPr lang="cs-CZ" sz="1600" dirty="0" smtClean="0">
                <a:latin typeface="Garamond" pitchFamily="18" charset="0"/>
              </a:rPr>
              <a:t> to </a:t>
            </a:r>
            <a:r>
              <a:rPr lang="cs-CZ" sz="1600" dirty="0" err="1" smtClean="0">
                <a:latin typeface="Garamond" pitchFamily="18" charset="0"/>
              </a:rPr>
              <a:t>burn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the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Reichstag</a:t>
            </a:r>
            <a:r>
              <a:rPr lang="cs-CZ" sz="1600" dirty="0" smtClean="0">
                <a:latin typeface="Garamond" pitchFamily="18" charset="0"/>
              </a:rPr>
              <a:t> – </a:t>
            </a:r>
            <a:r>
              <a:rPr lang="cs-CZ" sz="1600" dirty="0" err="1" smtClean="0">
                <a:latin typeface="Garamond" pitchFamily="18" charset="0"/>
              </a:rPr>
              <a:t>the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Reichstag</a:t>
            </a:r>
            <a:r>
              <a:rPr lang="cs-CZ" sz="1600" dirty="0" smtClean="0">
                <a:latin typeface="Garamond" pitchFamily="18" charset="0"/>
              </a:rPr>
              <a:t> trial </a:t>
            </a:r>
          </a:p>
          <a:p>
            <a:r>
              <a:rPr lang="cs-CZ" sz="1600" dirty="0" err="1" smtClean="0">
                <a:latin typeface="Garamond" pitchFamily="18" charset="0"/>
              </a:rPr>
              <a:t>persecuting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of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political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oposition</a:t>
            </a:r>
            <a:r>
              <a:rPr lang="cs-CZ" sz="1600" dirty="0" smtClean="0">
                <a:latin typeface="Garamond" pitchFamily="18" charset="0"/>
              </a:rPr>
              <a:t> – </a:t>
            </a:r>
            <a:r>
              <a:rPr lang="cs-CZ" sz="1600" dirty="0" err="1" smtClean="0">
                <a:latin typeface="Garamond" pitchFamily="18" charset="0"/>
              </a:rPr>
              <a:t>it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was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destroyed</a:t>
            </a:r>
            <a:r>
              <a:rPr lang="cs-CZ" sz="1600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sz="1600" dirty="0" err="1" smtClean="0">
                <a:latin typeface="Garamond" pitchFamily="18" charset="0"/>
              </a:rPr>
              <a:t>Concentration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camps</a:t>
            </a:r>
            <a:r>
              <a:rPr lang="cs-CZ" sz="1600" dirty="0" smtClean="0">
                <a:latin typeface="Garamond" pitchFamily="18" charset="0"/>
              </a:rPr>
              <a:t> (1933 – </a:t>
            </a:r>
            <a:r>
              <a:rPr lang="cs-CZ" sz="1600" dirty="0" err="1" smtClean="0">
                <a:latin typeface="Garamond" pitchFamily="18" charset="0"/>
              </a:rPr>
              <a:t>the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first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c.c</a:t>
            </a:r>
            <a:r>
              <a:rPr lang="cs-CZ" sz="1600" dirty="0" smtClean="0">
                <a:latin typeface="Garamond" pitchFamily="18" charset="0"/>
              </a:rPr>
              <a:t>. </a:t>
            </a:r>
            <a:r>
              <a:rPr lang="cs-CZ" sz="1600" dirty="0" err="1" smtClean="0">
                <a:latin typeface="Garamond" pitchFamily="18" charset="0"/>
              </a:rPr>
              <a:t>was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found</a:t>
            </a:r>
            <a:r>
              <a:rPr lang="cs-CZ" sz="1600" dirty="0" smtClean="0">
                <a:latin typeface="Garamond" pitchFamily="18" charset="0"/>
              </a:rPr>
              <a:t> in </a:t>
            </a:r>
            <a:r>
              <a:rPr lang="cs-CZ" sz="1600" dirty="0" err="1" smtClean="0">
                <a:latin typeface="Garamond" pitchFamily="18" charset="0"/>
              </a:rPr>
              <a:t>Dachau</a:t>
            </a:r>
            <a:r>
              <a:rPr lang="cs-CZ" sz="1600" dirty="0" smtClean="0">
                <a:latin typeface="Garamond" pitchFamily="18" charset="0"/>
              </a:rPr>
              <a:t>  – </a:t>
            </a:r>
            <a:r>
              <a:rPr lang="cs-CZ" sz="1600" dirty="0" err="1" smtClean="0">
                <a:latin typeface="Garamond" pitchFamily="18" charset="0"/>
              </a:rPr>
              <a:t>for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the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political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prisoners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and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opponents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of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the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Nazi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regime</a:t>
            </a:r>
            <a:r>
              <a:rPr lang="cs-CZ" sz="1600" dirty="0" smtClean="0">
                <a:latin typeface="Garamond" pitchFamily="18" charset="0"/>
              </a:rPr>
              <a:t> – </a:t>
            </a:r>
            <a:r>
              <a:rPr lang="cs-CZ" sz="1600" dirty="0" err="1" smtClean="0">
                <a:latin typeface="Garamond" pitchFamily="18" charset="0"/>
              </a:rPr>
              <a:t>communists</a:t>
            </a:r>
            <a:r>
              <a:rPr lang="cs-CZ" sz="1600" dirty="0" smtClean="0">
                <a:latin typeface="Garamond" pitchFamily="18" charset="0"/>
              </a:rPr>
              <a:t>, </a:t>
            </a:r>
            <a:r>
              <a:rPr lang="cs-CZ" sz="1600" dirty="0" err="1" smtClean="0">
                <a:latin typeface="Garamond" pitchFamily="18" charset="0"/>
              </a:rPr>
              <a:t>social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democrats</a:t>
            </a:r>
            <a:r>
              <a:rPr lang="cs-CZ" sz="1600" dirty="0" smtClean="0">
                <a:latin typeface="Garamond" pitchFamily="18" charset="0"/>
              </a:rPr>
              <a:t>, </a:t>
            </a:r>
            <a:r>
              <a:rPr lang="cs-CZ" sz="1600" dirty="0" err="1" smtClean="0">
                <a:latin typeface="Garamond" pitchFamily="18" charset="0"/>
              </a:rPr>
              <a:t>later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also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for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Jews</a:t>
            </a:r>
            <a:r>
              <a:rPr lang="cs-CZ" sz="1600" dirty="0" smtClean="0">
                <a:latin typeface="Garamond" pitchFamily="18" charset="0"/>
              </a:rPr>
              <a:t>, </a:t>
            </a:r>
            <a:r>
              <a:rPr lang="cs-CZ" sz="1600" dirty="0" err="1" smtClean="0">
                <a:latin typeface="Garamond" pitchFamily="18" charset="0"/>
              </a:rPr>
              <a:t>Gypsies</a:t>
            </a:r>
            <a:r>
              <a:rPr lang="cs-CZ" sz="1600" dirty="0" smtClean="0">
                <a:latin typeface="Garamond" pitchFamily="18" charset="0"/>
              </a:rPr>
              <a:t>, Slavic </a:t>
            </a:r>
            <a:r>
              <a:rPr lang="cs-CZ" sz="1600" dirty="0" err="1" smtClean="0">
                <a:latin typeface="Garamond" pitchFamily="18" charset="0"/>
              </a:rPr>
              <a:t>peoples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etc</a:t>
            </a:r>
            <a:r>
              <a:rPr lang="cs-CZ" sz="1600" dirty="0" smtClean="0">
                <a:latin typeface="Garamond" pitchFamily="18" charset="0"/>
              </a:rPr>
              <a:t>. )</a:t>
            </a:r>
          </a:p>
          <a:p>
            <a:pPr lvl="0"/>
            <a:r>
              <a:rPr lang="cs-CZ" sz="1600" dirty="0" smtClean="0">
                <a:latin typeface="Garamond" pitchFamily="18" charset="0"/>
              </a:rPr>
              <a:t>Propaganda – </a:t>
            </a:r>
            <a:r>
              <a:rPr lang="cs-CZ" sz="1600" dirty="0" err="1" smtClean="0">
                <a:latin typeface="Garamond" pitchFamily="18" charset="0"/>
              </a:rPr>
              <a:t>minister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b="1" dirty="0" err="1" smtClean="0">
                <a:solidFill>
                  <a:schemeClr val="tx2"/>
                </a:solidFill>
                <a:latin typeface="Garamond" pitchFamily="18" charset="0"/>
              </a:rPr>
              <a:t>Joseph</a:t>
            </a:r>
            <a:r>
              <a:rPr lang="cs-CZ" sz="16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1600" b="1" dirty="0" err="1" smtClean="0">
                <a:solidFill>
                  <a:schemeClr val="tx2"/>
                </a:solidFill>
                <a:latin typeface="Garamond" pitchFamily="18" charset="0"/>
              </a:rPr>
              <a:t>Goebbles</a:t>
            </a:r>
            <a:endParaRPr lang="cs-CZ" sz="1600" b="1" dirty="0" smtClean="0">
              <a:solidFill>
                <a:schemeClr val="tx2"/>
              </a:solidFill>
              <a:latin typeface="Garamond" pitchFamily="18" charset="0"/>
            </a:endParaRPr>
          </a:p>
          <a:p>
            <a:r>
              <a:rPr lang="cs-CZ" sz="1600" dirty="0" smtClean="0">
                <a:latin typeface="Garamond" pitchFamily="18" charset="0"/>
              </a:rPr>
              <a:t>1934 – Hitler </a:t>
            </a:r>
            <a:r>
              <a:rPr lang="cs-CZ" sz="1600" dirty="0" err="1" smtClean="0">
                <a:latin typeface="Garamond" pitchFamily="18" charset="0"/>
              </a:rPr>
              <a:t>became</a:t>
            </a:r>
            <a:r>
              <a:rPr lang="cs-CZ" sz="1600" dirty="0" smtClean="0">
                <a:latin typeface="Garamond" pitchFamily="18" charset="0"/>
              </a:rPr>
              <a:t> a </a:t>
            </a:r>
            <a:r>
              <a:rPr lang="cs-CZ" sz="1600" dirty="0" err="1" smtClean="0">
                <a:latin typeface="Garamond" pitchFamily="18" charset="0"/>
              </a:rPr>
              <a:t>Führer</a:t>
            </a:r>
            <a:r>
              <a:rPr lang="cs-CZ" sz="1600" dirty="0" smtClean="0">
                <a:latin typeface="Garamond" pitchFamily="18" charset="0"/>
              </a:rPr>
              <a:t> – </a:t>
            </a:r>
            <a:r>
              <a:rPr lang="cs-CZ" sz="1600" dirty="0" err="1" smtClean="0">
                <a:latin typeface="Garamond" pitchFamily="18" charset="0"/>
              </a:rPr>
              <a:t>the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head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of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the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state</a:t>
            </a:r>
            <a:r>
              <a:rPr lang="cs-CZ" sz="1600" dirty="0" smtClean="0">
                <a:latin typeface="Garamond" pitchFamily="18" charset="0"/>
              </a:rPr>
              <a:t> (</a:t>
            </a:r>
            <a:r>
              <a:rPr lang="cs-CZ" sz="1600" dirty="0" err="1" smtClean="0">
                <a:latin typeface="Garamond" pitchFamily="18" charset="0"/>
              </a:rPr>
              <a:t>after</a:t>
            </a:r>
            <a:r>
              <a:rPr lang="cs-CZ" sz="1600" dirty="0" smtClean="0">
                <a:latin typeface="Garamond" pitchFamily="18" charset="0"/>
              </a:rPr>
              <a:t> President’s </a:t>
            </a:r>
            <a:r>
              <a:rPr lang="cs-CZ" sz="1600" dirty="0" err="1" smtClean="0">
                <a:latin typeface="Garamond" pitchFamily="18" charset="0"/>
              </a:rPr>
              <a:t>death</a:t>
            </a:r>
            <a:r>
              <a:rPr lang="cs-CZ" sz="1600" dirty="0" smtClean="0">
                <a:latin typeface="Garamond" pitchFamily="18" charset="0"/>
              </a:rPr>
              <a:t>)</a:t>
            </a:r>
          </a:p>
          <a:p>
            <a:r>
              <a:rPr lang="cs-CZ" sz="1600" dirty="0" smtClean="0">
                <a:latin typeface="Garamond" pitchFamily="18" charset="0"/>
              </a:rPr>
              <a:t>1934 – </a:t>
            </a:r>
            <a:r>
              <a:rPr lang="cs-CZ" sz="1600" i="1" dirty="0" err="1" smtClean="0">
                <a:latin typeface="Garamond" pitchFamily="18" charset="0"/>
              </a:rPr>
              <a:t>The</a:t>
            </a:r>
            <a:r>
              <a:rPr lang="cs-CZ" sz="1600" i="1" dirty="0" smtClean="0">
                <a:latin typeface="Garamond" pitchFamily="18" charset="0"/>
              </a:rPr>
              <a:t> </a:t>
            </a:r>
            <a:r>
              <a:rPr lang="cs-CZ" sz="1600" i="1" dirty="0" err="1" smtClean="0">
                <a:latin typeface="Garamond" pitchFamily="18" charset="0"/>
              </a:rPr>
              <a:t>Night</a:t>
            </a:r>
            <a:r>
              <a:rPr lang="cs-CZ" sz="1600" i="1" dirty="0" smtClean="0">
                <a:latin typeface="Garamond" pitchFamily="18" charset="0"/>
              </a:rPr>
              <a:t> </a:t>
            </a:r>
            <a:r>
              <a:rPr lang="cs-CZ" sz="1600" i="1" dirty="0" err="1" smtClean="0">
                <a:latin typeface="Garamond" pitchFamily="18" charset="0"/>
              </a:rPr>
              <a:t>of</a:t>
            </a:r>
            <a:r>
              <a:rPr lang="cs-CZ" sz="1600" i="1" dirty="0" smtClean="0">
                <a:latin typeface="Garamond" pitchFamily="18" charset="0"/>
              </a:rPr>
              <a:t> </a:t>
            </a:r>
            <a:r>
              <a:rPr lang="cs-CZ" sz="1600" i="1" dirty="0" err="1" smtClean="0">
                <a:latin typeface="Garamond" pitchFamily="18" charset="0"/>
              </a:rPr>
              <a:t>the</a:t>
            </a:r>
            <a:r>
              <a:rPr lang="cs-CZ" sz="1600" i="1" dirty="0" smtClean="0">
                <a:latin typeface="Garamond" pitchFamily="18" charset="0"/>
              </a:rPr>
              <a:t> </a:t>
            </a:r>
            <a:r>
              <a:rPr lang="cs-CZ" sz="1600" i="1" dirty="0" err="1" smtClean="0">
                <a:latin typeface="Garamond" pitchFamily="18" charset="0"/>
              </a:rPr>
              <a:t>Long</a:t>
            </a:r>
            <a:r>
              <a:rPr lang="cs-CZ" sz="1600" i="1" dirty="0" smtClean="0">
                <a:latin typeface="Garamond" pitchFamily="18" charset="0"/>
              </a:rPr>
              <a:t> </a:t>
            </a:r>
            <a:r>
              <a:rPr lang="cs-CZ" sz="1600" i="1" dirty="0" err="1" smtClean="0">
                <a:latin typeface="Garamond" pitchFamily="18" charset="0"/>
              </a:rPr>
              <a:t>Knives</a:t>
            </a:r>
            <a:r>
              <a:rPr lang="cs-CZ" sz="1600" i="1" dirty="0" smtClean="0">
                <a:latin typeface="Garamond" pitchFamily="18" charset="0"/>
              </a:rPr>
              <a:t>  </a:t>
            </a:r>
            <a:r>
              <a:rPr lang="cs-CZ" sz="1600" dirty="0" smtClean="0">
                <a:latin typeface="Garamond" pitchFamily="18" charset="0"/>
              </a:rPr>
              <a:t>– </a:t>
            </a:r>
            <a:r>
              <a:rPr lang="cs-CZ" sz="1600" dirty="0" err="1" smtClean="0">
                <a:latin typeface="Garamond" pitchFamily="18" charset="0"/>
              </a:rPr>
              <a:t>the</a:t>
            </a:r>
            <a:r>
              <a:rPr lang="cs-CZ" sz="1600" dirty="0" smtClean="0">
                <a:latin typeface="Garamond" pitchFamily="18" charset="0"/>
              </a:rPr>
              <a:t> top </a:t>
            </a:r>
            <a:r>
              <a:rPr lang="cs-CZ" sz="1600" dirty="0" err="1" smtClean="0">
                <a:latin typeface="Garamond" pitchFamily="18" charset="0"/>
              </a:rPr>
              <a:t>leaders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of</a:t>
            </a:r>
            <a:r>
              <a:rPr lang="cs-CZ" sz="1600" dirty="0" smtClean="0">
                <a:latin typeface="Garamond" pitchFamily="18" charset="0"/>
              </a:rPr>
              <a:t> SA </a:t>
            </a:r>
            <a:r>
              <a:rPr lang="cs-CZ" sz="1600" dirty="0" err="1" smtClean="0">
                <a:latin typeface="Garamond" pitchFamily="18" charset="0"/>
              </a:rPr>
              <a:t>were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killed</a:t>
            </a:r>
            <a:r>
              <a:rPr lang="cs-CZ" sz="1600" dirty="0" smtClean="0">
                <a:latin typeface="Garamond" pitchFamily="18" charset="0"/>
              </a:rPr>
              <a:t> – </a:t>
            </a:r>
            <a:r>
              <a:rPr lang="cs-CZ" sz="1600" dirty="0" err="1" smtClean="0">
                <a:latin typeface="Garamond" pitchFamily="18" charset="0"/>
              </a:rPr>
              <a:t>internal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opposition</a:t>
            </a:r>
            <a:r>
              <a:rPr lang="cs-CZ" sz="1600" dirty="0" smtClean="0">
                <a:latin typeface="Garamond" pitchFamily="18" charset="0"/>
              </a:rPr>
              <a:t> in </a:t>
            </a:r>
            <a:r>
              <a:rPr lang="cs-CZ" sz="1600" dirty="0" err="1" smtClean="0">
                <a:latin typeface="Garamond" pitchFamily="18" charset="0"/>
              </a:rPr>
              <a:t>Nazi</a:t>
            </a:r>
            <a:r>
              <a:rPr lang="cs-CZ" sz="1600" dirty="0" smtClean="0">
                <a:latin typeface="Garamond" pitchFamily="18" charset="0"/>
              </a:rPr>
              <a:t> party </a:t>
            </a:r>
            <a:r>
              <a:rPr lang="cs-CZ" sz="1600" dirty="0" err="1" smtClean="0">
                <a:latin typeface="Garamond" pitchFamily="18" charset="0"/>
              </a:rPr>
              <a:t>was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destroyed</a:t>
            </a:r>
            <a:endParaRPr lang="cs-CZ" sz="1600" dirty="0" smtClean="0">
              <a:latin typeface="Garamond" pitchFamily="18" charset="0"/>
            </a:endParaRPr>
          </a:p>
          <a:p>
            <a:pPr lvl="0"/>
            <a:endParaRPr lang="cs-CZ" sz="2000" b="1" dirty="0" smtClean="0">
              <a:solidFill>
                <a:schemeClr val="tx2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2"/>
          </p:nvPr>
        </p:nvSpPr>
        <p:spPr>
          <a:xfrm>
            <a:off x="1043608" y="6093296"/>
            <a:ext cx="5897880" cy="360040"/>
          </a:xfrm>
        </p:spPr>
        <p:txBody>
          <a:bodyPr/>
          <a:lstStyle/>
          <a:p>
            <a:r>
              <a:rPr lang="cs-CZ" dirty="0" smtClean="0"/>
              <a:t>Heinrich Himmler </a:t>
            </a:r>
            <a:r>
              <a:rPr lang="cs-CZ" dirty="0" err="1" smtClean="0"/>
              <a:t>visiting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concentration</a:t>
            </a:r>
            <a:r>
              <a:rPr lang="cs-CZ" dirty="0" smtClean="0"/>
              <a:t> camp in </a:t>
            </a:r>
            <a:r>
              <a:rPr lang="cs-CZ" dirty="0" err="1" smtClean="0"/>
              <a:t>Dachau</a:t>
            </a:r>
            <a:r>
              <a:rPr lang="cs-CZ" dirty="0" smtClean="0"/>
              <a:t> (1936). </a:t>
            </a:r>
            <a:endParaRPr lang="cs-CZ" dirty="0"/>
          </a:p>
        </p:txBody>
      </p:sp>
      <p:pic>
        <p:nvPicPr>
          <p:cNvPr id="4" name="Zástupný symbol pro obsah 3" descr="Bundesarchiv_Bild_152-11-12,_Dachau,_Konzentrationslager,_Besuch_Himmler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7396017" cy="502004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7920880" cy="648072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cs-CZ" dirty="0" smtClean="0">
                <a:latin typeface="Garamond" pitchFamily="18" charset="0"/>
              </a:rPr>
              <a:t>1935 – </a:t>
            </a:r>
            <a:r>
              <a:rPr lang="cs-CZ" b="1" dirty="0" err="1" smtClean="0">
                <a:latin typeface="Garamond" pitchFamily="18" charset="0"/>
              </a:rPr>
              <a:t>Nüremberg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laws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</a:t>
            </a:r>
            <a:r>
              <a:rPr lang="cs-CZ" dirty="0" err="1" smtClean="0">
                <a:latin typeface="Garamond" pitchFamily="18" charset="0"/>
              </a:rPr>
              <a:t>anti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Semitism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Jews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excluded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political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economical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public </a:t>
            </a:r>
            <a:r>
              <a:rPr lang="cs-CZ" dirty="0" err="1" smtClean="0">
                <a:latin typeface="Garamond" pitchFamily="18" charset="0"/>
              </a:rPr>
              <a:t>life</a:t>
            </a:r>
            <a:r>
              <a:rPr lang="cs-CZ" dirty="0" smtClean="0">
                <a:latin typeface="Garamond" pitchFamily="18" charset="0"/>
              </a:rPr>
              <a:t>, had to </a:t>
            </a:r>
            <a:r>
              <a:rPr lang="cs-CZ" dirty="0" err="1" smtClean="0">
                <a:latin typeface="Garamond" pitchFamily="18" charset="0"/>
              </a:rPr>
              <a:t>wear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yellow</a:t>
            </a:r>
            <a:r>
              <a:rPr lang="cs-CZ" dirty="0" smtClean="0">
                <a:latin typeface="Garamond" pitchFamily="18" charset="0"/>
              </a:rPr>
              <a:t> star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1935 –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introduced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general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military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service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began</a:t>
            </a:r>
            <a:r>
              <a:rPr lang="cs-CZ" dirty="0" smtClean="0">
                <a:latin typeface="Garamond" pitchFamily="18" charset="0"/>
              </a:rPr>
              <a:t> to re-</a:t>
            </a:r>
            <a:r>
              <a:rPr lang="cs-CZ" dirty="0" err="1" smtClean="0">
                <a:latin typeface="Garamond" pitchFamily="18" charset="0"/>
              </a:rPr>
              <a:t>arm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1935 –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Saar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under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protection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League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Nations</a:t>
            </a:r>
            <a:r>
              <a:rPr lang="cs-CZ" dirty="0" smtClean="0">
                <a:latin typeface="Garamond" pitchFamily="18" charset="0"/>
              </a:rPr>
              <a:t>)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1936 –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occupied</a:t>
            </a:r>
            <a:r>
              <a:rPr lang="cs-CZ" dirty="0" smtClean="0">
                <a:latin typeface="Garamond" pitchFamily="18" charset="0"/>
              </a:rPr>
              <a:t> de-</a:t>
            </a:r>
            <a:r>
              <a:rPr lang="cs-CZ" dirty="0" err="1" smtClean="0">
                <a:latin typeface="Garamond" pitchFamily="18" charset="0"/>
              </a:rPr>
              <a:t>militarized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zone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Rheinland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both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breaching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Versailles </a:t>
            </a:r>
            <a:r>
              <a:rPr lang="cs-CZ" b="1" dirty="0" err="1" smtClean="0">
                <a:latin typeface="Garamond" pitchFamily="18" charset="0"/>
              </a:rPr>
              <a:t>Peace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Treaty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Rhineland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Pact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only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formal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prostest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great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succeded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b="1" dirty="0" smtClean="0">
                <a:latin typeface="Garamond" pitchFamily="18" charset="0"/>
              </a:rPr>
              <a:t>1936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pact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fascist</a:t>
            </a:r>
            <a:r>
              <a:rPr lang="cs-CZ" dirty="0" smtClean="0">
                <a:latin typeface="Garamond" pitchFamily="18" charset="0"/>
              </a:rPr>
              <a:t> Italy </a:t>
            </a:r>
            <a:r>
              <a:rPr lang="cs-CZ" dirty="0" err="1" smtClean="0">
                <a:latin typeface="Garamond" pitchFamily="18" charset="0"/>
              </a:rPr>
              <a:t>headed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Benito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Mussolini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b="1" dirty="0" smtClean="0">
                <a:latin typeface="Garamond" pitchFamily="18" charset="0"/>
              </a:rPr>
              <a:t>Berlin-Rome Axis</a:t>
            </a:r>
          </a:p>
          <a:p>
            <a:pPr lvl="0"/>
            <a:r>
              <a:rPr lang="cs-CZ" b="1" dirty="0" smtClean="0">
                <a:latin typeface="Garamond" pitchFamily="18" charset="0"/>
              </a:rPr>
              <a:t>1936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b="1" dirty="0" err="1" smtClean="0">
                <a:latin typeface="Garamond" pitchFamily="18" charset="0"/>
              </a:rPr>
              <a:t>Anti</a:t>
            </a:r>
            <a:r>
              <a:rPr lang="cs-CZ" b="1" dirty="0" smtClean="0">
                <a:latin typeface="Garamond" pitchFamily="18" charset="0"/>
              </a:rPr>
              <a:t>-</a:t>
            </a:r>
            <a:r>
              <a:rPr lang="cs-CZ" b="1" dirty="0" err="1" smtClean="0">
                <a:latin typeface="Garamond" pitchFamily="18" charset="0"/>
              </a:rPr>
              <a:t>Commintern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Pact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against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communism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Soviet</a:t>
            </a:r>
            <a:r>
              <a:rPr lang="cs-CZ" dirty="0" smtClean="0">
                <a:latin typeface="Garamond" pitchFamily="18" charset="0"/>
              </a:rPr>
              <a:t> Union) –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Japan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March</a:t>
            </a:r>
            <a:r>
              <a:rPr lang="cs-CZ" dirty="0" smtClean="0">
                <a:latin typeface="Garamond" pitchFamily="18" charset="0"/>
              </a:rPr>
              <a:t> 1938 – </a:t>
            </a:r>
            <a:r>
              <a:rPr lang="cs-CZ" dirty="0" err="1" smtClean="0">
                <a:latin typeface="Garamond" pitchFamily="18" charset="0"/>
              </a:rPr>
              <a:t>Anschluss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Austria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b="1" dirty="0" err="1" smtClean="0">
                <a:latin typeface="Garamond" pitchFamily="18" charset="0"/>
              </a:rPr>
              <a:t>September</a:t>
            </a:r>
            <a:r>
              <a:rPr lang="cs-CZ" b="1" dirty="0" smtClean="0">
                <a:latin typeface="Garamond" pitchFamily="18" charset="0"/>
              </a:rPr>
              <a:t> 1938 </a:t>
            </a:r>
            <a:r>
              <a:rPr lang="cs-CZ" dirty="0" smtClean="0">
                <a:latin typeface="Garamond" pitchFamily="18" charset="0"/>
              </a:rPr>
              <a:t>–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Munich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Agreement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occupation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Sudetenland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borderland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Czechoslovakia</a:t>
            </a:r>
            <a:r>
              <a:rPr lang="cs-CZ" dirty="0" smtClean="0">
                <a:latin typeface="Garamond" pitchFamily="18" charset="0"/>
              </a:rPr>
              <a:t>) 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1938, </a:t>
            </a:r>
            <a:r>
              <a:rPr lang="cs-CZ" dirty="0" err="1" smtClean="0">
                <a:latin typeface="Garamond" pitchFamily="18" charset="0"/>
              </a:rPr>
              <a:t>November</a:t>
            </a:r>
            <a:r>
              <a:rPr lang="cs-CZ" dirty="0" smtClean="0">
                <a:latin typeface="Garamond" pitchFamily="18" charset="0"/>
              </a:rPr>
              <a:t> 9–10  – </a:t>
            </a:r>
            <a:r>
              <a:rPr lang="cs-CZ" dirty="0" err="1" smtClean="0">
                <a:latin typeface="Garamond" pitchFamily="18" charset="0"/>
              </a:rPr>
              <a:t>Crystal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Night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great</a:t>
            </a:r>
            <a:r>
              <a:rPr lang="cs-CZ" dirty="0" smtClean="0">
                <a:latin typeface="Garamond" pitchFamily="18" charset="0"/>
              </a:rPr>
              <a:t> pogrom </a:t>
            </a:r>
            <a:r>
              <a:rPr lang="cs-CZ" dirty="0" err="1" smtClean="0">
                <a:latin typeface="Garamond" pitchFamily="18" charset="0"/>
              </a:rPr>
              <a:t>against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Jews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September</a:t>
            </a:r>
            <a:r>
              <a:rPr lang="cs-CZ" dirty="0" smtClean="0">
                <a:latin typeface="Garamond" pitchFamily="18" charset="0"/>
              </a:rPr>
              <a:t> 1, 1939 – </a:t>
            </a:r>
            <a:r>
              <a:rPr lang="cs-CZ" dirty="0" err="1" smtClean="0">
                <a:latin typeface="Garamond" pitchFamily="18" charset="0"/>
              </a:rPr>
              <a:t>attack</a:t>
            </a:r>
            <a:r>
              <a:rPr lang="cs-CZ" dirty="0" smtClean="0">
                <a:latin typeface="Garamond" pitchFamily="18" charset="0"/>
              </a:rPr>
              <a:t> on </a:t>
            </a:r>
            <a:r>
              <a:rPr lang="cs-CZ" dirty="0" err="1" smtClean="0">
                <a:latin typeface="Garamond" pitchFamily="18" charset="0"/>
              </a:rPr>
              <a:t>Poland</a:t>
            </a:r>
            <a:r>
              <a:rPr lang="cs-CZ" dirty="0" smtClean="0">
                <a:latin typeface="Garamond" pitchFamily="18" charset="0"/>
              </a:rPr>
              <a:t> – WW II </a:t>
            </a:r>
            <a:r>
              <a:rPr lang="cs-CZ" dirty="0" err="1" smtClean="0">
                <a:latin typeface="Garamond" pitchFamily="18" charset="0"/>
              </a:rPr>
              <a:t>started</a:t>
            </a:r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332656"/>
            <a:ext cx="7704856" cy="6525344"/>
          </a:xfrm>
        </p:spPr>
        <p:txBody>
          <a:bodyPr>
            <a:normAutofit fontScale="62500" lnSpcReduction="20000"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800" b="1" dirty="0" err="1" smtClean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Woodrow</a:t>
            </a:r>
            <a:r>
              <a:rPr lang="cs-CZ" sz="2800" b="1" dirty="0" smtClean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 Wilson’s </a:t>
            </a:r>
            <a:r>
              <a:rPr lang="cs-CZ" sz="2800" dirty="0" err="1" smtClean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Fourteen</a:t>
            </a:r>
            <a:r>
              <a:rPr lang="cs-CZ" sz="2800" dirty="0" smtClean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Points</a:t>
            </a:r>
            <a:r>
              <a:rPr lang="cs-CZ" sz="2800" dirty="0" smtClean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were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first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outlined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in a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speech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Wilson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gave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to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the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American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Congress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in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January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1918.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800" dirty="0" smtClean="0">
                <a:latin typeface="Garamond" pitchFamily="18" charset="0"/>
                <a:cs typeface="Arial" pitchFamily="34" charset="0"/>
              </a:rPr>
              <a:t>Wilson's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Fourteen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Points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became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the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basis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for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a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peace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programme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and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it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was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on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the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back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of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the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Fourteen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Points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that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Germany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and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her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allies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agreed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to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an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armistice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in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November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1918.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sz="2800" dirty="0" smtClean="0">
              <a:latin typeface="Garamond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800" dirty="0" smtClean="0">
                <a:latin typeface="Garamond" pitchFamily="18" charset="0"/>
                <a:cs typeface="Arial" pitchFamily="34" charset="0"/>
              </a:rPr>
              <a:t>1. No more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secret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agreements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("Open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covenants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openly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arrived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at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").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800" dirty="0" smtClean="0">
                <a:latin typeface="Garamond" pitchFamily="18" charset="0"/>
                <a:cs typeface="Arial" pitchFamily="34" charset="0"/>
              </a:rPr>
              <a:t>2. Free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navigation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of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all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seas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800" dirty="0" smtClean="0">
                <a:latin typeface="Garamond" pitchFamily="18" charset="0"/>
                <a:cs typeface="Arial" pitchFamily="34" charset="0"/>
              </a:rPr>
              <a:t>3.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An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end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to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all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economic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barriers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between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countries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800" dirty="0" smtClean="0">
                <a:latin typeface="Garamond" pitchFamily="18" charset="0"/>
                <a:cs typeface="Arial" pitchFamily="34" charset="0"/>
              </a:rPr>
              <a:t>4.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Countries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to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reduce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weapon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numbers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800" dirty="0" smtClean="0">
                <a:latin typeface="Garamond" pitchFamily="18" charset="0"/>
                <a:cs typeface="Arial" pitchFamily="34" charset="0"/>
              </a:rPr>
              <a:t>5.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All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decisions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regarding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the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colonies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should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be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impartial</a:t>
            </a:r>
            <a:endParaRPr lang="cs-CZ" sz="2800" dirty="0" smtClean="0">
              <a:latin typeface="Garamond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800" dirty="0" smtClean="0">
                <a:latin typeface="Garamond" pitchFamily="18" charset="0"/>
                <a:cs typeface="Arial" pitchFamily="34" charset="0"/>
              </a:rPr>
              <a:t>6.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The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German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Army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is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to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be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removed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from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Russia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.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Russia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should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be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left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to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develop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/>
            </a:r>
            <a:br>
              <a:rPr lang="cs-CZ" sz="2800" dirty="0" smtClean="0">
                <a:latin typeface="Garamond" pitchFamily="18" charset="0"/>
                <a:cs typeface="Arial" pitchFamily="34" charset="0"/>
              </a:rPr>
            </a:br>
            <a:r>
              <a:rPr lang="cs-CZ" sz="2800" dirty="0" smtClean="0">
                <a:latin typeface="Garamond" pitchFamily="18" charset="0"/>
                <a:cs typeface="Arial" pitchFamily="34" charset="0"/>
              </a:rPr>
              <a:t>    her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own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political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set-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up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800" dirty="0" smtClean="0">
                <a:latin typeface="Garamond" pitchFamily="18" charset="0"/>
                <a:cs typeface="Arial" pitchFamily="34" charset="0"/>
              </a:rPr>
              <a:t>7.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Belgium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should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be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independent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like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before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the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war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800" dirty="0" smtClean="0">
                <a:latin typeface="Garamond" pitchFamily="18" charset="0"/>
                <a:cs typeface="Arial" pitchFamily="34" charset="0"/>
              </a:rPr>
              <a:t>8. France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should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be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fully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liberated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and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allowed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to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recover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Alsace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-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Lorraine</a:t>
            </a:r>
            <a:endParaRPr lang="cs-CZ" sz="2800" dirty="0" smtClean="0">
              <a:latin typeface="Garamond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800" dirty="0" smtClean="0">
                <a:latin typeface="Garamond" pitchFamily="18" charset="0"/>
                <a:cs typeface="Arial" pitchFamily="34" charset="0"/>
              </a:rPr>
              <a:t>9.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All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Italians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are to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be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allowed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to live in Italy. Italy's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borders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are to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be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"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along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/>
            </a:r>
            <a:br>
              <a:rPr lang="cs-CZ" sz="2800" dirty="0" smtClean="0">
                <a:latin typeface="Garamond" pitchFamily="18" charset="0"/>
                <a:cs typeface="Arial" pitchFamily="34" charset="0"/>
              </a:rPr>
            </a:br>
            <a:r>
              <a:rPr lang="cs-CZ" sz="2800" dirty="0" smtClean="0">
                <a:latin typeface="Garamond" pitchFamily="18" charset="0"/>
                <a:cs typeface="Arial" pitchFamily="34" charset="0"/>
              </a:rPr>
              <a:t>   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clearly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recognisable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lines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of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nationality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."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800" dirty="0" smtClean="0">
                <a:latin typeface="Garamond" pitchFamily="18" charset="0"/>
                <a:cs typeface="Arial" pitchFamily="34" charset="0"/>
              </a:rPr>
              <a:t>10.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Self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-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determination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should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be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allowed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for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all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those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living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in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Austria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-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Hungary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800" dirty="0" smtClean="0">
                <a:latin typeface="Garamond" pitchFamily="18" charset="0"/>
                <a:cs typeface="Arial" pitchFamily="34" charset="0"/>
              </a:rPr>
              <a:t>11.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Self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-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determination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and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guarantees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of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independence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should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be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allowed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for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/>
            </a:r>
            <a:br>
              <a:rPr lang="cs-CZ" sz="2800" dirty="0" smtClean="0">
                <a:latin typeface="Garamond" pitchFamily="18" charset="0"/>
                <a:cs typeface="Arial" pitchFamily="34" charset="0"/>
              </a:rPr>
            </a:br>
            <a:r>
              <a:rPr lang="cs-CZ" sz="2800" dirty="0" smtClean="0">
                <a:latin typeface="Garamond" pitchFamily="18" charset="0"/>
                <a:cs typeface="Arial" pitchFamily="34" charset="0"/>
              </a:rPr>
              <a:t>      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the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Balkan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states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800" dirty="0" smtClean="0">
                <a:latin typeface="Garamond" pitchFamily="18" charset="0"/>
                <a:cs typeface="Arial" pitchFamily="34" charset="0"/>
              </a:rPr>
              <a:t>12.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The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Turkish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people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should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be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governed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by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the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Turkish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government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. Non-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Turks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in</a:t>
            </a:r>
            <a:br>
              <a:rPr lang="cs-CZ" sz="2800" dirty="0" smtClean="0">
                <a:latin typeface="Garamond" pitchFamily="18" charset="0"/>
                <a:cs typeface="Arial" pitchFamily="34" charset="0"/>
              </a:rPr>
            </a:br>
            <a:r>
              <a:rPr lang="cs-CZ" sz="2800" dirty="0" smtClean="0">
                <a:latin typeface="Garamond" pitchFamily="18" charset="0"/>
                <a:cs typeface="Arial" pitchFamily="34" charset="0"/>
              </a:rPr>
              <a:t>      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the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old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Turkish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Empire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should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govern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themselves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800" dirty="0" smtClean="0">
                <a:latin typeface="Garamond" pitchFamily="18" charset="0"/>
                <a:cs typeface="Arial" pitchFamily="34" charset="0"/>
              </a:rPr>
              <a:t>13.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An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independent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Poland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should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be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created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which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should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have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access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to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the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sea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2800" dirty="0" smtClean="0">
                <a:latin typeface="Garamond" pitchFamily="18" charset="0"/>
                <a:cs typeface="Arial" pitchFamily="34" charset="0"/>
              </a:rPr>
              <a:t>14. A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League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of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the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Nation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should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be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set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up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to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guarantee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the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political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and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territorial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br>
              <a:rPr lang="cs-CZ" sz="2800" dirty="0" smtClean="0">
                <a:latin typeface="Garamond" pitchFamily="18" charset="0"/>
                <a:cs typeface="Arial" pitchFamily="34" charset="0"/>
              </a:rPr>
            </a:br>
            <a:r>
              <a:rPr lang="cs-CZ" sz="2800" dirty="0" smtClean="0">
                <a:latin typeface="Garamond" pitchFamily="18" charset="0"/>
                <a:cs typeface="Arial" pitchFamily="34" charset="0"/>
              </a:rPr>
              <a:t>      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independence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of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all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Garamond" pitchFamily="18" charset="0"/>
                <a:cs typeface="Arial" pitchFamily="34" charset="0"/>
              </a:rPr>
              <a:t>states</a:t>
            </a:r>
            <a:r>
              <a:rPr lang="cs-CZ" sz="2800" dirty="0" smtClean="0">
                <a:latin typeface="Garamond" pitchFamily="18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Germany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i="1" dirty="0" err="1" smtClean="0">
                <a:latin typeface="Garamond" pitchFamily="18" charset="0"/>
              </a:rPr>
              <a:t>Readings</a:t>
            </a:r>
            <a:r>
              <a:rPr lang="cs-CZ" i="1" dirty="0" smtClean="0">
                <a:latin typeface="Garamond" pitchFamily="18" charset="0"/>
              </a:rPr>
              <a:t>:</a:t>
            </a:r>
          </a:p>
          <a:p>
            <a:r>
              <a:rPr lang="cs-CZ" cap="all" dirty="0" err="1" smtClean="0">
                <a:latin typeface="Garamond" pitchFamily="18" charset="0"/>
              </a:rPr>
              <a:t>Kaes</a:t>
            </a:r>
            <a:r>
              <a:rPr lang="cs-CZ" dirty="0" smtClean="0">
                <a:latin typeface="Garamond" pitchFamily="18" charset="0"/>
              </a:rPr>
              <a:t>, Anton – </a:t>
            </a:r>
            <a:r>
              <a:rPr lang="cs-CZ" cap="all" dirty="0" err="1" smtClean="0">
                <a:latin typeface="Garamond" pitchFamily="18" charset="0"/>
              </a:rPr>
              <a:t>Jay</a:t>
            </a:r>
            <a:r>
              <a:rPr lang="cs-CZ" dirty="0" smtClean="0">
                <a:latin typeface="Garamond" pitchFamily="18" charset="0"/>
              </a:rPr>
              <a:t>, Martin – </a:t>
            </a:r>
            <a:r>
              <a:rPr lang="cs-CZ" cap="all" dirty="0" err="1" smtClean="0">
                <a:latin typeface="Garamond" pitchFamily="18" charset="0"/>
              </a:rPr>
              <a:t>Dimendberg</a:t>
            </a:r>
            <a:r>
              <a:rPr lang="cs-CZ" dirty="0" smtClean="0">
                <a:latin typeface="Garamond" pitchFamily="18" charset="0"/>
              </a:rPr>
              <a:t>, Edward, (</a:t>
            </a:r>
            <a:r>
              <a:rPr lang="cs-CZ" dirty="0" err="1" smtClean="0">
                <a:latin typeface="Garamond" pitchFamily="18" charset="0"/>
              </a:rPr>
              <a:t>eds</a:t>
            </a:r>
            <a:r>
              <a:rPr lang="cs-CZ" dirty="0" smtClean="0">
                <a:latin typeface="Garamond" pitchFamily="18" charset="0"/>
              </a:rPr>
              <a:t>.): </a:t>
            </a:r>
            <a:r>
              <a:rPr lang="cs-CZ" i="1" dirty="0" err="1" smtClean="0">
                <a:latin typeface="Garamond" pitchFamily="18" charset="0"/>
              </a:rPr>
              <a:t>The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Weimar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Republic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sourcebook</a:t>
            </a:r>
            <a:r>
              <a:rPr lang="cs-CZ" dirty="0" smtClean="0">
                <a:latin typeface="Garamond" pitchFamily="18" charset="0"/>
              </a:rPr>
              <a:t>. </a:t>
            </a:r>
            <a:r>
              <a:rPr lang="cs-CZ" dirty="0" err="1" smtClean="0">
                <a:latin typeface="Garamond" pitchFamily="18" charset="0"/>
              </a:rPr>
              <a:t>Berkeley</a:t>
            </a:r>
            <a:r>
              <a:rPr lang="cs-CZ" dirty="0" smtClean="0">
                <a:latin typeface="Garamond" pitchFamily="18" charset="0"/>
              </a:rPr>
              <a:t>: University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California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Press</a:t>
            </a:r>
            <a:r>
              <a:rPr lang="cs-CZ" dirty="0" smtClean="0">
                <a:latin typeface="Garamond" pitchFamily="18" charset="0"/>
              </a:rPr>
              <a:t>, 1994.</a:t>
            </a:r>
          </a:p>
          <a:p>
            <a:endParaRPr lang="cs-CZ" dirty="0" smtClean="0">
              <a:latin typeface="Garamond" pitchFamily="18" charset="0"/>
            </a:endParaRPr>
          </a:p>
          <a:p>
            <a:pPr>
              <a:buNone/>
            </a:pPr>
            <a:r>
              <a:rPr lang="cs-CZ" dirty="0" smtClean="0">
                <a:latin typeface="Garamond" pitchFamily="18" charset="0"/>
                <a:hlinkClick r:id="rId2"/>
              </a:rPr>
              <a:t>http://books.google.cz/books?id=J4A1gt4-VCsC&amp;printsec=frontcover&amp;hl=cs&amp;source=gbs_ViewAPI&amp;redir_esc=y#v=onepage&amp;q&amp;f=false</a:t>
            </a:r>
            <a:endParaRPr lang="cs-CZ" dirty="0" smtClean="0">
              <a:latin typeface="Garamond" pitchFamily="18" charset="0"/>
            </a:endParaRP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2"/>
          </p:nvPr>
        </p:nvSpPr>
        <p:spPr>
          <a:xfrm>
            <a:off x="539552" y="6237312"/>
            <a:ext cx="7488832" cy="458496"/>
          </a:xfrm>
        </p:spPr>
        <p:txBody>
          <a:bodyPr>
            <a:normAutofit fontScale="92500" lnSpcReduction="20000"/>
          </a:bodyPr>
          <a:lstStyle/>
          <a:p>
            <a:r>
              <a:rPr lang="cs-CZ" sz="1800" b="1" dirty="0" err="1" smtClean="0">
                <a:latin typeface="Garamond" pitchFamily="18" charset="0"/>
              </a:rPr>
              <a:t>The</a:t>
            </a:r>
            <a:r>
              <a:rPr lang="cs-CZ" sz="1800" b="1" dirty="0" smtClean="0">
                <a:latin typeface="Garamond" pitchFamily="18" charset="0"/>
              </a:rPr>
              <a:t> </a:t>
            </a:r>
            <a:r>
              <a:rPr lang="cs-CZ" sz="1800" b="1" dirty="0" err="1" smtClean="0">
                <a:latin typeface="Garamond" pitchFamily="18" charset="0"/>
              </a:rPr>
              <a:t>dissolution</a:t>
            </a:r>
            <a:r>
              <a:rPr lang="cs-CZ" sz="1800" b="1" dirty="0" smtClean="0">
                <a:latin typeface="Garamond" pitchFamily="18" charset="0"/>
              </a:rPr>
              <a:t> </a:t>
            </a:r>
            <a:r>
              <a:rPr lang="cs-CZ" sz="1800" b="1" dirty="0" err="1" smtClean="0">
                <a:latin typeface="Garamond" pitchFamily="18" charset="0"/>
              </a:rPr>
              <a:t>of</a:t>
            </a:r>
            <a:r>
              <a:rPr lang="cs-CZ" sz="1800" b="1" dirty="0" smtClean="0">
                <a:latin typeface="Garamond" pitchFamily="18" charset="0"/>
              </a:rPr>
              <a:t> </a:t>
            </a:r>
            <a:r>
              <a:rPr lang="cs-CZ" sz="1800" b="1" dirty="0" err="1" smtClean="0">
                <a:latin typeface="Garamond" pitchFamily="18" charset="0"/>
              </a:rPr>
              <a:t>Habsburg</a:t>
            </a:r>
            <a:r>
              <a:rPr lang="cs-CZ" sz="1800" b="1" dirty="0" smtClean="0">
                <a:latin typeface="Garamond" pitchFamily="18" charset="0"/>
              </a:rPr>
              <a:t> Monarchy in 1918. </a:t>
            </a:r>
          </a:p>
          <a:p>
            <a:r>
              <a:rPr lang="cs-CZ" sz="1800" b="1" dirty="0" err="1" smtClean="0">
                <a:latin typeface="Garamond" pitchFamily="18" charset="0"/>
              </a:rPr>
              <a:t>The</a:t>
            </a:r>
            <a:r>
              <a:rPr lang="cs-CZ" sz="1800" b="1" dirty="0" smtClean="0">
                <a:latin typeface="Garamond" pitchFamily="18" charset="0"/>
              </a:rPr>
              <a:t> </a:t>
            </a:r>
            <a:r>
              <a:rPr lang="cs-CZ" sz="1800" b="1" dirty="0" err="1" smtClean="0">
                <a:latin typeface="Garamond" pitchFamily="18" charset="0"/>
              </a:rPr>
              <a:t>newly</a:t>
            </a:r>
            <a:r>
              <a:rPr lang="cs-CZ" sz="1800" b="1" dirty="0" smtClean="0">
                <a:latin typeface="Garamond" pitchFamily="18" charset="0"/>
              </a:rPr>
              <a:t> </a:t>
            </a:r>
            <a:r>
              <a:rPr lang="cs-CZ" sz="1800" b="1" dirty="0" err="1" smtClean="0">
                <a:latin typeface="Garamond" pitchFamily="18" charset="0"/>
              </a:rPr>
              <a:t>established</a:t>
            </a:r>
            <a:r>
              <a:rPr lang="cs-CZ" sz="1800" b="1" dirty="0" smtClean="0">
                <a:latin typeface="Garamond" pitchFamily="18" charset="0"/>
              </a:rPr>
              <a:t> </a:t>
            </a:r>
            <a:r>
              <a:rPr lang="cs-CZ" sz="1800" b="1" dirty="0" err="1" smtClean="0">
                <a:latin typeface="Garamond" pitchFamily="18" charset="0"/>
              </a:rPr>
              <a:t>states</a:t>
            </a:r>
            <a:r>
              <a:rPr lang="cs-CZ" sz="1800" b="1" dirty="0" smtClean="0">
                <a:latin typeface="Garamond" pitchFamily="18" charset="0"/>
              </a:rPr>
              <a:t> </a:t>
            </a:r>
            <a:r>
              <a:rPr lang="cs-CZ" sz="1800" b="1" dirty="0" err="1" smtClean="0">
                <a:latin typeface="Garamond" pitchFamily="18" charset="0"/>
              </a:rPr>
              <a:t>and</a:t>
            </a:r>
            <a:r>
              <a:rPr lang="cs-CZ" sz="1800" b="1" dirty="0" smtClean="0">
                <a:latin typeface="Garamond" pitchFamily="18" charset="0"/>
              </a:rPr>
              <a:t> </a:t>
            </a:r>
            <a:r>
              <a:rPr lang="cs-CZ" sz="1800" b="1" dirty="0" err="1" smtClean="0">
                <a:latin typeface="Garamond" pitchFamily="18" charset="0"/>
              </a:rPr>
              <a:t>their</a:t>
            </a:r>
            <a:r>
              <a:rPr lang="cs-CZ" sz="1800" b="1" dirty="0" smtClean="0">
                <a:latin typeface="Garamond" pitchFamily="18" charset="0"/>
              </a:rPr>
              <a:t> </a:t>
            </a:r>
            <a:r>
              <a:rPr lang="cs-CZ" sz="1800" b="1" dirty="0" err="1" smtClean="0">
                <a:latin typeface="Garamond" pitchFamily="18" charset="0"/>
              </a:rPr>
              <a:t>territorial</a:t>
            </a:r>
            <a:r>
              <a:rPr lang="cs-CZ" sz="1800" b="1" dirty="0" smtClean="0">
                <a:latin typeface="Garamond" pitchFamily="18" charset="0"/>
              </a:rPr>
              <a:t> </a:t>
            </a:r>
            <a:r>
              <a:rPr lang="cs-CZ" sz="1800" b="1" dirty="0" err="1" smtClean="0">
                <a:latin typeface="Garamond" pitchFamily="18" charset="0"/>
              </a:rPr>
              <a:t>gains</a:t>
            </a:r>
            <a:r>
              <a:rPr lang="cs-CZ" sz="1800" b="1" dirty="0" smtClean="0">
                <a:latin typeface="Garamond" pitchFamily="18" charset="0"/>
              </a:rPr>
              <a:t> </a:t>
            </a:r>
            <a:r>
              <a:rPr lang="cs-CZ" sz="1800" b="1" dirty="0" err="1" smtClean="0">
                <a:latin typeface="Garamond" pitchFamily="18" charset="0"/>
              </a:rPr>
              <a:t>from</a:t>
            </a:r>
            <a:r>
              <a:rPr lang="cs-CZ" sz="1800" b="1" dirty="0" smtClean="0">
                <a:latin typeface="Garamond" pitchFamily="18" charset="0"/>
              </a:rPr>
              <a:t> </a:t>
            </a:r>
            <a:r>
              <a:rPr lang="cs-CZ" sz="1800" b="1" dirty="0" err="1" smtClean="0">
                <a:latin typeface="Garamond" pitchFamily="18" charset="0"/>
              </a:rPr>
              <a:t>Austria</a:t>
            </a:r>
            <a:r>
              <a:rPr lang="cs-CZ" sz="1800" b="1" dirty="0" smtClean="0">
                <a:latin typeface="Garamond" pitchFamily="18" charset="0"/>
              </a:rPr>
              <a:t>-</a:t>
            </a:r>
            <a:r>
              <a:rPr lang="cs-CZ" sz="1800" b="1" dirty="0" err="1" smtClean="0">
                <a:latin typeface="Garamond" pitchFamily="18" charset="0"/>
              </a:rPr>
              <a:t>Hungary</a:t>
            </a:r>
            <a:r>
              <a:rPr lang="cs-CZ" sz="1800" b="1" dirty="0" smtClean="0">
                <a:latin typeface="Garamond" pitchFamily="18" charset="0"/>
              </a:rPr>
              <a:t>. </a:t>
            </a:r>
            <a:endParaRPr lang="cs-CZ" sz="1800" b="1" dirty="0">
              <a:latin typeface="Garamond" pitchFamily="18" charset="0"/>
            </a:endParaRPr>
          </a:p>
        </p:txBody>
      </p:sp>
      <p:pic>
        <p:nvPicPr>
          <p:cNvPr id="4" name="Zástupný symbol pro obsah 3" descr="Austro-Hungarian_Monarchy_(1914)_over_postwar_map_(1929)_deta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16632"/>
            <a:ext cx="5832648" cy="583264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Austria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836712"/>
            <a:ext cx="8136904" cy="6021288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cs-CZ" sz="4300" dirty="0" smtClean="0">
                <a:latin typeface="Garamond" pitchFamily="18" charset="0"/>
              </a:rPr>
              <a:t>1919–1934 – </a:t>
            </a:r>
            <a:r>
              <a:rPr lang="cs-CZ" sz="4300" dirty="0" err="1" smtClean="0">
                <a:latin typeface="Garamond" pitchFamily="18" charset="0"/>
              </a:rPr>
              <a:t>the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Republic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of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Austria</a:t>
            </a:r>
            <a:endParaRPr lang="cs-CZ" sz="4300" dirty="0" smtClean="0">
              <a:latin typeface="Garamond" pitchFamily="18" charset="0"/>
            </a:endParaRPr>
          </a:p>
          <a:p>
            <a:pPr lvl="0"/>
            <a:r>
              <a:rPr lang="cs-CZ" sz="4300" dirty="0" err="1" smtClean="0">
                <a:latin typeface="Garamond" pitchFamily="18" charset="0"/>
              </a:rPr>
              <a:t>Very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bad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economic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situation</a:t>
            </a:r>
            <a:r>
              <a:rPr lang="cs-CZ" sz="4300" dirty="0" smtClean="0">
                <a:latin typeface="Garamond" pitchFamily="18" charset="0"/>
              </a:rPr>
              <a:t> as a </a:t>
            </a:r>
            <a:r>
              <a:rPr lang="cs-CZ" sz="4300" dirty="0" err="1" smtClean="0">
                <a:latin typeface="Garamond" pitchFamily="18" charset="0"/>
              </a:rPr>
              <a:t>consequence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of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the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war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and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of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the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dissolution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of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Habsburg</a:t>
            </a:r>
            <a:r>
              <a:rPr lang="cs-CZ" sz="4300" dirty="0" smtClean="0">
                <a:latin typeface="Garamond" pitchFamily="18" charset="0"/>
              </a:rPr>
              <a:t> monarchy (</a:t>
            </a:r>
            <a:r>
              <a:rPr lang="cs-CZ" sz="4300" dirty="0" err="1" smtClean="0">
                <a:latin typeface="Garamond" pitchFamily="18" charset="0"/>
              </a:rPr>
              <a:t>they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lost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industrial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territories</a:t>
            </a:r>
            <a:r>
              <a:rPr lang="cs-CZ" sz="4300" dirty="0" smtClean="0">
                <a:latin typeface="Garamond" pitchFamily="18" charset="0"/>
              </a:rPr>
              <a:t> in Bohemia) </a:t>
            </a:r>
            <a:r>
              <a:rPr lang="cs-CZ" sz="4300" dirty="0" err="1" smtClean="0">
                <a:latin typeface="Garamond" pitchFamily="18" charset="0"/>
              </a:rPr>
              <a:t>and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establishing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of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the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new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states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and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frontiers</a:t>
            </a:r>
            <a:r>
              <a:rPr lang="cs-CZ" sz="4300" dirty="0" smtClean="0">
                <a:latin typeface="Garamond" pitchFamily="18" charset="0"/>
              </a:rPr>
              <a:t> (</a:t>
            </a:r>
            <a:r>
              <a:rPr lang="cs-CZ" sz="4300" dirty="0" err="1" smtClean="0">
                <a:latin typeface="Garamond" pitchFamily="18" charset="0"/>
              </a:rPr>
              <a:t>new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customs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taxes</a:t>
            </a:r>
            <a:r>
              <a:rPr lang="cs-CZ" sz="4300" dirty="0" smtClean="0">
                <a:latin typeface="Garamond" pitchFamily="18" charset="0"/>
              </a:rPr>
              <a:t>, </a:t>
            </a:r>
            <a:r>
              <a:rPr lang="cs-CZ" sz="4300" dirty="0" err="1" smtClean="0">
                <a:latin typeface="Garamond" pitchFamily="18" charset="0"/>
              </a:rPr>
              <a:t>new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currynecies</a:t>
            </a:r>
            <a:r>
              <a:rPr lang="cs-CZ" sz="4300" dirty="0" smtClean="0">
                <a:latin typeface="Garamond" pitchFamily="18" charset="0"/>
              </a:rPr>
              <a:t> in </a:t>
            </a:r>
            <a:r>
              <a:rPr lang="cs-CZ" sz="4300" dirty="0" err="1" smtClean="0">
                <a:latin typeface="Garamond" pitchFamily="18" charset="0"/>
              </a:rPr>
              <a:t>new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states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etc</a:t>
            </a:r>
            <a:r>
              <a:rPr lang="cs-CZ" sz="4300" dirty="0" smtClean="0">
                <a:latin typeface="Garamond" pitchFamily="18" charset="0"/>
              </a:rPr>
              <a:t>. </a:t>
            </a:r>
            <a:r>
              <a:rPr lang="cs-CZ" sz="4300" dirty="0" err="1" smtClean="0">
                <a:latin typeface="Garamond" pitchFamily="18" charset="0"/>
              </a:rPr>
              <a:t>That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complicated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international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trade</a:t>
            </a:r>
            <a:r>
              <a:rPr lang="cs-CZ" sz="4300" dirty="0" smtClean="0">
                <a:latin typeface="Garamond" pitchFamily="18" charset="0"/>
              </a:rPr>
              <a:t>)</a:t>
            </a:r>
          </a:p>
          <a:p>
            <a:pPr lvl="0"/>
            <a:r>
              <a:rPr lang="cs-CZ" sz="4300" dirty="0" err="1" smtClean="0">
                <a:latin typeface="Garamond" pitchFamily="18" charset="0"/>
              </a:rPr>
              <a:t>The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first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Chacellor</a:t>
            </a:r>
            <a:r>
              <a:rPr lang="cs-CZ" sz="4300" dirty="0" smtClean="0">
                <a:latin typeface="Garamond" pitchFamily="18" charset="0"/>
              </a:rPr>
              <a:t>  </a:t>
            </a:r>
            <a:r>
              <a:rPr lang="cs-CZ" sz="4300" dirty="0" err="1" smtClean="0">
                <a:latin typeface="Garamond" pitchFamily="18" charset="0"/>
              </a:rPr>
              <a:t>became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b="1" dirty="0" err="1" smtClean="0">
                <a:solidFill>
                  <a:schemeClr val="tx2"/>
                </a:solidFill>
                <a:latin typeface="Garamond" pitchFamily="18" charset="0"/>
              </a:rPr>
              <a:t>Ignaz</a:t>
            </a:r>
            <a:r>
              <a:rPr lang="cs-CZ" sz="43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4300" b="1" dirty="0" err="1" smtClean="0">
                <a:solidFill>
                  <a:schemeClr val="tx2"/>
                </a:solidFill>
                <a:latin typeface="Garamond" pitchFamily="18" charset="0"/>
              </a:rPr>
              <a:t>Siepel</a:t>
            </a:r>
            <a:r>
              <a:rPr lang="cs-CZ" sz="4300" dirty="0" smtClean="0">
                <a:latin typeface="Garamond" pitchFamily="18" charset="0"/>
              </a:rPr>
              <a:t>.</a:t>
            </a:r>
          </a:p>
          <a:p>
            <a:pPr lvl="0"/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Austria</a:t>
            </a:r>
            <a:r>
              <a:rPr lang="cs-CZ" sz="4300" dirty="0" smtClean="0">
                <a:latin typeface="Garamond" pitchFamily="18" charset="0"/>
              </a:rPr>
              <a:t>'s </a:t>
            </a:r>
            <a:r>
              <a:rPr lang="cs-CZ" sz="4300" dirty="0" err="1" smtClean="0">
                <a:latin typeface="Garamond" pitchFamily="18" charset="0"/>
              </a:rPr>
              <a:t>government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was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dominated</a:t>
            </a:r>
            <a:r>
              <a:rPr lang="cs-CZ" sz="4300" dirty="0" smtClean="0">
                <a:latin typeface="Garamond" pitchFamily="18" charset="0"/>
              </a:rPr>
              <a:t> by </a:t>
            </a:r>
            <a:r>
              <a:rPr lang="cs-CZ" sz="4300" dirty="0" err="1" smtClean="0">
                <a:latin typeface="Garamond" pitchFamily="18" charset="0"/>
              </a:rPr>
              <a:t>the</a:t>
            </a:r>
            <a:r>
              <a:rPr lang="cs-CZ" sz="4300" dirty="0" smtClean="0">
                <a:latin typeface="Garamond" pitchFamily="18" charset="0"/>
              </a:rPr>
              <a:t> Christian </a:t>
            </a:r>
            <a:r>
              <a:rPr lang="cs-CZ" sz="4300" dirty="0" err="1" smtClean="0">
                <a:latin typeface="Garamond" pitchFamily="18" charset="0"/>
              </a:rPr>
              <a:t>Social</a:t>
            </a:r>
            <a:r>
              <a:rPr lang="cs-CZ" sz="4300" dirty="0" smtClean="0">
                <a:latin typeface="Garamond" pitchFamily="18" charset="0"/>
              </a:rPr>
              <a:t> Party</a:t>
            </a:r>
          </a:p>
          <a:p>
            <a:pPr lvl="0"/>
            <a:r>
              <a:rPr lang="cs-CZ" sz="4300" dirty="0" err="1" smtClean="0">
                <a:latin typeface="Garamond" pitchFamily="18" charset="0"/>
              </a:rPr>
              <a:t>The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second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strongest</a:t>
            </a:r>
            <a:r>
              <a:rPr lang="cs-CZ" sz="4300" dirty="0" smtClean="0">
                <a:latin typeface="Garamond" pitchFamily="18" charset="0"/>
              </a:rPr>
              <a:t> party </a:t>
            </a:r>
            <a:r>
              <a:rPr lang="cs-CZ" sz="4300" dirty="0" err="1" smtClean="0">
                <a:latin typeface="Garamond" pitchFamily="18" charset="0"/>
              </a:rPr>
              <a:t>was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Social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democratic</a:t>
            </a:r>
            <a:r>
              <a:rPr lang="cs-CZ" sz="4300" dirty="0" smtClean="0">
                <a:latin typeface="Garamond" pitchFamily="18" charset="0"/>
              </a:rPr>
              <a:t> party</a:t>
            </a:r>
          </a:p>
          <a:p>
            <a:pPr lvl="0"/>
            <a:r>
              <a:rPr lang="cs-CZ" sz="4300" dirty="0" err="1" smtClean="0">
                <a:latin typeface="Garamond" pitchFamily="18" charset="0"/>
              </a:rPr>
              <a:t>Both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the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parties</a:t>
            </a:r>
            <a:r>
              <a:rPr lang="cs-CZ" sz="4300" dirty="0" smtClean="0">
                <a:latin typeface="Garamond" pitchFamily="18" charset="0"/>
              </a:rPr>
              <a:t> had </a:t>
            </a:r>
            <a:r>
              <a:rPr lang="cs-CZ" sz="4300" dirty="0" err="1" smtClean="0">
                <a:latin typeface="Garamond" pitchFamily="18" charset="0"/>
              </a:rPr>
              <a:t>paramilitary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forces</a:t>
            </a:r>
            <a:r>
              <a:rPr lang="cs-CZ" sz="4300" dirty="0" smtClean="0">
                <a:latin typeface="Garamond" pitchFamily="18" charset="0"/>
              </a:rPr>
              <a:t> (</a:t>
            </a:r>
            <a:r>
              <a:rPr lang="cs-CZ" sz="4300" dirty="0" err="1" smtClean="0">
                <a:latin typeface="Garamond" pitchFamily="18" charset="0"/>
              </a:rPr>
              <a:t>Heimwehr</a:t>
            </a:r>
            <a:r>
              <a:rPr lang="cs-CZ" sz="4300" dirty="0" smtClean="0">
                <a:latin typeface="Garamond" pitchFamily="18" charset="0"/>
              </a:rPr>
              <a:t> – </a:t>
            </a:r>
            <a:r>
              <a:rPr lang="cs-CZ" sz="4300" dirty="0" err="1" smtClean="0">
                <a:latin typeface="Garamond" pitchFamily="18" charset="0"/>
              </a:rPr>
              <a:t>right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wing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and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Schutzbund</a:t>
            </a:r>
            <a:r>
              <a:rPr lang="cs-CZ" sz="4300" dirty="0" smtClean="0">
                <a:latin typeface="Garamond" pitchFamily="18" charset="0"/>
              </a:rPr>
              <a:t> – </a:t>
            </a:r>
            <a:r>
              <a:rPr lang="cs-CZ" sz="4300" dirty="0" err="1" smtClean="0">
                <a:latin typeface="Garamond" pitchFamily="18" charset="0"/>
              </a:rPr>
              <a:t>left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wing</a:t>
            </a:r>
            <a:r>
              <a:rPr lang="cs-CZ" sz="4300" dirty="0" smtClean="0">
                <a:latin typeface="Garamond" pitchFamily="18" charset="0"/>
              </a:rPr>
              <a:t>) </a:t>
            </a:r>
            <a:r>
              <a:rPr lang="cs-CZ" sz="4300" dirty="0" err="1" smtClean="0">
                <a:latin typeface="Garamond" pitchFamily="18" charset="0"/>
              </a:rPr>
              <a:t>established</a:t>
            </a:r>
            <a:r>
              <a:rPr lang="cs-CZ" sz="4300" dirty="0" smtClean="0">
                <a:latin typeface="Garamond" pitchFamily="18" charset="0"/>
              </a:rPr>
              <a:t> in 1923 </a:t>
            </a:r>
          </a:p>
          <a:p>
            <a:pPr lvl="0"/>
            <a:r>
              <a:rPr lang="cs-CZ" sz="4300" dirty="0" err="1" smtClean="0">
                <a:latin typeface="Garamond" pitchFamily="18" charset="0"/>
              </a:rPr>
              <a:t>the</a:t>
            </a:r>
            <a:r>
              <a:rPr lang="cs-CZ" sz="4300" dirty="0" smtClean="0">
                <a:latin typeface="Garamond" pitchFamily="18" charset="0"/>
              </a:rPr>
              <a:t> country </a:t>
            </a:r>
            <a:r>
              <a:rPr lang="cs-CZ" sz="4300" dirty="0" err="1" smtClean="0">
                <a:latin typeface="Garamond" pitchFamily="18" charset="0"/>
              </a:rPr>
              <a:t>was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unstable</a:t>
            </a:r>
            <a:r>
              <a:rPr lang="cs-CZ" sz="4300" dirty="0" smtClean="0">
                <a:latin typeface="Garamond" pitchFamily="18" charset="0"/>
              </a:rPr>
              <a:t>, severe </a:t>
            </a:r>
            <a:r>
              <a:rPr lang="cs-CZ" sz="4300" dirty="0" err="1" smtClean="0">
                <a:latin typeface="Garamond" pitchFamily="18" charset="0"/>
              </a:rPr>
              <a:t>economic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consequences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of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the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war</a:t>
            </a:r>
            <a:r>
              <a:rPr lang="cs-CZ" sz="4300" dirty="0" smtClean="0">
                <a:latin typeface="Garamond" pitchFamily="18" charset="0"/>
              </a:rPr>
              <a:t> (</a:t>
            </a:r>
            <a:r>
              <a:rPr lang="cs-CZ" sz="4300" dirty="0" err="1" smtClean="0">
                <a:latin typeface="Garamond" pitchFamily="18" charset="0"/>
              </a:rPr>
              <a:t>economic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depression</a:t>
            </a:r>
            <a:r>
              <a:rPr lang="cs-CZ" sz="4300" dirty="0" smtClean="0">
                <a:latin typeface="Garamond" pitchFamily="18" charset="0"/>
              </a:rPr>
              <a:t>, </a:t>
            </a:r>
            <a:r>
              <a:rPr lang="cs-CZ" sz="4300" dirty="0" err="1" smtClean="0">
                <a:latin typeface="Garamond" pitchFamily="18" charset="0"/>
              </a:rPr>
              <a:t>lack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of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food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etc</a:t>
            </a:r>
            <a:r>
              <a:rPr lang="cs-CZ" sz="4300" dirty="0" smtClean="0">
                <a:latin typeface="Garamond" pitchFamily="18" charset="0"/>
              </a:rPr>
              <a:t>.)</a:t>
            </a:r>
          </a:p>
          <a:p>
            <a:pPr lvl="0"/>
            <a:r>
              <a:rPr lang="en-US" sz="4300" dirty="0" smtClean="0">
                <a:latin typeface="Garamond" pitchFamily="18" charset="0"/>
              </a:rPr>
              <a:t>In 1927, left-wing supporters engaged in a massive protest over the acquittal of right-wing paramilitaries who were found guilty of killing a man and a child</a:t>
            </a:r>
            <a:endParaRPr lang="cs-CZ" sz="4300" dirty="0" smtClean="0">
              <a:latin typeface="Garamond" pitchFamily="18" charset="0"/>
            </a:endParaRPr>
          </a:p>
          <a:p>
            <a:pPr lvl="0"/>
            <a:r>
              <a:rPr lang="cs-CZ" sz="4300" dirty="0" err="1" smtClean="0">
                <a:latin typeface="Garamond" pitchFamily="18" charset="0"/>
              </a:rPr>
              <a:t>The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huge</a:t>
            </a:r>
            <a:r>
              <a:rPr lang="cs-CZ" sz="4300" dirty="0" smtClean="0">
                <a:latin typeface="Garamond" pitchFamily="18" charset="0"/>
              </a:rPr>
              <a:t> protest </a:t>
            </a:r>
            <a:r>
              <a:rPr lang="cs-CZ" sz="4300" dirty="0" err="1" smtClean="0">
                <a:latin typeface="Garamond" pitchFamily="18" charset="0"/>
              </a:rPr>
              <a:t>and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the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clash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between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right</a:t>
            </a:r>
            <a:r>
              <a:rPr lang="cs-CZ" sz="4300" dirty="0" smtClean="0">
                <a:latin typeface="Garamond" pitchFamily="18" charset="0"/>
              </a:rPr>
              <a:t>-</a:t>
            </a:r>
            <a:r>
              <a:rPr lang="cs-CZ" sz="4300" dirty="0" err="1" smtClean="0">
                <a:latin typeface="Garamond" pitchFamily="18" charset="0"/>
              </a:rPr>
              <a:t>wing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and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left</a:t>
            </a:r>
            <a:r>
              <a:rPr lang="cs-CZ" sz="4300" dirty="0" smtClean="0">
                <a:latin typeface="Garamond" pitchFamily="18" charset="0"/>
              </a:rPr>
              <a:t>-</a:t>
            </a:r>
            <a:r>
              <a:rPr lang="cs-CZ" sz="4300" dirty="0" err="1" smtClean="0">
                <a:latin typeface="Garamond" pitchFamily="18" charset="0"/>
              </a:rPr>
              <a:t>wing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paramilitary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forces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is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known</a:t>
            </a:r>
            <a:r>
              <a:rPr lang="cs-CZ" sz="4300" dirty="0" smtClean="0">
                <a:latin typeface="Garamond" pitchFamily="18" charset="0"/>
              </a:rPr>
              <a:t> as </a:t>
            </a:r>
            <a:r>
              <a:rPr lang="cs-CZ" sz="4300" b="1" dirty="0" err="1" smtClean="0">
                <a:latin typeface="Garamond" pitchFamily="18" charset="0"/>
              </a:rPr>
              <a:t>July</a:t>
            </a:r>
            <a:r>
              <a:rPr lang="cs-CZ" sz="4300" b="1" dirty="0" smtClean="0">
                <a:latin typeface="Garamond" pitchFamily="18" charset="0"/>
              </a:rPr>
              <a:t> Revolt </a:t>
            </a:r>
            <a:r>
              <a:rPr lang="cs-CZ" sz="4300" b="1" dirty="0" err="1" smtClean="0">
                <a:latin typeface="Garamond" pitchFamily="18" charset="0"/>
              </a:rPr>
              <a:t>of</a:t>
            </a:r>
            <a:r>
              <a:rPr lang="cs-CZ" sz="4300" b="1" dirty="0" smtClean="0">
                <a:latin typeface="Garamond" pitchFamily="18" charset="0"/>
              </a:rPr>
              <a:t> 1927</a:t>
            </a:r>
          </a:p>
          <a:p>
            <a:pPr lvl="0"/>
            <a:r>
              <a:rPr lang="cs-CZ" sz="4300" dirty="0" err="1" smtClean="0">
                <a:latin typeface="Garamond" pitchFamily="18" charset="0"/>
              </a:rPr>
              <a:t>It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was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supressed</a:t>
            </a:r>
            <a:r>
              <a:rPr lang="cs-CZ" sz="4300" dirty="0" smtClean="0">
                <a:latin typeface="Garamond" pitchFamily="18" charset="0"/>
              </a:rPr>
              <a:t> by </a:t>
            </a:r>
            <a:r>
              <a:rPr lang="cs-CZ" sz="4300" dirty="0" err="1" smtClean="0">
                <a:latin typeface="Garamond" pitchFamily="18" charset="0"/>
              </a:rPr>
              <a:t>violence</a:t>
            </a:r>
            <a:r>
              <a:rPr lang="cs-CZ" sz="4300" dirty="0" smtClean="0">
                <a:latin typeface="Garamond" pitchFamily="18" charset="0"/>
              </a:rPr>
              <a:t> by police – many </a:t>
            </a:r>
            <a:r>
              <a:rPr lang="cs-CZ" sz="4300" dirty="0" err="1" smtClean="0">
                <a:latin typeface="Garamond" pitchFamily="18" charset="0"/>
              </a:rPr>
              <a:t>protestors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were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killed</a:t>
            </a:r>
            <a:endParaRPr lang="cs-CZ" sz="4300" dirty="0" smtClean="0">
              <a:latin typeface="Garamond" pitchFamily="18" charset="0"/>
            </a:endParaRPr>
          </a:p>
          <a:p>
            <a:pPr lvl="0"/>
            <a:r>
              <a:rPr lang="cs-CZ" sz="4300" dirty="0" smtClean="0">
                <a:latin typeface="Garamond" pitchFamily="18" charset="0"/>
              </a:rPr>
              <a:t>1932 – </a:t>
            </a:r>
            <a:r>
              <a:rPr lang="cs-CZ" sz="4300" b="1" dirty="0" err="1" smtClean="0">
                <a:latin typeface="Garamond" pitchFamily="18" charset="0"/>
              </a:rPr>
              <a:t>authoritarian</a:t>
            </a:r>
            <a:r>
              <a:rPr lang="cs-CZ" sz="4300" b="1" dirty="0" smtClean="0">
                <a:latin typeface="Garamond" pitchFamily="18" charset="0"/>
              </a:rPr>
              <a:t> </a:t>
            </a:r>
            <a:r>
              <a:rPr lang="cs-CZ" sz="4300" b="1" dirty="0" err="1" smtClean="0">
                <a:latin typeface="Garamond" pitchFamily="18" charset="0"/>
              </a:rPr>
              <a:t>regime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of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Chancellor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b="1" dirty="0" err="1" smtClean="0">
                <a:solidFill>
                  <a:schemeClr val="tx2"/>
                </a:solidFill>
                <a:latin typeface="Garamond" pitchFamily="18" charset="0"/>
              </a:rPr>
              <a:t>Engelbert</a:t>
            </a:r>
            <a:r>
              <a:rPr lang="cs-CZ" sz="43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4300" b="1" dirty="0" err="1" smtClean="0">
                <a:solidFill>
                  <a:schemeClr val="tx2"/>
                </a:solidFill>
                <a:latin typeface="Garamond" pitchFamily="18" charset="0"/>
              </a:rPr>
              <a:t>Dollfuss</a:t>
            </a:r>
            <a:r>
              <a:rPr lang="cs-CZ" sz="4300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sz="4300" dirty="0" err="1" smtClean="0">
                <a:latin typeface="Garamond" pitchFamily="18" charset="0"/>
              </a:rPr>
              <a:t>Strong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centralization</a:t>
            </a:r>
            <a:r>
              <a:rPr lang="cs-CZ" sz="4300" dirty="0" smtClean="0">
                <a:latin typeface="Garamond" pitchFamily="18" charset="0"/>
              </a:rPr>
              <a:t>, </a:t>
            </a:r>
            <a:r>
              <a:rPr lang="cs-CZ" sz="4300" dirty="0" err="1" smtClean="0">
                <a:latin typeface="Garamond" pitchFamily="18" charset="0"/>
              </a:rPr>
              <a:t>dictatorship</a:t>
            </a:r>
            <a:r>
              <a:rPr lang="cs-CZ" sz="4300" dirty="0" smtClean="0">
                <a:latin typeface="Garamond" pitchFamily="18" charset="0"/>
              </a:rPr>
              <a:t>, </a:t>
            </a:r>
            <a:r>
              <a:rPr lang="cs-CZ" sz="4300" dirty="0" err="1" smtClean="0">
                <a:latin typeface="Garamond" pitchFamily="18" charset="0"/>
              </a:rPr>
              <a:t>one</a:t>
            </a:r>
            <a:r>
              <a:rPr lang="cs-CZ" sz="4300" dirty="0" smtClean="0">
                <a:latin typeface="Garamond" pitchFamily="18" charset="0"/>
              </a:rPr>
              <a:t>-party </a:t>
            </a:r>
            <a:r>
              <a:rPr lang="cs-CZ" sz="4300" dirty="0" err="1" smtClean="0">
                <a:latin typeface="Garamond" pitchFamily="18" charset="0"/>
              </a:rPr>
              <a:t>state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was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created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since</a:t>
            </a:r>
            <a:r>
              <a:rPr lang="cs-CZ" sz="4300" dirty="0" smtClean="0">
                <a:latin typeface="Garamond" pitchFamily="18" charset="0"/>
              </a:rPr>
              <a:t> May 1934 – </a:t>
            </a:r>
            <a:r>
              <a:rPr lang="cs-CZ" sz="4300" dirty="0" err="1" smtClean="0">
                <a:latin typeface="Garamond" pitchFamily="18" charset="0"/>
              </a:rPr>
              <a:t>Fatherland</a:t>
            </a:r>
            <a:r>
              <a:rPr lang="cs-CZ" sz="4300" dirty="0" smtClean="0">
                <a:latin typeface="Garamond" pitchFamily="18" charset="0"/>
              </a:rPr>
              <a:t> Front</a:t>
            </a:r>
          </a:p>
          <a:p>
            <a:pPr lvl="0"/>
            <a:r>
              <a:rPr lang="cs-CZ" sz="4300" b="1" i="1" dirty="0" err="1" smtClean="0">
                <a:latin typeface="Garamond" pitchFamily="18" charset="0"/>
              </a:rPr>
              <a:t>Austrofascism</a:t>
            </a:r>
            <a:r>
              <a:rPr lang="cs-CZ" sz="4300" b="1" i="1" dirty="0" smtClean="0">
                <a:latin typeface="Garamond" pitchFamily="18" charset="0"/>
              </a:rPr>
              <a:t> </a:t>
            </a:r>
            <a:r>
              <a:rPr lang="cs-CZ" sz="4300" i="1" dirty="0" smtClean="0">
                <a:latin typeface="Garamond" pitchFamily="18" charset="0"/>
              </a:rPr>
              <a:t>–</a:t>
            </a:r>
            <a:r>
              <a:rPr lang="cs-CZ" sz="4300" b="1" i="1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gravitagted</a:t>
            </a:r>
            <a:r>
              <a:rPr lang="cs-CZ" sz="4300" dirty="0" smtClean="0">
                <a:latin typeface="Garamond" pitchFamily="18" charset="0"/>
              </a:rPr>
              <a:t> to Italy (</a:t>
            </a:r>
            <a:r>
              <a:rPr lang="cs-CZ" sz="4300" dirty="0" err="1" smtClean="0">
                <a:latin typeface="Garamond" pitchFamily="18" charset="0"/>
              </a:rPr>
              <a:t>Austria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felt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threatened</a:t>
            </a:r>
            <a:r>
              <a:rPr lang="cs-CZ" sz="4300" dirty="0" smtClean="0">
                <a:latin typeface="Garamond" pitchFamily="18" charset="0"/>
              </a:rPr>
              <a:t> by </a:t>
            </a:r>
            <a:r>
              <a:rPr lang="cs-CZ" sz="4300" dirty="0" err="1" smtClean="0">
                <a:latin typeface="Garamond" pitchFamily="18" charset="0"/>
              </a:rPr>
              <a:t>German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demands</a:t>
            </a:r>
            <a:r>
              <a:rPr lang="cs-CZ" sz="4300" dirty="0" smtClean="0">
                <a:latin typeface="Garamond" pitchFamily="18" charset="0"/>
              </a:rPr>
              <a:t> on </a:t>
            </a:r>
            <a:r>
              <a:rPr lang="cs-CZ" sz="4300" dirty="0" err="1" smtClean="0">
                <a:latin typeface="Garamond" pitchFamily="18" charset="0"/>
              </a:rPr>
              <a:t>Austria</a:t>
            </a:r>
            <a:r>
              <a:rPr lang="cs-CZ" sz="4300" dirty="0" smtClean="0">
                <a:latin typeface="Garamond" pitchFamily="18" charset="0"/>
              </a:rPr>
              <a:t> – </a:t>
            </a:r>
            <a:r>
              <a:rPr lang="cs-CZ" sz="4300" dirty="0" err="1" smtClean="0">
                <a:latin typeface="Garamond" pitchFamily="18" charset="0"/>
              </a:rPr>
              <a:t>Anschluss</a:t>
            </a:r>
            <a:r>
              <a:rPr lang="cs-CZ" sz="4300" dirty="0" smtClean="0">
                <a:latin typeface="Garamond" pitchFamily="18" charset="0"/>
              </a:rPr>
              <a:t>), Italy </a:t>
            </a:r>
            <a:r>
              <a:rPr lang="cs-CZ" sz="4300" dirty="0" err="1" smtClean="0">
                <a:latin typeface="Garamond" pitchFamily="18" charset="0"/>
              </a:rPr>
              <a:t>competed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with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Germany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for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the</a:t>
            </a:r>
            <a:r>
              <a:rPr lang="cs-CZ" sz="4300" dirty="0" smtClean="0">
                <a:latin typeface="Garamond" pitchFamily="18" charset="0"/>
              </a:rPr>
              <a:t> </a:t>
            </a:r>
            <a:r>
              <a:rPr lang="cs-CZ" sz="4300" dirty="0" err="1" smtClean="0">
                <a:latin typeface="Garamond" pitchFamily="18" charset="0"/>
              </a:rPr>
              <a:t>political</a:t>
            </a:r>
            <a:r>
              <a:rPr lang="cs-CZ" sz="4300" dirty="0" smtClean="0">
                <a:latin typeface="Garamond" pitchFamily="18" charset="0"/>
              </a:rPr>
              <a:t> influence in </a:t>
            </a:r>
            <a:r>
              <a:rPr lang="cs-CZ" sz="4300" dirty="0" err="1" smtClean="0">
                <a:latin typeface="Garamond" pitchFamily="18" charset="0"/>
              </a:rPr>
              <a:t>Austria</a:t>
            </a:r>
            <a:endParaRPr lang="cs-CZ" sz="4300" dirty="0" smtClean="0">
              <a:latin typeface="Garamond" pitchFamily="18" charset="0"/>
            </a:endParaRPr>
          </a:p>
          <a:p>
            <a:pPr lvl="0"/>
            <a:endParaRPr lang="cs-CZ" sz="4300" dirty="0" smtClean="0">
              <a:latin typeface="Garamond" pitchFamily="18" charset="0"/>
            </a:endParaRPr>
          </a:p>
          <a:p>
            <a:pPr lvl="0"/>
            <a:endParaRPr lang="cs-CZ" sz="4300" dirty="0" smtClean="0">
              <a:latin typeface="Garamond" pitchFamily="18" charset="0"/>
            </a:endParaRPr>
          </a:p>
          <a:p>
            <a:pPr>
              <a:buNone/>
            </a:pPr>
            <a:endParaRPr lang="cs-CZ" sz="43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>
                <a:latin typeface="Garamond" pitchFamily="18" charset="0"/>
              </a:rPr>
              <a:t>Engelbert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Dollfuss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>
          <a:xfrm>
            <a:off x="4644008" y="5877272"/>
            <a:ext cx="3520440" cy="457200"/>
          </a:xfrm>
        </p:spPr>
        <p:txBody>
          <a:bodyPr/>
          <a:lstStyle/>
          <a:p>
            <a:r>
              <a:rPr lang="cs-CZ" dirty="0" smtClean="0">
                <a:latin typeface="Garamond" pitchFamily="18" charset="0"/>
              </a:rPr>
              <a:t>Kurt </a:t>
            </a:r>
            <a:r>
              <a:rPr lang="cs-CZ" dirty="0" err="1" smtClean="0">
                <a:latin typeface="Garamond" pitchFamily="18" charset="0"/>
              </a:rPr>
              <a:t>Schuschnigg</a:t>
            </a:r>
            <a:endParaRPr lang="cs-CZ" dirty="0">
              <a:latin typeface="Garamond" pitchFamily="18" charset="0"/>
            </a:endParaRPr>
          </a:p>
        </p:txBody>
      </p:sp>
      <p:pic>
        <p:nvPicPr>
          <p:cNvPr id="9" name="Zástupný symbol pro obsah 8" descr="Engelbert_Dollfuss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3495040" cy="4258816"/>
          </a:xfrm>
        </p:spPr>
      </p:pic>
      <p:pic>
        <p:nvPicPr>
          <p:cNvPr id="10" name="Zástupný symbol pro obsah 9" descr="Kurt_Schuschnigg_193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55976" y="980728"/>
            <a:ext cx="3844406" cy="424847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7992888" cy="648072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cs-CZ" sz="2900" dirty="0" err="1" smtClean="0">
                <a:latin typeface="Garamond" pitchFamily="18" charset="0"/>
              </a:rPr>
              <a:t>Dollfuss’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government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was</a:t>
            </a:r>
            <a:r>
              <a:rPr lang="cs-CZ" sz="2900" dirty="0" smtClean="0">
                <a:latin typeface="Garamond" pitchFamily="18" charset="0"/>
              </a:rPr>
              <a:t> in </a:t>
            </a:r>
            <a:r>
              <a:rPr lang="cs-CZ" sz="2900" dirty="0" err="1" smtClean="0">
                <a:latin typeface="Garamond" pitchFamily="18" charset="0"/>
              </a:rPr>
              <a:t>competition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with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growing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Nazi</a:t>
            </a:r>
            <a:r>
              <a:rPr lang="cs-CZ" sz="2900" dirty="0" smtClean="0">
                <a:latin typeface="Garamond" pitchFamily="18" charset="0"/>
              </a:rPr>
              <a:t> party </a:t>
            </a:r>
            <a:r>
              <a:rPr lang="cs-CZ" sz="2900" dirty="0" err="1" smtClean="0">
                <a:latin typeface="Garamond" pitchFamily="18" charset="0"/>
              </a:rPr>
              <a:t>which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wanted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Austria</a:t>
            </a:r>
            <a:r>
              <a:rPr lang="cs-CZ" sz="2900" dirty="0" smtClean="0">
                <a:latin typeface="Garamond" pitchFamily="18" charset="0"/>
              </a:rPr>
              <a:t> to </a:t>
            </a:r>
            <a:r>
              <a:rPr lang="cs-CZ" sz="2900" dirty="0" err="1" smtClean="0">
                <a:latin typeface="Garamond" pitchFamily="18" charset="0"/>
              </a:rPr>
              <a:t>join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Germany</a:t>
            </a:r>
            <a:endParaRPr lang="cs-CZ" sz="2900" dirty="0" smtClean="0">
              <a:latin typeface="Garamond" pitchFamily="18" charset="0"/>
            </a:endParaRPr>
          </a:p>
          <a:p>
            <a:pPr lvl="0"/>
            <a:r>
              <a:rPr lang="cs-CZ" sz="2900" dirty="0" err="1" smtClean="0">
                <a:latin typeface="Garamond" pitchFamily="18" charset="0"/>
              </a:rPr>
              <a:t>The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state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en-US" sz="2900" dirty="0" smtClean="0">
                <a:latin typeface="Garamond" pitchFamily="18" charset="0"/>
              </a:rPr>
              <a:t>began to crack down on pro-Nazi and pro–German-unification sympathizers</a:t>
            </a:r>
            <a:endParaRPr lang="cs-CZ" sz="2900" dirty="0" smtClean="0">
              <a:latin typeface="Garamond" pitchFamily="18" charset="0"/>
            </a:endParaRPr>
          </a:p>
          <a:p>
            <a:pPr lvl="0"/>
            <a:r>
              <a:rPr lang="cs-CZ" sz="2900" dirty="0" err="1" smtClean="0">
                <a:latin typeface="Garamond" pitchFamily="18" charset="0"/>
              </a:rPr>
              <a:t>The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Austrian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Nazis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responsed</a:t>
            </a:r>
            <a:r>
              <a:rPr lang="cs-CZ" sz="2900" dirty="0" smtClean="0">
                <a:latin typeface="Garamond" pitchFamily="18" charset="0"/>
              </a:rPr>
              <a:t> by </a:t>
            </a:r>
            <a:r>
              <a:rPr lang="cs-CZ" sz="2900" dirty="0" err="1" smtClean="0">
                <a:latin typeface="Garamond" pitchFamily="18" charset="0"/>
              </a:rPr>
              <a:t>the</a:t>
            </a:r>
            <a:r>
              <a:rPr lang="cs-CZ" sz="2900" dirty="0" smtClean="0">
                <a:latin typeface="Garamond" pitchFamily="18" charset="0"/>
              </a:rPr>
              <a:t> revolt</a:t>
            </a:r>
          </a:p>
          <a:p>
            <a:pPr lvl="0"/>
            <a:r>
              <a:rPr lang="cs-CZ" sz="2900" dirty="0" err="1" smtClean="0">
                <a:latin typeface="Garamond" pitchFamily="18" charset="0"/>
              </a:rPr>
              <a:t>During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this</a:t>
            </a:r>
            <a:r>
              <a:rPr lang="cs-CZ" sz="2900" dirty="0" smtClean="0">
                <a:latin typeface="Garamond" pitchFamily="18" charset="0"/>
              </a:rPr>
              <a:t> revolt </a:t>
            </a:r>
            <a:r>
              <a:rPr lang="cs-CZ" sz="2900" dirty="0" err="1" smtClean="0">
                <a:latin typeface="Garamond" pitchFamily="18" charset="0"/>
              </a:rPr>
              <a:t>Dollfuss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was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assassinated</a:t>
            </a:r>
            <a:r>
              <a:rPr lang="cs-CZ" sz="2900" dirty="0" smtClean="0">
                <a:latin typeface="Garamond" pitchFamily="18" charset="0"/>
              </a:rPr>
              <a:t> by </a:t>
            </a:r>
            <a:r>
              <a:rPr lang="cs-CZ" sz="2900" dirty="0" err="1" smtClean="0">
                <a:latin typeface="Garamond" pitchFamily="18" charset="0"/>
              </a:rPr>
              <a:t>Nazi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agents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who</a:t>
            </a:r>
            <a:r>
              <a:rPr lang="cs-CZ" sz="2900" dirty="0" smtClean="0">
                <a:latin typeface="Garamond" pitchFamily="18" charset="0"/>
              </a:rPr>
              <a:t> in 1934 – </a:t>
            </a:r>
            <a:r>
              <a:rPr lang="cs-CZ" sz="2900" b="1" dirty="0" err="1" smtClean="0">
                <a:latin typeface="Garamond" pitchFamily="18" charset="0"/>
              </a:rPr>
              <a:t>July</a:t>
            </a:r>
            <a:r>
              <a:rPr lang="cs-CZ" sz="2900" b="1" dirty="0" smtClean="0">
                <a:latin typeface="Garamond" pitchFamily="18" charset="0"/>
              </a:rPr>
              <a:t> </a:t>
            </a:r>
            <a:r>
              <a:rPr lang="cs-CZ" sz="2900" b="1" dirty="0" err="1" smtClean="0">
                <a:latin typeface="Garamond" pitchFamily="18" charset="0"/>
              </a:rPr>
              <a:t>Putch</a:t>
            </a:r>
            <a:r>
              <a:rPr lang="cs-CZ" sz="2900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sz="2900" dirty="0" err="1" smtClean="0">
                <a:latin typeface="Garamond" pitchFamily="18" charset="0"/>
              </a:rPr>
              <a:t>The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putch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was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finally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supressed</a:t>
            </a:r>
            <a:r>
              <a:rPr lang="cs-CZ" sz="2900" dirty="0" smtClean="0">
                <a:latin typeface="Garamond" pitchFamily="18" charset="0"/>
              </a:rPr>
              <a:t>  (</a:t>
            </a:r>
            <a:r>
              <a:rPr lang="cs-CZ" sz="2900" dirty="0" err="1" smtClean="0">
                <a:latin typeface="Garamond" pitchFamily="18" charset="0"/>
              </a:rPr>
              <a:t>eith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the</a:t>
            </a:r>
            <a:r>
              <a:rPr lang="cs-CZ" sz="2900" dirty="0" smtClean="0">
                <a:latin typeface="Garamond" pitchFamily="18" charset="0"/>
              </a:rPr>
              <a:t> help </a:t>
            </a:r>
            <a:r>
              <a:rPr lang="cs-CZ" sz="2900" dirty="0" err="1" smtClean="0">
                <a:latin typeface="Garamond" pitchFamily="18" charset="0"/>
              </a:rPr>
              <a:t>of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Mussolini’s</a:t>
            </a:r>
            <a:r>
              <a:rPr lang="cs-CZ" sz="2900" dirty="0" smtClean="0">
                <a:latin typeface="Garamond" pitchFamily="18" charset="0"/>
              </a:rPr>
              <a:t> Italy) </a:t>
            </a:r>
            <a:r>
              <a:rPr lang="cs-CZ" sz="2900" dirty="0" err="1" smtClean="0">
                <a:latin typeface="Garamond" pitchFamily="18" charset="0"/>
              </a:rPr>
              <a:t>and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the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Austrian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Nazis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were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mostly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arrested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or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emigrated</a:t>
            </a:r>
            <a:endParaRPr lang="cs-CZ" sz="2900" dirty="0" smtClean="0">
              <a:latin typeface="Garamond" pitchFamily="18" charset="0"/>
            </a:endParaRPr>
          </a:p>
          <a:p>
            <a:pPr lvl="0"/>
            <a:r>
              <a:rPr lang="en-US" sz="2900" dirty="0" smtClean="0">
                <a:latin typeface="Garamond" pitchFamily="18" charset="0"/>
              </a:rPr>
              <a:t>The remaining Austrian Nazis started to make use of terrorist attacks against Austrian governmental institutions, causing a death of more than 800 between 1934 and 1938</a:t>
            </a:r>
            <a:endParaRPr lang="cs-CZ" sz="2900" dirty="0" smtClean="0">
              <a:latin typeface="Garamond" pitchFamily="18" charset="0"/>
            </a:endParaRPr>
          </a:p>
          <a:p>
            <a:pPr lvl="0"/>
            <a:r>
              <a:rPr lang="cs-CZ" sz="2900" dirty="0" smtClean="0">
                <a:latin typeface="Garamond" pitchFamily="18" charset="0"/>
              </a:rPr>
              <a:t>A </a:t>
            </a:r>
            <a:r>
              <a:rPr lang="cs-CZ" sz="2900" dirty="0" err="1" smtClean="0">
                <a:latin typeface="Garamond" pitchFamily="18" charset="0"/>
              </a:rPr>
              <a:t>new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Chancellor</a:t>
            </a:r>
            <a:r>
              <a:rPr lang="cs-CZ" sz="2900" dirty="0" smtClean="0">
                <a:latin typeface="Garamond" pitchFamily="18" charset="0"/>
              </a:rPr>
              <a:t> – </a:t>
            </a:r>
            <a:r>
              <a:rPr lang="cs-CZ" sz="2900" b="1" dirty="0" smtClean="0">
                <a:solidFill>
                  <a:schemeClr val="tx2"/>
                </a:solidFill>
                <a:latin typeface="Garamond" pitchFamily="18" charset="0"/>
              </a:rPr>
              <a:t>Kurt </a:t>
            </a:r>
            <a:r>
              <a:rPr lang="cs-CZ" sz="2900" b="1" dirty="0" err="1" smtClean="0">
                <a:solidFill>
                  <a:schemeClr val="tx2"/>
                </a:solidFill>
                <a:latin typeface="Garamond" pitchFamily="18" charset="0"/>
              </a:rPr>
              <a:t>Schuschnigg</a:t>
            </a:r>
            <a:r>
              <a:rPr lang="cs-CZ" sz="29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2900" dirty="0" smtClean="0">
                <a:latin typeface="Garamond" pitchFamily="18" charset="0"/>
              </a:rPr>
              <a:t>– </a:t>
            </a:r>
            <a:r>
              <a:rPr lang="cs-CZ" sz="2900" dirty="0" err="1" smtClean="0">
                <a:latin typeface="Garamond" pitchFamily="18" charset="0"/>
              </a:rPr>
              <a:t>similar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political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course</a:t>
            </a:r>
            <a:r>
              <a:rPr lang="cs-CZ" sz="2900" dirty="0" smtClean="0">
                <a:latin typeface="Garamond" pitchFamily="18" charset="0"/>
              </a:rPr>
              <a:t> as </a:t>
            </a:r>
            <a:r>
              <a:rPr lang="cs-CZ" sz="2900" dirty="0" err="1" smtClean="0">
                <a:latin typeface="Garamond" pitchFamily="18" charset="0"/>
              </a:rPr>
              <a:t>Dollfuss</a:t>
            </a:r>
            <a:endParaRPr lang="cs-CZ" sz="2900" dirty="0" smtClean="0">
              <a:latin typeface="Garamond" pitchFamily="18" charset="0"/>
            </a:endParaRPr>
          </a:p>
          <a:p>
            <a:pPr lvl="0"/>
            <a:r>
              <a:rPr lang="cs-CZ" sz="2900" dirty="0" err="1" smtClean="0">
                <a:latin typeface="Garamond" pitchFamily="18" charset="0"/>
              </a:rPr>
              <a:t>But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still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also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an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effort</a:t>
            </a:r>
            <a:r>
              <a:rPr lang="cs-CZ" sz="2900" dirty="0" smtClean="0">
                <a:latin typeface="Garamond" pitchFamily="18" charset="0"/>
              </a:rPr>
              <a:t> to </a:t>
            </a:r>
            <a:r>
              <a:rPr lang="cs-CZ" sz="2900" dirty="0" err="1" smtClean="0">
                <a:latin typeface="Garamond" pitchFamily="18" charset="0"/>
              </a:rPr>
              <a:t>keep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Austria’s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independence</a:t>
            </a:r>
            <a:r>
              <a:rPr lang="cs-CZ" sz="2900" dirty="0" smtClean="0">
                <a:latin typeface="Garamond" pitchFamily="18" charset="0"/>
              </a:rPr>
              <a:t> – </a:t>
            </a:r>
            <a:r>
              <a:rPr lang="en-US" sz="2900" dirty="0" smtClean="0">
                <a:latin typeface="Garamond" pitchFamily="18" charset="0"/>
              </a:rPr>
              <a:t>focused on the history of Austria and opposed the absorption of Austria into the Third Reich</a:t>
            </a:r>
            <a:r>
              <a:rPr lang="cs-CZ" sz="2900" dirty="0" smtClean="0">
                <a:latin typeface="Garamond" pitchFamily="18" charset="0"/>
              </a:rPr>
              <a:t>, </a:t>
            </a:r>
            <a:r>
              <a:rPr lang="cs-CZ" sz="2900" dirty="0" err="1" smtClean="0">
                <a:latin typeface="Garamond" pitchFamily="18" charset="0"/>
              </a:rPr>
              <a:t>according</a:t>
            </a:r>
            <a:r>
              <a:rPr lang="cs-CZ" sz="2900" dirty="0" smtClean="0">
                <a:latin typeface="Garamond" pitchFamily="18" charset="0"/>
              </a:rPr>
              <a:t> to his </a:t>
            </a:r>
            <a:r>
              <a:rPr lang="cs-CZ" sz="2900" dirty="0" err="1" smtClean="0">
                <a:latin typeface="Garamond" pitchFamily="18" charset="0"/>
              </a:rPr>
              <a:t>philosophy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the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Austrians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were</a:t>
            </a:r>
            <a:r>
              <a:rPr lang="cs-CZ" sz="2900" dirty="0" smtClean="0">
                <a:latin typeface="Garamond" pitchFamily="18" charset="0"/>
              </a:rPr>
              <a:t> „</a:t>
            </a:r>
            <a:r>
              <a:rPr lang="cs-CZ" sz="2900" dirty="0" err="1" smtClean="0">
                <a:latin typeface="Garamond" pitchFamily="18" charset="0"/>
              </a:rPr>
              <a:t>better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Germans</a:t>
            </a:r>
            <a:r>
              <a:rPr lang="cs-CZ" sz="2900" dirty="0" smtClean="0">
                <a:latin typeface="Garamond" pitchFamily="18" charset="0"/>
              </a:rPr>
              <a:t>“</a:t>
            </a:r>
          </a:p>
          <a:p>
            <a:pPr lvl="0"/>
            <a:r>
              <a:rPr lang="cs-CZ" sz="2900" dirty="0" smtClean="0">
                <a:latin typeface="Garamond" pitchFamily="18" charset="0"/>
              </a:rPr>
              <a:t>e</a:t>
            </a:r>
            <a:r>
              <a:rPr lang="en-US" sz="2900" dirty="0" err="1" smtClean="0">
                <a:latin typeface="Garamond" pitchFamily="18" charset="0"/>
              </a:rPr>
              <a:t>ventually</a:t>
            </a:r>
            <a:r>
              <a:rPr lang="en-US" sz="2900" dirty="0" smtClean="0">
                <a:latin typeface="Garamond" pitchFamily="18" charset="0"/>
              </a:rPr>
              <a:t> Schuschnigg gave up his anti-Nazi program and in July 1936 he signed the Austro-German Agreement, which, among other concessions, allowed the release of Nazis imprisoned in Austria and the inclusion of National Socialists in his Cabinet</a:t>
            </a:r>
            <a:endParaRPr lang="cs-CZ" sz="2900" dirty="0" smtClean="0">
              <a:latin typeface="Garamond" pitchFamily="18" charset="0"/>
            </a:endParaRPr>
          </a:p>
          <a:p>
            <a:pPr lvl="0"/>
            <a:r>
              <a:rPr lang="cs-CZ" sz="2900" dirty="0" err="1" smtClean="0">
                <a:latin typeface="Garamond" pitchFamily="18" charset="0"/>
              </a:rPr>
              <a:t>Strenghtening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of</a:t>
            </a:r>
            <a:r>
              <a:rPr lang="cs-CZ" sz="2900" dirty="0" smtClean="0">
                <a:latin typeface="Garamond" pitchFamily="18" charset="0"/>
              </a:rPr>
              <a:t> pro-</a:t>
            </a:r>
            <a:r>
              <a:rPr lang="cs-CZ" sz="2900" dirty="0" err="1" smtClean="0">
                <a:latin typeface="Garamond" pitchFamily="18" charset="0"/>
              </a:rPr>
              <a:t>German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Nazis</a:t>
            </a:r>
            <a:r>
              <a:rPr lang="cs-CZ" sz="2900" dirty="0" smtClean="0">
                <a:latin typeface="Garamond" pitchFamily="18" charset="0"/>
              </a:rPr>
              <a:t> in </a:t>
            </a:r>
            <a:r>
              <a:rPr lang="cs-CZ" sz="2900" dirty="0" err="1" smtClean="0">
                <a:latin typeface="Garamond" pitchFamily="18" charset="0"/>
              </a:rPr>
              <a:t>Austria</a:t>
            </a:r>
            <a:endParaRPr lang="cs-CZ" sz="2900" dirty="0" smtClean="0">
              <a:latin typeface="Garamond" pitchFamily="18" charset="0"/>
            </a:endParaRPr>
          </a:p>
          <a:p>
            <a:pPr lvl="0"/>
            <a:r>
              <a:rPr lang="cs-CZ" sz="2900" dirty="0" smtClean="0">
                <a:latin typeface="Garamond" pitchFamily="18" charset="0"/>
              </a:rPr>
              <a:t>1938 – </a:t>
            </a:r>
            <a:r>
              <a:rPr lang="cs-CZ" sz="2900" b="1" dirty="0" err="1" smtClean="0">
                <a:latin typeface="Garamond" pitchFamily="18" charset="0"/>
              </a:rPr>
              <a:t>Anschluss</a:t>
            </a:r>
            <a:r>
              <a:rPr lang="cs-CZ" sz="2900" dirty="0" smtClean="0">
                <a:latin typeface="Garamond" pitchFamily="18" charset="0"/>
              </a:rPr>
              <a:t> – </a:t>
            </a:r>
            <a:r>
              <a:rPr lang="cs-CZ" sz="2900" dirty="0" err="1" smtClean="0">
                <a:latin typeface="Garamond" pitchFamily="18" charset="0"/>
              </a:rPr>
              <a:t>March</a:t>
            </a:r>
            <a:r>
              <a:rPr lang="cs-CZ" sz="2900" dirty="0" smtClean="0">
                <a:latin typeface="Garamond" pitchFamily="18" charset="0"/>
              </a:rPr>
              <a:t> 11 – </a:t>
            </a:r>
            <a:r>
              <a:rPr lang="cs-CZ" sz="2900" dirty="0" err="1" smtClean="0">
                <a:latin typeface="Garamond" pitchFamily="18" charset="0"/>
              </a:rPr>
              <a:t>German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troops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crossed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Austrian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frontiers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and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b="1" dirty="0" err="1" smtClean="0">
                <a:latin typeface="Garamond" pitchFamily="18" charset="0"/>
              </a:rPr>
              <a:t>Austria</a:t>
            </a:r>
            <a:r>
              <a:rPr lang="cs-CZ" sz="2900" b="1" dirty="0" smtClean="0">
                <a:latin typeface="Garamond" pitchFamily="18" charset="0"/>
              </a:rPr>
              <a:t> </a:t>
            </a:r>
            <a:r>
              <a:rPr lang="cs-CZ" sz="2900" b="1" dirty="0" err="1" smtClean="0">
                <a:latin typeface="Garamond" pitchFamily="18" charset="0"/>
              </a:rPr>
              <a:t>was</a:t>
            </a:r>
            <a:r>
              <a:rPr lang="cs-CZ" sz="2900" b="1" dirty="0" smtClean="0">
                <a:latin typeface="Garamond" pitchFamily="18" charset="0"/>
              </a:rPr>
              <a:t> </a:t>
            </a:r>
            <a:r>
              <a:rPr lang="cs-CZ" sz="2900" b="1" dirty="0" err="1" smtClean="0">
                <a:latin typeface="Garamond" pitchFamily="18" charset="0"/>
              </a:rPr>
              <a:t>occupied</a:t>
            </a:r>
            <a:r>
              <a:rPr lang="cs-CZ" sz="2900" b="1" dirty="0" smtClean="0">
                <a:latin typeface="Garamond" pitchFamily="18" charset="0"/>
              </a:rPr>
              <a:t> by </a:t>
            </a:r>
            <a:r>
              <a:rPr lang="cs-CZ" sz="2900" b="1" dirty="0" err="1" smtClean="0">
                <a:latin typeface="Garamond" pitchFamily="18" charset="0"/>
              </a:rPr>
              <a:t>Germany</a:t>
            </a:r>
            <a:endParaRPr lang="cs-CZ" sz="2900" b="1" dirty="0" smtClean="0">
              <a:latin typeface="Garamond" pitchFamily="18" charset="0"/>
            </a:endParaRPr>
          </a:p>
          <a:p>
            <a:pPr lvl="0"/>
            <a:r>
              <a:rPr lang="cs-CZ" sz="2900" dirty="0" err="1" smtClean="0">
                <a:latin typeface="Garamond" pitchFamily="18" charset="0"/>
              </a:rPr>
              <a:t>after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Anschluss</a:t>
            </a:r>
            <a:r>
              <a:rPr lang="cs-CZ" sz="2900" dirty="0" smtClean="0">
                <a:latin typeface="Garamond" pitchFamily="18" charset="0"/>
              </a:rPr>
              <a:t> in </a:t>
            </a:r>
            <a:r>
              <a:rPr lang="cs-CZ" sz="2900" dirty="0" err="1" smtClean="0">
                <a:latin typeface="Garamond" pitchFamily="18" charset="0"/>
              </a:rPr>
              <a:t>March</a:t>
            </a:r>
            <a:r>
              <a:rPr lang="cs-CZ" sz="2900" dirty="0" smtClean="0">
                <a:latin typeface="Garamond" pitchFamily="18" charset="0"/>
              </a:rPr>
              <a:t> 1938 (</a:t>
            </a:r>
            <a:r>
              <a:rPr lang="cs-CZ" sz="2900" dirty="0" err="1" smtClean="0">
                <a:latin typeface="Garamond" pitchFamily="18" charset="0"/>
              </a:rPr>
              <a:t>Fall</a:t>
            </a:r>
            <a:r>
              <a:rPr lang="cs-CZ" sz="2900" dirty="0" smtClean="0">
                <a:latin typeface="Garamond" pitchFamily="18" charset="0"/>
              </a:rPr>
              <a:t> Otto) </a:t>
            </a:r>
            <a:r>
              <a:rPr lang="cs-CZ" sz="2900" dirty="0" err="1" smtClean="0">
                <a:latin typeface="Garamond" pitchFamily="18" charset="0"/>
              </a:rPr>
              <a:t>Austria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became</a:t>
            </a:r>
            <a:r>
              <a:rPr lang="cs-CZ" sz="2900" dirty="0" smtClean="0">
                <a:latin typeface="Garamond" pitchFamily="18" charset="0"/>
              </a:rPr>
              <a:t> a part </a:t>
            </a:r>
            <a:r>
              <a:rPr lang="cs-CZ" sz="2900" dirty="0" err="1" smtClean="0">
                <a:latin typeface="Garamond" pitchFamily="18" charset="0"/>
              </a:rPr>
              <a:t>of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German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territory</a:t>
            </a:r>
            <a:r>
              <a:rPr lang="cs-CZ" sz="2900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sz="2900" dirty="0" smtClean="0">
                <a:latin typeface="Garamond" pitchFamily="18" charset="0"/>
              </a:rPr>
              <a:t>in </a:t>
            </a:r>
            <a:r>
              <a:rPr lang="cs-CZ" sz="2900" dirty="0" err="1" smtClean="0">
                <a:latin typeface="Garamond" pitchFamily="18" charset="0"/>
              </a:rPr>
              <a:t>April</a:t>
            </a:r>
            <a:r>
              <a:rPr lang="cs-CZ" sz="2900" dirty="0" smtClean="0">
                <a:latin typeface="Garamond" pitchFamily="18" charset="0"/>
              </a:rPr>
              <a:t> a plebiscite </a:t>
            </a:r>
            <a:r>
              <a:rPr lang="cs-CZ" sz="2900" dirty="0" err="1" smtClean="0">
                <a:latin typeface="Garamond" pitchFamily="18" charset="0"/>
              </a:rPr>
              <a:t>that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confirmed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annexation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of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Austria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into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Nazi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Germany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took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place</a:t>
            </a:r>
            <a:r>
              <a:rPr lang="cs-CZ" sz="2900" dirty="0" smtClean="0">
                <a:latin typeface="Garamond" pitchFamily="18" charset="0"/>
              </a:rPr>
              <a:t> in </a:t>
            </a:r>
            <a:r>
              <a:rPr lang="cs-CZ" sz="2900" dirty="0" err="1" smtClean="0">
                <a:latin typeface="Garamond" pitchFamily="18" charset="0"/>
              </a:rPr>
              <a:t>Austria</a:t>
            </a:r>
            <a:endParaRPr lang="cs-CZ" sz="2900" dirty="0" smtClean="0">
              <a:latin typeface="Garamond" pitchFamily="18" charset="0"/>
            </a:endParaRPr>
          </a:p>
          <a:p>
            <a:pPr lvl="0"/>
            <a:r>
              <a:rPr lang="cs-CZ" sz="2900" dirty="0" err="1" smtClean="0">
                <a:latin typeface="Garamond" pitchFamily="18" charset="0"/>
              </a:rPr>
              <a:t>The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Austrian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Republic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was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dissolved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and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became</a:t>
            </a:r>
            <a:r>
              <a:rPr lang="cs-CZ" sz="2900" dirty="0" smtClean="0">
                <a:latin typeface="Garamond" pitchFamily="18" charset="0"/>
              </a:rPr>
              <a:t> a part </a:t>
            </a:r>
            <a:r>
              <a:rPr lang="cs-CZ" sz="2900" dirty="0" err="1" smtClean="0">
                <a:latin typeface="Garamond" pitchFamily="18" charset="0"/>
              </a:rPr>
              <a:t>of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Germany</a:t>
            </a:r>
            <a:endParaRPr lang="cs-CZ" sz="2900" dirty="0" smtClean="0">
              <a:latin typeface="Garamond" pitchFamily="18" charset="0"/>
            </a:endParaRPr>
          </a:p>
          <a:p>
            <a:pPr lvl="0"/>
            <a:r>
              <a:rPr lang="cs-CZ" sz="2900" dirty="0" err="1" smtClean="0">
                <a:latin typeface="Garamond" pitchFamily="18" charset="0"/>
              </a:rPr>
              <a:t>Schuschnigg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was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arrested</a:t>
            </a:r>
            <a:r>
              <a:rPr lang="cs-CZ" sz="2900" dirty="0" smtClean="0">
                <a:latin typeface="Garamond" pitchFamily="18" charset="0"/>
              </a:rPr>
              <a:t> by </a:t>
            </a:r>
            <a:r>
              <a:rPr lang="cs-CZ" sz="2900" dirty="0" err="1" smtClean="0">
                <a:latin typeface="Garamond" pitchFamily="18" charset="0"/>
              </a:rPr>
              <a:t>German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Nazis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and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during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the</a:t>
            </a:r>
            <a:r>
              <a:rPr lang="cs-CZ" sz="2900" dirty="0" smtClean="0">
                <a:latin typeface="Garamond" pitchFamily="18" charset="0"/>
              </a:rPr>
              <a:t> WW 2 </a:t>
            </a:r>
            <a:r>
              <a:rPr lang="cs-CZ" sz="2900" dirty="0" err="1" smtClean="0">
                <a:latin typeface="Garamond" pitchFamily="18" charset="0"/>
              </a:rPr>
              <a:t>was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interned</a:t>
            </a:r>
            <a:r>
              <a:rPr lang="cs-CZ" sz="2900" dirty="0" smtClean="0">
                <a:latin typeface="Garamond" pitchFamily="18" charset="0"/>
              </a:rPr>
              <a:t> in </a:t>
            </a:r>
            <a:r>
              <a:rPr lang="cs-CZ" sz="2900" dirty="0" err="1" smtClean="0">
                <a:latin typeface="Garamond" pitchFamily="18" charset="0"/>
              </a:rPr>
              <a:t>the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concentration</a:t>
            </a:r>
            <a:r>
              <a:rPr lang="cs-CZ" sz="2900" dirty="0" smtClean="0">
                <a:latin typeface="Garamond" pitchFamily="18" charset="0"/>
              </a:rPr>
              <a:t> camp.</a:t>
            </a:r>
          </a:p>
          <a:p>
            <a:pPr lvl="0"/>
            <a:r>
              <a:rPr lang="cs-CZ" sz="2900" dirty="0" err="1" smtClean="0">
                <a:latin typeface="Garamond" pitchFamily="18" charset="0"/>
              </a:rPr>
              <a:t>The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new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head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of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the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government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became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Austrian</a:t>
            </a:r>
            <a:r>
              <a:rPr lang="cs-CZ" sz="2900" dirty="0" smtClean="0">
                <a:latin typeface="Garamond" pitchFamily="18" charset="0"/>
              </a:rPr>
              <a:t> </a:t>
            </a:r>
            <a:r>
              <a:rPr lang="cs-CZ" sz="2900" dirty="0" err="1" smtClean="0">
                <a:latin typeface="Garamond" pitchFamily="18" charset="0"/>
              </a:rPr>
              <a:t>nazi</a:t>
            </a:r>
            <a:r>
              <a:rPr lang="cs-CZ" sz="2900" dirty="0" smtClean="0">
                <a:latin typeface="Garamond" pitchFamily="18" charset="0"/>
              </a:rPr>
              <a:t> leader </a:t>
            </a:r>
            <a:r>
              <a:rPr lang="cs-CZ" sz="2900" b="1" dirty="0" err="1" smtClean="0">
                <a:solidFill>
                  <a:schemeClr val="tx2"/>
                </a:solidFill>
                <a:latin typeface="Garamond" pitchFamily="18" charset="0"/>
              </a:rPr>
              <a:t>Arthus</a:t>
            </a:r>
            <a:r>
              <a:rPr lang="cs-CZ" sz="29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2900" b="1" dirty="0" err="1" smtClean="0">
                <a:solidFill>
                  <a:schemeClr val="tx2"/>
                </a:solidFill>
                <a:latin typeface="Garamond" pitchFamily="18" charset="0"/>
              </a:rPr>
              <a:t>Seyss</a:t>
            </a:r>
            <a:r>
              <a:rPr lang="cs-CZ" sz="29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2900" b="1" dirty="0" err="1" smtClean="0">
                <a:solidFill>
                  <a:schemeClr val="tx2"/>
                </a:solidFill>
                <a:latin typeface="Garamond" pitchFamily="18" charset="0"/>
              </a:rPr>
              <a:t>Inquart</a:t>
            </a:r>
            <a:endParaRPr lang="cs-CZ" sz="2900" b="1" dirty="0" smtClean="0">
              <a:solidFill>
                <a:schemeClr val="tx2"/>
              </a:solidFill>
              <a:latin typeface="Garamond" pitchFamily="18" charset="0"/>
            </a:endParaRPr>
          </a:p>
          <a:p>
            <a:pPr lvl="0"/>
            <a:endParaRPr lang="cs-CZ" sz="2900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2"/>
          </p:nvPr>
        </p:nvSpPr>
        <p:spPr>
          <a:xfrm>
            <a:off x="395536" y="6165304"/>
            <a:ext cx="7560840" cy="432048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Garamond" pitchFamily="18" charset="0"/>
              </a:rPr>
              <a:t>Jubilant crowds greet Hitler's motorcade entering Vienna</a:t>
            </a:r>
            <a:r>
              <a:rPr lang="cs-CZ" sz="1800" b="1" dirty="0" smtClean="0">
                <a:latin typeface="Garamond" pitchFamily="18" charset="0"/>
              </a:rPr>
              <a:t> on </a:t>
            </a:r>
            <a:r>
              <a:rPr lang="en-US" sz="1800" b="1" dirty="0" smtClean="0">
                <a:latin typeface="Garamond" pitchFamily="18" charset="0"/>
              </a:rPr>
              <a:t>15 March 1938</a:t>
            </a:r>
            <a:r>
              <a:rPr lang="cs-CZ" sz="1800" b="1" dirty="0" smtClean="0">
                <a:latin typeface="Garamond" pitchFamily="18" charset="0"/>
              </a:rPr>
              <a:t>.</a:t>
            </a:r>
            <a:endParaRPr lang="cs-CZ" sz="1800" b="1" dirty="0">
              <a:latin typeface="Garamond" pitchFamily="18" charset="0"/>
            </a:endParaRPr>
          </a:p>
        </p:txBody>
      </p:sp>
      <p:pic>
        <p:nvPicPr>
          <p:cNvPr id="4" name="Zástupný symbol pro obsah 3" descr="Bundesarchiv_Bild_146-1985-083-10,_Anschluss_Österreich,_Wie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7945710" cy="547260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hungary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64704"/>
            <a:ext cx="8064896" cy="609329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successfull</a:t>
            </a:r>
            <a:r>
              <a:rPr lang="cs-CZ" dirty="0" smtClean="0">
                <a:latin typeface="Garamond" pitchFamily="18" charset="0"/>
              </a:rPr>
              <a:t> Aster </a:t>
            </a:r>
            <a:r>
              <a:rPr lang="cs-CZ" dirty="0" err="1" smtClean="0">
                <a:latin typeface="Garamond" pitchFamily="18" charset="0"/>
              </a:rPr>
              <a:t>revolution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Budapest</a:t>
            </a:r>
            <a:r>
              <a:rPr lang="cs-CZ" dirty="0" smtClean="0">
                <a:latin typeface="Garamond" pitchFamily="18" charset="0"/>
              </a:rPr>
              <a:t> led to </a:t>
            </a:r>
            <a:r>
              <a:rPr lang="cs-CZ" b="1" dirty="0" err="1" smtClean="0">
                <a:latin typeface="Garamond" pitchFamily="18" charset="0"/>
              </a:rPr>
              <a:t>proclamation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democratic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republic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on </a:t>
            </a:r>
            <a:r>
              <a:rPr lang="cs-CZ" dirty="0" err="1" smtClean="0">
                <a:latin typeface="Garamond" pitchFamily="18" charset="0"/>
              </a:rPr>
              <a:t>November</a:t>
            </a:r>
            <a:r>
              <a:rPr lang="cs-CZ" dirty="0" smtClean="0">
                <a:latin typeface="Garamond" pitchFamily="18" charset="0"/>
              </a:rPr>
              <a:t> 16, </a:t>
            </a:r>
            <a:r>
              <a:rPr lang="cs-CZ" b="1" dirty="0" smtClean="0">
                <a:latin typeface="Garamond" pitchFamily="18" charset="0"/>
              </a:rPr>
              <a:t>1918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Mihály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Károlyi</a:t>
            </a:r>
            <a:r>
              <a:rPr lang="cs-CZ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named</a:t>
            </a:r>
            <a:r>
              <a:rPr lang="cs-CZ" dirty="0" smtClean="0">
                <a:latin typeface="Garamond" pitchFamily="18" charset="0"/>
              </a:rPr>
              <a:t> as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republic</a:t>
            </a:r>
            <a:r>
              <a:rPr lang="cs-CZ" dirty="0" smtClean="0">
                <a:latin typeface="Garamond" pitchFamily="18" charset="0"/>
              </a:rPr>
              <a:t>'s Prime </a:t>
            </a:r>
            <a:r>
              <a:rPr lang="cs-CZ" dirty="0" err="1" smtClean="0">
                <a:latin typeface="Garamond" pitchFamily="18" charset="0"/>
              </a:rPr>
              <a:t>Minister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area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only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one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third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pre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dissatisfaction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attpemts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restore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Great </a:t>
            </a:r>
            <a:r>
              <a:rPr lang="cs-CZ" dirty="0" err="1" smtClean="0">
                <a:latin typeface="Garamond" pitchFamily="18" charset="0"/>
              </a:rPr>
              <a:t>Hungary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rapid </a:t>
            </a:r>
            <a:r>
              <a:rPr lang="cs-CZ" dirty="0" err="1" smtClean="0">
                <a:latin typeface="Garamond" pitchFamily="18" charset="0"/>
              </a:rPr>
              <a:t>rise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Communist</a:t>
            </a:r>
            <a:r>
              <a:rPr lang="cs-CZ" dirty="0" smtClean="0">
                <a:latin typeface="Garamond" pitchFamily="18" charset="0"/>
              </a:rPr>
              <a:t> Party,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Hungarian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Soviet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Republic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proclaimed</a:t>
            </a:r>
            <a:r>
              <a:rPr lang="cs-CZ" dirty="0" smtClean="0">
                <a:latin typeface="Garamond" pitchFamily="18" charset="0"/>
              </a:rPr>
              <a:t> on </a:t>
            </a:r>
            <a:r>
              <a:rPr lang="cs-CZ" dirty="0" err="1" smtClean="0">
                <a:latin typeface="Garamond" pitchFamily="18" charset="0"/>
              </a:rPr>
              <a:t>March</a:t>
            </a:r>
            <a:r>
              <a:rPr lang="cs-CZ" dirty="0" smtClean="0">
                <a:latin typeface="Garamond" pitchFamily="18" charset="0"/>
              </a:rPr>
              <a:t> 21, </a:t>
            </a:r>
            <a:r>
              <a:rPr lang="cs-CZ" b="1" dirty="0" smtClean="0">
                <a:latin typeface="Garamond" pitchFamily="18" charset="0"/>
              </a:rPr>
              <a:t>1919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attpemt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restore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Great </a:t>
            </a:r>
            <a:r>
              <a:rPr lang="cs-CZ" dirty="0" err="1" smtClean="0">
                <a:latin typeface="Garamond" pitchFamily="18" charset="0"/>
              </a:rPr>
              <a:t>Hungary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head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this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republic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Béla Kun</a:t>
            </a:r>
            <a:r>
              <a:rPr lang="cs-CZ" b="1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communists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wanted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connect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Soviet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Russia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Czechoslovakia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Rumania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felt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threatened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territorial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demands</a:t>
            </a:r>
            <a:r>
              <a:rPr lang="cs-CZ" dirty="0" smtClean="0">
                <a:latin typeface="Garamond" pitchFamily="18" charset="0"/>
              </a:rPr>
              <a:t> → </a:t>
            </a:r>
            <a:r>
              <a:rPr lang="cs-CZ" dirty="0" err="1" smtClean="0">
                <a:latin typeface="Garamond" pitchFamily="18" charset="0"/>
              </a:rPr>
              <a:t>their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armies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attacked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Romanians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took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capital</a:t>
            </a:r>
            <a:r>
              <a:rPr lang="cs-CZ" dirty="0" smtClean="0">
                <a:latin typeface="Garamond" pitchFamily="18" charset="0"/>
              </a:rPr>
              <a:t> city </a:t>
            </a:r>
            <a:r>
              <a:rPr lang="cs-CZ" dirty="0" err="1" smtClean="0">
                <a:latin typeface="Garamond" pitchFamily="18" charset="0"/>
              </a:rPr>
              <a:t>Budapest</a:t>
            </a:r>
            <a:r>
              <a:rPr lang="cs-CZ" dirty="0" smtClean="0">
                <a:latin typeface="Garamond" pitchFamily="18" charset="0"/>
              </a:rPr>
              <a:t> </a:t>
            </a:r>
            <a:endParaRPr lang="cs-CZ" b="1" dirty="0" smtClean="0">
              <a:latin typeface="Garamond" pitchFamily="18" charset="0"/>
            </a:endParaRPr>
          </a:p>
          <a:p>
            <a:pPr lvl="0"/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Hungarian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Soviet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Republic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was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defeated</a:t>
            </a:r>
            <a:endParaRPr lang="cs-CZ" b="1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new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Government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fascist</a:t>
            </a:r>
            <a:r>
              <a:rPr lang="cs-CZ" dirty="0" smtClean="0">
                <a:latin typeface="Garamond" pitchFamily="18" charset="0"/>
              </a:rPr>
              <a:t> party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former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Austro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Admiral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Miklós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Horthy</a:t>
            </a:r>
            <a:endParaRPr lang="cs-CZ" dirty="0" smtClean="0">
              <a:solidFill>
                <a:schemeClr val="tx2"/>
              </a:solidFill>
              <a:latin typeface="Garamond" pitchFamily="18" charset="0"/>
            </a:endParaRPr>
          </a:p>
          <a:p>
            <a:pPr lvl="0"/>
            <a:r>
              <a:rPr lang="cs-CZ" b="1" dirty="0" smtClean="0">
                <a:latin typeface="Garamond" pitchFamily="18" charset="0"/>
              </a:rPr>
              <a:t>1920 – 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monarchy </a:t>
            </a:r>
            <a:r>
              <a:rPr lang="cs-CZ" b="1" dirty="0" err="1" smtClean="0">
                <a:latin typeface="Garamond" pitchFamily="18" charset="0"/>
              </a:rPr>
              <a:t>was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restored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in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but</a:t>
            </a:r>
            <a:r>
              <a:rPr lang="cs-CZ" dirty="0" smtClean="0">
                <a:latin typeface="Garamond" pitchFamily="18" charset="0"/>
              </a:rPr>
              <a:t> no king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Horthy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ruled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over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it</a:t>
            </a:r>
            <a:r>
              <a:rPr lang="cs-CZ" dirty="0" smtClean="0">
                <a:latin typeface="Garamond" pitchFamily="18" charset="0"/>
              </a:rPr>
              <a:t> as a regent </a:t>
            </a:r>
            <a:r>
              <a:rPr lang="cs-CZ" dirty="0" err="1" smtClean="0">
                <a:latin typeface="Garamond" pitchFamily="18" charset="0"/>
              </a:rPr>
              <a:t>between</a:t>
            </a:r>
            <a:r>
              <a:rPr lang="cs-CZ" dirty="0" smtClean="0">
                <a:latin typeface="Garamond" pitchFamily="18" charset="0"/>
              </a:rPr>
              <a:t> 1921 and1944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Prime </a:t>
            </a:r>
            <a:r>
              <a:rPr lang="cs-CZ" dirty="0" err="1" smtClean="0">
                <a:latin typeface="Garamond" pitchFamily="18" charset="0"/>
              </a:rPr>
              <a:t>Minister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István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Bethlen</a:t>
            </a:r>
            <a:r>
              <a:rPr lang="cs-CZ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(</a:t>
            </a:r>
            <a:r>
              <a:rPr lang="cs-CZ" dirty="0" err="1" smtClean="0">
                <a:latin typeface="Garamond" pitchFamily="18" charset="0"/>
              </a:rPr>
              <a:t>till</a:t>
            </a:r>
            <a:r>
              <a:rPr lang="cs-CZ" dirty="0" smtClean="0">
                <a:latin typeface="Garamond" pitchFamily="18" charset="0"/>
              </a:rPr>
              <a:t> 1931)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620688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Hungary</a:t>
            </a:r>
            <a:r>
              <a:rPr lang="cs-CZ" sz="2800" dirty="0" smtClean="0">
                <a:latin typeface="Garamond" pitchFamily="18" charset="0"/>
              </a:rPr>
              <a:t> 1920–1938</a:t>
            </a:r>
            <a:endParaRPr lang="cs-CZ" sz="2800" dirty="0">
              <a:latin typeface="Garamond" pitchFamily="18" charset="0"/>
            </a:endParaRPr>
          </a:p>
        </p:txBody>
      </p:sp>
      <p:pic>
        <p:nvPicPr>
          <p:cNvPr id="7" name="Zástupný symbol pro obsah 6" descr="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7866048" cy="583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504056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Hungary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836712"/>
            <a:ext cx="7992888" cy="583264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Hungary’s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signing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Treaty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Trianon </a:t>
            </a:r>
            <a:r>
              <a:rPr lang="cs-CZ" dirty="0" smtClean="0">
                <a:latin typeface="Garamond" pitchFamily="18" charset="0"/>
              </a:rPr>
              <a:t>on June 4, </a:t>
            </a:r>
            <a:r>
              <a:rPr lang="cs-CZ" b="1" dirty="0" smtClean="0">
                <a:latin typeface="Garamond" pitchFamily="18" charset="0"/>
              </a:rPr>
              <a:t>1920</a:t>
            </a:r>
            <a:endParaRPr lang="cs-CZ" dirty="0" smtClean="0">
              <a:latin typeface="Garamond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ratified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country's </a:t>
            </a:r>
            <a:r>
              <a:rPr lang="cs-CZ" dirty="0" err="1" smtClean="0">
                <a:latin typeface="Garamond" pitchFamily="18" charset="0"/>
              </a:rPr>
              <a:t>dismemberment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establishing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new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borders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Hungary</a:t>
            </a:r>
            <a:endParaRPr lang="cs-CZ" dirty="0" smtClean="0">
              <a:latin typeface="Garamond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loss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territories</a:t>
            </a:r>
            <a:r>
              <a:rPr lang="cs-CZ" dirty="0" smtClean="0">
                <a:latin typeface="Garamond" pitchFamily="18" charset="0"/>
              </a:rPr>
              <a:t> (71 %)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population</a:t>
            </a:r>
            <a:r>
              <a:rPr lang="cs-CZ" dirty="0" smtClean="0">
                <a:latin typeface="Garamond" pitchFamily="18" charset="0"/>
              </a:rPr>
              <a:t> (66 %)</a:t>
            </a:r>
          </a:p>
          <a:p>
            <a:pPr lvl="0">
              <a:buFont typeface="Arial" pitchFamily="34" charset="0"/>
              <a:buChar char="•"/>
            </a:pPr>
            <a:r>
              <a:rPr lang="cs-CZ" dirty="0" smtClean="0">
                <a:latin typeface="Garamond" pitchFamily="18" charset="0"/>
              </a:rPr>
              <a:t>limited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size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forces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required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reparations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payments</a:t>
            </a:r>
            <a:endParaRPr lang="cs-CZ" dirty="0" smtClean="0">
              <a:latin typeface="Garamond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dirty="0" smtClean="0">
                <a:latin typeface="Garamond" pitchFamily="18" charset="0"/>
              </a:rPr>
              <a:t>3.4 </a:t>
            </a:r>
            <a:r>
              <a:rPr lang="cs-CZ" dirty="0" err="1" smtClean="0">
                <a:latin typeface="Garamond" pitchFamily="18" charset="0"/>
              </a:rPr>
              <a:t>million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ethnic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Hungarians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lived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outside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minorities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neighboring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states</a:t>
            </a:r>
            <a:r>
              <a:rPr lang="cs-CZ" dirty="0" smtClean="0">
                <a:latin typeface="Garamond" pitchFamily="18" charset="0"/>
              </a:rPr>
              <a:t>)</a:t>
            </a:r>
          </a:p>
          <a:p>
            <a:pPr lvl="0">
              <a:buFont typeface="Arial" pitchFamily="34" charset="0"/>
              <a:buChar char="•"/>
            </a:pPr>
            <a:r>
              <a:rPr lang="cs-CZ" dirty="0" smtClean="0">
                <a:latin typeface="Garamond" pitchFamily="18" charset="0"/>
              </a:rPr>
              <a:t>In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seen</a:t>
            </a:r>
            <a:r>
              <a:rPr lang="cs-CZ" dirty="0" smtClean="0">
                <a:latin typeface="Garamond" pitchFamily="18" charset="0"/>
              </a:rPr>
              <a:t> as a „</a:t>
            </a:r>
            <a:r>
              <a:rPr lang="cs-CZ" dirty="0" err="1" smtClean="0">
                <a:latin typeface="Garamond" pitchFamily="18" charset="0"/>
              </a:rPr>
              <a:t>national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disaster</a:t>
            </a:r>
            <a:r>
              <a:rPr lang="cs-CZ" dirty="0" smtClean="0">
                <a:latin typeface="Garamond" pitchFamily="18" charset="0"/>
              </a:rPr>
              <a:t>“ → </a:t>
            </a:r>
            <a:r>
              <a:rPr lang="cs-CZ" dirty="0" err="1" smtClean="0">
                <a:latin typeface="Garamond" pitchFamily="18" charset="0"/>
              </a:rPr>
              <a:t>revanchism</a:t>
            </a:r>
            <a:endParaRPr lang="cs-CZ" dirty="0" smtClean="0">
              <a:latin typeface="Garamond" pitchFamily="18" charset="0"/>
            </a:endParaRPr>
          </a:p>
          <a:p>
            <a:pPr lvl="0">
              <a:buNone/>
            </a:pP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1920s – </a:t>
            </a:r>
            <a:r>
              <a:rPr lang="cs-CZ" b="1" dirty="0" smtClean="0">
                <a:latin typeface="Garamond" pitchFamily="18" charset="0"/>
              </a:rPr>
              <a:t>„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white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terror</a:t>
            </a:r>
            <a:r>
              <a:rPr lang="cs-CZ" b="1" dirty="0" smtClean="0">
                <a:latin typeface="Garamond" pitchFamily="18" charset="0"/>
              </a:rPr>
              <a:t>“ </a:t>
            </a:r>
            <a:r>
              <a:rPr lang="cs-CZ" dirty="0" smtClean="0">
                <a:latin typeface="Garamond" pitchFamily="18" charset="0"/>
              </a:rPr>
              <a:t>- led to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imprisonment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torture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execution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without</a:t>
            </a:r>
            <a:r>
              <a:rPr lang="cs-CZ" dirty="0" smtClean="0">
                <a:latin typeface="Garamond" pitchFamily="18" charset="0"/>
              </a:rPr>
              <a:t> a trial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communists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socialists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Jews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leftist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intellectuals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sympathizers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Károlyi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Kun </a:t>
            </a:r>
            <a:r>
              <a:rPr lang="cs-CZ" dirty="0" err="1" smtClean="0">
                <a:latin typeface="Garamond" pitchFamily="18" charset="0"/>
              </a:rPr>
              <a:t>regimes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others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who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threatened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traditional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order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officers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sought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reestablish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former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Austrian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Emperor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Charles I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unsuccessfully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attempted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retake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's </a:t>
            </a:r>
            <a:r>
              <a:rPr lang="cs-CZ" dirty="0" err="1" smtClean="0">
                <a:latin typeface="Garamond" pitchFamily="18" charset="0"/>
              </a:rPr>
              <a:t>throne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March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October</a:t>
            </a:r>
            <a:r>
              <a:rPr lang="cs-CZ" dirty="0" smtClean="0">
                <a:latin typeface="Garamond" pitchFamily="18" charset="0"/>
              </a:rPr>
              <a:t> 1921 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No </a:t>
            </a:r>
            <a:r>
              <a:rPr lang="cs-CZ" dirty="0" err="1" smtClean="0">
                <a:latin typeface="Garamond" pitchFamily="18" charset="0"/>
              </a:rPr>
              <a:t>democracy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suffrage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only</a:t>
            </a:r>
            <a:r>
              <a:rPr lang="cs-CZ" dirty="0" smtClean="0">
                <a:latin typeface="Garamond" pitchFamily="18" charset="0"/>
              </a:rPr>
              <a:t> 29 %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population</a:t>
            </a:r>
            <a:r>
              <a:rPr lang="cs-CZ" dirty="0" smtClean="0">
                <a:latin typeface="Garamond" pitchFamily="18" charset="0"/>
              </a:rPr>
              <a:t>, public </a:t>
            </a:r>
            <a:r>
              <a:rPr lang="cs-CZ" dirty="0" err="1" smtClean="0">
                <a:latin typeface="Garamond" pitchFamily="18" charset="0"/>
              </a:rPr>
              <a:t>vote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323528" y="4653136"/>
            <a:ext cx="2880320" cy="792088"/>
          </a:xfrm>
        </p:spPr>
        <p:txBody>
          <a:bodyPr>
            <a:normAutofit/>
          </a:bodyPr>
          <a:lstStyle/>
          <a:p>
            <a:r>
              <a:rPr lang="cs-CZ" dirty="0" err="1" smtClean="0">
                <a:latin typeface="Garamond" pitchFamily="18" charset="0"/>
              </a:rPr>
              <a:t>Miklos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Horthy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Regent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1921–1944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>
          <a:xfrm>
            <a:off x="3779912" y="908720"/>
            <a:ext cx="4168512" cy="864096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Jewish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victims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Arrow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Cross</a:t>
            </a:r>
            <a:r>
              <a:rPr lang="cs-CZ" dirty="0" smtClean="0">
                <a:latin typeface="Garamond" pitchFamily="18" charset="0"/>
              </a:rPr>
              <a:t> Party </a:t>
            </a:r>
            <a:r>
              <a:rPr lang="cs-CZ" dirty="0" err="1" smtClean="0">
                <a:latin typeface="Garamond" pitchFamily="18" charset="0"/>
              </a:rPr>
              <a:t>men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Dohányi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Street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Synagogue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Budapest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during</a:t>
            </a:r>
            <a:r>
              <a:rPr lang="cs-CZ" dirty="0" smtClean="0">
                <a:latin typeface="Garamond" pitchFamily="18" charset="0"/>
              </a:rPr>
              <a:t> WW 2</a:t>
            </a:r>
            <a:endParaRPr lang="cs-CZ" dirty="0">
              <a:latin typeface="Garamond" pitchFamily="18" charset="0"/>
            </a:endParaRPr>
          </a:p>
        </p:txBody>
      </p:sp>
      <p:pic>
        <p:nvPicPr>
          <p:cNvPr id="9" name="Zástupný symbol pro obsah 8" descr="Horthy_the_regent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2822097" cy="4114800"/>
          </a:xfrm>
        </p:spPr>
      </p:pic>
      <p:pic>
        <p:nvPicPr>
          <p:cNvPr id="10" name="Zástupný symbol pro obsah 9" descr="Holocaust-ArrowCross-DohanySynagogu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347864" y="2132856"/>
            <a:ext cx="5578445" cy="410015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3744416" cy="557808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>
                <a:latin typeface="Garamond" pitchFamily="18" charset="0"/>
              </a:rPr>
              <a:t>Results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war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6084168" y="6425952"/>
            <a:ext cx="1979712" cy="432048"/>
          </a:xfrm>
        </p:spPr>
        <p:txBody>
          <a:bodyPr>
            <a:normAutofit/>
          </a:bodyPr>
          <a:lstStyle/>
          <a:p>
            <a:r>
              <a:rPr lang="cs-CZ" sz="1600" dirty="0" err="1" smtClean="0">
                <a:latin typeface="Garamond" pitchFamily="18" charset="0"/>
              </a:rPr>
              <a:t>Europe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dirty="0" err="1" smtClean="0">
                <a:latin typeface="Garamond" pitchFamily="18" charset="0"/>
              </a:rPr>
              <a:t>after</a:t>
            </a:r>
            <a:r>
              <a:rPr lang="cs-CZ" sz="1600" dirty="0" smtClean="0">
                <a:latin typeface="Garamond" pitchFamily="18" charset="0"/>
              </a:rPr>
              <a:t> WW I</a:t>
            </a:r>
            <a:endParaRPr lang="cs-CZ" sz="1600" dirty="0"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764704"/>
            <a:ext cx="7200800" cy="5521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332656"/>
            <a:ext cx="7848872" cy="6336704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interwar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semfascist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authoritarian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anti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Semitic</a:t>
            </a:r>
            <a:r>
              <a:rPr lang="cs-CZ" dirty="0" smtClean="0">
                <a:latin typeface="Garamond" pitchFamily="18" charset="0"/>
              </a:rPr>
              <a:t> (numerus </a:t>
            </a:r>
            <a:r>
              <a:rPr lang="cs-CZ" dirty="0" err="1" smtClean="0">
                <a:latin typeface="Garamond" pitchFamily="18" charset="0"/>
              </a:rPr>
              <a:t>clausu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Jews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universities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etc</a:t>
            </a:r>
            <a:r>
              <a:rPr lang="cs-CZ" dirty="0" smtClean="0">
                <a:latin typeface="Garamond" pitchFamily="18" charset="0"/>
              </a:rPr>
              <a:t>.)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1932–1936 </a:t>
            </a:r>
            <a:r>
              <a:rPr lang="cs-CZ" dirty="0" smtClean="0">
                <a:latin typeface="Garamond" pitchFamily="18" charset="0"/>
              </a:rPr>
              <a:t>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Prime </a:t>
            </a:r>
            <a:r>
              <a:rPr lang="cs-CZ" dirty="0" err="1" smtClean="0">
                <a:latin typeface="Garamond" pitchFamily="18" charset="0"/>
              </a:rPr>
              <a:t>Minister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Guyla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Gömbös</a:t>
            </a:r>
            <a:r>
              <a:rPr lang="cs-CZ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</a:t>
            </a:r>
          </a:p>
          <a:p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radical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right’s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ascendancy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politics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1938 – </a:t>
            </a:r>
            <a:r>
              <a:rPr lang="cs-CZ" dirty="0" err="1" smtClean="0">
                <a:latin typeface="Garamond" pitchFamily="18" charset="0"/>
              </a:rPr>
              <a:t>territorial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gains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Czechoslovakia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called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First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Vienna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Award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1939 –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occupied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Carpathian</a:t>
            </a:r>
            <a:r>
              <a:rPr lang="cs-CZ" dirty="0" smtClean="0">
                <a:latin typeface="Garamond" pitchFamily="18" charset="0"/>
              </a:rPr>
              <a:t> Ruthenia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parts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eastern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Slovakia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earlier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those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parts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Czechoslovakia</a:t>
            </a:r>
            <a:r>
              <a:rPr lang="cs-CZ" dirty="0" smtClean="0">
                <a:latin typeface="Garamond" pitchFamily="18" charset="0"/>
              </a:rPr>
              <a:t>)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Later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terriotorial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gains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Rumania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Second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Vienna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Award</a:t>
            </a:r>
            <a:r>
              <a:rPr lang="cs-CZ" dirty="0" smtClean="0">
                <a:latin typeface="Garamond" pitchFamily="18" charset="0"/>
              </a:rPr>
              <a:t> in 1940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1941 –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occupied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parts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Yugoslavia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nazism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1939 – </a:t>
            </a:r>
            <a:r>
              <a:rPr lang="cs-CZ" b="1" dirty="0" err="1" smtClean="0">
                <a:latin typeface="Garamond" pitchFamily="18" charset="0"/>
              </a:rPr>
              <a:t>Arrow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Cross</a:t>
            </a:r>
            <a:r>
              <a:rPr lang="cs-CZ" b="1" dirty="0" smtClean="0">
                <a:latin typeface="Garamond" pitchFamily="18" charset="0"/>
              </a:rPr>
              <a:t> Party </a:t>
            </a:r>
            <a:r>
              <a:rPr lang="cs-CZ" dirty="0" smtClean="0">
                <a:latin typeface="Garamond" pitchFamily="18" charset="0"/>
              </a:rPr>
              <a:t>(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Equivalent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Nazi</a:t>
            </a:r>
            <a:r>
              <a:rPr lang="cs-CZ" dirty="0" smtClean="0">
                <a:latin typeface="Garamond" pitchFamily="18" charset="0"/>
              </a:rPr>
              <a:t> Party) </a:t>
            </a:r>
            <a:r>
              <a:rPr lang="cs-CZ" dirty="0" err="1" smtClean="0">
                <a:latin typeface="Garamond" pitchFamily="18" charset="0"/>
              </a:rPr>
              <a:t>won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elections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1940 –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joined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Tripartite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Pact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, Italy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Japan)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1941 –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participated</a:t>
            </a:r>
            <a:r>
              <a:rPr lang="cs-CZ" dirty="0" smtClean="0">
                <a:latin typeface="Garamond" pitchFamily="18" charset="0"/>
              </a:rPr>
              <a:t> on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invasions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Yugoslavia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Soviet</a:t>
            </a:r>
            <a:r>
              <a:rPr lang="cs-CZ" dirty="0" smtClean="0">
                <a:latin typeface="Garamond" pitchFamily="18" charset="0"/>
              </a:rPr>
              <a:t> Union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lost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territorial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gains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after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WW 2</a:t>
            </a:r>
          </a:p>
          <a:p>
            <a:pPr lvl="0"/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4" descr="800px-TeritorialGainsHungary1920-41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8424936" cy="616073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Garamond" pitchFamily="18" charset="0"/>
              </a:rPr>
              <a:t>Paris </a:t>
            </a:r>
            <a:r>
              <a:rPr lang="cs-CZ" sz="2800" dirty="0" err="1" smtClean="0">
                <a:latin typeface="Garamond" pitchFamily="18" charset="0"/>
              </a:rPr>
              <a:t>Peace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Conference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64704"/>
            <a:ext cx="8064896" cy="609329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It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meeting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Allied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victors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following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World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I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aim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to set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peace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terms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defeated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Central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following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armistices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1918.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It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took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place</a:t>
            </a:r>
            <a:r>
              <a:rPr lang="cs-CZ" dirty="0" smtClean="0">
                <a:latin typeface="Garamond" pitchFamily="18" charset="0"/>
              </a:rPr>
              <a:t> in Paris in 1919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involved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diplomats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more </a:t>
            </a:r>
            <a:r>
              <a:rPr lang="cs-CZ" dirty="0" err="1" smtClean="0">
                <a:latin typeface="Garamond" pitchFamily="18" charset="0"/>
              </a:rPr>
              <a:t>than</a:t>
            </a:r>
            <a:r>
              <a:rPr lang="cs-CZ" dirty="0" smtClean="0">
                <a:latin typeface="Garamond" pitchFamily="18" charset="0"/>
              </a:rPr>
              <a:t> 32 </a:t>
            </a:r>
            <a:r>
              <a:rPr lang="cs-CZ" dirty="0" err="1" smtClean="0">
                <a:latin typeface="Garamond" pitchFamily="18" charset="0"/>
              </a:rPr>
              <a:t>countries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nationalities</a:t>
            </a:r>
            <a:r>
              <a:rPr lang="cs-CZ" dirty="0" smtClean="0">
                <a:latin typeface="Garamond" pitchFamily="18" charset="0"/>
              </a:rPr>
              <a:t>. </a:t>
            </a:r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met, </a:t>
            </a:r>
            <a:r>
              <a:rPr lang="cs-CZ" dirty="0" err="1" smtClean="0">
                <a:latin typeface="Garamond" pitchFamily="18" charset="0"/>
              </a:rPr>
              <a:t>discussed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various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options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developed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series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treaties</a:t>
            </a:r>
            <a:r>
              <a:rPr lang="cs-CZ" dirty="0" smtClean="0">
                <a:latin typeface="Garamond" pitchFamily="18" charset="0"/>
              </a:rPr>
              <a:t> ("Paris </a:t>
            </a:r>
            <a:r>
              <a:rPr lang="cs-CZ" dirty="0" err="1" smtClean="0">
                <a:latin typeface="Garamond" pitchFamily="18" charset="0"/>
              </a:rPr>
              <a:t>Peace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Treaties</a:t>
            </a:r>
            <a:r>
              <a:rPr lang="cs-CZ" dirty="0" smtClean="0">
                <a:latin typeface="Garamond" pitchFamily="18" charset="0"/>
              </a:rPr>
              <a:t>") </a:t>
            </a:r>
            <a:r>
              <a:rPr lang="cs-CZ" dirty="0" err="1" smtClean="0">
                <a:latin typeface="Garamond" pitchFamily="18" charset="0"/>
              </a:rPr>
              <a:t>for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post-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world</a:t>
            </a:r>
            <a:r>
              <a:rPr lang="cs-CZ" dirty="0" smtClean="0">
                <a:latin typeface="Garamond" pitchFamily="18" charset="0"/>
              </a:rPr>
              <a:t>.</a:t>
            </a:r>
          </a:p>
          <a:p>
            <a:pPr lvl="0"/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winning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powers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France, Great </a:t>
            </a:r>
            <a:r>
              <a:rPr lang="cs-CZ" dirty="0" err="1" smtClean="0">
                <a:latin typeface="Garamond" pitchFamily="18" charset="0"/>
              </a:rPr>
              <a:t>Britain</a:t>
            </a:r>
            <a:r>
              <a:rPr lang="cs-CZ" dirty="0" smtClean="0">
                <a:latin typeface="Garamond" pitchFamily="18" charset="0"/>
              </a:rPr>
              <a:t>, USA, Italy, Japan</a:t>
            </a:r>
          </a:p>
          <a:p>
            <a:pPr lvl="0"/>
            <a:r>
              <a:rPr lang="cs-CZ" b="1" dirty="0" err="1" smtClean="0">
                <a:latin typeface="Garamond" pitchFamily="18" charset="0"/>
              </a:rPr>
              <a:t>other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figthing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states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Belgium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British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dominiums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Poland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Kingdom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Serbs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Croats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Slovenes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Yugoslavia</a:t>
            </a:r>
            <a:r>
              <a:rPr lang="cs-CZ" dirty="0" smtClean="0">
                <a:latin typeface="Garamond" pitchFamily="18" charset="0"/>
              </a:rPr>
              <a:t>), </a:t>
            </a:r>
            <a:r>
              <a:rPr lang="cs-CZ" dirty="0" err="1" smtClean="0">
                <a:latin typeface="Garamond" pitchFamily="18" charset="0"/>
              </a:rPr>
              <a:t>Czechoslovakia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Romania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Greece</a:t>
            </a:r>
            <a:r>
              <a:rPr lang="cs-CZ" dirty="0" smtClean="0">
                <a:latin typeface="Garamond" pitchFamily="18" charset="0"/>
              </a:rPr>
              <a:t>, Portugal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other</a:t>
            </a:r>
            <a:r>
              <a:rPr lang="cs-CZ" dirty="0" smtClean="0">
                <a:latin typeface="Garamond" pitchFamily="18" charset="0"/>
              </a:rPr>
              <a:t> non-</a:t>
            </a:r>
            <a:r>
              <a:rPr lang="cs-CZ" dirty="0" err="1" smtClean="0">
                <a:latin typeface="Garamond" pitchFamily="18" charset="0"/>
              </a:rPr>
              <a:t>european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b="1" dirty="0" err="1" smtClean="0">
                <a:latin typeface="Garamond" pitchFamily="18" charset="0"/>
              </a:rPr>
              <a:t>defeated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states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Austria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Ottoman</a:t>
            </a:r>
            <a:r>
              <a:rPr lang="cs-CZ" dirty="0" smtClean="0">
                <a:latin typeface="Garamond" pitchFamily="18" charset="0"/>
              </a:rPr>
              <a:t> Empire, </a:t>
            </a:r>
            <a:r>
              <a:rPr lang="cs-CZ" dirty="0" err="1" smtClean="0">
                <a:latin typeface="Garamond" pitchFamily="18" charset="0"/>
              </a:rPr>
              <a:t>Bulgaria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Russia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not </a:t>
            </a:r>
            <a:r>
              <a:rPr lang="cs-CZ" dirty="0" err="1" smtClean="0">
                <a:latin typeface="Garamond" pitchFamily="18" charset="0"/>
              </a:rPr>
              <a:t>invited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Paris </a:t>
            </a:r>
            <a:r>
              <a:rPr lang="cs-CZ" dirty="0" err="1" smtClean="0">
                <a:latin typeface="Garamond" pitchFamily="18" charset="0"/>
              </a:rPr>
              <a:t>Peace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Conference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bolshevik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revolution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civil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Russia</a:t>
            </a:r>
            <a:r>
              <a:rPr lang="cs-CZ" dirty="0" smtClean="0">
                <a:latin typeface="Garamond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5976664" cy="504056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Garamond" pitchFamily="18" charset="0"/>
              </a:rPr>
              <a:t>Paris </a:t>
            </a:r>
            <a:r>
              <a:rPr lang="cs-CZ" sz="2800" dirty="0" err="1" smtClean="0">
                <a:latin typeface="Garamond" pitchFamily="18" charset="0"/>
              </a:rPr>
              <a:t>Peace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Conference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6228184" y="4365104"/>
            <a:ext cx="2733930" cy="1944216"/>
          </a:xfrm>
        </p:spPr>
        <p:txBody>
          <a:bodyPr>
            <a:normAutofit/>
          </a:bodyPr>
          <a:lstStyle/>
          <a:p>
            <a:r>
              <a:rPr lang="cs-CZ" sz="2000" b="1" dirty="0" err="1" smtClean="0">
                <a:latin typeface="Garamond" pitchFamily="18" charset="0"/>
              </a:rPr>
              <a:t>The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Big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Four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dirty="0" smtClean="0">
                <a:latin typeface="Garamond" pitchFamily="18" charset="0"/>
              </a:rPr>
              <a:t>– </a:t>
            </a:r>
          </a:p>
          <a:p>
            <a:r>
              <a:rPr lang="cs-CZ" sz="2000" dirty="0" smtClean="0">
                <a:latin typeface="Garamond" pitchFamily="18" charset="0"/>
              </a:rPr>
              <a:t>David </a:t>
            </a:r>
            <a:r>
              <a:rPr lang="cs-CZ" sz="2000" dirty="0" err="1" smtClean="0">
                <a:latin typeface="Garamond" pitchFamily="18" charset="0"/>
              </a:rPr>
              <a:t>Lloyd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Geroge</a:t>
            </a:r>
            <a:r>
              <a:rPr lang="cs-CZ" sz="2000" dirty="0" smtClean="0">
                <a:latin typeface="Garamond" pitchFamily="18" charset="0"/>
              </a:rPr>
              <a:t> (GB), </a:t>
            </a:r>
            <a:r>
              <a:rPr lang="cs-CZ" sz="2000" dirty="0" err="1" smtClean="0">
                <a:latin typeface="Garamond" pitchFamily="18" charset="0"/>
              </a:rPr>
              <a:t>Vittorio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Orlando</a:t>
            </a:r>
            <a:r>
              <a:rPr lang="cs-CZ" sz="2000" dirty="0" smtClean="0">
                <a:latin typeface="Garamond" pitchFamily="18" charset="0"/>
              </a:rPr>
              <a:t> (</a:t>
            </a:r>
            <a:r>
              <a:rPr lang="cs-CZ" sz="2000" dirty="0" err="1" smtClean="0">
                <a:latin typeface="Garamond" pitchFamily="18" charset="0"/>
              </a:rPr>
              <a:t>It</a:t>
            </a:r>
            <a:r>
              <a:rPr lang="cs-CZ" sz="2000" dirty="0" smtClean="0">
                <a:latin typeface="Garamond" pitchFamily="18" charset="0"/>
              </a:rPr>
              <a:t>), </a:t>
            </a:r>
            <a:r>
              <a:rPr lang="cs-CZ" sz="2000" dirty="0" err="1" smtClean="0">
                <a:latin typeface="Garamond" pitchFamily="18" charset="0"/>
              </a:rPr>
              <a:t>George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Clemencau</a:t>
            </a:r>
            <a:r>
              <a:rPr lang="cs-CZ" sz="2000" dirty="0" smtClean="0">
                <a:latin typeface="Garamond" pitchFamily="18" charset="0"/>
              </a:rPr>
              <a:t> (Fr), </a:t>
            </a:r>
            <a:r>
              <a:rPr lang="cs-CZ" sz="2000" dirty="0" err="1" smtClean="0">
                <a:latin typeface="Garamond" pitchFamily="18" charset="0"/>
              </a:rPr>
              <a:t>Woodrow</a:t>
            </a:r>
            <a:r>
              <a:rPr lang="cs-CZ" sz="2000" dirty="0" smtClean="0">
                <a:latin typeface="Garamond" pitchFamily="18" charset="0"/>
              </a:rPr>
              <a:t> Wilson (US) – </a:t>
            </a:r>
            <a:r>
              <a:rPr lang="cs-CZ" sz="2000" dirty="0" err="1" smtClean="0">
                <a:latin typeface="Garamond" pitchFamily="18" charset="0"/>
              </a:rPr>
              <a:t>from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left</a:t>
            </a:r>
            <a:r>
              <a:rPr lang="cs-CZ" sz="2000" dirty="0" smtClean="0">
                <a:latin typeface="Garamond" pitchFamily="18" charset="0"/>
              </a:rPr>
              <a:t> to </a:t>
            </a:r>
            <a:r>
              <a:rPr lang="cs-CZ" sz="2000" dirty="0" err="1" smtClean="0">
                <a:latin typeface="Garamond" pitchFamily="18" charset="0"/>
              </a:rPr>
              <a:t>right</a:t>
            </a:r>
            <a:endParaRPr lang="cs-CZ" sz="2000" dirty="0">
              <a:latin typeface="Garamond" pitchFamily="18" charset="0"/>
            </a:endParaRPr>
          </a:p>
        </p:txBody>
      </p:sp>
      <p:pic>
        <p:nvPicPr>
          <p:cNvPr id="6" name="Zástupný symbol pro obrázek 5" descr="781px-Big_fou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637" r="11637"/>
          <a:stretch>
            <a:fillRect/>
          </a:stretch>
        </p:blipFill>
        <p:spPr>
          <a:xfrm>
            <a:off x="611560" y="980728"/>
            <a:ext cx="5472608" cy="547260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Peace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Treaties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7704856" cy="5403000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cs-CZ" i="1" dirty="0" err="1" smtClean="0">
                <a:latin typeface="Garamond" pitchFamily="18" charset="0"/>
              </a:rPr>
              <a:t>The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following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treaties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were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prepared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at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the</a:t>
            </a:r>
            <a:r>
              <a:rPr lang="cs-CZ" i="1" dirty="0" smtClean="0">
                <a:latin typeface="Garamond" pitchFamily="18" charset="0"/>
              </a:rPr>
              <a:t> Paris </a:t>
            </a:r>
            <a:r>
              <a:rPr lang="cs-CZ" i="1" dirty="0" err="1" smtClean="0">
                <a:latin typeface="Garamond" pitchFamily="18" charset="0"/>
              </a:rPr>
              <a:t>Peace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Conference</a:t>
            </a:r>
            <a:r>
              <a:rPr lang="cs-CZ" i="1" dirty="0" smtClean="0">
                <a:latin typeface="Garamond" pitchFamily="18" charset="0"/>
              </a:rPr>
              <a:t>:</a:t>
            </a:r>
          </a:p>
          <a:p>
            <a:pPr lvl="0"/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Treaty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Versailles</a:t>
            </a:r>
            <a:r>
              <a:rPr lang="cs-CZ" dirty="0" smtClean="0">
                <a:latin typeface="Garamond" pitchFamily="18" charset="0"/>
              </a:rPr>
              <a:t>, 1919, 28 June 1919, (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</a:t>
            </a:r>
            <a:r>
              <a:rPr lang="cs-CZ" dirty="0" smtClean="0">
                <a:latin typeface="Garamond" pitchFamily="18" charset="0"/>
              </a:rPr>
              <a:t> Empire in </a:t>
            </a:r>
            <a:r>
              <a:rPr lang="cs-CZ" dirty="0" err="1" smtClean="0">
                <a:latin typeface="Garamond" pitchFamily="18" charset="0"/>
              </a:rPr>
              <a:t>Weimar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Republic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form</a:t>
            </a:r>
            <a:r>
              <a:rPr lang="cs-CZ" dirty="0" smtClean="0">
                <a:latin typeface="Garamond" pitchFamily="18" charset="0"/>
              </a:rPr>
              <a:t>) </a:t>
            </a:r>
          </a:p>
          <a:p>
            <a:pPr lvl="0"/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Treaty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Saint</a:t>
            </a:r>
            <a:r>
              <a:rPr lang="cs-CZ" b="1" dirty="0" smtClean="0">
                <a:latin typeface="Garamond" pitchFamily="18" charset="0"/>
              </a:rPr>
              <a:t>-</a:t>
            </a:r>
            <a:r>
              <a:rPr lang="cs-CZ" b="1" dirty="0" err="1" smtClean="0">
                <a:latin typeface="Garamond" pitchFamily="18" charset="0"/>
              </a:rPr>
              <a:t>Germain</a:t>
            </a:r>
            <a:r>
              <a:rPr lang="cs-CZ" dirty="0" smtClean="0">
                <a:latin typeface="Garamond" pitchFamily="18" charset="0"/>
              </a:rPr>
              <a:t>, 10 </a:t>
            </a:r>
            <a:r>
              <a:rPr lang="cs-CZ" dirty="0" err="1" smtClean="0">
                <a:latin typeface="Garamond" pitchFamily="18" charset="0"/>
              </a:rPr>
              <a:t>September</a:t>
            </a:r>
            <a:r>
              <a:rPr lang="cs-CZ" dirty="0" smtClean="0">
                <a:latin typeface="Garamond" pitchFamily="18" charset="0"/>
              </a:rPr>
              <a:t> 1919, (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Austria</a:t>
            </a:r>
            <a:r>
              <a:rPr lang="cs-CZ" dirty="0" smtClean="0">
                <a:latin typeface="Garamond" pitchFamily="18" charset="0"/>
              </a:rPr>
              <a:t>) </a:t>
            </a:r>
          </a:p>
          <a:p>
            <a:pPr lvl="0"/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Treaty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Neuilly</a:t>
            </a:r>
            <a:r>
              <a:rPr lang="cs-CZ" dirty="0" smtClean="0">
                <a:latin typeface="Garamond" pitchFamily="18" charset="0"/>
              </a:rPr>
              <a:t>, 27 </a:t>
            </a:r>
            <a:r>
              <a:rPr lang="cs-CZ" dirty="0" err="1" smtClean="0">
                <a:latin typeface="Garamond" pitchFamily="18" charset="0"/>
              </a:rPr>
              <a:t>November</a:t>
            </a:r>
            <a:r>
              <a:rPr lang="cs-CZ" dirty="0" smtClean="0">
                <a:latin typeface="Garamond" pitchFamily="18" charset="0"/>
              </a:rPr>
              <a:t> 1919, (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Bulgaria</a:t>
            </a:r>
            <a:r>
              <a:rPr lang="cs-CZ" dirty="0" smtClean="0">
                <a:latin typeface="Garamond" pitchFamily="18" charset="0"/>
              </a:rPr>
              <a:t>) </a:t>
            </a:r>
          </a:p>
          <a:p>
            <a:pPr lvl="0"/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Treaty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Trianon</a:t>
            </a:r>
            <a:r>
              <a:rPr lang="cs-CZ" dirty="0" smtClean="0">
                <a:latin typeface="Garamond" pitchFamily="18" charset="0"/>
              </a:rPr>
              <a:t>, 4 June 1920, (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) </a:t>
            </a:r>
          </a:p>
          <a:p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Treaty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Sèvres</a:t>
            </a:r>
            <a:r>
              <a:rPr lang="cs-CZ" b="1" dirty="0" smtClean="0">
                <a:latin typeface="Garamond" pitchFamily="18" charset="0"/>
              </a:rPr>
              <a:t>, </a:t>
            </a:r>
            <a:r>
              <a:rPr lang="cs-CZ" dirty="0" smtClean="0">
                <a:latin typeface="Garamond" pitchFamily="18" charset="0"/>
              </a:rPr>
              <a:t>10 August 1920; </a:t>
            </a:r>
            <a:r>
              <a:rPr lang="cs-CZ" dirty="0" err="1" smtClean="0">
                <a:latin typeface="Garamond" pitchFamily="18" charset="0"/>
              </a:rPr>
              <a:t>subsequently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revised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Treaty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Lausanne</a:t>
            </a:r>
            <a:r>
              <a:rPr lang="cs-CZ" dirty="0" smtClean="0">
                <a:latin typeface="Garamond" pitchFamily="18" charset="0"/>
              </a:rPr>
              <a:t>, 24 June 1923, (</a:t>
            </a:r>
            <a:r>
              <a:rPr lang="cs-CZ" dirty="0" err="1" smtClean="0">
                <a:latin typeface="Garamond" pitchFamily="18" charset="0"/>
              </a:rPr>
              <a:t>withTurkey</a:t>
            </a:r>
            <a:r>
              <a:rPr lang="cs-CZ" dirty="0" smtClean="0">
                <a:latin typeface="Garamond" pitchFamily="18" charset="0"/>
              </a:rPr>
              <a:t>)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>
                <a:latin typeface="Garamond" pitchFamily="18" charset="0"/>
                <a:hlinkClick r:id="rId2"/>
              </a:rPr>
              <a:t>http://www.</a:t>
            </a:r>
            <a:r>
              <a:rPr lang="cs-CZ" dirty="0" err="1" smtClean="0">
                <a:latin typeface="Garamond" pitchFamily="18" charset="0"/>
                <a:hlinkClick r:id="rId2"/>
              </a:rPr>
              <a:t>the</a:t>
            </a:r>
            <a:r>
              <a:rPr lang="cs-CZ" dirty="0" smtClean="0">
                <a:latin typeface="Garamond" pitchFamily="18" charset="0"/>
                <a:hlinkClick r:id="rId2"/>
              </a:rPr>
              <a:t>-map-as-</a:t>
            </a:r>
            <a:r>
              <a:rPr lang="cs-CZ" dirty="0" err="1" smtClean="0">
                <a:latin typeface="Garamond" pitchFamily="18" charset="0"/>
                <a:hlinkClick r:id="rId2"/>
              </a:rPr>
              <a:t>history.com</a:t>
            </a:r>
            <a:r>
              <a:rPr lang="cs-CZ" dirty="0" smtClean="0">
                <a:latin typeface="Garamond" pitchFamily="18" charset="0"/>
                <a:hlinkClick r:id="rId2"/>
              </a:rPr>
              <a:t>/</a:t>
            </a:r>
            <a:r>
              <a:rPr lang="cs-CZ" dirty="0" err="1" smtClean="0">
                <a:latin typeface="Garamond" pitchFamily="18" charset="0"/>
                <a:hlinkClick r:id="rId2"/>
              </a:rPr>
              <a:t>demos</a:t>
            </a:r>
            <a:r>
              <a:rPr lang="cs-CZ" dirty="0" smtClean="0">
                <a:latin typeface="Garamond" pitchFamily="18" charset="0"/>
                <a:hlinkClick r:id="rId2"/>
              </a:rPr>
              <a:t>/tome03/index.</a:t>
            </a:r>
            <a:r>
              <a:rPr lang="cs-CZ" dirty="0" err="1" smtClean="0">
                <a:latin typeface="Garamond" pitchFamily="18" charset="0"/>
                <a:hlinkClick r:id="rId2"/>
              </a:rPr>
              <a:t>php</a:t>
            </a:r>
            <a:endParaRPr lang="cs-CZ" dirty="0" smtClean="0">
              <a:latin typeface="Garamond" pitchFamily="18" charset="0"/>
            </a:endParaRPr>
          </a:p>
          <a:p>
            <a:pPr lvl="0"/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Garamond" pitchFamily="18" charset="0"/>
              </a:rPr>
              <a:t>Versailles </a:t>
            </a:r>
            <a:r>
              <a:rPr lang="cs-CZ" sz="2800" dirty="0" err="1" smtClean="0">
                <a:latin typeface="Garamond" pitchFamily="18" charset="0"/>
              </a:rPr>
              <a:t>system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7444680" cy="5330992"/>
          </a:xfrm>
        </p:spPr>
        <p:txBody>
          <a:bodyPr>
            <a:normAutofit fontScale="85000" lnSpcReduction="10000"/>
          </a:bodyPr>
          <a:lstStyle/>
          <a:p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called</a:t>
            </a:r>
            <a:r>
              <a:rPr lang="cs-CZ" dirty="0" smtClean="0">
                <a:latin typeface="Garamond" pitchFamily="18" charset="0"/>
              </a:rPr>
              <a:t> "Paris </a:t>
            </a:r>
            <a:r>
              <a:rPr lang="cs-CZ" dirty="0" err="1" smtClean="0">
                <a:latin typeface="Garamond" pitchFamily="18" charset="0"/>
              </a:rPr>
              <a:t>Peace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Treaties</a:t>
            </a:r>
            <a:r>
              <a:rPr lang="cs-CZ" dirty="0" smtClean="0">
                <a:latin typeface="Garamond" pitchFamily="18" charset="0"/>
              </a:rPr>
              <a:t>", </a:t>
            </a:r>
            <a:r>
              <a:rPr lang="cs-CZ" dirty="0" err="1" smtClean="0">
                <a:latin typeface="Garamond" pitchFamily="18" charset="0"/>
              </a:rPr>
              <a:t>together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accords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Washington Naval </a:t>
            </a:r>
            <a:r>
              <a:rPr lang="cs-CZ" dirty="0" err="1" smtClean="0">
                <a:latin typeface="Garamond" pitchFamily="18" charset="0"/>
              </a:rPr>
              <a:t>Conference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1921-1922, </a:t>
            </a:r>
            <a:r>
              <a:rPr lang="cs-CZ" dirty="0" err="1" smtClean="0">
                <a:latin typeface="Garamond" pitchFamily="18" charset="0"/>
              </a:rPr>
              <a:t>laid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foundations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called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Versailles</a:t>
            </a:r>
            <a:r>
              <a:rPr lang="cs-CZ" dirty="0" smtClean="0">
                <a:latin typeface="Garamond" pitchFamily="18" charset="0"/>
              </a:rPr>
              <a:t>-Washington </a:t>
            </a:r>
            <a:r>
              <a:rPr lang="cs-CZ" dirty="0" err="1" smtClean="0">
                <a:latin typeface="Garamond" pitchFamily="18" charset="0"/>
              </a:rPr>
              <a:t>system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international</a:t>
            </a:r>
            <a:r>
              <a:rPr lang="cs-CZ" dirty="0" smtClean="0">
                <a:latin typeface="Garamond" pitchFamily="18" charset="0"/>
              </a:rPr>
              <a:t> relations</a:t>
            </a:r>
          </a:p>
          <a:p>
            <a:pPr>
              <a:buNone/>
            </a:pP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United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never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ratified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Treaty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Versailles, </a:t>
            </a:r>
            <a:r>
              <a:rPr lang="cs-CZ" dirty="0" err="1" smtClean="0">
                <a:latin typeface="Garamond" pitchFamily="18" charset="0"/>
              </a:rPr>
              <a:t>never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joined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League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Nations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signed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separate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peace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treaties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three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countries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it</a:t>
            </a:r>
            <a:r>
              <a:rPr lang="cs-CZ" dirty="0" smtClean="0">
                <a:latin typeface="Garamond" pitchFamily="18" charset="0"/>
              </a:rPr>
              <a:t> had </a:t>
            </a:r>
            <a:r>
              <a:rPr lang="cs-CZ" dirty="0" err="1" smtClean="0">
                <a:latin typeface="Garamond" pitchFamily="18" charset="0"/>
              </a:rPr>
              <a:t>declared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against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1920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League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Nations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established</a:t>
            </a:r>
            <a:endParaRPr lang="cs-CZ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over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world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organization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which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goal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save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peace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World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>
              <a:buFont typeface="Courier New" pitchFamily="49" charset="0"/>
              <a:buChar char="o"/>
            </a:pPr>
            <a:r>
              <a:rPr lang="cs-CZ" dirty="0" smtClean="0">
                <a:latin typeface="Garamond" pitchFamily="18" charset="0"/>
              </a:rPr>
              <a:t>USA </a:t>
            </a:r>
            <a:r>
              <a:rPr lang="cs-CZ" dirty="0" err="1" smtClean="0">
                <a:latin typeface="Garamond" pitchFamily="18" charset="0"/>
              </a:rPr>
              <a:t>did</a:t>
            </a:r>
            <a:r>
              <a:rPr lang="cs-CZ" dirty="0" smtClean="0">
                <a:latin typeface="Garamond" pitchFamily="18" charset="0"/>
              </a:rPr>
              <a:t> not </a:t>
            </a:r>
            <a:r>
              <a:rPr lang="cs-CZ" dirty="0" err="1" smtClean="0">
                <a:latin typeface="Garamond" pitchFamily="18" charset="0"/>
              </a:rPr>
              <a:t>join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this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organization</a:t>
            </a:r>
            <a:endParaRPr lang="cs-CZ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cs-CZ" dirty="0" smtClean="0">
                <a:latin typeface="Garamond" pitchFamily="18" charset="0"/>
              </a:rPr>
              <a:t>In </a:t>
            </a:r>
            <a:r>
              <a:rPr lang="cs-CZ" dirty="0" err="1" smtClean="0">
                <a:latin typeface="Garamond" pitchFamily="18" charset="0"/>
              </a:rPr>
              <a:t>fact</a:t>
            </a:r>
            <a:r>
              <a:rPr lang="cs-CZ" dirty="0" smtClean="0">
                <a:latin typeface="Garamond" pitchFamily="18" charset="0"/>
              </a:rPr>
              <a:t> –</a:t>
            </a:r>
            <a:r>
              <a:rPr lang="cs-CZ" dirty="0" err="1" smtClean="0">
                <a:latin typeface="Garamond" pitchFamily="18" charset="0"/>
              </a:rPr>
              <a:t>useless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did</a:t>
            </a:r>
            <a:r>
              <a:rPr lang="cs-CZ" dirty="0" smtClean="0">
                <a:latin typeface="Garamond" pitchFamily="18" charset="0"/>
              </a:rPr>
              <a:t> not </a:t>
            </a:r>
            <a:r>
              <a:rPr lang="cs-CZ" dirty="0" err="1" smtClean="0">
                <a:latin typeface="Garamond" pitchFamily="18" charset="0"/>
              </a:rPr>
              <a:t>have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instruments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how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enforce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decessions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only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resolutions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without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effect</a:t>
            </a:r>
            <a:r>
              <a:rPr lang="cs-CZ" dirty="0" smtClean="0">
                <a:latin typeface="Garamond" pitchFamily="18" charset="0"/>
              </a:rPr>
              <a:t>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732696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latin typeface="Garamond" pitchFamily="18" charset="0"/>
              </a:rPr>
              <a:t>Central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Europe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after</a:t>
            </a:r>
            <a:r>
              <a:rPr lang="cs-CZ" sz="3100" dirty="0" smtClean="0">
                <a:latin typeface="Garamond" pitchFamily="18" charset="0"/>
              </a:rPr>
              <a:t> WWI</a:t>
            </a:r>
            <a:r>
              <a:rPr lang="cs-CZ" dirty="0" smtClean="0">
                <a:latin typeface="Garamond" pitchFamily="18" charset="0"/>
              </a:rPr>
              <a:t/>
            </a:r>
            <a:br>
              <a:rPr lang="cs-CZ" dirty="0" smtClean="0">
                <a:latin typeface="Garamond" pitchFamily="18" charset="0"/>
              </a:rPr>
            </a:br>
            <a:endParaRPr lang="cs-CZ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7920880" cy="5877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i="1" dirty="0" err="1" smtClean="0">
                <a:latin typeface="Garamond" pitchFamily="18" charset="0"/>
              </a:rPr>
              <a:t>Economy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1921–1922 – </a:t>
            </a:r>
            <a:r>
              <a:rPr lang="cs-CZ" dirty="0" err="1" smtClean="0">
                <a:latin typeface="Garamond" pitchFamily="18" charset="0"/>
              </a:rPr>
              <a:t>economic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depression</a:t>
            </a:r>
            <a:r>
              <a:rPr lang="cs-CZ" dirty="0" smtClean="0">
                <a:latin typeface="Garamond" pitchFamily="18" charset="0"/>
              </a:rPr>
              <a:t> as a </a:t>
            </a:r>
            <a:r>
              <a:rPr lang="cs-CZ" dirty="0" err="1" smtClean="0">
                <a:latin typeface="Garamond" pitchFamily="18" charset="0"/>
              </a:rPr>
              <a:t>consequence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1924–1929 – </a:t>
            </a:r>
            <a:r>
              <a:rPr lang="cs-CZ" dirty="0" err="1" smtClean="0">
                <a:latin typeface="Garamond" pitchFamily="18" charset="0"/>
              </a:rPr>
              <a:t>economic</a:t>
            </a:r>
            <a:r>
              <a:rPr lang="cs-CZ" dirty="0" smtClean="0">
                <a:latin typeface="Garamond" pitchFamily="18" charset="0"/>
              </a:rPr>
              <a:t> boom, </a:t>
            </a:r>
            <a:r>
              <a:rPr lang="cs-CZ" dirty="0" err="1" smtClean="0">
                <a:latin typeface="Garamond" pitchFamily="18" charset="0"/>
              </a:rPr>
              <a:t>liberal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economic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reforms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technical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development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intensification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growth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production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1929, </a:t>
            </a:r>
            <a:r>
              <a:rPr lang="cs-CZ" dirty="0" err="1" smtClean="0">
                <a:latin typeface="Garamond" pitchFamily="18" charset="0"/>
              </a:rPr>
              <a:t>October</a:t>
            </a:r>
            <a:r>
              <a:rPr lang="cs-CZ" dirty="0" smtClean="0">
                <a:latin typeface="Garamond" pitchFamily="18" charset="0"/>
              </a:rPr>
              <a:t> 24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Black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Tuesday</a:t>
            </a:r>
            <a:r>
              <a:rPr lang="cs-CZ" dirty="0" smtClean="0">
                <a:latin typeface="Garamond" pitchFamily="18" charset="0"/>
              </a:rPr>
              <a:t>, New York </a:t>
            </a:r>
            <a:r>
              <a:rPr lang="cs-CZ" dirty="0" err="1" smtClean="0">
                <a:latin typeface="Garamond" pitchFamily="18" charset="0"/>
              </a:rPr>
              <a:t>Stock</a:t>
            </a:r>
            <a:r>
              <a:rPr lang="cs-CZ" dirty="0" smtClean="0">
                <a:latin typeface="Garamond" pitchFamily="18" charset="0"/>
              </a:rPr>
              <a:t> Market </a:t>
            </a:r>
            <a:r>
              <a:rPr lang="cs-CZ" dirty="0" err="1" smtClean="0">
                <a:latin typeface="Garamond" pitchFamily="18" charset="0"/>
              </a:rPr>
              <a:t>Crash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Wall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Street</a:t>
            </a:r>
            <a:r>
              <a:rPr lang="cs-CZ" dirty="0" smtClean="0">
                <a:latin typeface="Garamond" pitchFamily="18" charset="0"/>
              </a:rPr>
              <a:t>) →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Great </a:t>
            </a:r>
            <a:r>
              <a:rPr lang="cs-CZ" dirty="0" err="1" smtClean="0">
                <a:latin typeface="Garamond" pitchFamily="18" charset="0"/>
              </a:rPr>
              <a:t>Depression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longest</a:t>
            </a:r>
            <a:r>
              <a:rPr lang="cs-CZ" dirty="0" smtClean="0">
                <a:latin typeface="Garamond" pitchFamily="18" charset="0"/>
              </a:rPr>
              <a:t>, most </a:t>
            </a:r>
            <a:r>
              <a:rPr lang="cs-CZ" dirty="0" err="1" smtClean="0">
                <a:latin typeface="Garamond" pitchFamily="18" charset="0"/>
              </a:rPr>
              <a:t>widespread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deepest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depression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20th </a:t>
            </a:r>
            <a:r>
              <a:rPr lang="cs-CZ" dirty="0" err="1" smtClean="0">
                <a:latin typeface="Garamond" pitchFamily="18" charset="0"/>
              </a:rPr>
              <a:t>century</a:t>
            </a:r>
            <a:r>
              <a:rPr lang="cs-CZ" dirty="0" smtClean="0">
                <a:latin typeface="Garamond" pitchFamily="18" charset="0"/>
              </a:rPr>
              <a:t>, drop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industrial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production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high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unemployment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social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unrests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crisis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democracy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since</a:t>
            </a:r>
            <a:r>
              <a:rPr lang="cs-CZ" dirty="0" smtClean="0">
                <a:latin typeface="Garamond" pitchFamily="18" charset="0"/>
              </a:rPr>
              <a:t> 1933 – </a:t>
            </a:r>
            <a:r>
              <a:rPr lang="cs-CZ" dirty="0" err="1" smtClean="0">
                <a:latin typeface="Garamond" pitchFamily="18" charset="0"/>
              </a:rPr>
              <a:t>economic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development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again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but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slow</a:t>
            </a:r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280920" cy="804704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International</a:t>
            </a:r>
            <a:r>
              <a:rPr lang="cs-CZ" sz="2800" dirty="0" smtClean="0">
                <a:latin typeface="Garamond" pitchFamily="18" charset="0"/>
              </a:rPr>
              <a:t> relations in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central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europe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after</a:t>
            </a:r>
            <a:r>
              <a:rPr lang="cs-CZ" sz="2800" dirty="0" smtClean="0">
                <a:latin typeface="Garamond" pitchFamily="18" charset="0"/>
              </a:rPr>
              <a:t> WWI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97360"/>
            <a:ext cx="7920880" cy="5572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unstable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peace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effort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avoid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conflicts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era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democratism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pacifism</a:t>
            </a:r>
            <a:endParaRPr lang="cs-CZ" dirty="0" smtClean="0">
              <a:latin typeface="Garamond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cs-CZ" dirty="0" err="1" smtClean="0">
                <a:latin typeface="Garamond" pitchFamily="18" charset="0"/>
              </a:rPr>
              <a:t>April</a:t>
            </a:r>
            <a:r>
              <a:rPr lang="cs-CZ" dirty="0" smtClean="0">
                <a:latin typeface="Garamond" pitchFamily="18" charset="0"/>
              </a:rPr>
              <a:t> – May 1922 –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Conference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in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Genova</a:t>
            </a:r>
            <a:r>
              <a:rPr lang="cs-CZ" b="1" dirty="0" smtClean="0">
                <a:latin typeface="Garamond" pitchFamily="18" charset="0"/>
              </a:rPr>
              <a:t>, Italy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Russia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invited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this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conference</a:t>
            </a:r>
            <a:r>
              <a:rPr lang="cs-CZ" dirty="0" smtClean="0">
                <a:latin typeface="Garamond" pitchFamily="18" charset="0"/>
              </a:rPr>
              <a:t> as </a:t>
            </a:r>
            <a:r>
              <a:rPr lang="cs-CZ" dirty="0" err="1" smtClean="0">
                <a:latin typeface="Garamond" pitchFamily="18" charset="0"/>
              </a:rPr>
              <a:t>well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conference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should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discuss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reparations</a:t>
            </a:r>
            <a:r>
              <a:rPr lang="cs-CZ" dirty="0" smtClean="0">
                <a:latin typeface="Garamond" pitchFamily="18" charset="0"/>
              </a:rPr>
              <a:t> -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not </a:t>
            </a:r>
            <a:r>
              <a:rPr lang="cs-CZ" dirty="0" err="1" smtClean="0">
                <a:latin typeface="Garamond" pitchFamily="18" charset="0"/>
              </a:rPr>
              <a:t>able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pay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but</a:t>
            </a:r>
            <a:r>
              <a:rPr lang="cs-CZ" dirty="0" smtClean="0">
                <a:latin typeface="Garamond" pitchFamily="18" charset="0"/>
              </a:rPr>
              <a:t> France </a:t>
            </a:r>
            <a:r>
              <a:rPr lang="cs-CZ" dirty="0" err="1" smtClean="0">
                <a:latin typeface="Garamond" pitchFamily="18" charset="0"/>
              </a:rPr>
              <a:t>insisted</a:t>
            </a:r>
            <a:r>
              <a:rPr lang="cs-CZ" dirty="0" smtClean="0">
                <a:latin typeface="Garamond" pitchFamily="18" charset="0"/>
              </a:rPr>
              <a:t> on </a:t>
            </a:r>
            <a:r>
              <a:rPr lang="cs-CZ" dirty="0" err="1" smtClean="0">
                <a:latin typeface="Garamond" pitchFamily="18" charset="0"/>
              </a:rPr>
              <a:t>it</a:t>
            </a:r>
            <a:r>
              <a:rPr lang="cs-CZ" dirty="0" smtClean="0">
                <a:latin typeface="Garamond" pitchFamily="18" charset="0"/>
              </a:rPr>
              <a:t> → no </a:t>
            </a:r>
            <a:r>
              <a:rPr lang="cs-CZ" dirty="0" err="1" smtClean="0">
                <a:latin typeface="Garamond" pitchFamily="18" charset="0"/>
              </a:rPr>
              <a:t>agreement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result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conference</a:t>
            </a:r>
            <a:r>
              <a:rPr lang="cs-CZ" dirty="0" smtClean="0">
                <a:latin typeface="Garamond" pitchFamily="18" charset="0"/>
              </a:rPr>
              <a:t>: meeting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Soviet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diplomats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concluded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Agreement</a:t>
            </a:r>
            <a:r>
              <a:rPr lang="cs-CZ" b="1" dirty="0" smtClean="0">
                <a:latin typeface="Garamond" pitchFamily="18" charset="0"/>
              </a:rPr>
              <a:t> in </a:t>
            </a:r>
            <a:r>
              <a:rPr lang="cs-CZ" b="1" dirty="0" err="1" smtClean="0">
                <a:latin typeface="Garamond" pitchFamily="18" charset="0"/>
              </a:rPr>
              <a:t>Rapallo</a:t>
            </a:r>
            <a:r>
              <a:rPr lang="cs-CZ" dirty="0" smtClean="0">
                <a:latin typeface="Garamond" pitchFamily="18" charset="0"/>
              </a:rPr>
              <a:t> –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first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which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recognized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Soviet</a:t>
            </a:r>
            <a:r>
              <a:rPr lang="cs-CZ" dirty="0" smtClean="0">
                <a:latin typeface="Garamond" pitchFamily="18" charset="0"/>
              </a:rPr>
              <a:t> Union de iure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1924 –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Dawes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Plan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plan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stabilization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economy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economical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recovery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stabilization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mark</a:t>
            </a:r>
            <a:r>
              <a:rPr lang="cs-CZ" dirty="0" smtClean="0">
                <a:latin typeface="Garamond" pitchFamily="18" charset="0"/>
              </a:rPr>
              <a:t>, budget, </a:t>
            </a:r>
            <a:r>
              <a:rPr lang="cs-CZ" dirty="0" err="1" smtClean="0">
                <a:latin typeface="Garamond" pitchFamily="18" charset="0"/>
              </a:rPr>
              <a:t>sequential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paying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reparations</a:t>
            </a:r>
            <a:r>
              <a:rPr lang="cs-CZ" dirty="0" smtClean="0">
                <a:latin typeface="Garamond" pitchFamily="18" charset="0"/>
              </a:rPr>
              <a:t>)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Dawes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Plan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relied</a:t>
            </a:r>
            <a:r>
              <a:rPr lang="cs-CZ" dirty="0" smtClean="0">
                <a:latin typeface="Garamond" pitchFamily="18" charset="0"/>
              </a:rPr>
              <a:t> on money </a:t>
            </a:r>
            <a:r>
              <a:rPr lang="cs-CZ" dirty="0" err="1" smtClean="0">
                <a:latin typeface="Garamond" pitchFamily="18" charset="0"/>
              </a:rPr>
              <a:t>given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US – </a:t>
            </a:r>
            <a:r>
              <a:rPr lang="cs-CZ" dirty="0" err="1" smtClean="0">
                <a:latin typeface="Garamond" pitchFamily="18" charset="0"/>
              </a:rPr>
              <a:t>high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loans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1075</TotalTime>
  <Words>2878</Words>
  <Application>Microsoft Office PowerPoint</Application>
  <PresentationFormat>Předvádění na obrazovce (4:3)</PresentationFormat>
  <Paragraphs>234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Bohatý</vt:lpstr>
      <vt:lpstr>international relations in the central europe after WW I Cetral europe during the interwar period, part I </vt:lpstr>
      <vt:lpstr>Snímek 2</vt:lpstr>
      <vt:lpstr>Results of the war</vt:lpstr>
      <vt:lpstr>Paris Peace Conference</vt:lpstr>
      <vt:lpstr>Paris Peace Conference</vt:lpstr>
      <vt:lpstr>Peace Treaties</vt:lpstr>
      <vt:lpstr>Versailles system</vt:lpstr>
      <vt:lpstr>Central Europe after WWI </vt:lpstr>
      <vt:lpstr>International relations in the central europe after WWI  </vt:lpstr>
      <vt:lpstr> </vt:lpstr>
      <vt:lpstr>Snímek 11</vt:lpstr>
      <vt:lpstr>Readings</vt:lpstr>
      <vt:lpstr>Germany </vt:lpstr>
      <vt:lpstr>Snímek 14</vt:lpstr>
      <vt:lpstr>Germany during 1920s </vt:lpstr>
      <vt:lpstr>Germany</vt:lpstr>
      <vt:lpstr>Germany during 1930s</vt:lpstr>
      <vt:lpstr>Snímek 18</vt:lpstr>
      <vt:lpstr>Snímek 19</vt:lpstr>
      <vt:lpstr>Germany</vt:lpstr>
      <vt:lpstr>Snímek 21</vt:lpstr>
      <vt:lpstr>Austria</vt:lpstr>
      <vt:lpstr>Snímek 23</vt:lpstr>
      <vt:lpstr>Snímek 24</vt:lpstr>
      <vt:lpstr>Snímek 25</vt:lpstr>
      <vt:lpstr>hungary</vt:lpstr>
      <vt:lpstr>Hungary 1920–1938</vt:lpstr>
      <vt:lpstr>Hungary</vt:lpstr>
      <vt:lpstr>Snímek 29</vt:lpstr>
      <vt:lpstr>Snímek 30</vt:lpstr>
      <vt:lpstr>Snímek 31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Standard</dc:creator>
  <cp:lastModifiedBy>Hrabcova</cp:lastModifiedBy>
  <cp:revision>113</cp:revision>
  <dcterms:created xsi:type="dcterms:W3CDTF">2012-10-15T14:20:54Z</dcterms:created>
  <dcterms:modified xsi:type="dcterms:W3CDTF">2014-10-24T08:31:20Z</dcterms:modified>
</cp:coreProperties>
</file>