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10" r:id="rId3"/>
    <p:sldId id="309" r:id="rId4"/>
    <p:sldId id="298" r:id="rId5"/>
    <p:sldId id="300" r:id="rId6"/>
    <p:sldId id="311" r:id="rId7"/>
    <p:sldId id="303" r:id="rId8"/>
    <p:sldId id="299" r:id="rId9"/>
    <p:sldId id="301" r:id="rId10"/>
    <p:sldId id="312" r:id="rId11"/>
    <p:sldId id="302" r:id="rId12"/>
    <p:sldId id="316" r:id="rId13"/>
    <p:sldId id="313" r:id="rId14"/>
    <p:sldId id="290" r:id="rId15"/>
    <p:sldId id="291" r:id="rId16"/>
    <p:sldId id="305" r:id="rId17"/>
    <p:sldId id="304" r:id="rId18"/>
    <p:sldId id="294" r:id="rId19"/>
    <p:sldId id="295" r:id="rId20"/>
    <p:sldId id="296" r:id="rId21"/>
    <p:sldId id="292" r:id="rId22"/>
    <p:sldId id="285" r:id="rId23"/>
    <p:sldId id="306" r:id="rId24"/>
    <p:sldId id="293" r:id="rId25"/>
    <p:sldId id="286" r:id="rId26"/>
    <p:sldId id="307" r:id="rId27"/>
    <p:sldId id="289" r:id="rId28"/>
    <p:sldId id="288" r:id="rId29"/>
    <p:sldId id="314" r:id="rId30"/>
    <p:sldId id="297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412" autoAdjust="0"/>
    <p:restoredTop sz="94660"/>
  </p:normalViewPr>
  <p:slideViewPr>
    <p:cSldViewPr>
      <p:cViewPr varScale="1">
        <p:scale>
          <a:sx n="106" d="100"/>
          <a:sy n="106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E457E26-B70E-4067-AD21-C55A7DB304ED}" type="datetimeFigureOut">
              <a:rPr lang="cs-CZ" smtClean="0"/>
              <a:pPr/>
              <a:t>4.11.2014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145FEED-F38D-48A7-B3F5-1767D6C542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457E26-B70E-4067-AD21-C55A7DB304ED}" type="datetimeFigureOut">
              <a:rPr lang="cs-CZ" smtClean="0"/>
              <a:pPr/>
              <a:t>4.11.2014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45FEED-F38D-48A7-B3F5-1767D6C542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E457E26-B70E-4067-AD21-C55A7DB304ED}" type="datetimeFigureOut">
              <a:rPr lang="cs-CZ" smtClean="0"/>
              <a:pPr/>
              <a:t>4.11.2014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145FEED-F38D-48A7-B3F5-1767D6C542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457E26-B70E-4067-AD21-C55A7DB304ED}" type="datetimeFigureOut">
              <a:rPr lang="cs-CZ" smtClean="0"/>
              <a:pPr/>
              <a:t>4.11.2014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45FEED-F38D-48A7-B3F5-1767D6C542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E457E26-B70E-4067-AD21-C55A7DB304ED}" type="datetimeFigureOut">
              <a:rPr lang="cs-CZ" smtClean="0"/>
              <a:pPr/>
              <a:t>4.11.2014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145FEED-F38D-48A7-B3F5-1767D6C542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457E26-B70E-4067-AD21-C55A7DB304ED}" type="datetimeFigureOut">
              <a:rPr lang="cs-CZ" smtClean="0"/>
              <a:pPr/>
              <a:t>4.11.2014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45FEED-F38D-48A7-B3F5-1767D6C542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457E26-B70E-4067-AD21-C55A7DB304ED}" type="datetimeFigureOut">
              <a:rPr lang="cs-CZ" smtClean="0"/>
              <a:pPr/>
              <a:t>4.11.2014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45FEED-F38D-48A7-B3F5-1767D6C542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457E26-B70E-4067-AD21-C55A7DB304ED}" type="datetimeFigureOut">
              <a:rPr lang="cs-CZ" smtClean="0"/>
              <a:pPr/>
              <a:t>4.11.2014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45FEED-F38D-48A7-B3F5-1767D6C542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E457E26-B70E-4067-AD21-C55A7DB304ED}" type="datetimeFigureOut">
              <a:rPr lang="cs-CZ" smtClean="0"/>
              <a:pPr/>
              <a:t>4.11.2014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45FEED-F38D-48A7-B3F5-1767D6C542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457E26-B70E-4067-AD21-C55A7DB304ED}" type="datetimeFigureOut">
              <a:rPr lang="cs-CZ" smtClean="0"/>
              <a:pPr/>
              <a:t>4.11.2014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45FEED-F38D-48A7-B3F5-1767D6C542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457E26-B70E-4067-AD21-C55A7DB304ED}" type="datetimeFigureOut">
              <a:rPr lang="cs-CZ" smtClean="0"/>
              <a:pPr/>
              <a:t>4.11.2014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45FEED-F38D-48A7-B3F5-1767D6C542F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E457E26-B70E-4067-AD21-C55A7DB304ED}" type="datetimeFigureOut">
              <a:rPr lang="cs-CZ" smtClean="0"/>
              <a:pPr/>
              <a:t>4.11.2014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145FEED-F38D-48A7-B3F5-1767D6C542F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S5GglsNKyo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vQMjamGjI8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347864" y="332656"/>
            <a:ext cx="5544616" cy="4968552"/>
          </a:xfrm>
        </p:spPr>
        <p:txBody>
          <a:bodyPr/>
          <a:lstStyle/>
          <a:p>
            <a:r>
              <a:rPr lang="cs-CZ" dirty="0" err="1" smtClean="0">
                <a:latin typeface="Garamond" pitchFamily="18" charset="0"/>
              </a:rPr>
              <a:t>Central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europe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during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interwar</a:t>
            </a:r>
            <a:r>
              <a:rPr lang="cs-CZ" dirty="0" smtClean="0">
                <a:latin typeface="Garamond" pitchFamily="18" charset="0"/>
              </a:rPr>
              <a:t> period </a:t>
            </a:r>
            <a:r>
              <a:rPr lang="cs-CZ" dirty="0" smtClean="0">
                <a:latin typeface="Garamond" pitchFamily="18" charset="0"/>
              </a:rPr>
              <a:t>Part II</a:t>
            </a:r>
            <a:r>
              <a:rPr lang="cs-CZ" dirty="0" smtClean="0">
                <a:latin typeface="Garamond" pitchFamily="18" charset="0"/>
              </a:rPr>
              <a:t/>
            </a:r>
            <a:br>
              <a:rPr lang="cs-CZ" dirty="0" smtClean="0">
                <a:latin typeface="Garamond" pitchFamily="18" charset="0"/>
              </a:rPr>
            </a:br>
            <a:endParaRPr lang="cs-CZ" dirty="0">
              <a:latin typeface="Garamond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563888" y="5517232"/>
            <a:ext cx="5114778" cy="1101248"/>
          </a:xfrm>
        </p:spPr>
        <p:txBody>
          <a:bodyPr>
            <a:normAutofit/>
          </a:bodyPr>
          <a:lstStyle/>
          <a:p>
            <a:r>
              <a:rPr lang="cs-CZ" sz="3200" dirty="0" smtClean="0">
                <a:latin typeface="Garamond" pitchFamily="18" charset="0"/>
              </a:rPr>
              <a:t>Jana </a:t>
            </a:r>
            <a:r>
              <a:rPr lang="cs-CZ" sz="3200" dirty="0" err="1" smtClean="0">
                <a:latin typeface="Garamond" pitchFamily="18" charset="0"/>
              </a:rPr>
              <a:t>Skerlova</a:t>
            </a:r>
            <a:endParaRPr lang="cs-CZ" sz="32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idx="2"/>
          </p:nvPr>
        </p:nvSpPr>
        <p:spPr>
          <a:xfrm>
            <a:off x="539552" y="6381328"/>
            <a:ext cx="5897880" cy="314480"/>
          </a:xfrm>
        </p:spPr>
        <p:txBody>
          <a:bodyPr>
            <a:normAutofit/>
          </a:bodyPr>
          <a:lstStyle/>
          <a:p>
            <a:r>
              <a:rPr lang="cs-CZ" sz="1800" b="1" dirty="0" err="1" smtClean="0">
                <a:latin typeface="Garamond" pitchFamily="18" charset="0"/>
              </a:rPr>
              <a:t>Jozef</a:t>
            </a:r>
            <a:r>
              <a:rPr lang="cs-CZ" sz="1800" b="1" dirty="0" smtClean="0">
                <a:latin typeface="Garamond" pitchFamily="18" charset="0"/>
              </a:rPr>
              <a:t> </a:t>
            </a:r>
            <a:r>
              <a:rPr lang="cs-CZ" sz="1800" b="1" dirty="0" err="1" smtClean="0">
                <a:latin typeface="Garamond" pitchFamily="18" charset="0"/>
              </a:rPr>
              <a:t>Piłsudski</a:t>
            </a:r>
            <a:r>
              <a:rPr lang="cs-CZ" sz="1800" b="1" dirty="0" smtClean="0">
                <a:latin typeface="Garamond" pitchFamily="18" charset="0"/>
              </a:rPr>
              <a:t> </a:t>
            </a:r>
            <a:r>
              <a:rPr lang="cs-CZ" sz="1800" b="1" dirty="0" err="1" smtClean="0">
                <a:latin typeface="Garamond" pitchFamily="18" charset="0"/>
              </a:rPr>
              <a:t>and</a:t>
            </a:r>
            <a:r>
              <a:rPr lang="cs-CZ" sz="1800" b="1" dirty="0" smtClean="0">
                <a:latin typeface="Garamond" pitchFamily="18" charset="0"/>
              </a:rPr>
              <a:t> </a:t>
            </a:r>
            <a:r>
              <a:rPr lang="cs-CZ" sz="1800" b="1" dirty="0" err="1" smtClean="0">
                <a:latin typeface="Garamond" pitchFamily="18" charset="0"/>
              </a:rPr>
              <a:t>other</a:t>
            </a:r>
            <a:r>
              <a:rPr lang="cs-CZ" sz="1800" b="1" dirty="0" smtClean="0">
                <a:latin typeface="Garamond" pitchFamily="18" charset="0"/>
              </a:rPr>
              <a:t> </a:t>
            </a:r>
            <a:r>
              <a:rPr lang="cs-CZ" sz="1800" b="1" dirty="0" err="1" smtClean="0">
                <a:latin typeface="Garamond" pitchFamily="18" charset="0"/>
              </a:rPr>
              <a:t>coup</a:t>
            </a:r>
            <a:r>
              <a:rPr lang="cs-CZ" sz="1800" b="1" dirty="0" smtClean="0">
                <a:latin typeface="Garamond" pitchFamily="18" charset="0"/>
              </a:rPr>
              <a:t> </a:t>
            </a:r>
            <a:r>
              <a:rPr lang="cs-CZ" sz="1800" b="1" dirty="0" err="1" smtClean="0">
                <a:latin typeface="Garamond" pitchFamily="18" charset="0"/>
              </a:rPr>
              <a:t>leaders</a:t>
            </a:r>
            <a:r>
              <a:rPr lang="cs-CZ" sz="1800" b="1" dirty="0" smtClean="0">
                <a:latin typeface="Garamond" pitchFamily="18" charset="0"/>
              </a:rPr>
              <a:t> </a:t>
            </a:r>
            <a:endParaRPr lang="cs-CZ" sz="1800" dirty="0">
              <a:latin typeface="Garamond" pitchFamily="18" charset="0"/>
            </a:endParaRPr>
          </a:p>
        </p:txBody>
      </p:sp>
      <p:pic>
        <p:nvPicPr>
          <p:cNvPr id="7" name="Zástupný symbol pro obsah 6" descr="Piłsudski_May_192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177566" cy="576064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1738536" cy="372656"/>
          </a:xfrm>
        </p:spPr>
        <p:txBody>
          <a:bodyPr>
            <a:no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poland</a:t>
            </a:r>
            <a:endParaRPr lang="cs-CZ" sz="2800" dirty="0">
              <a:latin typeface="Garamond" pitchFamily="18" charset="0"/>
            </a:endParaRPr>
          </a:p>
        </p:txBody>
      </p:sp>
      <p:pic>
        <p:nvPicPr>
          <p:cNvPr id="4" name="Zástupný symbol pro obsah 3" descr="Polska-ww1-nati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21474"/>
            <a:ext cx="5328592" cy="673652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404664"/>
            <a:ext cx="7776864" cy="6192688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 err="1" smtClean="0">
                <a:latin typeface="Garamond" pitchFamily="18" charset="0"/>
              </a:rPr>
              <a:t>September</a:t>
            </a:r>
            <a:r>
              <a:rPr lang="cs-CZ" b="1" dirty="0" smtClean="0">
                <a:latin typeface="Garamond" pitchFamily="18" charset="0"/>
              </a:rPr>
              <a:t> 1 – </a:t>
            </a:r>
            <a:r>
              <a:rPr lang="cs-CZ" b="1" dirty="0" err="1" smtClean="0">
                <a:latin typeface="Garamond" pitchFamily="18" charset="0"/>
              </a:rPr>
              <a:t>October</a:t>
            </a:r>
            <a:r>
              <a:rPr lang="cs-CZ" b="1" dirty="0" smtClean="0">
                <a:latin typeface="Garamond" pitchFamily="18" charset="0"/>
              </a:rPr>
              <a:t> 6, 1939: </a:t>
            </a:r>
            <a:r>
              <a:rPr lang="cs-CZ" b="1" dirty="0" err="1" smtClean="0">
                <a:latin typeface="Garamond" pitchFamily="18" charset="0"/>
              </a:rPr>
              <a:t>German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Invasion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of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Poland</a:t>
            </a:r>
            <a:r>
              <a:rPr lang="cs-CZ" b="1" dirty="0" smtClean="0"/>
              <a:t> 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Poland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attacked</a:t>
            </a:r>
            <a:r>
              <a:rPr lang="cs-CZ" dirty="0" smtClean="0">
                <a:latin typeface="Garamond" pitchFamily="18" charset="0"/>
              </a:rPr>
              <a:t> by </a:t>
            </a:r>
            <a:r>
              <a:rPr lang="cs-CZ" dirty="0" err="1" smtClean="0">
                <a:latin typeface="Garamond" pitchFamily="18" charset="0"/>
              </a:rPr>
              <a:t>Nazi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Germany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without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declaring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war</a:t>
            </a:r>
            <a:r>
              <a:rPr lang="cs-CZ" dirty="0" smtClean="0">
                <a:latin typeface="Garamond" pitchFamily="18" charset="0"/>
              </a:rPr>
              <a:t> on </a:t>
            </a:r>
            <a:r>
              <a:rPr lang="cs-CZ" dirty="0" err="1" smtClean="0">
                <a:latin typeface="Garamond" pitchFamily="18" charset="0"/>
              </a:rPr>
              <a:t>Poland</a:t>
            </a:r>
            <a:r>
              <a:rPr lang="cs-CZ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dirty="0" smtClean="0">
                <a:latin typeface="Garamond" pitchFamily="18" charset="0"/>
              </a:rPr>
              <a:t>17</a:t>
            </a:r>
            <a:r>
              <a:rPr lang="cs-CZ" baseline="30000" dirty="0" smtClean="0">
                <a:latin typeface="Garamond" pitchFamily="18" charset="0"/>
              </a:rPr>
              <a:t>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September</a:t>
            </a:r>
            <a:r>
              <a:rPr lang="cs-CZ" dirty="0" smtClean="0">
                <a:latin typeface="Garamond" pitchFamily="18" charset="0"/>
              </a:rPr>
              <a:t> – USSR </a:t>
            </a:r>
            <a:r>
              <a:rPr lang="cs-CZ" dirty="0" err="1" smtClean="0">
                <a:latin typeface="Garamond" pitchFamily="18" charset="0"/>
              </a:rPr>
              <a:t>attacked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occupied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eastern</a:t>
            </a:r>
            <a:r>
              <a:rPr lang="cs-CZ" dirty="0" smtClean="0">
                <a:latin typeface="Garamond" pitchFamily="18" charset="0"/>
              </a:rPr>
              <a:t> part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Poland</a:t>
            </a:r>
            <a:r>
              <a:rPr lang="cs-CZ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so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called</a:t>
            </a:r>
            <a:r>
              <a:rPr lang="cs-CZ" dirty="0" smtClean="0">
                <a:latin typeface="Garamond" pitchFamily="18" charset="0"/>
              </a:rPr>
              <a:t> New </a:t>
            </a:r>
            <a:r>
              <a:rPr lang="cs-CZ" dirty="0" err="1" smtClean="0">
                <a:latin typeface="Garamond" pitchFamily="18" charset="0"/>
              </a:rPr>
              <a:t>Partition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Poland</a:t>
            </a:r>
            <a:r>
              <a:rPr lang="cs-CZ" dirty="0" smtClean="0">
                <a:latin typeface="Garamond" pitchFamily="18" charset="0"/>
              </a:rPr>
              <a:t> – western part </a:t>
            </a:r>
            <a:r>
              <a:rPr lang="cs-CZ" dirty="0" err="1" smtClean="0">
                <a:latin typeface="Garamond" pitchFamily="18" charset="0"/>
              </a:rPr>
              <a:t>under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German</a:t>
            </a:r>
            <a:r>
              <a:rPr lang="cs-CZ" dirty="0" smtClean="0">
                <a:latin typeface="Garamond" pitchFamily="18" charset="0"/>
              </a:rPr>
              <a:t> Reich, </a:t>
            </a:r>
            <a:r>
              <a:rPr lang="cs-CZ" dirty="0" err="1" smtClean="0">
                <a:latin typeface="Garamond" pitchFamily="18" charset="0"/>
              </a:rPr>
              <a:t>central</a:t>
            </a:r>
            <a:r>
              <a:rPr lang="cs-CZ" dirty="0" smtClean="0">
                <a:latin typeface="Garamond" pitchFamily="18" charset="0"/>
              </a:rPr>
              <a:t> part – </a:t>
            </a:r>
            <a:r>
              <a:rPr lang="cs-CZ" dirty="0" err="1" smtClean="0">
                <a:latin typeface="Garamond" pitchFamily="18" charset="0"/>
              </a:rPr>
              <a:t>General</a:t>
            </a:r>
            <a:r>
              <a:rPr lang="cs-CZ" dirty="0" smtClean="0">
                <a:latin typeface="Garamond" pitchFamily="18" charset="0"/>
              </a:rPr>
              <a:t> Gouvernement (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capital</a:t>
            </a:r>
            <a:r>
              <a:rPr lang="cs-CZ" dirty="0" smtClean="0">
                <a:latin typeface="Garamond" pitchFamily="18" charset="0"/>
              </a:rPr>
              <a:t> city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Krakow</a:t>
            </a:r>
            <a:r>
              <a:rPr lang="cs-CZ" dirty="0" smtClean="0">
                <a:latin typeface="Garamond" pitchFamily="18" charset="0"/>
              </a:rPr>
              <a:t>)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head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Hans Frank</a:t>
            </a:r>
            <a:r>
              <a:rPr lang="cs-CZ" dirty="0" smtClean="0">
                <a:latin typeface="Garamond" pitchFamily="18" charset="0"/>
              </a:rPr>
              <a:t>, 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eastern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part – </a:t>
            </a:r>
            <a:r>
              <a:rPr lang="cs-CZ" dirty="0" err="1" smtClean="0">
                <a:latin typeface="Garamond" pitchFamily="18" charset="0"/>
              </a:rPr>
              <a:t>occupied</a:t>
            </a:r>
            <a:r>
              <a:rPr lang="cs-CZ" dirty="0" smtClean="0">
                <a:latin typeface="Garamond" pitchFamily="18" charset="0"/>
              </a:rPr>
              <a:t> by USSR </a:t>
            </a:r>
          </a:p>
          <a:p>
            <a:pPr lvl="0"/>
            <a:r>
              <a:rPr lang="cs-CZ" dirty="0" smtClean="0">
                <a:latin typeface="Garamond" pitchFamily="18" charset="0"/>
              </a:rPr>
              <a:t>many </a:t>
            </a:r>
            <a:r>
              <a:rPr lang="cs-CZ" dirty="0" err="1" smtClean="0">
                <a:latin typeface="Garamond" pitchFamily="18" charset="0"/>
              </a:rPr>
              <a:t>concentration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camps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Poland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Auschwitz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Majdanek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Sobibor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Treblinka</a:t>
            </a:r>
            <a:r>
              <a:rPr lang="cs-CZ" dirty="0" smtClean="0">
                <a:latin typeface="Garamond" pitchFamily="18" charset="0"/>
              </a:rPr>
              <a:t> ...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segregation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Jews</a:t>
            </a:r>
            <a:r>
              <a:rPr lang="cs-CZ" dirty="0" smtClean="0">
                <a:latin typeface="Garamond" pitchFamily="18" charset="0"/>
              </a:rPr>
              <a:t> – a </a:t>
            </a:r>
            <a:r>
              <a:rPr lang="cs-CZ" dirty="0" err="1" smtClean="0">
                <a:latin typeface="Garamond" pitchFamily="18" charset="0"/>
              </a:rPr>
              <a:t>big</a:t>
            </a:r>
            <a:r>
              <a:rPr lang="cs-CZ" dirty="0" smtClean="0">
                <a:latin typeface="Garamond" pitchFamily="18" charset="0"/>
              </a:rPr>
              <a:t> ghetto in </a:t>
            </a:r>
            <a:r>
              <a:rPr lang="cs-CZ" dirty="0" err="1" smtClean="0">
                <a:latin typeface="Garamond" pitchFamily="18" charset="0"/>
              </a:rPr>
              <a:t>Warsaw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from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April</a:t>
            </a:r>
            <a:r>
              <a:rPr lang="cs-CZ" dirty="0" smtClean="0">
                <a:latin typeface="Garamond" pitchFamily="18" charset="0"/>
              </a:rPr>
              <a:t> to May 1943 – </a:t>
            </a:r>
            <a:r>
              <a:rPr lang="cs-CZ" b="1" dirty="0" err="1" smtClean="0">
                <a:latin typeface="Garamond" pitchFamily="18" charset="0"/>
              </a:rPr>
              <a:t>Warsaw</a:t>
            </a:r>
            <a:r>
              <a:rPr lang="cs-CZ" b="1" dirty="0" smtClean="0">
                <a:latin typeface="Garamond" pitchFamily="18" charset="0"/>
              </a:rPr>
              <a:t> Ghetto </a:t>
            </a:r>
            <a:r>
              <a:rPr lang="cs-CZ" b="1" dirty="0" err="1" smtClean="0">
                <a:latin typeface="Garamond" pitchFamily="18" charset="0"/>
              </a:rPr>
              <a:t>Uprising</a:t>
            </a:r>
            <a:r>
              <a:rPr lang="cs-CZ" dirty="0" smtClean="0">
                <a:latin typeface="Garamond" pitchFamily="18" charset="0"/>
              </a:rPr>
              <a:t>  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Poland’s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prewar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Jewish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population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3 </a:t>
            </a:r>
            <a:r>
              <a:rPr lang="cs-CZ" dirty="0" err="1" smtClean="0">
                <a:latin typeface="Garamond" pitchFamily="18" charset="0"/>
              </a:rPr>
              <a:t>million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only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about</a:t>
            </a:r>
            <a:r>
              <a:rPr lang="cs-CZ" dirty="0" smtClean="0">
                <a:latin typeface="Garamond" pitchFamily="18" charset="0"/>
              </a:rPr>
              <a:t> 369,000 </a:t>
            </a:r>
            <a:r>
              <a:rPr lang="cs-CZ" dirty="0" err="1" smtClean="0">
                <a:latin typeface="Garamond" pitchFamily="18" charset="0"/>
              </a:rPr>
              <a:t>survived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war</a:t>
            </a:r>
            <a:endParaRPr lang="cs-CZ" dirty="0" smtClean="0">
              <a:latin typeface="Garamond" pitchFamily="18" charset="0"/>
            </a:endParaRPr>
          </a:p>
          <a:p>
            <a:r>
              <a:rPr lang="cs-CZ" b="1" dirty="0" err="1" smtClean="0">
                <a:latin typeface="Garamond" pitchFamily="18" charset="0"/>
              </a:rPr>
              <a:t>Polish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resistance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movement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– </a:t>
            </a:r>
            <a:r>
              <a:rPr lang="cs-CZ" dirty="0" err="1" smtClean="0">
                <a:latin typeface="Garamond" pitchFamily="18" charset="0"/>
              </a:rPr>
              <a:t>Polish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goverment</a:t>
            </a:r>
            <a:r>
              <a:rPr lang="cs-CZ" dirty="0" smtClean="0">
                <a:latin typeface="Garamond" pitchFamily="18" charset="0"/>
              </a:rPr>
              <a:t> in exile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Garamond" pitchFamily="18" charset="0"/>
              </a:rPr>
              <a:t>Władysław</a:t>
            </a:r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Garamond" pitchFamily="18" charset="0"/>
              </a:rPr>
              <a:t>Sikorski</a:t>
            </a:r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as Prime </a:t>
            </a:r>
            <a:r>
              <a:rPr lang="cs-CZ" dirty="0" err="1" smtClean="0">
                <a:latin typeface="Garamond" pitchFamily="18" charset="0"/>
              </a:rPr>
              <a:t>Minister</a:t>
            </a:r>
            <a:r>
              <a:rPr lang="cs-CZ" dirty="0" smtClean="0">
                <a:latin typeface="Garamond" pitchFamily="18" charset="0"/>
              </a:rPr>
              <a:t>, in </a:t>
            </a:r>
            <a:r>
              <a:rPr lang="cs-CZ" dirty="0" err="1" smtClean="0">
                <a:latin typeface="Garamond" pitchFamily="18" charset="0"/>
              </a:rPr>
              <a:t>Poland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Home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Army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Armia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Krajowa</a:t>
            </a:r>
            <a:r>
              <a:rPr lang="cs-CZ" dirty="0" smtClean="0">
                <a:latin typeface="Garamond" pitchFamily="18" charset="0"/>
              </a:rPr>
              <a:t>)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Peoples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Army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Armia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Ludowa</a:t>
            </a:r>
            <a:r>
              <a:rPr lang="cs-CZ" dirty="0" smtClean="0">
                <a:latin typeface="Garamond" pitchFamily="18" charset="0"/>
              </a:rPr>
              <a:t>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548680"/>
            <a:ext cx="7372672" cy="5907056"/>
          </a:xfrm>
        </p:spPr>
        <p:txBody>
          <a:bodyPr/>
          <a:lstStyle/>
          <a:p>
            <a:r>
              <a:rPr lang="cs-CZ" b="1" dirty="0" err="1" smtClean="0">
                <a:solidFill>
                  <a:schemeClr val="tx2"/>
                </a:solidFill>
                <a:latin typeface="Garamond" pitchFamily="18" charset="0"/>
              </a:rPr>
              <a:t>Readings</a:t>
            </a:r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cs-CZ" dirty="0" err="1" smtClean="0">
                <a:latin typeface="Garamond" pitchFamily="18" charset="0"/>
              </a:rPr>
              <a:t>Davies</a:t>
            </a:r>
            <a:r>
              <a:rPr lang="cs-CZ" dirty="0" smtClean="0">
                <a:latin typeface="Garamond" pitchFamily="18" charset="0"/>
              </a:rPr>
              <a:t>, Norman: </a:t>
            </a:r>
            <a:r>
              <a:rPr lang="cs-CZ" i="1" dirty="0" err="1" smtClean="0">
                <a:latin typeface="Garamond" pitchFamily="18" charset="0"/>
              </a:rPr>
              <a:t>The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God’s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Playground</a:t>
            </a:r>
            <a:r>
              <a:rPr lang="cs-CZ" i="1" dirty="0" smtClean="0">
                <a:latin typeface="Garamond" pitchFamily="18" charset="0"/>
              </a:rPr>
              <a:t>. A </a:t>
            </a:r>
            <a:r>
              <a:rPr lang="cs-CZ" i="1" dirty="0" err="1" smtClean="0">
                <a:latin typeface="Garamond" pitchFamily="18" charset="0"/>
              </a:rPr>
              <a:t>history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of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Poland</a:t>
            </a:r>
            <a:r>
              <a:rPr lang="cs-CZ" i="1" dirty="0" smtClean="0">
                <a:latin typeface="Garamond" pitchFamily="18" charset="0"/>
              </a:rPr>
              <a:t>. </a:t>
            </a:r>
            <a:r>
              <a:rPr lang="cs-CZ" dirty="0" smtClean="0">
                <a:latin typeface="Garamond" pitchFamily="18" charset="0"/>
              </a:rPr>
              <a:t>Volume II (1795 to </a:t>
            </a:r>
            <a:r>
              <a:rPr lang="cs-CZ" dirty="0" err="1" smtClean="0">
                <a:latin typeface="Garamond" pitchFamily="18" charset="0"/>
              </a:rPr>
              <a:t>present</a:t>
            </a:r>
            <a:r>
              <a:rPr lang="cs-CZ" dirty="0" smtClean="0">
                <a:latin typeface="Garamond" pitchFamily="18" charset="0"/>
              </a:rPr>
              <a:t>). Columbia University </a:t>
            </a:r>
            <a:r>
              <a:rPr lang="cs-CZ" dirty="0" err="1" smtClean="0">
                <a:latin typeface="Garamond" pitchFamily="18" charset="0"/>
              </a:rPr>
              <a:t>Press</a:t>
            </a:r>
            <a:r>
              <a:rPr lang="cs-CZ" dirty="0" smtClean="0">
                <a:latin typeface="Garamond" pitchFamily="18" charset="0"/>
              </a:rPr>
              <a:t> 1982.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Garamond" pitchFamily="18" charset="0"/>
              </a:rPr>
              <a:t>Rothschild, </a:t>
            </a:r>
            <a:r>
              <a:rPr lang="cs-CZ" dirty="0" err="1" smtClean="0">
                <a:latin typeface="Garamond" pitchFamily="18" charset="0"/>
              </a:rPr>
              <a:t>Joseph</a:t>
            </a:r>
            <a:r>
              <a:rPr lang="cs-CZ" dirty="0" smtClean="0">
                <a:latin typeface="Garamond" pitchFamily="18" charset="0"/>
              </a:rPr>
              <a:t>: </a:t>
            </a:r>
            <a:r>
              <a:rPr lang="cs-CZ" i="1" dirty="0" err="1" smtClean="0">
                <a:latin typeface="Garamond" pitchFamily="18" charset="0"/>
              </a:rPr>
              <a:t>Pilsudski</a:t>
            </a:r>
            <a:r>
              <a:rPr lang="cs-CZ" i="1" dirty="0" smtClean="0">
                <a:latin typeface="Garamond" pitchFamily="18" charset="0"/>
              </a:rPr>
              <a:t>'s </a:t>
            </a:r>
            <a:r>
              <a:rPr lang="cs-CZ" i="1" dirty="0" err="1" smtClean="0">
                <a:latin typeface="Garamond" pitchFamily="18" charset="0"/>
              </a:rPr>
              <a:t>Coup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smtClean="0">
                <a:latin typeface="Garamond" pitchFamily="18" charset="0"/>
              </a:rPr>
              <a:t>D'</a:t>
            </a:r>
            <a:r>
              <a:rPr lang="cs-CZ" i="1" dirty="0" err="1" smtClean="0">
                <a:latin typeface="Garamond" pitchFamily="18" charset="0"/>
              </a:rPr>
              <a:t>État</a:t>
            </a:r>
            <a:r>
              <a:rPr lang="cs-CZ" i="1" dirty="0" smtClean="0">
                <a:latin typeface="Garamond" pitchFamily="18" charset="0"/>
              </a:rPr>
              <a:t>. </a:t>
            </a:r>
            <a:r>
              <a:rPr lang="cs-CZ" dirty="0" smtClean="0">
                <a:latin typeface="Garamond" pitchFamily="18" charset="0"/>
              </a:rPr>
              <a:t>Colu</a:t>
            </a:r>
            <a:r>
              <a:rPr lang="cs-CZ" dirty="0" smtClean="0">
                <a:latin typeface="Garamond" pitchFamily="18" charset="0"/>
              </a:rPr>
              <a:t>mbia University </a:t>
            </a:r>
            <a:r>
              <a:rPr lang="cs-CZ" dirty="0" err="1" smtClean="0">
                <a:latin typeface="Garamond" pitchFamily="18" charset="0"/>
              </a:rPr>
              <a:t>Press</a:t>
            </a:r>
            <a:r>
              <a:rPr lang="cs-CZ" dirty="0" smtClean="0">
                <a:latin typeface="Garamond" pitchFamily="18" charset="0"/>
              </a:rPr>
              <a:t> 1967.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Garamond" pitchFamily="18" charset="0"/>
              </a:rPr>
              <a:t>Rothschild, </a:t>
            </a:r>
            <a:r>
              <a:rPr lang="cs-CZ" dirty="0" err="1" smtClean="0">
                <a:latin typeface="Garamond" pitchFamily="18" charset="0"/>
              </a:rPr>
              <a:t>Joseph</a:t>
            </a:r>
            <a:r>
              <a:rPr lang="cs-CZ" dirty="0" smtClean="0">
                <a:latin typeface="Garamond" pitchFamily="18" charset="0"/>
              </a:rPr>
              <a:t>: </a:t>
            </a:r>
            <a:r>
              <a:rPr lang="en-US" i="1" dirty="0" smtClean="0">
                <a:latin typeface="Garamond" pitchFamily="18" charset="0"/>
              </a:rPr>
              <a:t>East Central Europe Between the Two World </a:t>
            </a:r>
            <a:r>
              <a:rPr lang="en-US" i="1" dirty="0" smtClean="0">
                <a:latin typeface="Garamond" pitchFamily="18" charset="0"/>
              </a:rPr>
              <a:t>Wars</a:t>
            </a:r>
            <a:r>
              <a:rPr lang="cs-CZ" i="1" dirty="0" smtClean="0">
                <a:latin typeface="Garamond" pitchFamily="18" charset="0"/>
              </a:rPr>
              <a:t>. </a:t>
            </a:r>
            <a:r>
              <a:rPr lang="cs-CZ" dirty="0" smtClean="0">
                <a:latin typeface="Garamond" pitchFamily="18" charset="0"/>
              </a:rPr>
              <a:t>Columbia University </a:t>
            </a:r>
            <a:r>
              <a:rPr lang="cs-CZ" dirty="0" err="1" smtClean="0">
                <a:latin typeface="Garamond" pitchFamily="18" charset="0"/>
              </a:rPr>
              <a:t>Press</a:t>
            </a:r>
            <a:r>
              <a:rPr lang="cs-CZ" dirty="0" smtClean="0">
                <a:latin typeface="Garamond" pitchFamily="18" charset="0"/>
              </a:rPr>
              <a:t> 1974.</a:t>
            </a:r>
          </a:p>
          <a:p>
            <a:pPr>
              <a:buFont typeface="Arial" pitchFamily="34" charset="0"/>
              <a:buChar char="•"/>
            </a:pPr>
            <a:r>
              <a:rPr lang="cs-CZ" dirty="0" err="1" smtClean="0">
                <a:latin typeface="Garamond" pitchFamily="18" charset="0"/>
              </a:rPr>
              <a:t>Frucht</a:t>
            </a:r>
            <a:r>
              <a:rPr lang="cs-CZ" dirty="0" smtClean="0">
                <a:latin typeface="Garamond" pitchFamily="18" charset="0"/>
              </a:rPr>
              <a:t>, Richard (</a:t>
            </a:r>
            <a:r>
              <a:rPr lang="cs-CZ" dirty="0" err="1" smtClean="0">
                <a:latin typeface="Garamond" pitchFamily="18" charset="0"/>
              </a:rPr>
              <a:t>ed</a:t>
            </a:r>
            <a:r>
              <a:rPr lang="cs-CZ" dirty="0" smtClean="0">
                <a:latin typeface="Garamond" pitchFamily="18" charset="0"/>
              </a:rPr>
              <a:t>.): </a:t>
            </a:r>
            <a:r>
              <a:rPr lang="cs-CZ" i="1" dirty="0" err="1" smtClean="0">
                <a:latin typeface="Garamond" pitchFamily="18" charset="0"/>
              </a:rPr>
              <a:t>Eastern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Europe</a:t>
            </a:r>
            <a:r>
              <a:rPr lang="cs-CZ" i="1" dirty="0" smtClean="0">
                <a:latin typeface="Garamond" pitchFamily="18" charset="0"/>
              </a:rPr>
              <a:t>: </a:t>
            </a:r>
            <a:r>
              <a:rPr lang="cs-CZ" i="1" dirty="0" err="1" smtClean="0">
                <a:latin typeface="Garamond" pitchFamily="18" charset="0"/>
              </a:rPr>
              <a:t>an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introduction</a:t>
            </a:r>
            <a:r>
              <a:rPr lang="cs-CZ" i="1" dirty="0" smtClean="0">
                <a:latin typeface="Garamond" pitchFamily="18" charset="0"/>
              </a:rPr>
              <a:t> to </a:t>
            </a:r>
            <a:r>
              <a:rPr lang="cs-CZ" i="1" dirty="0" err="1" smtClean="0">
                <a:latin typeface="Garamond" pitchFamily="18" charset="0"/>
              </a:rPr>
              <a:t>the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people</a:t>
            </a:r>
            <a:r>
              <a:rPr lang="cs-CZ" i="1" dirty="0" smtClean="0">
                <a:latin typeface="Garamond" pitchFamily="18" charset="0"/>
              </a:rPr>
              <a:t>, </a:t>
            </a:r>
            <a:r>
              <a:rPr lang="cs-CZ" i="1" dirty="0" err="1" smtClean="0">
                <a:latin typeface="Garamond" pitchFamily="18" charset="0"/>
              </a:rPr>
              <a:t>lands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and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culture</a:t>
            </a:r>
            <a:r>
              <a:rPr lang="cs-CZ" i="1" dirty="0" smtClean="0">
                <a:latin typeface="Garamond" pitchFamily="18" charset="0"/>
              </a:rPr>
              <a:t>. </a:t>
            </a:r>
            <a:r>
              <a:rPr lang="cs-CZ" dirty="0" smtClean="0">
                <a:latin typeface="Garamond" pitchFamily="18" charset="0"/>
              </a:rPr>
              <a:t>ABC- </a:t>
            </a:r>
            <a:r>
              <a:rPr lang="cs-CZ" dirty="0" err="1" smtClean="0">
                <a:latin typeface="Garamond" pitchFamily="18" charset="0"/>
              </a:rPr>
              <a:t>Clio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Inc</a:t>
            </a:r>
            <a:r>
              <a:rPr lang="cs-CZ" dirty="0" smtClean="0">
                <a:latin typeface="Garamond" pitchFamily="18" charset="0"/>
              </a:rPr>
              <a:t>. </a:t>
            </a:r>
            <a:r>
              <a:rPr lang="cs-CZ" dirty="0" err="1" smtClean="0">
                <a:latin typeface="Garamond" pitchFamily="18" charset="0"/>
              </a:rPr>
              <a:t>Santa</a:t>
            </a:r>
            <a:r>
              <a:rPr lang="cs-CZ" dirty="0" smtClean="0">
                <a:latin typeface="Garamond" pitchFamily="18" charset="0"/>
              </a:rPr>
              <a:t> Barbara, USA 2005. </a:t>
            </a:r>
            <a:endParaRPr lang="cs-CZ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516672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czechoslovakia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836712"/>
            <a:ext cx="8280920" cy="5904656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First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Czechoslovak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republic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proclaimed</a:t>
            </a:r>
            <a:r>
              <a:rPr lang="cs-CZ" dirty="0" smtClean="0">
                <a:latin typeface="Garamond" pitchFamily="18" charset="0"/>
              </a:rPr>
              <a:t> on </a:t>
            </a:r>
            <a:r>
              <a:rPr lang="cs-CZ" b="1" dirty="0" err="1" smtClean="0">
                <a:latin typeface="Garamond" pitchFamily="18" charset="0"/>
              </a:rPr>
              <a:t>October</a:t>
            </a:r>
            <a:r>
              <a:rPr lang="cs-CZ" b="1" dirty="0" smtClean="0">
                <a:latin typeface="Garamond" pitchFamily="18" charset="0"/>
              </a:rPr>
              <a:t> 28, 1918 </a:t>
            </a:r>
            <a:r>
              <a:rPr lang="cs-CZ" dirty="0" smtClean="0">
                <a:latin typeface="Garamond" pitchFamily="18" charset="0"/>
              </a:rPr>
              <a:t>in </a:t>
            </a:r>
            <a:r>
              <a:rPr lang="cs-CZ" dirty="0" err="1" smtClean="0">
                <a:latin typeface="Garamond" pitchFamily="18" charset="0"/>
              </a:rPr>
              <a:t>Prague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Wenceslas</a:t>
            </a:r>
            <a:r>
              <a:rPr lang="cs-CZ" dirty="0" smtClean="0">
                <a:latin typeface="Garamond" pitchFamily="18" charset="0"/>
              </a:rPr>
              <a:t> Square).</a:t>
            </a:r>
          </a:p>
          <a:p>
            <a:pPr lvl="0"/>
            <a:r>
              <a:rPr lang="cs-CZ" dirty="0" smtClean="0">
                <a:latin typeface="Garamond" pitchFamily="18" charset="0"/>
              </a:rPr>
              <a:t>A</a:t>
            </a:r>
            <a:r>
              <a:rPr lang="en-US" dirty="0" smtClean="0">
                <a:latin typeface="Garamond" pitchFamily="18" charset="0"/>
              </a:rPr>
              <a:t> new era for two nations </a:t>
            </a:r>
            <a:r>
              <a:rPr lang="cs-CZ" dirty="0" smtClean="0">
                <a:latin typeface="Garamond" pitchFamily="18" charset="0"/>
              </a:rPr>
              <a:t>(</a:t>
            </a:r>
            <a:r>
              <a:rPr lang="cs-CZ" dirty="0" err="1" smtClean="0">
                <a:latin typeface="Garamond" pitchFamily="18" charset="0"/>
              </a:rPr>
              <a:t>Czechs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Slovaks</a:t>
            </a:r>
            <a:r>
              <a:rPr lang="cs-CZ" dirty="0" smtClean="0">
                <a:latin typeface="Garamond" pitchFamily="18" charset="0"/>
              </a:rPr>
              <a:t>) </a:t>
            </a:r>
            <a:r>
              <a:rPr lang="en-US" dirty="0" smtClean="0">
                <a:latin typeface="Garamond" pitchFamily="18" charset="0"/>
              </a:rPr>
              <a:t>which had previously been part of the Austro-Hungarian Empire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began</a:t>
            </a:r>
            <a:r>
              <a:rPr lang="cs-CZ" dirty="0" smtClean="0">
                <a:latin typeface="Garamond" pitchFamily="18" charset="0"/>
              </a:rPr>
              <a:t>.</a:t>
            </a:r>
          </a:p>
          <a:p>
            <a:r>
              <a:rPr lang="cs-CZ" dirty="0" err="1" smtClean="0">
                <a:latin typeface="Garamond" pitchFamily="18" charset="0"/>
              </a:rPr>
              <a:t>Czechoslovakia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consisted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: Bohemia, </a:t>
            </a:r>
            <a:r>
              <a:rPr lang="cs-CZ" dirty="0" err="1" smtClean="0">
                <a:latin typeface="Garamond" pitchFamily="18" charset="0"/>
              </a:rPr>
              <a:t>Moravia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Silesia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Slovakia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Carpathian</a:t>
            </a:r>
            <a:r>
              <a:rPr lang="cs-CZ" dirty="0" smtClean="0">
                <a:latin typeface="Garamond" pitchFamily="18" charset="0"/>
              </a:rPr>
              <a:t> Ruthenia </a:t>
            </a:r>
          </a:p>
          <a:p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first</a:t>
            </a:r>
            <a:r>
              <a:rPr lang="cs-CZ" dirty="0" smtClean="0">
                <a:latin typeface="Garamond" pitchFamily="18" charset="0"/>
              </a:rPr>
              <a:t> Prime </a:t>
            </a:r>
            <a:r>
              <a:rPr lang="cs-CZ" dirty="0" err="1" smtClean="0">
                <a:latin typeface="Garamond" pitchFamily="18" charset="0"/>
              </a:rPr>
              <a:t>Minister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Karel Kramář</a:t>
            </a:r>
            <a:endParaRPr lang="cs-CZ" dirty="0" smtClean="0">
              <a:solidFill>
                <a:schemeClr val="tx2"/>
              </a:solidFill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1920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constitution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liberal</a:t>
            </a:r>
            <a:r>
              <a:rPr lang="cs-CZ" dirty="0" smtClean="0">
                <a:latin typeface="Garamond" pitchFamily="18" charset="0"/>
              </a:rPr>
              <a:t>) </a:t>
            </a:r>
            <a:r>
              <a:rPr lang="cs-CZ" dirty="0" smtClean="0">
                <a:latin typeface="Garamond" pitchFamily="18" charset="0"/>
              </a:rPr>
              <a:t>- </a:t>
            </a:r>
            <a:r>
              <a:rPr lang="cs-CZ" dirty="0" err="1" smtClean="0">
                <a:latin typeface="Garamond" pitchFamily="18" charset="0"/>
              </a:rPr>
              <a:t>plural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parliament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democracy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General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suffrage</a:t>
            </a:r>
            <a:r>
              <a:rPr lang="cs-CZ" dirty="0" smtClean="0">
                <a:latin typeface="Garamond" pitchFamily="18" charset="0"/>
              </a:rPr>
              <a:t> – free, </a:t>
            </a:r>
            <a:r>
              <a:rPr lang="cs-CZ" dirty="0" err="1" smtClean="0">
                <a:latin typeface="Garamond" pitchFamily="18" charset="0"/>
              </a:rPr>
              <a:t>direct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secret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ballot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women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suffrage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since</a:t>
            </a:r>
            <a:r>
              <a:rPr lang="cs-CZ" dirty="0" smtClean="0">
                <a:latin typeface="Garamond" pitchFamily="18" charset="0"/>
              </a:rPr>
              <a:t> 1918</a:t>
            </a:r>
          </a:p>
          <a:p>
            <a:pPr lvl="0"/>
            <a:r>
              <a:rPr lang="cs-CZ" dirty="0" smtClean="0">
                <a:latin typeface="Garamond" pitchFamily="18" charset="0"/>
              </a:rPr>
              <a:t>President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elected</a:t>
            </a:r>
            <a:r>
              <a:rPr lang="cs-CZ" dirty="0" smtClean="0">
                <a:latin typeface="Garamond" pitchFamily="18" charset="0"/>
              </a:rPr>
              <a:t> by </a:t>
            </a:r>
            <a:r>
              <a:rPr lang="cs-CZ" dirty="0" err="1" smtClean="0">
                <a:latin typeface="Garamond" pitchFamily="18" charset="0"/>
              </a:rPr>
              <a:t>Parliament</a:t>
            </a:r>
            <a:r>
              <a:rPr lang="cs-CZ" dirty="0" smtClean="0">
                <a:latin typeface="Garamond" pitchFamily="18" charset="0"/>
              </a:rPr>
              <a:t> 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in </a:t>
            </a:r>
            <a:r>
              <a:rPr lang="cs-CZ" dirty="0" smtClean="0">
                <a:latin typeface="Garamond" pitchFamily="18" charset="0"/>
              </a:rPr>
              <a:t>1920 – </a:t>
            </a:r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Tomáš </a:t>
            </a:r>
            <a:r>
              <a:rPr lang="cs-CZ" b="1" dirty="0" err="1" smtClean="0">
                <a:solidFill>
                  <a:schemeClr val="tx2"/>
                </a:solidFill>
                <a:latin typeface="Garamond" pitchFamily="18" charset="0"/>
              </a:rPr>
              <a:t>Garrigue</a:t>
            </a:r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 Masaryk </a:t>
            </a:r>
            <a:r>
              <a:rPr lang="cs-CZ" b="1" dirty="0" smtClean="0">
                <a:latin typeface="Garamond" pitchFamily="18" charset="0"/>
              </a:rPr>
              <a:t>(1850–1937)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elected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first</a:t>
            </a:r>
            <a:r>
              <a:rPr lang="cs-CZ" dirty="0" smtClean="0">
                <a:latin typeface="Garamond" pitchFamily="18" charset="0"/>
              </a:rPr>
              <a:t> President (</a:t>
            </a:r>
            <a:r>
              <a:rPr lang="cs-CZ" dirty="0" err="1" smtClean="0">
                <a:latin typeface="Garamond" pitchFamily="18" charset="0"/>
              </a:rPr>
              <a:t>reelected</a:t>
            </a:r>
            <a:r>
              <a:rPr lang="cs-CZ" dirty="0" smtClean="0">
                <a:latin typeface="Garamond" pitchFamily="18" charset="0"/>
              </a:rPr>
              <a:t> in 1925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1929, </a:t>
            </a:r>
            <a:r>
              <a:rPr lang="cs-CZ" dirty="0" err="1" smtClean="0">
                <a:latin typeface="Garamond" pitchFamily="18" charset="0"/>
              </a:rPr>
              <a:t>served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till</a:t>
            </a:r>
            <a:r>
              <a:rPr lang="cs-CZ" dirty="0" smtClean="0">
                <a:latin typeface="Garamond" pitchFamily="18" charset="0"/>
              </a:rPr>
              <a:t> 1935), he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a </a:t>
            </a:r>
            <a:r>
              <a:rPr lang="cs-CZ" dirty="0" err="1" smtClean="0">
                <a:latin typeface="Garamond" pitchFamily="18" charset="0"/>
              </a:rPr>
              <a:t>philosopher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a </a:t>
            </a:r>
            <a:r>
              <a:rPr lang="cs-CZ" dirty="0" err="1" smtClean="0">
                <a:latin typeface="Garamond" pitchFamily="18" charset="0"/>
              </a:rPr>
              <a:t>politician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very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influential</a:t>
            </a:r>
            <a:r>
              <a:rPr lang="cs-CZ" dirty="0" smtClean="0">
                <a:latin typeface="Garamond" pitchFamily="18" charset="0"/>
              </a:rPr>
              <a:t> personality, his </a:t>
            </a:r>
            <a:r>
              <a:rPr lang="cs-CZ" dirty="0" err="1" smtClean="0">
                <a:latin typeface="Garamond" pitchFamily="18" charset="0"/>
              </a:rPr>
              <a:t>wife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American</a:t>
            </a:r>
            <a:r>
              <a:rPr lang="cs-CZ" dirty="0" smtClean="0">
                <a:latin typeface="Garamond" pitchFamily="18" charset="0"/>
              </a:rPr>
              <a:t> – Charlotte </a:t>
            </a:r>
            <a:r>
              <a:rPr lang="cs-CZ" dirty="0" err="1" smtClean="0">
                <a:latin typeface="Garamond" pitchFamily="18" charset="0"/>
              </a:rPr>
              <a:t>Garrigue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their</a:t>
            </a:r>
            <a:r>
              <a:rPr lang="cs-CZ" dirty="0" smtClean="0">
                <a:latin typeface="Garamond" pitchFamily="18" charset="0"/>
              </a:rPr>
              <a:t> son </a:t>
            </a:r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Jan Masaryk</a:t>
            </a:r>
            <a:r>
              <a:rPr lang="cs-CZ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served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later</a:t>
            </a:r>
            <a:r>
              <a:rPr lang="cs-CZ" dirty="0" smtClean="0">
                <a:latin typeface="Garamond" pitchFamily="18" charset="0"/>
              </a:rPr>
              <a:t> as </a:t>
            </a:r>
            <a:r>
              <a:rPr lang="cs-CZ" dirty="0" err="1" smtClean="0">
                <a:latin typeface="Garamond" pitchFamily="18" charset="0"/>
              </a:rPr>
              <a:t>Czechoslovak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Foreign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Minister</a:t>
            </a:r>
            <a:r>
              <a:rPr lang="cs-CZ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dirty="0" smtClean="0">
                <a:latin typeface="Garamond" pitchFamily="18" charset="0"/>
              </a:rPr>
              <a:t>most </a:t>
            </a:r>
            <a:r>
              <a:rPr lang="cs-CZ" dirty="0" err="1" smtClean="0">
                <a:latin typeface="Garamond" pitchFamily="18" charset="0"/>
              </a:rPr>
              <a:t>important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most </a:t>
            </a:r>
            <a:r>
              <a:rPr lang="cs-CZ" dirty="0" err="1" smtClean="0">
                <a:latin typeface="Garamond" pitchFamily="18" charset="0"/>
              </a:rPr>
              <a:t>influential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political</a:t>
            </a:r>
            <a:r>
              <a:rPr lang="cs-CZ" dirty="0" smtClean="0">
                <a:latin typeface="Garamond" pitchFamily="18" charset="0"/>
              </a:rPr>
              <a:t> party - </a:t>
            </a:r>
            <a:r>
              <a:rPr lang="cs-CZ" dirty="0" err="1" smtClean="0">
                <a:latin typeface="Garamond" pitchFamily="18" charset="0"/>
              </a:rPr>
              <a:t>Peasant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party, </a:t>
            </a:r>
            <a:r>
              <a:rPr lang="cs-CZ" dirty="0" err="1" smtClean="0">
                <a:latin typeface="Garamond" pitchFamily="18" charset="0"/>
              </a:rPr>
              <a:t>they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ussually</a:t>
            </a:r>
            <a:r>
              <a:rPr lang="cs-CZ" dirty="0" smtClean="0">
                <a:latin typeface="Garamond" pitchFamily="18" charset="0"/>
              </a:rPr>
              <a:t> had a Prime </a:t>
            </a:r>
            <a:r>
              <a:rPr lang="cs-CZ" dirty="0" err="1" smtClean="0">
                <a:latin typeface="Garamond" pitchFamily="18" charset="0"/>
              </a:rPr>
              <a:t>Minister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Antonín Švehla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in 1920s, </a:t>
            </a:r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Jan </a:t>
            </a:r>
            <a:r>
              <a:rPr lang="cs-CZ" b="1" dirty="0" err="1" smtClean="0">
                <a:solidFill>
                  <a:schemeClr val="tx2"/>
                </a:solidFill>
                <a:latin typeface="Garamond" pitchFamily="18" charset="0"/>
              </a:rPr>
              <a:t>Malypetr</a:t>
            </a:r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Milan Hodža</a:t>
            </a:r>
            <a:r>
              <a:rPr lang="cs-CZ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in </a:t>
            </a:r>
            <a:r>
              <a:rPr lang="cs-CZ" dirty="0" smtClean="0">
                <a:latin typeface="Garamond" pitchFamily="18" charset="0"/>
              </a:rPr>
              <a:t>1930s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Social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Democrats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Peoples</a:t>
            </a:r>
            <a:r>
              <a:rPr lang="cs-CZ" dirty="0" smtClean="0">
                <a:latin typeface="Garamond" pitchFamily="18" charset="0"/>
              </a:rPr>
              <a:t> Party, </a:t>
            </a:r>
            <a:r>
              <a:rPr lang="cs-CZ" dirty="0" err="1" smtClean="0">
                <a:latin typeface="Garamond" pitchFamily="18" charset="0"/>
              </a:rPr>
              <a:t>Communist</a:t>
            </a:r>
            <a:r>
              <a:rPr lang="cs-CZ" dirty="0" smtClean="0">
                <a:latin typeface="Garamond" pitchFamily="18" charset="0"/>
              </a:rPr>
              <a:t> Party 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German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parties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Social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Democrats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Peasant</a:t>
            </a:r>
            <a:r>
              <a:rPr lang="cs-CZ" dirty="0" smtClean="0">
                <a:latin typeface="Garamond" pitchFamily="18" charset="0"/>
              </a:rPr>
              <a:t> Party</a:t>
            </a:r>
          </a:p>
          <a:p>
            <a:r>
              <a:rPr lang="cs-CZ" dirty="0" err="1" smtClean="0">
                <a:latin typeface="Garamond" pitchFamily="18" charset="0"/>
              </a:rPr>
              <a:t>Land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reform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great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estates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nobility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Church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distributed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to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peasants</a:t>
            </a:r>
            <a:endParaRPr lang="cs-CZ" dirty="0" smtClean="0">
              <a:latin typeface="Garamond" pitchFamily="18" charset="0"/>
            </a:endParaRPr>
          </a:p>
          <a:p>
            <a:r>
              <a:rPr lang="cs-CZ" dirty="0" err="1" smtClean="0">
                <a:latin typeface="Garamond" pitchFamily="18" charset="0"/>
              </a:rPr>
              <a:t>Internal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problems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Slovak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authonomist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movement</a:t>
            </a:r>
            <a:r>
              <a:rPr lang="cs-CZ" dirty="0" smtClean="0">
                <a:latin typeface="Garamond" pitchFamily="18" charset="0"/>
              </a:rPr>
              <a:t> </a:t>
            </a:r>
          </a:p>
          <a:p>
            <a:r>
              <a:rPr lang="cs-CZ" dirty="0" err="1" smtClean="0">
                <a:latin typeface="Garamond" pitchFamily="18" charset="0"/>
              </a:rPr>
              <a:t>After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war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economic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problems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but</a:t>
            </a:r>
            <a:r>
              <a:rPr lang="cs-CZ" dirty="0" smtClean="0">
                <a:latin typeface="Garamond" pitchFamily="18" charset="0"/>
              </a:rPr>
              <a:t> not </a:t>
            </a:r>
            <a:r>
              <a:rPr lang="cs-CZ" dirty="0" err="1" smtClean="0">
                <a:latin typeface="Garamond" pitchFamily="18" charset="0"/>
              </a:rPr>
              <a:t>so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serious</a:t>
            </a:r>
            <a:r>
              <a:rPr lang="cs-CZ" dirty="0" smtClean="0">
                <a:latin typeface="Garamond" pitchFamily="18" charset="0"/>
              </a:rPr>
              <a:t> as in </a:t>
            </a:r>
            <a:r>
              <a:rPr lang="cs-CZ" dirty="0" err="1" smtClean="0">
                <a:latin typeface="Garamond" pitchFamily="18" charset="0"/>
              </a:rPr>
              <a:t>neighbouring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countries</a:t>
            </a:r>
            <a:endParaRPr lang="cs-CZ" dirty="0" smtClean="0">
              <a:latin typeface="Garamond" pitchFamily="18" charset="0"/>
            </a:endParaRPr>
          </a:p>
          <a:p>
            <a:r>
              <a:rPr lang="cs-CZ" dirty="0" err="1" smtClean="0">
                <a:latin typeface="Garamond" pitchFamily="18" charset="0"/>
              </a:rPr>
              <a:t>Czechoslovakia</a:t>
            </a:r>
            <a:r>
              <a:rPr lang="cs-CZ" dirty="0" smtClean="0">
                <a:latin typeface="Garamond" pitchFamily="18" charset="0"/>
              </a:rPr>
              <a:t> had </a:t>
            </a:r>
            <a:r>
              <a:rPr lang="cs-CZ" dirty="0" err="1" smtClean="0">
                <a:latin typeface="Garamond" pitchFamily="18" charset="0"/>
              </a:rPr>
              <a:t>developed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industry</a:t>
            </a:r>
            <a:endParaRPr lang="cs-CZ" dirty="0" smtClean="0">
              <a:latin typeface="Garamond" pitchFamily="18" charset="0"/>
            </a:endParaRPr>
          </a:p>
          <a:p>
            <a:r>
              <a:rPr lang="cs-CZ" dirty="0" err="1" smtClean="0">
                <a:latin typeface="Garamond" pitchFamily="18" charset="0"/>
              </a:rPr>
              <a:t>One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most </a:t>
            </a:r>
            <a:r>
              <a:rPr lang="cs-CZ" dirty="0" err="1" smtClean="0">
                <a:latin typeface="Garamond" pitchFamily="18" charset="0"/>
              </a:rPr>
              <a:t>progresive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social</a:t>
            </a:r>
            <a:r>
              <a:rPr lang="cs-CZ" dirty="0" smtClean="0">
                <a:latin typeface="Garamond" pitchFamily="18" charset="0"/>
              </a:rPr>
              <a:t>-</a:t>
            </a:r>
            <a:r>
              <a:rPr lang="cs-CZ" dirty="0" err="1" smtClean="0">
                <a:latin typeface="Garamond" pitchFamily="18" charset="0"/>
              </a:rPr>
              <a:t>security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pension </a:t>
            </a:r>
            <a:r>
              <a:rPr lang="cs-CZ" dirty="0" err="1" smtClean="0">
                <a:latin typeface="Garamond" pitchFamily="18" charset="0"/>
              </a:rPr>
              <a:t>systems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Europe</a:t>
            </a:r>
            <a:endParaRPr lang="cs-CZ" dirty="0" smtClean="0">
              <a:latin typeface="Garamond" pitchFamily="18" charset="0"/>
            </a:endParaRPr>
          </a:p>
          <a:p>
            <a:pPr lvl="0"/>
            <a:endParaRPr lang="cs-CZ" dirty="0" smtClean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3429000" cy="557808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czechoslovakia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395536" y="5661248"/>
            <a:ext cx="7992888" cy="912128"/>
          </a:xfrm>
        </p:spPr>
        <p:txBody>
          <a:bodyPr>
            <a:normAutofit/>
          </a:bodyPr>
          <a:lstStyle/>
          <a:p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first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Czechoslovak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republic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consisted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: Bohemia, </a:t>
            </a:r>
            <a:r>
              <a:rPr lang="cs-CZ" sz="2000" dirty="0" err="1" smtClean="0">
                <a:latin typeface="Garamond" pitchFamily="18" charset="0"/>
              </a:rPr>
              <a:t>Moravia</a:t>
            </a:r>
            <a:r>
              <a:rPr lang="cs-CZ" sz="2000" dirty="0" smtClean="0">
                <a:latin typeface="Garamond" pitchFamily="18" charset="0"/>
              </a:rPr>
              <a:t>, </a:t>
            </a:r>
            <a:r>
              <a:rPr lang="cs-CZ" sz="2000" dirty="0" err="1" smtClean="0">
                <a:latin typeface="Garamond" pitchFamily="18" charset="0"/>
              </a:rPr>
              <a:t>Silesia</a:t>
            </a:r>
            <a:r>
              <a:rPr lang="cs-CZ" sz="2000" dirty="0" smtClean="0">
                <a:latin typeface="Garamond" pitchFamily="18" charset="0"/>
              </a:rPr>
              <a:t>, </a:t>
            </a:r>
            <a:r>
              <a:rPr lang="cs-CZ" sz="2000" dirty="0" err="1" smtClean="0">
                <a:latin typeface="Garamond" pitchFamily="18" charset="0"/>
              </a:rPr>
              <a:t>Slovakia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and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Carpathian</a:t>
            </a:r>
            <a:r>
              <a:rPr lang="cs-CZ" sz="2000" dirty="0" smtClean="0">
                <a:latin typeface="Garamond" pitchFamily="18" charset="0"/>
              </a:rPr>
              <a:t> Ruthenia (Sub-</a:t>
            </a:r>
            <a:r>
              <a:rPr lang="cs-CZ" sz="2000" dirty="0" err="1" smtClean="0">
                <a:latin typeface="Garamond" pitchFamily="18" charset="0"/>
              </a:rPr>
              <a:t>Carpathian</a:t>
            </a:r>
            <a:r>
              <a:rPr lang="cs-CZ" sz="2000" dirty="0" smtClean="0">
                <a:latin typeface="Garamond" pitchFamily="18" charset="0"/>
              </a:rPr>
              <a:t> Rus) </a:t>
            </a:r>
            <a:endParaRPr lang="cs-CZ" sz="2000" dirty="0">
              <a:latin typeface="Garamond" pitchFamily="18" charset="0"/>
            </a:endParaRPr>
          </a:p>
        </p:txBody>
      </p:sp>
      <p:pic>
        <p:nvPicPr>
          <p:cNvPr id="7" name="Zástupný symbol pro obrázek 6" descr="800px-Czechoslovakia01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24744"/>
            <a:ext cx="8569556" cy="3899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idx="2"/>
          </p:nvPr>
        </p:nvSpPr>
        <p:spPr>
          <a:xfrm>
            <a:off x="467544" y="5949280"/>
            <a:ext cx="7488832" cy="720080"/>
          </a:xfrm>
        </p:spPr>
        <p:txBody>
          <a:bodyPr>
            <a:normAutofit/>
          </a:bodyPr>
          <a:lstStyle/>
          <a:p>
            <a:r>
              <a:rPr lang="cs-CZ" sz="2000" dirty="0" err="1" smtClean="0">
                <a:latin typeface="Garamond" pitchFamily="18" charset="0"/>
              </a:rPr>
              <a:t>Proclamation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first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Czechoslovak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Republic</a:t>
            </a:r>
            <a:r>
              <a:rPr lang="cs-CZ" sz="2000" dirty="0" smtClean="0">
                <a:latin typeface="Garamond" pitchFamily="18" charset="0"/>
              </a:rPr>
              <a:t> on </a:t>
            </a:r>
            <a:r>
              <a:rPr lang="cs-CZ" sz="2000" dirty="0" err="1" smtClean="0">
                <a:latin typeface="Garamond" pitchFamily="18" charset="0"/>
              </a:rPr>
              <a:t>October</a:t>
            </a:r>
            <a:r>
              <a:rPr lang="cs-CZ" sz="2000" dirty="0" smtClean="0">
                <a:latin typeface="Garamond" pitchFamily="18" charset="0"/>
              </a:rPr>
              <a:t>, 28 1918 in </a:t>
            </a:r>
            <a:r>
              <a:rPr lang="cs-CZ" sz="2000" dirty="0" err="1" smtClean="0">
                <a:latin typeface="Garamond" pitchFamily="18" charset="0"/>
              </a:rPr>
              <a:t>Prague</a:t>
            </a:r>
            <a:r>
              <a:rPr lang="cs-CZ" sz="2000" dirty="0" smtClean="0">
                <a:latin typeface="Garamond" pitchFamily="18" charset="0"/>
              </a:rPr>
              <a:t> (</a:t>
            </a:r>
            <a:r>
              <a:rPr lang="cs-CZ" sz="2000" dirty="0" err="1" smtClean="0">
                <a:latin typeface="Garamond" pitchFamily="18" charset="0"/>
              </a:rPr>
              <a:t>Wenceslaus</a:t>
            </a:r>
            <a:r>
              <a:rPr lang="cs-CZ" sz="2000" dirty="0" smtClean="0">
                <a:latin typeface="Garamond" pitchFamily="18" charset="0"/>
              </a:rPr>
              <a:t> Square).</a:t>
            </a:r>
            <a:endParaRPr lang="cs-CZ" sz="2000" dirty="0">
              <a:latin typeface="Garamond" pitchFamily="18" charset="0"/>
            </a:endParaRPr>
          </a:p>
        </p:txBody>
      </p:sp>
      <p:pic>
        <p:nvPicPr>
          <p:cNvPr id="4" name="Zástupný symbol pro obsah 3" descr="vaclava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332656"/>
            <a:ext cx="5904656" cy="5398542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00648"/>
          </a:xfrm>
        </p:spPr>
        <p:txBody>
          <a:bodyPr>
            <a:no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czechoslovakia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395536" y="5733256"/>
            <a:ext cx="3582104" cy="792088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 smtClean="0">
                <a:latin typeface="Garamond" pitchFamily="18" charset="0"/>
              </a:rPr>
              <a:t>Tomaš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Garrigue</a:t>
            </a:r>
            <a:r>
              <a:rPr lang="cs-CZ" dirty="0" smtClean="0">
                <a:latin typeface="Garamond" pitchFamily="18" charset="0"/>
              </a:rPr>
              <a:t> Masaryk</a:t>
            </a:r>
          </a:p>
          <a:p>
            <a:r>
              <a:rPr lang="cs-CZ" dirty="0" smtClean="0">
                <a:latin typeface="Garamond" pitchFamily="18" charset="0"/>
              </a:rPr>
              <a:t>1st President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Czechoslovakia</a:t>
            </a:r>
            <a:r>
              <a:rPr lang="cs-CZ" dirty="0" smtClean="0">
                <a:latin typeface="Garamond" pitchFamily="18" charset="0"/>
              </a:rPr>
              <a:t> (1920–1935) </a:t>
            </a:r>
            <a:endParaRPr lang="cs-CZ" dirty="0">
              <a:latin typeface="Garamond" pitchFamily="18" charset="0"/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>
          <a:xfrm>
            <a:off x="4499992" y="5733256"/>
            <a:ext cx="3520440" cy="792088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>
                <a:latin typeface="Garamond" pitchFamily="18" charset="0"/>
              </a:rPr>
              <a:t>Edvard Beneš</a:t>
            </a:r>
          </a:p>
          <a:p>
            <a:r>
              <a:rPr lang="cs-CZ" dirty="0" smtClean="0">
                <a:latin typeface="Garamond" pitchFamily="18" charset="0"/>
              </a:rPr>
              <a:t>2nd President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Czechoslovakia</a:t>
            </a:r>
            <a:r>
              <a:rPr lang="cs-CZ" dirty="0" smtClean="0">
                <a:latin typeface="Garamond" pitchFamily="18" charset="0"/>
              </a:rPr>
              <a:t> (1935–1938, 1945–1948)</a:t>
            </a:r>
            <a:endParaRPr lang="cs-CZ" dirty="0">
              <a:latin typeface="Garamond" pitchFamily="18" charset="0"/>
            </a:endParaRPr>
          </a:p>
        </p:txBody>
      </p:sp>
      <p:pic>
        <p:nvPicPr>
          <p:cNvPr id="9" name="Zástupný symbol pro obsah 8" descr="tgm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11560" y="1196752"/>
            <a:ext cx="3091621" cy="4114800"/>
          </a:xfrm>
        </p:spPr>
      </p:pic>
      <p:pic>
        <p:nvPicPr>
          <p:cNvPr id="10" name="Zástupný symbol pro obsah 9" descr="benes_edvard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32040" y="1124744"/>
            <a:ext cx="2818015" cy="41148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60648"/>
            <a:ext cx="8136904" cy="640871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cs-CZ" b="1" dirty="0" err="1" smtClean="0">
                <a:latin typeface="Garamond" pitchFamily="18" charset="0"/>
              </a:rPr>
              <a:t>foreign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policy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– led by </a:t>
            </a:r>
            <a:r>
              <a:rPr lang="cs-CZ" dirty="0" err="1" smtClean="0">
                <a:latin typeface="Garamond" pitchFamily="18" charset="0"/>
              </a:rPr>
              <a:t>Minister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Edvard Beneš</a:t>
            </a:r>
            <a:r>
              <a:rPr lang="cs-CZ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from</a:t>
            </a:r>
            <a:r>
              <a:rPr lang="cs-CZ" dirty="0" smtClean="0">
                <a:latin typeface="Garamond" pitchFamily="18" charset="0"/>
              </a:rPr>
              <a:t> 1918 to 1935 – </a:t>
            </a:r>
            <a:r>
              <a:rPr lang="cs-CZ" dirty="0" err="1" smtClean="0">
                <a:latin typeface="Garamond" pitchFamily="18" charset="0"/>
              </a:rPr>
              <a:t>one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most </a:t>
            </a:r>
            <a:r>
              <a:rPr lang="cs-CZ" dirty="0" err="1" smtClean="0">
                <a:latin typeface="Garamond" pitchFamily="18" charset="0"/>
              </a:rPr>
              <a:t>important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European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diplomats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during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interwar</a:t>
            </a:r>
            <a:r>
              <a:rPr lang="cs-CZ" dirty="0" smtClean="0">
                <a:latin typeface="Garamond" pitchFamily="18" charset="0"/>
              </a:rPr>
              <a:t> period, in 1936 he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elected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second</a:t>
            </a:r>
            <a:r>
              <a:rPr lang="cs-CZ" dirty="0" smtClean="0">
                <a:latin typeface="Garamond" pitchFamily="18" charset="0"/>
              </a:rPr>
              <a:t> President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Czechoslovakia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Czechoslovakia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faced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Hungarian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demands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return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parts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Slovakia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To </a:t>
            </a:r>
            <a:r>
              <a:rPr lang="cs-CZ" dirty="0" err="1" smtClean="0">
                <a:latin typeface="Garamond" pitchFamily="18" charset="0"/>
              </a:rPr>
              <a:t>protect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borders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the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Little</a:t>
            </a:r>
            <a:r>
              <a:rPr lang="cs-CZ" b="1" dirty="0" smtClean="0">
                <a:latin typeface="Garamond" pitchFamily="18" charset="0"/>
              </a:rPr>
              <a:t> Entente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formed</a:t>
            </a:r>
            <a:r>
              <a:rPr lang="cs-CZ" dirty="0" smtClean="0">
                <a:latin typeface="Garamond" pitchFamily="18" charset="0"/>
              </a:rPr>
              <a:t> in 1921  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It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alliance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Czechoslovakia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Kingdom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Serbs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Croats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Slovenes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Yugoslavia</a:t>
            </a:r>
            <a:r>
              <a:rPr lang="cs-CZ" dirty="0" smtClean="0">
                <a:latin typeface="Garamond" pitchFamily="18" charset="0"/>
              </a:rPr>
              <a:t>)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Romania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against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Hungary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revanchism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against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restoration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Habsburgs</a:t>
            </a:r>
            <a:r>
              <a:rPr lang="cs-CZ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Little</a:t>
            </a:r>
            <a:r>
              <a:rPr lang="cs-CZ" dirty="0" smtClean="0">
                <a:latin typeface="Garamond" pitchFamily="18" charset="0"/>
              </a:rPr>
              <a:t> Entente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supported</a:t>
            </a:r>
            <a:r>
              <a:rPr lang="cs-CZ" dirty="0" smtClean="0">
                <a:latin typeface="Garamond" pitchFamily="18" charset="0"/>
              </a:rPr>
              <a:t> by France (1924 – </a:t>
            </a:r>
            <a:r>
              <a:rPr lang="cs-CZ" dirty="0" err="1" smtClean="0">
                <a:latin typeface="Garamond" pitchFamily="18" charset="0"/>
              </a:rPr>
              <a:t>Czechoslovak</a:t>
            </a:r>
            <a:r>
              <a:rPr lang="cs-CZ" dirty="0" smtClean="0">
                <a:latin typeface="Garamond" pitchFamily="18" charset="0"/>
              </a:rPr>
              <a:t>-</a:t>
            </a:r>
            <a:r>
              <a:rPr lang="cs-CZ" dirty="0" err="1" smtClean="0">
                <a:latin typeface="Garamond" pitchFamily="18" charset="0"/>
              </a:rPr>
              <a:t>French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Agreement</a:t>
            </a:r>
            <a:r>
              <a:rPr lang="cs-CZ" dirty="0" smtClean="0">
                <a:latin typeface="Garamond" pitchFamily="18" charset="0"/>
              </a:rPr>
              <a:t>)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Little</a:t>
            </a:r>
            <a:r>
              <a:rPr lang="cs-CZ" dirty="0" smtClean="0">
                <a:latin typeface="Garamond" pitchFamily="18" charset="0"/>
              </a:rPr>
              <a:t> Entente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</a:t>
            </a:r>
            <a:r>
              <a:rPr lang="cs-CZ" dirty="0" smtClean="0">
                <a:latin typeface="Garamond" pitchFamily="18" charset="0"/>
              </a:rPr>
              <a:t> idea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Czechoslovak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Foreign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Minister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smtClean="0">
                <a:latin typeface="Garamond" pitchFamily="18" charset="0"/>
              </a:rPr>
              <a:t>Edvard Beneš</a:t>
            </a:r>
            <a:r>
              <a:rPr lang="cs-CZ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It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also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attmept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establish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internationaly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important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organization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some</a:t>
            </a:r>
            <a:r>
              <a:rPr lang="cs-CZ" dirty="0" smtClean="0">
                <a:latin typeface="Garamond" pitchFamily="18" charset="0"/>
              </a:rPr>
              <a:t> influence in </a:t>
            </a:r>
            <a:r>
              <a:rPr lang="cs-CZ" dirty="0" err="1" smtClean="0">
                <a:latin typeface="Garamond" pitchFamily="18" charset="0"/>
              </a:rPr>
              <a:t>European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politics</a:t>
            </a:r>
            <a:r>
              <a:rPr lang="cs-CZ" dirty="0" smtClean="0">
                <a:latin typeface="Garamond" pitchFamily="18" charset="0"/>
              </a:rPr>
              <a:t>.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most </a:t>
            </a:r>
            <a:r>
              <a:rPr lang="cs-CZ" dirty="0" err="1" smtClean="0">
                <a:latin typeface="Garamond" pitchFamily="18" charset="0"/>
              </a:rPr>
              <a:t>important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Czechoslovak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ally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France 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since</a:t>
            </a:r>
            <a:r>
              <a:rPr lang="cs-CZ" dirty="0" smtClean="0">
                <a:latin typeface="Garamond" pitchFamily="18" charset="0"/>
              </a:rPr>
              <a:t> 1925 – </a:t>
            </a:r>
            <a:r>
              <a:rPr lang="cs-CZ" dirty="0" err="1" smtClean="0">
                <a:latin typeface="Garamond" pitchFamily="18" charset="0"/>
              </a:rPr>
              <a:t>economic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growth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cultural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development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great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depression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since</a:t>
            </a:r>
            <a:r>
              <a:rPr lang="cs-CZ" dirty="0" smtClean="0">
                <a:latin typeface="Garamond" pitchFamily="18" charset="0"/>
              </a:rPr>
              <a:t> 1930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since</a:t>
            </a:r>
            <a:r>
              <a:rPr lang="cs-CZ" dirty="0" smtClean="0">
                <a:latin typeface="Garamond" pitchFamily="18" charset="0"/>
              </a:rPr>
              <a:t> 1933 – </a:t>
            </a:r>
            <a:r>
              <a:rPr lang="cs-CZ" dirty="0" err="1" smtClean="0">
                <a:latin typeface="Garamond" pitchFamily="18" charset="0"/>
              </a:rPr>
              <a:t>Czechoslovakia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threatened</a:t>
            </a:r>
            <a:r>
              <a:rPr lang="cs-CZ" dirty="0" smtClean="0">
                <a:latin typeface="Garamond" pitchFamily="18" charset="0"/>
              </a:rPr>
              <a:t> by </a:t>
            </a:r>
            <a:r>
              <a:rPr lang="cs-CZ" dirty="0" err="1" smtClean="0">
                <a:latin typeface="Garamond" pitchFamily="18" charset="0"/>
              </a:rPr>
              <a:t>Nazi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Germany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CZE </a:t>
            </a:r>
            <a:r>
              <a:rPr lang="cs-CZ" dirty="0" err="1" smtClean="0">
                <a:latin typeface="Garamond" pitchFamily="18" charset="0"/>
              </a:rPr>
              <a:t>built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border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fortification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1935 – </a:t>
            </a:r>
            <a:r>
              <a:rPr lang="cs-CZ" dirty="0" err="1" smtClean="0">
                <a:latin typeface="Garamond" pitchFamily="18" charset="0"/>
              </a:rPr>
              <a:t>mutual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security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pact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Soviet</a:t>
            </a:r>
            <a:r>
              <a:rPr lang="cs-CZ" dirty="0" smtClean="0">
                <a:latin typeface="Garamond" pitchFamily="18" charset="0"/>
              </a:rPr>
              <a:t> Union</a:t>
            </a:r>
            <a:endParaRPr lang="cs-CZ" dirty="0" smtClean="0">
              <a:latin typeface="Garamond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3429000" cy="413792"/>
          </a:xfrm>
        </p:spPr>
        <p:txBody>
          <a:bodyPr>
            <a:no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Little</a:t>
            </a:r>
            <a:r>
              <a:rPr lang="cs-CZ" sz="2800" dirty="0" smtClean="0">
                <a:latin typeface="Garamond" pitchFamily="18" charset="0"/>
              </a:rPr>
              <a:t> entente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6012160" y="5229200"/>
            <a:ext cx="2877946" cy="1126802"/>
          </a:xfrm>
        </p:spPr>
        <p:txBody>
          <a:bodyPr>
            <a:normAutofit/>
          </a:bodyPr>
          <a:lstStyle/>
          <a:p>
            <a:r>
              <a:rPr lang="cs-CZ" sz="2400" dirty="0" err="1" smtClean="0">
                <a:latin typeface="Garamond" pitchFamily="18" charset="0"/>
              </a:rPr>
              <a:t>Czechoslovakia</a:t>
            </a:r>
            <a:r>
              <a:rPr lang="cs-CZ" sz="2400" dirty="0" smtClean="0">
                <a:latin typeface="Garamond" pitchFamily="18" charset="0"/>
              </a:rPr>
              <a:t> + </a:t>
            </a:r>
            <a:r>
              <a:rPr lang="cs-CZ" sz="2400" dirty="0" err="1" smtClean="0">
                <a:latin typeface="Garamond" pitchFamily="18" charset="0"/>
              </a:rPr>
              <a:t>Yugoslavia</a:t>
            </a:r>
            <a:r>
              <a:rPr lang="cs-CZ" sz="2400" dirty="0" smtClean="0">
                <a:latin typeface="Garamond" pitchFamily="18" charset="0"/>
              </a:rPr>
              <a:t> + </a:t>
            </a:r>
            <a:r>
              <a:rPr lang="cs-CZ" sz="2400" dirty="0" err="1" smtClean="0">
                <a:latin typeface="Garamond" pitchFamily="18" charset="0"/>
              </a:rPr>
              <a:t>Rumania</a:t>
            </a:r>
            <a:endParaRPr lang="cs-CZ" sz="2400" dirty="0">
              <a:latin typeface="Garamond" pitchFamily="18" charset="0"/>
            </a:endParaRPr>
          </a:p>
        </p:txBody>
      </p:sp>
      <p:pic>
        <p:nvPicPr>
          <p:cNvPr id="4" name="Zástupný symbol pro obsah 3" descr="Little_Entente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053" r="9053"/>
          <a:stretch>
            <a:fillRect/>
          </a:stretch>
        </p:blipFill>
        <p:spPr>
          <a:xfrm>
            <a:off x="323528" y="836712"/>
            <a:ext cx="5472608" cy="547260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355160" cy="444664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Europe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before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world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war</a:t>
            </a:r>
            <a:r>
              <a:rPr lang="cs-CZ" sz="2800" dirty="0" smtClean="0">
                <a:latin typeface="Garamond" pitchFamily="18" charset="0"/>
              </a:rPr>
              <a:t>  i</a:t>
            </a:r>
            <a:endParaRPr lang="cs-CZ" sz="2800" dirty="0">
              <a:latin typeface="Garamond" pitchFamily="18" charset="0"/>
            </a:endParaRPr>
          </a:p>
        </p:txBody>
      </p:sp>
      <p:pic>
        <p:nvPicPr>
          <p:cNvPr id="4" name="Zástupný symbol pro obsah 3" descr="3a8687cbb6_17252391_o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8208912" cy="5913431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920880" cy="660688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Czechoslovak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border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fortification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5536" y="1988840"/>
            <a:ext cx="3888432" cy="889248"/>
          </a:xfrm>
        </p:spPr>
        <p:txBody>
          <a:bodyPr>
            <a:normAutofit/>
          </a:bodyPr>
          <a:lstStyle/>
          <a:p>
            <a:r>
              <a:rPr lang="cs-CZ" dirty="0" err="1" smtClean="0">
                <a:latin typeface="Garamond" pitchFamily="18" charset="0"/>
              </a:rPr>
              <a:t>Czechoslovak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fortification</a:t>
            </a:r>
            <a:r>
              <a:rPr lang="cs-CZ" dirty="0" smtClean="0">
                <a:latin typeface="Garamond" pitchFamily="18" charset="0"/>
              </a:rPr>
              <a:t> – Hanička</a:t>
            </a:r>
          </a:p>
          <a:p>
            <a:r>
              <a:rPr lang="cs-CZ" dirty="0" smtClean="0">
                <a:latin typeface="Garamond" pitchFamily="18" charset="0"/>
              </a:rPr>
              <a:t>http://www.</a:t>
            </a:r>
            <a:r>
              <a:rPr lang="cs-CZ" dirty="0" err="1" smtClean="0">
                <a:latin typeface="Garamond" pitchFamily="18" charset="0"/>
              </a:rPr>
              <a:t>hanicka.cz</a:t>
            </a:r>
            <a:r>
              <a:rPr lang="cs-CZ" dirty="0" smtClean="0">
                <a:latin typeface="Garamond" pitchFamily="18" charset="0"/>
              </a:rPr>
              <a:t>/</a:t>
            </a:r>
            <a:endParaRPr lang="cs-CZ" dirty="0">
              <a:latin typeface="Garamond" pitchFamily="18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88024" y="4725144"/>
            <a:ext cx="3520440" cy="936104"/>
          </a:xfrm>
        </p:spPr>
        <p:txBody>
          <a:bodyPr>
            <a:normAutofit lnSpcReduction="10000"/>
          </a:bodyPr>
          <a:lstStyle/>
          <a:p>
            <a:r>
              <a:rPr lang="cs-CZ" dirty="0" err="1" smtClean="0">
                <a:latin typeface="Garamond" pitchFamily="18" charset="0"/>
              </a:rPr>
              <a:t>Czechoslovak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fortification</a:t>
            </a:r>
            <a:r>
              <a:rPr lang="cs-CZ" dirty="0" smtClean="0">
                <a:latin typeface="Garamond" pitchFamily="18" charset="0"/>
              </a:rPr>
              <a:t> – Bouda</a:t>
            </a:r>
          </a:p>
          <a:p>
            <a:r>
              <a:rPr lang="cs-CZ" dirty="0" smtClean="0">
                <a:latin typeface="Garamond" pitchFamily="18" charset="0"/>
              </a:rPr>
              <a:t>http://www.</a:t>
            </a:r>
            <a:r>
              <a:rPr lang="cs-CZ" dirty="0" err="1" smtClean="0">
                <a:latin typeface="Garamond" pitchFamily="18" charset="0"/>
              </a:rPr>
              <a:t>boudamuseum.com</a:t>
            </a:r>
            <a:r>
              <a:rPr lang="cs-CZ" dirty="0" smtClean="0">
                <a:latin typeface="Garamond" pitchFamily="18" charset="0"/>
              </a:rPr>
              <a:t>/</a:t>
            </a:r>
            <a:endParaRPr lang="cs-CZ" dirty="0">
              <a:latin typeface="Garamond" pitchFamily="18" charset="0"/>
            </a:endParaRPr>
          </a:p>
        </p:txBody>
      </p:sp>
      <p:pic>
        <p:nvPicPr>
          <p:cNvPr id="9" name="Zástupný symbol pro obsah 8" descr="Hanička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56992"/>
            <a:ext cx="4241155" cy="2968809"/>
          </a:xfrm>
        </p:spPr>
      </p:pic>
      <p:pic>
        <p:nvPicPr>
          <p:cNvPr id="10" name="Zástupný symbol pro obsah 9" descr="800px-Boudatvrz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32040" y="1196752"/>
            <a:ext cx="4032448" cy="3024336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136904" cy="516672"/>
          </a:xfrm>
        </p:spPr>
        <p:txBody>
          <a:bodyPr>
            <a:normAutofit fontScale="90000"/>
          </a:bodyPr>
          <a:lstStyle/>
          <a:p>
            <a:r>
              <a:rPr lang="cs-CZ" sz="2800" dirty="0" err="1" smtClean="0">
                <a:latin typeface="Garamond" pitchFamily="18" charset="0"/>
              </a:rPr>
              <a:t>National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minorities</a:t>
            </a:r>
            <a:r>
              <a:rPr lang="cs-CZ" sz="2800" dirty="0" smtClean="0">
                <a:latin typeface="Garamond" pitchFamily="18" charset="0"/>
              </a:rPr>
              <a:t> in  </a:t>
            </a:r>
            <a:r>
              <a:rPr lang="cs-CZ" sz="2800" dirty="0" err="1" smtClean="0">
                <a:latin typeface="Garamond" pitchFamily="18" charset="0"/>
              </a:rPr>
              <a:t>czechoslovakia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80728"/>
            <a:ext cx="7776864" cy="5688632"/>
          </a:xfrm>
        </p:spPr>
        <p:txBody>
          <a:bodyPr>
            <a:normAutofit lnSpcReduction="10000"/>
          </a:bodyPr>
          <a:lstStyle/>
          <a:p>
            <a:pPr lvl="0"/>
            <a:r>
              <a:rPr lang="cs-CZ" dirty="0" smtClean="0">
                <a:latin typeface="Garamond" pitchFamily="18" charset="0"/>
              </a:rPr>
              <a:t>More </a:t>
            </a:r>
            <a:r>
              <a:rPr lang="cs-CZ" dirty="0" err="1" smtClean="0">
                <a:latin typeface="Garamond" pitchFamily="18" charset="0"/>
              </a:rPr>
              <a:t>than</a:t>
            </a:r>
            <a:r>
              <a:rPr lang="cs-CZ" dirty="0" smtClean="0">
                <a:latin typeface="Garamond" pitchFamily="18" charset="0"/>
              </a:rPr>
              <a:t> 3 </a:t>
            </a:r>
            <a:r>
              <a:rPr lang="cs-CZ" dirty="0" err="1" smtClean="0">
                <a:latin typeface="Garamond" pitchFamily="18" charset="0"/>
              </a:rPr>
              <a:t>million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ethnic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Germans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living</a:t>
            </a:r>
            <a:r>
              <a:rPr lang="cs-CZ" dirty="0" smtClean="0">
                <a:latin typeface="Garamond" pitchFamily="18" charset="0"/>
              </a:rPr>
              <a:t> in Bohemian </a:t>
            </a:r>
            <a:r>
              <a:rPr lang="cs-CZ" dirty="0" err="1" smtClean="0">
                <a:latin typeface="Garamond" pitchFamily="18" charset="0"/>
              </a:rPr>
              <a:t>lands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they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called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Sudeten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Germans</a:t>
            </a:r>
            <a:r>
              <a:rPr lang="cs-CZ" dirty="0" smtClean="0">
                <a:latin typeface="Garamond" pitchFamily="18" charset="0"/>
              </a:rPr>
              <a:t>.</a:t>
            </a:r>
          </a:p>
          <a:p>
            <a:pPr lvl="0">
              <a:buFont typeface="Courier New" pitchFamily="49" charset="0"/>
              <a:buChar char="o"/>
            </a:pP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German</a:t>
            </a:r>
            <a:r>
              <a:rPr lang="cs-CZ" dirty="0" smtClean="0">
                <a:latin typeface="Garamond" pitchFamily="18" charset="0"/>
              </a:rPr>
              <a:t> minority </a:t>
            </a:r>
            <a:r>
              <a:rPr lang="cs-CZ" dirty="0" err="1" smtClean="0">
                <a:latin typeface="Garamond" pitchFamily="18" charset="0"/>
              </a:rPr>
              <a:t>living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Sudetenland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demanded</a:t>
            </a:r>
            <a:r>
              <a:rPr lang="cs-CZ" dirty="0" smtClean="0">
                <a:latin typeface="Garamond" pitchFamily="18" charset="0"/>
              </a:rPr>
              <a:t> autonomy </a:t>
            </a:r>
            <a:r>
              <a:rPr lang="cs-CZ" dirty="0" err="1" smtClean="0">
                <a:latin typeface="Garamond" pitchFamily="18" charset="0"/>
              </a:rPr>
              <a:t>from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Czech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government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claiming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suppressed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repressed</a:t>
            </a:r>
            <a:r>
              <a:rPr lang="cs-CZ" dirty="0" smtClean="0">
                <a:latin typeface="Garamond" pitchFamily="18" charset="0"/>
              </a:rPr>
              <a:t> by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Czech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government</a:t>
            </a:r>
            <a:r>
              <a:rPr lang="cs-CZ" dirty="0" smtClean="0">
                <a:latin typeface="Garamond" pitchFamily="18" charset="0"/>
              </a:rPr>
              <a:t>.</a:t>
            </a:r>
          </a:p>
          <a:p>
            <a:pPr lvl="0">
              <a:buFont typeface="Courier New" pitchFamily="49" charset="0"/>
              <a:buChar char="o"/>
            </a:pPr>
            <a:r>
              <a:rPr lang="cs-CZ" dirty="0" smtClean="0">
                <a:latin typeface="Garamond" pitchFamily="18" charset="0"/>
              </a:rPr>
              <a:t>1938 </a:t>
            </a:r>
            <a:r>
              <a:rPr lang="cs-CZ" dirty="0" smtClean="0">
                <a:latin typeface="Garamond" pitchFamily="18" charset="0"/>
              </a:rPr>
              <a:t>- </a:t>
            </a:r>
            <a:r>
              <a:rPr lang="cs-CZ" dirty="0" err="1" smtClean="0">
                <a:latin typeface="Garamond" pitchFamily="18" charset="0"/>
              </a:rPr>
              <a:t>Munich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Agreement</a:t>
            </a:r>
            <a:endParaRPr lang="cs-CZ" dirty="0" smtClean="0">
              <a:latin typeface="Garamond" pitchFamily="18" charset="0"/>
            </a:endParaRPr>
          </a:p>
          <a:p>
            <a:pPr lvl="0">
              <a:buFont typeface="Courier New" pitchFamily="49" charset="0"/>
              <a:buChar char="o"/>
            </a:pP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Other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national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minorities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Czechoslovakia</a:t>
            </a:r>
            <a:r>
              <a:rPr lang="cs-CZ" dirty="0" smtClean="0">
                <a:latin typeface="Garamond" pitchFamily="18" charset="0"/>
              </a:rPr>
              <a:t>:</a:t>
            </a:r>
          </a:p>
          <a:p>
            <a:pPr lvl="0">
              <a:buFont typeface="Courier New" pitchFamily="49" charset="0"/>
              <a:buChar char="o"/>
            </a:pPr>
            <a:r>
              <a:rPr lang="cs-CZ" dirty="0" smtClean="0">
                <a:latin typeface="Garamond" pitchFamily="18" charset="0"/>
              </a:rPr>
              <a:t>750 000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Hungarians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southern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Slovakia</a:t>
            </a:r>
            <a:endParaRPr lang="cs-CZ" dirty="0" smtClean="0">
              <a:latin typeface="Garamond" pitchFamily="18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cs-CZ" dirty="0" smtClean="0">
                <a:latin typeface="Garamond" pitchFamily="18" charset="0"/>
              </a:rPr>
              <a:t>450 000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Ruthenians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Karpathian</a:t>
            </a:r>
            <a:r>
              <a:rPr lang="cs-CZ" dirty="0" smtClean="0">
                <a:latin typeface="Garamond" pitchFamily="18" charset="0"/>
              </a:rPr>
              <a:t> Ruthenia</a:t>
            </a:r>
          </a:p>
          <a:p>
            <a:pPr lvl="0">
              <a:buFont typeface="Courier New" pitchFamily="49" charset="0"/>
              <a:buChar char="o"/>
            </a:pPr>
            <a:r>
              <a:rPr lang="cs-CZ" dirty="0" smtClean="0">
                <a:latin typeface="Garamond" pitchFamily="18" charset="0"/>
              </a:rPr>
              <a:t>75 000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Poles</a:t>
            </a:r>
            <a:endParaRPr lang="cs-CZ" dirty="0" smtClean="0">
              <a:latin typeface="Garamond" pitchFamily="18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cs-CZ" dirty="0" err="1" smtClean="0">
                <a:latin typeface="Garamond" pitchFamily="18" charset="0"/>
              </a:rPr>
              <a:t>Jews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Gypsies</a:t>
            </a:r>
            <a:endParaRPr lang="cs-CZ" dirty="0" smtClean="0">
              <a:latin typeface="Garamond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332656"/>
            <a:ext cx="7848872" cy="6336704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cs-CZ" dirty="0" err="1" smtClean="0">
                <a:latin typeface="Garamond" pitchFamily="18" charset="0"/>
              </a:rPr>
              <a:t>There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a </a:t>
            </a:r>
            <a:r>
              <a:rPr lang="cs-CZ" dirty="0" err="1" smtClean="0">
                <a:latin typeface="Garamond" pitchFamily="18" charset="0"/>
              </a:rPr>
              <a:t>numerous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German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minortity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Czechoslovakia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b="1" dirty="0" err="1" smtClean="0">
                <a:latin typeface="Garamond" pitchFamily="18" charset="0"/>
              </a:rPr>
              <a:t>Sudeten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German</a:t>
            </a:r>
            <a:r>
              <a:rPr lang="cs-CZ" b="1" dirty="0" smtClean="0">
                <a:latin typeface="Garamond" pitchFamily="18" charset="0"/>
              </a:rPr>
              <a:t> Party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leader </a:t>
            </a:r>
            <a:r>
              <a:rPr lang="cs-CZ" b="1" dirty="0" err="1" smtClean="0">
                <a:solidFill>
                  <a:schemeClr val="tx2"/>
                </a:solidFill>
                <a:latin typeface="Garamond" pitchFamily="18" charset="0"/>
              </a:rPr>
              <a:t>Konrad</a:t>
            </a:r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Garamond" pitchFamily="18" charset="0"/>
              </a:rPr>
              <a:t>Henlein</a:t>
            </a:r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established</a:t>
            </a:r>
            <a:r>
              <a:rPr lang="cs-CZ" dirty="0" smtClean="0">
                <a:latin typeface="Garamond" pitchFamily="18" charset="0"/>
              </a:rPr>
              <a:t> in 1935</a:t>
            </a:r>
          </a:p>
          <a:p>
            <a:r>
              <a:rPr lang="cs-CZ" dirty="0" smtClean="0">
                <a:latin typeface="Garamond" pitchFamily="18" charset="0"/>
              </a:rPr>
              <a:t>1935 – </a:t>
            </a:r>
            <a:r>
              <a:rPr lang="cs-CZ" dirty="0" err="1" smtClean="0">
                <a:latin typeface="Garamond" pitchFamily="18" charset="0"/>
              </a:rPr>
              <a:t>Parliamentary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elections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newly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founded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Sudeten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German</a:t>
            </a:r>
            <a:r>
              <a:rPr lang="cs-CZ" dirty="0" smtClean="0">
                <a:latin typeface="Garamond" pitchFamily="18" charset="0"/>
              </a:rPr>
              <a:t> Party </a:t>
            </a:r>
            <a:r>
              <a:rPr lang="cs-CZ" dirty="0" err="1" smtClean="0">
                <a:latin typeface="Garamond" pitchFamily="18" charset="0"/>
              </a:rPr>
              <a:t>under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leadership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Garamond" pitchFamily="18" charset="0"/>
              </a:rPr>
              <a:t>Konrad</a:t>
            </a:r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Garamond" pitchFamily="18" charset="0"/>
              </a:rPr>
              <a:t>Henlein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financed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Nazi</a:t>
            </a:r>
            <a:r>
              <a:rPr lang="cs-CZ" dirty="0" smtClean="0">
                <a:latin typeface="Garamond" pitchFamily="18" charset="0"/>
              </a:rPr>
              <a:t> money, </a:t>
            </a:r>
            <a:r>
              <a:rPr lang="cs-CZ" dirty="0" err="1" smtClean="0">
                <a:latin typeface="Garamond" pitchFamily="18" charset="0"/>
              </a:rPr>
              <a:t>won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upset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victory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securing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over</a:t>
            </a:r>
            <a:r>
              <a:rPr lang="cs-CZ" dirty="0" smtClean="0">
                <a:latin typeface="Garamond" pitchFamily="18" charset="0"/>
              </a:rPr>
              <a:t> 2/3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Sudeten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German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vote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which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worsened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diplomatic</a:t>
            </a:r>
            <a:r>
              <a:rPr lang="cs-CZ" dirty="0" smtClean="0">
                <a:latin typeface="Garamond" pitchFamily="18" charset="0"/>
              </a:rPr>
              <a:t> relations </a:t>
            </a:r>
            <a:r>
              <a:rPr lang="cs-CZ" dirty="0" err="1" smtClean="0">
                <a:latin typeface="Garamond" pitchFamily="18" charset="0"/>
              </a:rPr>
              <a:t>between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Germans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Czechs</a:t>
            </a:r>
            <a:r>
              <a:rPr lang="cs-CZ" dirty="0" smtClean="0">
                <a:latin typeface="Garamond" pitchFamily="18" charset="0"/>
              </a:rPr>
              <a:t>.</a:t>
            </a:r>
            <a:endParaRPr lang="cs-CZ" b="1" dirty="0" smtClean="0">
              <a:solidFill>
                <a:schemeClr val="tx2"/>
              </a:solidFill>
              <a:latin typeface="Garamond" pitchFamily="18" charset="0"/>
            </a:endParaRPr>
          </a:p>
          <a:p>
            <a:pPr lvl="0"/>
            <a:endParaRPr lang="cs-CZ" sz="900" b="1" dirty="0" smtClean="0">
              <a:solidFill>
                <a:schemeClr val="tx2"/>
              </a:solidFill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  <a:hlinkClick r:id="rId2"/>
              </a:rPr>
              <a:t>https://www.youtube.com/watch?v=cS5GglsNKyo</a:t>
            </a:r>
            <a:endParaRPr lang="cs-CZ" dirty="0" smtClean="0">
              <a:latin typeface="Garamond" pitchFamily="18" charset="0"/>
            </a:endParaRPr>
          </a:p>
          <a:p>
            <a:pPr lvl="0">
              <a:buNone/>
            </a:pPr>
            <a:endParaRPr lang="cs-CZ" sz="900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April</a:t>
            </a:r>
            <a:r>
              <a:rPr lang="cs-CZ" dirty="0" smtClean="0">
                <a:latin typeface="Garamond" pitchFamily="18" charset="0"/>
              </a:rPr>
              <a:t> 1938 – </a:t>
            </a:r>
            <a:r>
              <a:rPr lang="cs-CZ" b="1" dirty="0" err="1" smtClean="0">
                <a:latin typeface="Garamond" pitchFamily="18" charset="0"/>
              </a:rPr>
              <a:t>Karlsbader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Decrees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demanding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authonomy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Sudeten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Germans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freedom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profess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Nazi</a:t>
            </a:r>
            <a:r>
              <a:rPr lang="cs-CZ" dirty="0" smtClean="0">
                <a:latin typeface="Garamond" pitchFamily="18" charset="0"/>
              </a:rPr>
              <a:t> ideology, </a:t>
            </a:r>
            <a:r>
              <a:rPr lang="cs-CZ" dirty="0" err="1" smtClean="0">
                <a:latin typeface="Garamond" pitchFamily="18" charset="0"/>
              </a:rPr>
              <a:t>Sudeten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Germans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expected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that</a:t>
            </a:r>
            <a:r>
              <a:rPr lang="cs-CZ" dirty="0" smtClean="0">
                <a:latin typeface="Garamond" pitchFamily="18" charset="0"/>
              </a:rPr>
              <a:t> President Beneš </a:t>
            </a:r>
            <a:r>
              <a:rPr lang="cs-CZ" dirty="0" err="1" smtClean="0">
                <a:latin typeface="Garamond" pitchFamily="18" charset="0"/>
              </a:rPr>
              <a:t>will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refuse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their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exaggerated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requirments</a:t>
            </a:r>
            <a:r>
              <a:rPr lang="cs-CZ" dirty="0" smtClean="0">
                <a:latin typeface="Garamond" pitchFamily="18" charset="0"/>
              </a:rPr>
              <a:t> 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Czechoslovak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government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forced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coclude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agreement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Henlein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but</a:t>
            </a:r>
            <a:r>
              <a:rPr lang="cs-CZ" dirty="0" smtClean="0">
                <a:latin typeface="Garamond" pitchFamily="18" charset="0"/>
              </a:rPr>
              <a:t> he </a:t>
            </a:r>
            <a:r>
              <a:rPr lang="cs-CZ" dirty="0" err="1" smtClean="0">
                <a:latin typeface="Garamond" pitchFamily="18" charset="0"/>
              </a:rPr>
              <a:t>refused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all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their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suggestions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according</a:t>
            </a:r>
            <a:r>
              <a:rPr lang="cs-CZ" dirty="0" smtClean="0">
                <a:latin typeface="Garamond" pitchFamily="18" charset="0"/>
              </a:rPr>
              <a:t> to Hitler’s </a:t>
            </a:r>
            <a:r>
              <a:rPr lang="cs-CZ" dirty="0" err="1" smtClean="0">
                <a:latin typeface="Garamond" pitchFamily="18" charset="0"/>
              </a:rPr>
              <a:t>instructions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Hitler </a:t>
            </a:r>
            <a:r>
              <a:rPr lang="cs-CZ" dirty="0" err="1" smtClean="0">
                <a:latin typeface="Garamond" pitchFamily="18" charset="0"/>
              </a:rPr>
              <a:t>accused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Czechoslovak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government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„</a:t>
            </a:r>
            <a:r>
              <a:rPr lang="cs-CZ" dirty="0" err="1" smtClean="0">
                <a:latin typeface="Garamond" pitchFamily="18" charset="0"/>
              </a:rPr>
              <a:t>oppresing</a:t>
            </a:r>
            <a:r>
              <a:rPr lang="cs-CZ" dirty="0" smtClean="0">
                <a:latin typeface="Garamond" pitchFamily="18" charset="0"/>
              </a:rPr>
              <a:t>“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Greman</a:t>
            </a:r>
            <a:r>
              <a:rPr lang="cs-CZ" dirty="0" smtClean="0">
                <a:latin typeface="Garamond" pitchFamily="18" charset="0"/>
              </a:rPr>
              <a:t> minority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demanded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ceding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Sudetenland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Germany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Czechoslovak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Govermnent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responded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that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Germany</a:t>
            </a:r>
            <a:r>
              <a:rPr lang="cs-CZ" dirty="0" smtClean="0">
                <a:latin typeface="Garamond" pitchFamily="18" charset="0"/>
              </a:rPr>
              <a:t> had no </a:t>
            </a:r>
            <a:r>
              <a:rPr lang="cs-CZ" dirty="0" err="1" smtClean="0">
                <a:latin typeface="Garamond" pitchFamily="18" charset="0"/>
              </a:rPr>
              <a:t>legal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claims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that</a:t>
            </a:r>
            <a:r>
              <a:rPr lang="cs-CZ" dirty="0" smtClean="0">
                <a:latin typeface="Garamond" pitchFamily="18" charset="0"/>
              </a:rPr>
              <a:t> region</a:t>
            </a:r>
          </a:p>
          <a:p>
            <a:r>
              <a:rPr lang="cs-CZ" dirty="0" smtClean="0">
                <a:latin typeface="Garamond" pitchFamily="18" charset="0"/>
              </a:rPr>
              <a:t>Great </a:t>
            </a:r>
            <a:r>
              <a:rPr lang="cs-CZ" dirty="0" err="1" smtClean="0">
                <a:latin typeface="Garamond" pitchFamily="18" charset="0"/>
              </a:rPr>
              <a:t>powers</a:t>
            </a:r>
            <a:r>
              <a:rPr lang="cs-CZ" dirty="0" smtClean="0">
                <a:latin typeface="Garamond" pitchFamily="18" charset="0"/>
              </a:rPr>
              <a:t> – Great </a:t>
            </a:r>
            <a:r>
              <a:rPr lang="cs-CZ" dirty="0" err="1" smtClean="0">
                <a:latin typeface="Garamond" pitchFamily="18" charset="0"/>
              </a:rPr>
              <a:t>Britain</a:t>
            </a:r>
            <a:r>
              <a:rPr lang="cs-CZ" dirty="0" smtClean="0">
                <a:latin typeface="Garamond" pitchFamily="18" charset="0"/>
              </a:rPr>
              <a:t>, France –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affraid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new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war</a:t>
            </a:r>
            <a:r>
              <a:rPr lang="cs-CZ" dirty="0" smtClean="0">
                <a:latin typeface="Garamond" pitchFamily="18" charset="0"/>
              </a:rPr>
              <a:t> → </a:t>
            </a:r>
            <a:r>
              <a:rPr lang="cs-CZ" dirty="0" err="1" smtClean="0">
                <a:latin typeface="Garamond" pitchFamily="18" charset="0"/>
              </a:rPr>
              <a:t>politics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appeassement</a:t>
            </a:r>
            <a:endParaRPr lang="cs-CZ" dirty="0" smtClean="0"/>
          </a:p>
          <a:p>
            <a:pPr lvl="0"/>
            <a:endParaRPr lang="cs-CZ" dirty="0" smtClean="0">
              <a:latin typeface="Garamond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60648"/>
            <a:ext cx="7776864" cy="6195088"/>
          </a:xfrm>
        </p:spPr>
        <p:txBody>
          <a:bodyPr>
            <a:normAutofit lnSpcReduction="10000"/>
          </a:bodyPr>
          <a:lstStyle/>
          <a:p>
            <a:r>
              <a:rPr lang="cs-CZ" sz="2400" b="1" dirty="0" smtClean="0">
                <a:latin typeface="Garamond" pitchFamily="18" charset="0"/>
              </a:rPr>
              <a:t>Appeasement </a:t>
            </a:r>
            <a:r>
              <a:rPr lang="cs-CZ" sz="2400" dirty="0" smtClean="0">
                <a:latin typeface="Garamond" pitchFamily="18" charset="0"/>
              </a:rPr>
              <a:t>–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en-US" sz="2400" dirty="0" smtClean="0">
                <a:latin typeface="Garamond" pitchFamily="18" charset="0"/>
              </a:rPr>
              <a:t>a diplomatic policy of making political or material concessions to an enemy power in order to avoid conflict</a:t>
            </a:r>
            <a:endParaRPr lang="cs-CZ" b="1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several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negotiations</a:t>
            </a:r>
            <a:r>
              <a:rPr lang="cs-CZ" dirty="0" smtClean="0">
                <a:latin typeface="Garamond" pitchFamily="18" charset="0"/>
              </a:rPr>
              <a:t> on </a:t>
            </a:r>
            <a:r>
              <a:rPr lang="cs-CZ" dirty="0" err="1" smtClean="0">
                <a:latin typeface="Garamond" pitchFamily="18" charset="0"/>
              </a:rPr>
              <a:t>Czechoslovakia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between</a:t>
            </a:r>
            <a:r>
              <a:rPr lang="cs-CZ" dirty="0" smtClean="0">
                <a:latin typeface="Garamond" pitchFamily="18" charset="0"/>
              </a:rPr>
              <a:t> Hitler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British</a:t>
            </a:r>
            <a:r>
              <a:rPr lang="cs-CZ" dirty="0" smtClean="0">
                <a:latin typeface="Garamond" pitchFamily="18" charset="0"/>
              </a:rPr>
              <a:t> Prime </a:t>
            </a:r>
            <a:r>
              <a:rPr lang="cs-CZ" dirty="0" err="1" smtClean="0">
                <a:latin typeface="Garamond" pitchFamily="18" charset="0"/>
              </a:rPr>
              <a:t>Minister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Garamond" pitchFamily="18" charset="0"/>
              </a:rPr>
              <a:t>Neville</a:t>
            </a:r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Garamond" pitchFamily="18" charset="0"/>
              </a:rPr>
              <a:t>Chamberlain</a:t>
            </a:r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during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September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1938</a:t>
            </a:r>
            <a:endParaRPr lang="cs-CZ" dirty="0" smtClean="0">
              <a:latin typeface="Garamond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cs-CZ" sz="2100" dirty="0" smtClean="0">
                <a:latin typeface="Garamond" pitchFamily="18" charset="0"/>
              </a:rPr>
              <a:t>15</a:t>
            </a:r>
            <a:r>
              <a:rPr lang="cs-CZ" sz="2100" baseline="30000" dirty="0" smtClean="0">
                <a:latin typeface="Garamond" pitchFamily="18" charset="0"/>
              </a:rPr>
              <a:t>th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September</a:t>
            </a:r>
            <a:r>
              <a:rPr lang="cs-CZ" sz="2100" dirty="0" smtClean="0">
                <a:latin typeface="Garamond" pitchFamily="18" charset="0"/>
              </a:rPr>
              <a:t> – </a:t>
            </a:r>
            <a:r>
              <a:rPr lang="cs-CZ" sz="2100" dirty="0" err="1" smtClean="0">
                <a:latin typeface="Garamond" pitchFamily="18" charset="0"/>
              </a:rPr>
              <a:t>Berchtesgaden</a:t>
            </a:r>
            <a:r>
              <a:rPr lang="cs-CZ" sz="2100" dirty="0" smtClean="0">
                <a:latin typeface="Garamond" pitchFamily="18" charset="0"/>
              </a:rPr>
              <a:t> – Great </a:t>
            </a:r>
            <a:r>
              <a:rPr lang="cs-CZ" sz="2100" dirty="0" err="1" smtClean="0">
                <a:latin typeface="Garamond" pitchFamily="18" charset="0"/>
              </a:rPr>
              <a:t>powers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were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putting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pressure</a:t>
            </a:r>
            <a:r>
              <a:rPr lang="cs-CZ" sz="2100" dirty="0" smtClean="0">
                <a:latin typeface="Garamond" pitchFamily="18" charset="0"/>
              </a:rPr>
              <a:t> on </a:t>
            </a:r>
            <a:r>
              <a:rPr lang="cs-CZ" sz="2100" dirty="0" err="1" smtClean="0">
                <a:latin typeface="Garamond" pitchFamily="18" charset="0"/>
              </a:rPr>
              <a:t>Czechoslovak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government</a:t>
            </a:r>
            <a:r>
              <a:rPr lang="cs-CZ" sz="2100" dirty="0" smtClean="0">
                <a:latin typeface="Garamond" pitchFamily="18" charset="0"/>
              </a:rPr>
              <a:t> to </a:t>
            </a:r>
            <a:r>
              <a:rPr lang="cs-CZ" sz="2100" dirty="0" err="1" smtClean="0">
                <a:latin typeface="Garamond" pitchFamily="18" charset="0"/>
              </a:rPr>
              <a:t>accept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Hilter</a:t>
            </a:r>
            <a:r>
              <a:rPr lang="cs-CZ" sz="2100" dirty="0" smtClean="0">
                <a:latin typeface="Garamond" pitchFamily="18" charset="0"/>
              </a:rPr>
              <a:t>´s </a:t>
            </a:r>
            <a:r>
              <a:rPr lang="cs-CZ" sz="2100" dirty="0" err="1" smtClean="0">
                <a:latin typeface="Garamond" pitchFamily="18" charset="0"/>
              </a:rPr>
              <a:t>requirments</a:t>
            </a:r>
            <a:r>
              <a:rPr lang="cs-CZ" sz="2100" dirty="0" smtClean="0">
                <a:latin typeface="Garamond" pitchFamily="18" charset="0"/>
              </a:rPr>
              <a:t> – he </a:t>
            </a:r>
            <a:r>
              <a:rPr lang="cs-CZ" sz="2100" dirty="0" err="1" smtClean="0">
                <a:latin typeface="Garamond" pitchFamily="18" charset="0"/>
              </a:rPr>
              <a:t>wanted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Sudeten</a:t>
            </a:r>
            <a:r>
              <a:rPr lang="cs-CZ" sz="2100" dirty="0" smtClean="0">
                <a:latin typeface="Garamond" pitchFamily="18" charset="0"/>
              </a:rPr>
              <a:t>, </a:t>
            </a:r>
            <a:r>
              <a:rPr lang="cs-CZ" sz="2100" dirty="0" err="1" smtClean="0">
                <a:latin typeface="Garamond" pitchFamily="18" charset="0"/>
              </a:rPr>
              <a:t>firstly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Czechoslovak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government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refused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British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and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French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pressure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but</a:t>
            </a:r>
            <a:r>
              <a:rPr lang="cs-CZ" sz="2100" dirty="0" smtClean="0">
                <a:latin typeface="Garamond" pitchFamily="18" charset="0"/>
              </a:rPr>
              <a:t> on 21</a:t>
            </a:r>
            <a:r>
              <a:rPr lang="cs-CZ" sz="2100" baseline="30000" dirty="0" smtClean="0">
                <a:latin typeface="Garamond" pitchFamily="18" charset="0"/>
              </a:rPr>
              <a:t>st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September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was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forced</a:t>
            </a:r>
            <a:r>
              <a:rPr lang="cs-CZ" sz="2100" dirty="0" smtClean="0">
                <a:latin typeface="Garamond" pitchFamily="18" charset="0"/>
              </a:rPr>
              <a:t> to </a:t>
            </a:r>
            <a:r>
              <a:rPr lang="cs-CZ" sz="2100" dirty="0" err="1" smtClean="0">
                <a:latin typeface="Garamond" pitchFamily="18" charset="0"/>
              </a:rPr>
              <a:t>accept</a:t>
            </a:r>
            <a:r>
              <a:rPr lang="cs-CZ" sz="2100" dirty="0" smtClean="0">
                <a:latin typeface="Garamond" pitchFamily="18" charset="0"/>
              </a:rPr>
              <a:t> Hitler´s </a:t>
            </a:r>
            <a:r>
              <a:rPr lang="cs-CZ" sz="2100" dirty="0" err="1" smtClean="0">
                <a:latin typeface="Garamond" pitchFamily="18" charset="0"/>
              </a:rPr>
              <a:t>requirments</a:t>
            </a:r>
            <a:endParaRPr lang="cs-CZ" sz="2100" dirty="0" smtClean="0">
              <a:latin typeface="Garamond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cs-CZ" sz="2100" dirty="0" smtClean="0">
                <a:latin typeface="Garamond" pitchFamily="18" charset="0"/>
              </a:rPr>
              <a:t>22</a:t>
            </a:r>
            <a:r>
              <a:rPr lang="cs-CZ" sz="2100" baseline="30000" dirty="0" smtClean="0">
                <a:latin typeface="Garamond" pitchFamily="18" charset="0"/>
              </a:rPr>
              <a:t>nd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September</a:t>
            </a:r>
            <a:r>
              <a:rPr lang="cs-CZ" sz="2100" dirty="0" smtClean="0">
                <a:latin typeface="Garamond" pitchFamily="18" charset="0"/>
              </a:rPr>
              <a:t> – </a:t>
            </a:r>
            <a:r>
              <a:rPr lang="cs-CZ" sz="2100" dirty="0" err="1" smtClean="0">
                <a:latin typeface="Garamond" pitchFamily="18" charset="0"/>
              </a:rPr>
              <a:t>Bad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Godesberg</a:t>
            </a:r>
            <a:r>
              <a:rPr lang="cs-CZ" sz="2100" dirty="0" smtClean="0">
                <a:latin typeface="Garamond" pitchFamily="18" charset="0"/>
              </a:rPr>
              <a:t> – </a:t>
            </a:r>
            <a:r>
              <a:rPr lang="cs-CZ" sz="2100" dirty="0" err="1" smtClean="0">
                <a:latin typeface="Garamond" pitchFamily="18" charset="0"/>
              </a:rPr>
              <a:t>new</a:t>
            </a:r>
            <a:r>
              <a:rPr lang="cs-CZ" sz="2100" dirty="0" smtClean="0">
                <a:latin typeface="Garamond" pitchFamily="18" charset="0"/>
              </a:rPr>
              <a:t> Hitler´s </a:t>
            </a:r>
            <a:r>
              <a:rPr lang="cs-CZ" sz="2100" dirty="0" err="1" smtClean="0">
                <a:latin typeface="Garamond" pitchFamily="18" charset="0"/>
              </a:rPr>
              <a:t>requirments</a:t>
            </a:r>
            <a:r>
              <a:rPr lang="cs-CZ" sz="2100" dirty="0" smtClean="0">
                <a:latin typeface="Garamond" pitchFamily="18" charset="0"/>
              </a:rPr>
              <a:t> – he </a:t>
            </a:r>
            <a:r>
              <a:rPr lang="cs-CZ" sz="2100" dirty="0" err="1" smtClean="0">
                <a:latin typeface="Garamond" pitchFamily="18" charset="0"/>
              </a:rPr>
              <a:t>wanted</a:t>
            </a:r>
            <a:r>
              <a:rPr lang="cs-CZ" sz="2100" dirty="0" smtClean="0">
                <a:latin typeface="Garamond" pitchFamily="18" charset="0"/>
              </a:rPr>
              <a:t> to </a:t>
            </a:r>
            <a:r>
              <a:rPr lang="cs-CZ" sz="2100" dirty="0" err="1" smtClean="0">
                <a:latin typeface="Garamond" pitchFamily="18" charset="0"/>
              </a:rPr>
              <a:t>occupy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Czechoslovak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fortification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and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some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border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areas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for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Poland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and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Hungary</a:t>
            </a:r>
            <a:endParaRPr lang="cs-CZ" sz="2100" dirty="0" smtClean="0">
              <a:latin typeface="Garamond" pitchFamily="18" charset="0"/>
            </a:endParaRPr>
          </a:p>
          <a:p>
            <a:pPr>
              <a:buNone/>
            </a:pPr>
            <a:r>
              <a:rPr lang="cs-CZ" sz="2400" dirty="0" smtClean="0">
                <a:latin typeface="Garamond" pitchFamily="18" charset="0"/>
              </a:rPr>
              <a:t>	</a:t>
            </a:r>
            <a:endParaRPr lang="cs-CZ" sz="2400" dirty="0" smtClean="0">
              <a:latin typeface="Garamond" pitchFamily="18" charset="0"/>
            </a:endParaRPr>
          </a:p>
          <a:p>
            <a:r>
              <a:rPr lang="cs-CZ" sz="2400" dirty="0" smtClean="0">
                <a:latin typeface="Garamond" pitchFamily="18" charset="0"/>
              </a:rPr>
              <a:t>Hitler </a:t>
            </a:r>
            <a:r>
              <a:rPr lang="cs-CZ" sz="2400" dirty="0" err="1" smtClean="0">
                <a:latin typeface="Garamond" pitchFamily="18" charset="0"/>
              </a:rPr>
              <a:t>announced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that</a:t>
            </a:r>
            <a:r>
              <a:rPr lang="cs-CZ" sz="2400" dirty="0" smtClean="0">
                <a:latin typeface="Garamond" pitchFamily="18" charset="0"/>
              </a:rPr>
              <a:t> he </a:t>
            </a:r>
            <a:r>
              <a:rPr lang="cs-CZ" sz="2400" dirty="0" err="1" smtClean="0">
                <a:latin typeface="Garamond" pitchFamily="18" charset="0"/>
              </a:rPr>
              <a:t>would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attack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Czechoslovakia</a:t>
            </a:r>
            <a:r>
              <a:rPr lang="cs-CZ" sz="2400" dirty="0" smtClean="0">
                <a:latin typeface="Garamond" pitchFamily="18" charset="0"/>
              </a:rPr>
              <a:t> on 28</a:t>
            </a:r>
            <a:r>
              <a:rPr lang="cs-CZ" sz="2400" baseline="30000" dirty="0" smtClean="0">
                <a:latin typeface="Garamond" pitchFamily="18" charset="0"/>
              </a:rPr>
              <a:t>th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September</a:t>
            </a:r>
            <a:r>
              <a:rPr lang="cs-CZ" sz="2400" dirty="0" smtClean="0">
                <a:latin typeface="Garamond" pitchFamily="18" charset="0"/>
              </a:rPr>
              <a:t> (</a:t>
            </a:r>
            <a:r>
              <a:rPr lang="cs-CZ" sz="2400" dirty="0" err="1" smtClean="0">
                <a:latin typeface="Garamond" pitchFamily="18" charset="0"/>
              </a:rPr>
              <a:t>according</a:t>
            </a:r>
            <a:r>
              <a:rPr lang="cs-CZ" sz="2400" dirty="0" smtClean="0">
                <a:latin typeface="Garamond" pitchFamily="18" charset="0"/>
              </a:rPr>
              <a:t> to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i="1" dirty="0" err="1" smtClean="0">
                <a:latin typeface="Garamond" pitchFamily="18" charset="0"/>
              </a:rPr>
              <a:t>Fall</a:t>
            </a:r>
            <a:r>
              <a:rPr lang="cs-CZ" sz="2400" i="1" dirty="0" smtClean="0">
                <a:latin typeface="Garamond" pitchFamily="18" charset="0"/>
              </a:rPr>
              <a:t> </a:t>
            </a:r>
            <a:r>
              <a:rPr lang="cs-CZ" sz="2400" i="1" dirty="0" err="1" smtClean="0">
                <a:latin typeface="Garamond" pitchFamily="18" charset="0"/>
              </a:rPr>
              <a:t>Grün</a:t>
            </a:r>
            <a:r>
              <a:rPr lang="cs-CZ" sz="2400" i="1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prepared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already</a:t>
            </a:r>
            <a:r>
              <a:rPr lang="cs-CZ" sz="2400" dirty="0" smtClean="0">
                <a:latin typeface="Garamond" pitchFamily="18" charset="0"/>
              </a:rPr>
              <a:t> in </a:t>
            </a:r>
            <a:r>
              <a:rPr lang="cs-CZ" sz="2400" dirty="0" err="1" smtClean="0">
                <a:latin typeface="Garamond" pitchFamily="18" charset="0"/>
              </a:rPr>
              <a:t>April</a:t>
            </a:r>
            <a:r>
              <a:rPr lang="cs-CZ" sz="2400" dirty="0" smtClean="0">
                <a:latin typeface="Garamond" pitchFamily="18" charset="0"/>
              </a:rPr>
              <a:t> 1938)</a:t>
            </a:r>
          </a:p>
          <a:p>
            <a:pPr lvl="0">
              <a:buFont typeface="Arial" pitchFamily="34" charset="0"/>
              <a:buChar char="•"/>
            </a:pPr>
            <a:endParaRPr lang="cs-CZ" sz="2100" dirty="0" smtClean="0">
              <a:latin typeface="Garamond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rázek 5" descr="cr-pohranici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620688"/>
            <a:ext cx="8586038" cy="48245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ástupný symbol pro text 4"/>
          <p:cNvSpPr>
            <a:spLocks noGrp="1"/>
          </p:cNvSpPr>
          <p:nvPr>
            <p:ph type="body" sz="half" idx="4294967295"/>
          </p:nvPr>
        </p:nvSpPr>
        <p:spPr>
          <a:xfrm>
            <a:off x="0" y="5733256"/>
            <a:ext cx="7920880" cy="909637"/>
          </a:xfrm>
        </p:spPr>
        <p:txBody>
          <a:bodyPr>
            <a:normAutofit/>
          </a:bodyPr>
          <a:lstStyle/>
          <a:p>
            <a:r>
              <a:rPr lang="cs-CZ" sz="2400" b="1" dirty="0" err="1" smtClean="0">
                <a:latin typeface="Garamond" pitchFamily="18" charset="0"/>
              </a:rPr>
              <a:t>Sudetenland</a:t>
            </a:r>
            <a:r>
              <a:rPr lang="cs-CZ" sz="2400" dirty="0" smtClean="0">
                <a:latin typeface="Garamond" pitchFamily="18" charset="0"/>
              </a:rPr>
              <a:t> –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areas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inhabited</a:t>
            </a:r>
            <a:r>
              <a:rPr lang="cs-CZ" sz="2400" dirty="0" smtClean="0">
                <a:latin typeface="Garamond" pitchFamily="18" charset="0"/>
              </a:rPr>
              <a:t> by </a:t>
            </a:r>
            <a:r>
              <a:rPr lang="cs-CZ" sz="2400" dirty="0" err="1" smtClean="0">
                <a:latin typeface="Garamond" pitchFamily="18" charset="0"/>
              </a:rPr>
              <a:t>Germans</a:t>
            </a:r>
            <a:r>
              <a:rPr lang="cs-CZ" sz="2400" dirty="0" smtClean="0">
                <a:latin typeface="Garamond" pitchFamily="18" charset="0"/>
              </a:rPr>
              <a:t> in Bohemia, </a:t>
            </a:r>
            <a:r>
              <a:rPr lang="cs-CZ" sz="2400" dirty="0" err="1" smtClean="0">
                <a:latin typeface="Garamond" pitchFamily="18" charset="0"/>
              </a:rPr>
              <a:t>Moravia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and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Silesia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during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interwar</a:t>
            </a:r>
            <a:r>
              <a:rPr lang="cs-CZ" sz="2400" dirty="0" smtClean="0">
                <a:latin typeface="Garamond" pitchFamily="18" charset="0"/>
              </a:rPr>
              <a:t> period</a:t>
            </a:r>
            <a:endParaRPr lang="cs-CZ" sz="24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280920" cy="6669360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cs-CZ" sz="8000" dirty="0" err="1" smtClean="0">
                <a:latin typeface="Garamond" pitchFamily="18" charset="0"/>
              </a:rPr>
              <a:t>change</a:t>
            </a:r>
            <a:r>
              <a:rPr lang="cs-CZ" sz="8000" dirty="0" smtClean="0">
                <a:latin typeface="Garamond" pitchFamily="18" charset="0"/>
              </a:rPr>
              <a:t> </a:t>
            </a:r>
            <a:r>
              <a:rPr lang="cs-CZ" sz="8000" dirty="0" err="1" smtClean="0">
                <a:latin typeface="Garamond" pitchFamily="18" charset="0"/>
              </a:rPr>
              <a:t>of</a:t>
            </a:r>
            <a:r>
              <a:rPr lang="cs-CZ" sz="8000" dirty="0" smtClean="0">
                <a:latin typeface="Garamond" pitchFamily="18" charset="0"/>
              </a:rPr>
              <a:t> </a:t>
            </a:r>
            <a:r>
              <a:rPr lang="cs-CZ" sz="8000" dirty="0" err="1" smtClean="0">
                <a:latin typeface="Garamond" pitchFamily="18" charset="0"/>
              </a:rPr>
              <a:t>the</a:t>
            </a:r>
            <a:r>
              <a:rPr lang="cs-CZ" sz="8000" dirty="0" smtClean="0">
                <a:latin typeface="Garamond" pitchFamily="18" charset="0"/>
              </a:rPr>
              <a:t> </a:t>
            </a:r>
            <a:r>
              <a:rPr lang="cs-CZ" sz="8000" dirty="0" err="1" smtClean="0">
                <a:latin typeface="Garamond" pitchFamily="18" charset="0"/>
              </a:rPr>
              <a:t>government</a:t>
            </a:r>
            <a:r>
              <a:rPr lang="cs-CZ" sz="8000" dirty="0" smtClean="0">
                <a:latin typeface="Garamond" pitchFamily="18" charset="0"/>
              </a:rPr>
              <a:t> in </a:t>
            </a:r>
            <a:r>
              <a:rPr lang="cs-CZ" sz="8000" dirty="0" err="1" smtClean="0">
                <a:latin typeface="Garamond" pitchFamily="18" charset="0"/>
              </a:rPr>
              <a:t>Czechoslovakia</a:t>
            </a:r>
            <a:r>
              <a:rPr lang="cs-CZ" sz="8000" dirty="0" smtClean="0">
                <a:latin typeface="Garamond" pitchFamily="18" charset="0"/>
              </a:rPr>
              <a:t> – Prime </a:t>
            </a:r>
            <a:r>
              <a:rPr lang="cs-CZ" sz="8000" dirty="0" err="1" smtClean="0">
                <a:latin typeface="Garamond" pitchFamily="18" charset="0"/>
              </a:rPr>
              <a:t>Minister</a:t>
            </a:r>
            <a:r>
              <a:rPr lang="cs-CZ" sz="8000" dirty="0" smtClean="0">
                <a:latin typeface="Garamond" pitchFamily="18" charset="0"/>
              </a:rPr>
              <a:t> </a:t>
            </a:r>
            <a:r>
              <a:rPr lang="cs-CZ" sz="8000" b="1" dirty="0" err="1" smtClean="0">
                <a:solidFill>
                  <a:schemeClr val="tx2"/>
                </a:solidFill>
                <a:latin typeface="Garamond" pitchFamily="18" charset="0"/>
              </a:rPr>
              <a:t>General</a:t>
            </a:r>
            <a:r>
              <a:rPr lang="cs-CZ" sz="8000" b="1" dirty="0" smtClean="0">
                <a:solidFill>
                  <a:schemeClr val="tx2"/>
                </a:solidFill>
                <a:latin typeface="Garamond" pitchFamily="18" charset="0"/>
              </a:rPr>
              <a:t> Syrový</a:t>
            </a:r>
            <a:endParaRPr lang="cs-CZ" sz="8000" dirty="0" smtClean="0">
              <a:solidFill>
                <a:schemeClr val="tx2"/>
              </a:solidFill>
              <a:latin typeface="Garamond" pitchFamily="18" charset="0"/>
            </a:endParaRPr>
          </a:p>
          <a:p>
            <a:pPr lvl="0"/>
            <a:r>
              <a:rPr lang="cs-CZ" sz="8000" dirty="0" smtClean="0">
                <a:latin typeface="Garamond" pitchFamily="18" charset="0"/>
              </a:rPr>
              <a:t>23</a:t>
            </a:r>
            <a:r>
              <a:rPr lang="cs-CZ" sz="8000" baseline="30000" dirty="0" smtClean="0">
                <a:latin typeface="Garamond" pitchFamily="18" charset="0"/>
              </a:rPr>
              <a:t>rd</a:t>
            </a:r>
            <a:r>
              <a:rPr lang="cs-CZ" sz="8000" dirty="0" smtClean="0">
                <a:latin typeface="Garamond" pitchFamily="18" charset="0"/>
              </a:rPr>
              <a:t> </a:t>
            </a:r>
            <a:r>
              <a:rPr lang="cs-CZ" sz="8000" dirty="0" err="1" smtClean="0">
                <a:latin typeface="Garamond" pitchFamily="18" charset="0"/>
              </a:rPr>
              <a:t>September</a:t>
            </a:r>
            <a:r>
              <a:rPr lang="cs-CZ" sz="8000" dirty="0" smtClean="0">
                <a:latin typeface="Garamond" pitchFamily="18" charset="0"/>
              </a:rPr>
              <a:t> – </a:t>
            </a:r>
            <a:r>
              <a:rPr lang="cs-CZ" sz="8000" b="1" dirty="0" err="1" smtClean="0">
                <a:latin typeface="Garamond" pitchFamily="18" charset="0"/>
              </a:rPr>
              <a:t>general</a:t>
            </a:r>
            <a:r>
              <a:rPr lang="cs-CZ" sz="8000" b="1" dirty="0" smtClean="0">
                <a:latin typeface="Garamond" pitchFamily="18" charset="0"/>
              </a:rPr>
              <a:t> </a:t>
            </a:r>
            <a:r>
              <a:rPr lang="cs-CZ" sz="8000" b="1" dirty="0" err="1" smtClean="0">
                <a:latin typeface="Garamond" pitchFamily="18" charset="0"/>
              </a:rPr>
              <a:t>mobilization</a:t>
            </a:r>
            <a:r>
              <a:rPr lang="cs-CZ" sz="8000" b="1" dirty="0" smtClean="0">
                <a:latin typeface="Garamond" pitchFamily="18" charset="0"/>
              </a:rPr>
              <a:t> </a:t>
            </a:r>
            <a:r>
              <a:rPr lang="cs-CZ" sz="8000" dirty="0" smtClean="0">
                <a:latin typeface="Garamond" pitchFamily="18" charset="0"/>
              </a:rPr>
              <a:t>in </a:t>
            </a:r>
            <a:r>
              <a:rPr lang="cs-CZ" sz="8000" dirty="0" err="1" smtClean="0">
                <a:latin typeface="Garamond" pitchFamily="18" charset="0"/>
              </a:rPr>
              <a:t>Czechoslovakia</a:t>
            </a:r>
            <a:endParaRPr lang="cs-CZ" sz="8000" dirty="0" smtClean="0">
              <a:latin typeface="Garamond" pitchFamily="18" charset="0"/>
            </a:endParaRPr>
          </a:p>
          <a:p>
            <a:pPr lvl="0"/>
            <a:endParaRPr lang="cs-CZ" sz="2500" dirty="0" smtClean="0">
              <a:latin typeface="Garamond" pitchFamily="18" charset="0"/>
            </a:endParaRPr>
          </a:p>
          <a:p>
            <a:pPr lvl="0"/>
            <a:r>
              <a:rPr lang="cs-CZ" sz="5600" dirty="0" smtClean="0">
                <a:latin typeface="Garamond" pitchFamily="18" charset="0"/>
                <a:hlinkClick r:id="rId2"/>
              </a:rPr>
              <a:t>https://www.youtube.com/watch?v=AvQMjamGjI8</a:t>
            </a:r>
            <a:endParaRPr lang="cs-CZ" sz="5600" dirty="0" smtClean="0">
              <a:latin typeface="Garamond" pitchFamily="18" charset="0"/>
            </a:endParaRPr>
          </a:p>
          <a:p>
            <a:pPr lvl="0"/>
            <a:endParaRPr lang="cs-CZ" sz="2500" dirty="0" smtClean="0">
              <a:latin typeface="Garamond" pitchFamily="18" charset="0"/>
            </a:endParaRPr>
          </a:p>
          <a:p>
            <a:pPr lvl="0"/>
            <a:r>
              <a:rPr lang="cs-CZ" sz="8000" dirty="0" smtClean="0">
                <a:latin typeface="Garamond" pitchFamily="18" charset="0"/>
              </a:rPr>
              <a:t>29</a:t>
            </a:r>
            <a:r>
              <a:rPr lang="cs-CZ" sz="8000" baseline="30000" dirty="0" smtClean="0">
                <a:latin typeface="Garamond" pitchFamily="18" charset="0"/>
              </a:rPr>
              <a:t>th</a:t>
            </a:r>
            <a:r>
              <a:rPr lang="cs-CZ" sz="8000" dirty="0" smtClean="0">
                <a:latin typeface="Garamond" pitchFamily="18" charset="0"/>
              </a:rPr>
              <a:t> to 30</a:t>
            </a:r>
            <a:r>
              <a:rPr lang="cs-CZ" sz="8000" baseline="30000" dirty="0" smtClean="0">
                <a:latin typeface="Garamond" pitchFamily="18" charset="0"/>
              </a:rPr>
              <a:t>th</a:t>
            </a:r>
            <a:r>
              <a:rPr lang="cs-CZ" sz="8000" dirty="0" smtClean="0">
                <a:latin typeface="Garamond" pitchFamily="18" charset="0"/>
              </a:rPr>
              <a:t> </a:t>
            </a:r>
            <a:r>
              <a:rPr lang="cs-CZ" sz="8000" dirty="0" err="1" smtClean="0">
                <a:latin typeface="Garamond" pitchFamily="18" charset="0"/>
              </a:rPr>
              <a:t>September</a:t>
            </a:r>
            <a:r>
              <a:rPr lang="cs-CZ" sz="8000" dirty="0" smtClean="0">
                <a:latin typeface="Garamond" pitchFamily="18" charset="0"/>
              </a:rPr>
              <a:t> – </a:t>
            </a:r>
            <a:r>
              <a:rPr lang="cs-CZ" sz="8000" dirty="0" err="1" smtClean="0">
                <a:latin typeface="Garamond" pitchFamily="18" charset="0"/>
              </a:rPr>
              <a:t>negotiations</a:t>
            </a:r>
            <a:r>
              <a:rPr lang="cs-CZ" sz="8000" dirty="0" smtClean="0">
                <a:latin typeface="Garamond" pitchFamily="18" charset="0"/>
              </a:rPr>
              <a:t> </a:t>
            </a:r>
            <a:r>
              <a:rPr lang="cs-CZ" sz="8000" dirty="0" err="1" smtClean="0">
                <a:latin typeface="Garamond" pitchFamily="18" charset="0"/>
              </a:rPr>
              <a:t>of</a:t>
            </a:r>
            <a:r>
              <a:rPr lang="cs-CZ" sz="8000" dirty="0" smtClean="0">
                <a:latin typeface="Garamond" pitchFamily="18" charset="0"/>
              </a:rPr>
              <a:t> </a:t>
            </a:r>
            <a:r>
              <a:rPr lang="cs-CZ" sz="8000" dirty="0" err="1" smtClean="0">
                <a:latin typeface="Garamond" pitchFamily="18" charset="0"/>
              </a:rPr>
              <a:t>four</a:t>
            </a:r>
            <a:r>
              <a:rPr lang="cs-CZ" sz="8000" dirty="0" smtClean="0">
                <a:latin typeface="Garamond" pitchFamily="18" charset="0"/>
              </a:rPr>
              <a:t> Great </a:t>
            </a:r>
            <a:r>
              <a:rPr lang="cs-CZ" sz="8000" dirty="0" err="1" smtClean="0">
                <a:latin typeface="Garamond" pitchFamily="18" charset="0"/>
              </a:rPr>
              <a:t>powers</a:t>
            </a:r>
            <a:r>
              <a:rPr lang="cs-CZ" sz="8000" dirty="0" smtClean="0">
                <a:latin typeface="Garamond" pitchFamily="18" charset="0"/>
              </a:rPr>
              <a:t> in </a:t>
            </a:r>
            <a:r>
              <a:rPr lang="cs-CZ" sz="8000" dirty="0" err="1" smtClean="0">
                <a:latin typeface="Garamond" pitchFamily="18" charset="0"/>
              </a:rPr>
              <a:t>Munich</a:t>
            </a:r>
            <a:r>
              <a:rPr lang="cs-CZ" sz="8000" dirty="0" smtClean="0">
                <a:latin typeface="Garamond" pitchFamily="18" charset="0"/>
              </a:rPr>
              <a:t> </a:t>
            </a:r>
            <a:endParaRPr lang="cs-CZ" sz="8000" dirty="0" smtClean="0">
              <a:latin typeface="Garamond" pitchFamily="18" charset="0"/>
            </a:endParaRPr>
          </a:p>
          <a:p>
            <a:pPr lvl="0">
              <a:buNone/>
            </a:pPr>
            <a:r>
              <a:rPr lang="cs-CZ" sz="8000" dirty="0" smtClean="0">
                <a:latin typeface="Garamond" pitchFamily="18" charset="0"/>
              </a:rPr>
              <a:t>	</a:t>
            </a:r>
            <a:r>
              <a:rPr lang="cs-CZ" sz="8000" dirty="0" smtClean="0">
                <a:latin typeface="Garamond" pitchFamily="18" charset="0"/>
              </a:rPr>
              <a:t>(</a:t>
            </a:r>
            <a:r>
              <a:rPr lang="cs-CZ" sz="8000" dirty="0" err="1" smtClean="0">
                <a:latin typeface="Garamond" pitchFamily="18" charset="0"/>
              </a:rPr>
              <a:t>Germany</a:t>
            </a:r>
            <a:r>
              <a:rPr lang="cs-CZ" sz="8000" dirty="0" smtClean="0">
                <a:latin typeface="Garamond" pitchFamily="18" charset="0"/>
              </a:rPr>
              <a:t> – Hitler, Italy – </a:t>
            </a:r>
            <a:r>
              <a:rPr lang="cs-CZ" sz="8000" dirty="0" err="1" smtClean="0">
                <a:latin typeface="Garamond" pitchFamily="18" charset="0"/>
              </a:rPr>
              <a:t>Mussolini</a:t>
            </a:r>
            <a:r>
              <a:rPr lang="cs-CZ" sz="8000" dirty="0" smtClean="0">
                <a:latin typeface="Garamond" pitchFamily="18" charset="0"/>
              </a:rPr>
              <a:t>, Great </a:t>
            </a:r>
            <a:r>
              <a:rPr lang="cs-CZ" sz="8000" dirty="0" err="1" smtClean="0">
                <a:latin typeface="Garamond" pitchFamily="18" charset="0"/>
              </a:rPr>
              <a:t>Britain</a:t>
            </a:r>
            <a:r>
              <a:rPr lang="cs-CZ" sz="8000" dirty="0" smtClean="0">
                <a:latin typeface="Garamond" pitchFamily="18" charset="0"/>
              </a:rPr>
              <a:t> – </a:t>
            </a:r>
            <a:r>
              <a:rPr lang="cs-CZ" sz="8000" dirty="0" err="1" smtClean="0">
                <a:latin typeface="Garamond" pitchFamily="18" charset="0"/>
              </a:rPr>
              <a:t>Chamberlain</a:t>
            </a:r>
            <a:r>
              <a:rPr lang="cs-CZ" sz="8000" dirty="0" smtClean="0">
                <a:latin typeface="Garamond" pitchFamily="18" charset="0"/>
              </a:rPr>
              <a:t>, France – </a:t>
            </a:r>
            <a:r>
              <a:rPr lang="cs-CZ" sz="8000" dirty="0" err="1" smtClean="0">
                <a:latin typeface="Garamond" pitchFamily="18" charset="0"/>
              </a:rPr>
              <a:t>Daladier</a:t>
            </a:r>
            <a:r>
              <a:rPr lang="cs-CZ" sz="8000" dirty="0" smtClean="0">
                <a:latin typeface="Garamond" pitchFamily="18" charset="0"/>
              </a:rPr>
              <a:t>) – </a:t>
            </a:r>
            <a:r>
              <a:rPr lang="cs-CZ" sz="8000" dirty="0" err="1" smtClean="0">
                <a:latin typeface="Garamond" pitchFamily="18" charset="0"/>
              </a:rPr>
              <a:t>about</a:t>
            </a:r>
            <a:r>
              <a:rPr lang="cs-CZ" sz="8000" dirty="0" smtClean="0">
                <a:latin typeface="Garamond" pitchFamily="18" charset="0"/>
              </a:rPr>
              <a:t> </a:t>
            </a:r>
            <a:r>
              <a:rPr lang="cs-CZ" sz="8000" dirty="0" err="1" smtClean="0">
                <a:latin typeface="Garamond" pitchFamily="18" charset="0"/>
              </a:rPr>
              <a:t>Czechoslovak</a:t>
            </a:r>
            <a:r>
              <a:rPr lang="cs-CZ" sz="8000" dirty="0" smtClean="0">
                <a:latin typeface="Garamond" pitchFamily="18" charset="0"/>
              </a:rPr>
              <a:t> </a:t>
            </a:r>
            <a:r>
              <a:rPr lang="cs-CZ" sz="8000" dirty="0" err="1" smtClean="0">
                <a:latin typeface="Garamond" pitchFamily="18" charset="0"/>
              </a:rPr>
              <a:t>frontiers</a:t>
            </a:r>
            <a:r>
              <a:rPr lang="cs-CZ" sz="8000" dirty="0" smtClean="0">
                <a:latin typeface="Garamond" pitchFamily="18" charset="0"/>
              </a:rPr>
              <a:t> </a:t>
            </a:r>
            <a:r>
              <a:rPr lang="cs-CZ" sz="8000" dirty="0" err="1" smtClean="0">
                <a:latin typeface="Garamond" pitchFamily="18" charset="0"/>
              </a:rPr>
              <a:t>and</a:t>
            </a:r>
            <a:r>
              <a:rPr lang="cs-CZ" sz="8000" dirty="0" smtClean="0">
                <a:latin typeface="Garamond" pitchFamily="18" charset="0"/>
              </a:rPr>
              <a:t> </a:t>
            </a:r>
            <a:r>
              <a:rPr lang="cs-CZ" sz="8000" dirty="0" err="1" smtClean="0">
                <a:latin typeface="Garamond" pitchFamily="18" charset="0"/>
              </a:rPr>
              <a:t>German</a:t>
            </a:r>
            <a:r>
              <a:rPr lang="cs-CZ" sz="8000" dirty="0" smtClean="0">
                <a:latin typeface="Garamond" pitchFamily="18" charset="0"/>
              </a:rPr>
              <a:t> </a:t>
            </a:r>
            <a:r>
              <a:rPr lang="cs-CZ" sz="8000" dirty="0" err="1" smtClean="0">
                <a:latin typeface="Garamond" pitchFamily="18" charset="0"/>
              </a:rPr>
              <a:t>requirments</a:t>
            </a:r>
            <a:r>
              <a:rPr lang="cs-CZ" sz="8000" dirty="0" smtClean="0">
                <a:latin typeface="Garamond" pitchFamily="18" charset="0"/>
              </a:rPr>
              <a:t> </a:t>
            </a:r>
            <a:r>
              <a:rPr lang="cs-CZ" sz="8000" dirty="0" err="1" smtClean="0">
                <a:latin typeface="Garamond" pitchFamily="18" charset="0"/>
              </a:rPr>
              <a:t>but</a:t>
            </a:r>
            <a:r>
              <a:rPr lang="cs-CZ" sz="8000" dirty="0" smtClean="0">
                <a:latin typeface="Garamond" pitchFamily="18" charset="0"/>
              </a:rPr>
              <a:t> </a:t>
            </a:r>
            <a:r>
              <a:rPr lang="cs-CZ" sz="8000" dirty="0" err="1" smtClean="0">
                <a:latin typeface="Garamond" pitchFamily="18" charset="0"/>
              </a:rPr>
              <a:t>without</a:t>
            </a:r>
            <a:r>
              <a:rPr lang="cs-CZ" sz="8000" dirty="0" smtClean="0">
                <a:latin typeface="Garamond" pitchFamily="18" charset="0"/>
              </a:rPr>
              <a:t> </a:t>
            </a:r>
            <a:r>
              <a:rPr lang="cs-CZ" sz="8000" dirty="0" err="1" smtClean="0">
                <a:latin typeface="Garamond" pitchFamily="18" charset="0"/>
              </a:rPr>
              <a:t>Czechoslovakia</a:t>
            </a:r>
            <a:r>
              <a:rPr lang="cs-CZ" sz="8000" dirty="0" smtClean="0">
                <a:latin typeface="Garamond" pitchFamily="18" charset="0"/>
              </a:rPr>
              <a:t> – France </a:t>
            </a:r>
            <a:r>
              <a:rPr lang="cs-CZ" sz="8000" dirty="0" err="1" smtClean="0">
                <a:latin typeface="Garamond" pitchFamily="18" charset="0"/>
              </a:rPr>
              <a:t>and</a:t>
            </a:r>
            <a:r>
              <a:rPr lang="cs-CZ" sz="8000" dirty="0" smtClean="0">
                <a:latin typeface="Garamond" pitchFamily="18" charset="0"/>
              </a:rPr>
              <a:t> Great </a:t>
            </a:r>
            <a:r>
              <a:rPr lang="cs-CZ" sz="8000" dirty="0" err="1" smtClean="0">
                <a:latin typeface="Garamond" pitchFamily="18" charset="0"/>
              </a:rPr>
              <a:t>Britain</a:t>
            </a:r>
            <a:r>
              <a:rPr lang="cs-CZ" sz="8000" dirty="0" smtClean="0">
                <a:latin typeface="Garamond" pitchFamily="18" charset="0"/>
              </a:rPr>
              <a:t> </a:t>
            </a:r>
            <a:r>
              <a:rPr lang="cs-CZ" sz="8000" dirty="0" err="1" smtClean="0">
                <a:latin typeface="Garamond" pitchFamily="18" charset="0"/>
              </a:rPr>
              <a:t>were</a:t>
            </a:r>
            <a:r>
              <a:rPr lang="cs-CZ" sz="8000" dirty="0" smtClean="0">
                <a:latin typeface="Garamond" pitchFamily="18" charset="0"/>
              </a:rPr>
              <a:t> </a:t>
            </a:r>
            <a:r>
              <a:rPr lang="cs-CZ" sz="8000" dirty="0" err="1" smtClean="0">
                <a:latin typeface="Garamond" pitchFamily="18" charset="0"/>
              </a:rPr>
              <a:t>Czechoslovak</a:t>
            </a:r>
            <a:r>
              <a:rPr lang="cs-CZ" sz="8000" dirty="0" smtClean="0">
                <a:latin typeface="Garamond" pitchFamily="18" charset="0"/>
              </a:rPr>
              <a:t> </a:t>
            </a:r>
            <a:r>
              <a:rPr lang="cs-CZ" sz="8000" dirty="0" err="1" smtClean="0">
                <a:latin typeface="Garamond" pitchFamily="18" charset="0"/>
              </a:rPr>
              <a:t>allies</a:t>
            </a:r>
            <a:r>
              <a:rPr lang="cs-CZ" sz="8000" dirty="0" smtClean="0">
                <a:latin typeface="Garamond" pitchFamily="18" charset="0"/>
              </a:rPr>
              <a:t> </a:t>
            </a:r>
            <a:r>
              <a:rPr lang="cs-CZ" sz="8000" dirty="0" err="1" smtClean="0">
                <a:latin typeface="Garamond" pitchFamily="18" charset="0"/>
              </a:rPr>
              <a:t>but</a:t>
            </a:r>
            <a:r>
              <a:rPr lang="cs-CZ" sz="8000" dirty="0" smtClean="0">
                <a:latin typeface="Garamond" pitchFamily="18" charset="0"/>
              </a:rPr>
              <a:t> </a:t>
            </a:r>
            <a:r>
              <a:rPr lang="cs-CZ" sz="8000" dirty="0" err="1" smtClean="0">
                <a:latin typeface="Garamond" pitchFamily="18" charset="0"/>
              </a:rPr>
              <a:t>they</a:t>
            </a:r>
            <a:r>
              <a:rPr lang="cs-CZ" sz="8000" dirty="0" smtClean="0">
                <a:latin typeface="Garamond" pitchFamily="18" charset="0"/>
              </a:rPr>
              <a:t> </a:t>
            </a:r>
            <a:r>
              <a:rPr lang="cs-CZ" sz="8000" dirty="0" err="1" smtClean="0">
                <a:latin typeface="Garamond" pitchFamily="18" charset="0"/>
              </a:rPr>
              <a:t>signed</a:t>
            </a:r>
            <a:r>
              <a:rPr lang="cs-CZ" sz="8000" dirty="0" smtClean="0">
                <a:latin typeface="Garamond" pitchFamily="18" charset="0"/>
              </a:rPr>
              <a:t> </a:t>
            </a:r>
            <a:r>
              <a:rPr lang="cs-CZ" sz="8000" dirty="0" err="1" smtClean="0">
                <a:latin typeface="Garamond" pitchFamily="18" charset="0"/>
              </a:rPr>
              <a:t>the</a:t>
            </a:r>
            <a:r>
              <a:rPr lang="cs-CZ" sz="8000" dirty="0" smtClean="0">
                <a:latin typeface="Garamond" pitchFamily="18" charset="0"/>
              </a:rPr>
              <a:t> </a:t>
            </a:r>
            <a:r>
              <a:rPr lang="cs-CZ" sz="8000" dirty="0" err="1" smtClean="0">
                <a:latin typeface="Garamond" pitchFamily="18" charset="0"/>
              </a:rPr>
              <a:t>agreement</a:t>
            </a:r>
            <a:r>
              <a:rPr lang="cs-CZ" sz="8000" dirty="0" smtClean="0">
                <a:latin typeface="Garamond" pitchFamily="18" charset="0"/>
              </a:rPr>
              <a:t> </a:t>
            </a:r>
            <a:r>
              <a:rPr lang="cs-CZ" sz="8000" dirty="0" err="1" smtClean="0">
                <a:latin typeface="Garamond" pitchFamily="18" charset="0"/>
              </a:rPr>
              <a:t>with</a:t>
            </a:r>
            <a:r>
              <a:rPr lang="cs-CZ" sz="8000" dirty="0" smtClean="0">
                <a:latin typeface="Garamond" pitchFamily="18" charset="0"/>
              </a:rPr>
              <a:t> </a:t>
            </a:r>
            <a:r>
              <a:rPr lang="cs-CZ" sz="8000" dirty="0" err="1" smtClean="0">
                <a:latin typeface="Garamond" pitchFamily="18" charset="0"/>
              </a:rPr>
              <a:t>the</a:t>
            </a:r>
            <a:r>
              <a:rPr lang="cs-CZ" sz="8000" dirty="0" smtClean="0">
                <a:latin typeface="Garamond" pitchFamily="18" charset="0"/>
              </a:rPr>
              <a:t> </a:t>
            </a:r>
            <a:r>
              <a:rPr lang="cs-CZ" sz="8000" dirty="0" err="1" smtClean="0">
                <a:latin typeface="Garamond" pitchFamily="18" charset="0"/>
              </a:rPr>
              <a:t>enemy</a:t>
            </a:r>
            <a:r>
              <a:rPr lang="cs-CZ" sz="8000" dirty="0" smtClean="0">
                <a:latin typeface="Garamond" pitchFamily="18" charset="0"/>
              </a:rPr>
              <a:t>: </a:t>
            </a:r>
            <a:r>
              <a:rPr lang="cs-CZ" sz="8000" b="1" dirty="0" err="1" smtClean="0">
                <a:latin typeface="Garamond" pitchFamily="18" charset="0"/>
              </a:rPr>
              <a:t>the</a:t>
            </a:r>
            <a:r>
              <a:rPr lang="cs-CZ" sz="8000" b="1" dirty="0" smtClean="0">
                <a:latin typeface="Garamond" pitchFamily="18" charset="0"/>
              </a:rPr>
              <a:t> </a:t>
            </a:r>
            <a:r>
              <a:rPr lang="cs-CZ" sz="8000" b="1" dirty="0" err="1" smtClean="0">
                <a:latin typeface="Garamond" pitchFamily="18" charset="0"/>
              </a:rPr>
              <a:t>Munich</a:t>
            </a:r>
            <a:r>
              <a:rPr lang="cs-CZ" sz="8000" b="1" dirty="0" smtClean="0">
                <a:latin typeface="Garamond" pitchFamily="18" charset="0"/>
              </a:rPr>
              <a:t> </a:t>
            </a:r>
            <a:r>
              <a:rPr lang="cs-CZ" sz="8000" b="1" dirty="0" err="1" smtClean="0">
                <a:latin typeface="Garamond" pitchFamily="18" charset="0"/>
              </a:rPr>
              <a:t>Agreement</a:t>
            </a:r>
            <a:endParaRPr lang="cs-CZ" sz="8000" dirty="0" smtClean="0">
              <a:latin typeface="Garamond" pitchFamily="18" charset="0"/>
            </a:endParaRPr>
          </a:p>
          <a:p>
            <a:pPr lvl="0"/>
            <a:r>
              <a:rPr lang="cs-CZ" sz="8000" dirty="0" err="1" smtClean="0">
                <a:latin typeface="Garamond" pitchFamily="18" charset="0"/>
              </a:rPr>
              <a:t>Czechoslovakia</a:t>
            </a:r>
            <a:r>
              <a:rPr lang="cs-CZ" sz="8000" dirty="0" smtClean="0">
                <a:latin typeface="Garamond" pitchFamily="18" charset="0"/>
              </a:rPr>
              <a:t>(</a:t>
            </a:r>
            <a:r>
              <a:rPr lang="cs-CZ" sz="8000" dirty="0" err="1" smtClean="0">
                <a:latin typeface="Garamond" pitchFamily="18" charset="0"/>
              </a:rPr>
              <a:t>Czechoslovak</a:t>
            </a:r>
            <a:r>
              <a:rPr lang="cs-CZ" sz="8000" dirty="0" smtClean="0">
                <a:latin typeface="Garamond" pitchFamily="18" charset="0"/>
              </a:rPr>
              <a:t> </a:t>
            </a:r>
            <a:r>
              <a:rPr lang="cs-CZ" sz="8000" dirty="0" err="1" smtClean="0">
                <a:latin typeface="Garamond" pitchFamily="18" charset="0"/>
              </a:rPr>
              <a:t>troops</a:t>
            </a:r>
            <a:r>
              <a:rPr lang="cs-CZ" sz="8000" dirty="0" smtClean="0">
                <a:latin typeface="Garamond" pitchFamily="18" charset="0"/>
              </a:rPr>
              <a:t>) had to </a:t>
            </a:r>
            <a:r>
              <a:rPr lang="cs-CZ" sz="8000" dirty="0" err="1" smtClean="0">
                <a:latin typeface="Garamond" pitchFamily="18" charset="0"/>
              </a:rPr>
              <a:t>evacuate</a:t>
            </a:r>
            <a:r>
              <a:rPr lang="cs-CZ" sz="8000" dirty="0" smtClean="0">
                <a:latin typeface="Garamond" pitchFamily="18" charset="0"/>
              </a:rPr>
              <a:t> </a:t>
            </a:r>
            <a:r>
              <a:rPr lang="cs-CZ" sz="8000" dirty="0" err="1" smtClean="0">
                <a:latin typeface="Garamond" pitchFamily="18" charset="0"/>
              </a:rPr>
              <a:t>Sudeten</a:t>
            </a:r>
            <a:r>
              <a:rPr lang="cs-CZ" sz="8000" dirty="0" smtClean="0">
                <a:latin typeface="Garamond" pitchFamily="18" charset="0"/>
              </a:rPr>
              <a:t> </a:t>
            </a:r>
            <a:r>
              <a:rPr lang="cs-CZ" sz="8000" dirty="0" err="1" smtClean="0">
                <a:latin typeface="Garamond" pitchFamily="18" charset="0"/>
              </a:rPr>
              <a:t>and</a:t>
            </a:r>
            <a:r>
              <a:rPr lang="cs-CZ" sz="8000" dirty="0" smtClean="0">
                <a:latin typeface="Garamond" pitchFamily="18" charset="0"/>
              </a:rPr>
              <a:t> </a:t>
            </a:r>
            <a:r>
              <a:rPr lang="cs-CZ" sz="8000" dirty="0" err="1" smtClean="0">
                <a:latin typeface="Garamond" pitchFamily="18" charset="0"/>
              </a:rPr>
              <a:t>cede</a:t>
            </a:r>
            <a:r>
              <a:rPr lang="cs-CZ" sz="8000" dirty="0" smtClean="0">
                <a:latin typeface="Garamond" pitchFamily="18" charset="0"/>
              </a:rPr>
              <a:t> </a:t>
            </a:r>
            <a:r>
              <a:rPr lang="cs-CZ" sz="8000" dirty="0" err="1" smtClean="0">
                <a:latin typeface="Garamond" pitchFamily="18" charset="0"/>
              </a:rPr>
              <a:t>it</a:t>
            </a:r>
            <a:r>
              <a:rPr lang="cs-CZ" sz="8000" dirty="0" smtClean="0">
                <a:latin typeface="Garamond" pitchFamily="18" charset="0"/>
              </a:rPr>
              <a:t> to </a:t>
            </a:r>
            <a:r>
              <a:rPr lang="cs-CZ" sz="8000" dirty="0" err="1" smtClean="0">
                <a:latin typeface="Garamond" pitchFamily="18" charset="0"/>
              </a:rPr>
              <a:t>Germany</a:t>
            </a:r>
            <a:endParaRPr lang="cs-CZ" sz="8000" dirty="0" smtClean="0">
              <a:latin typeface="Garamond" pitchFamily="18" charset="0"/>
            </a:endParaRPr>
          </a:p>
          <a:p>
            <a:pPr lvl="0"/>
            <a:r>
              <a:rPr lang="cs-CZ" sz="8000" dirty="0" err="1" smtClean="0">
                <a:latin typeface="Garamond" pitchFamily="18" charset="0"/>
              </a:rPr>
              <a:t>the</a:t>
            </a:r>
            <a:r>
              <a:rPr lang="cs-CZ" sz="8000" dirty="0" smtClean="0">
                <a:latin typeface="Garamond" pitchFamily="18" charset="0"/>
              </a:rPr>
              <a:t> USSR </a:t>
            </a:r>
            <a:r>
              <a:rPr lang="cs-CZ" sz="8000" dirty="0" err="1" smtClean="0">
                <a:latin typeface="Garamond" pitchFamily="18" charset="0"/>
              </a:rPr>
              <a:t>did</a:t>
            </a:r>
            <a:r>
              <a:rPr lang="cs-CZ" sz="8000" dirty="0" smtClean="0">
                <a:latin typeface="Garamond" pitchFamily="18" charset="0"/>
              </a:rPr>
              <a:t> not </a:t>
            </a:r>
            <a:r>
              <a:rPr lang="cs-CZ" sz="8000" dirty="0" err="1" smtClean="0">
                <a:latin typeface="Garamond" pitchFamily="18" charset="0"/>
              </a:rPr>
              <a:t>reply</a:t>
            </a:r>
            <a:r>
              <a:rPr lang="cs-CZ" sz="8000" dirty="0" smtClean="0">
                <a:latin typeface="Garamond" pitchFamily="18" charset="0"/>
              </a:rPr>
              <a:t> </a:t>
            </a:r>
            <a:r>
              <a:rPr lang="cs-CZ" sz="8000" dirty="0" err="1" smtClean="0">
                <a:latin typeface="Garamond" pitchFamily="18" charset="0"/>
              </a:rPr>
              <a:t>for</a:t>
            </a:r>
            <a:r>
              <a:rPr lang="cs-CZ" sz="8000" dirty="0" smtClean="0">
                <a:latin typeface="Garamond" pitchFamily="18" charset="0"/>
              </a:rPr>
              <a:t> </a:t>
            </a:r>
            <a:r>
              <a:rPr lang="cs-CZ" sz="8000" dirty="0" err="1" smtClean="0">
                <a:latin typeface="Garamond" pitchFamily="18" charset="0"/>
              </a:rPr>
              <a:t>the</a:t>
            </a:r>
            <a:r>
              <a:rPr lang="cs-CZ" sz="8000" dirty="0" smtClean="0">
                <a:latin typeface="Garamond" pitchFamily="18" charset="0"/>
              </a:rPr>
              <a:t> </a:t>
            </a:r>
            <a:r>
              <a:rPr lang="cs-CZ" sz="8000" dirty="0" err="1" smtClean="0">
                <a:latin typeface="Garamond" pitchFamily="18" charset="0"/>
              </a:rPr>
              <a:t>Czechoslovak</a:t>
            </a:r>
            <a:r>
              <a:rPr lang="cs-CZ" sz="8000" dirty="0" smtClean="0">
                <a:latin typeface="Garamond" pitchFamily="18" charset="0"/>
              </a:rPr>
              <a:t> </a:t>
            </a:r>
            <a:r>
              <a:rPr lang="cs-CZ" sz="8000" dirty="0" err="1" smtClean="0">
                <a:latin typeface="Garamond" pitchFamily="18" charset="0"/>
              </a:rPr>
              <a:t>application</a:t>
            </a:r>
            <a:r>
              <a:rPr lang="cs-CZ" sz="8000" dirty="0" smtClean="0">
                <a:latin typeface="Garamond" pitchFamily="18" charset="0"/>
              </a:rPr>
              <a:t> </a:t>
            </a:r>
            <a:r>
              <a:rPr lang="cs-CZ" sz="8000" dirty="0" err="1" smtClean="0">
                <a:latin typeface="Garamond" pitchFamily="18" charset="0"/>
              </a:rPr>
              <a:t>for</a:t>
            </a:r>
            <a:r>
              <a:rPr lang="cs-CZ" sz="8000" dirty="0" smtClean="0">
                <a:latin typeface="Garamond" pitchFamily="18" charset="0"/>
              </a:rPr>
              <a:t> </a:t>
            </a:r>
            <a:r>
              <a:rPr lang="cs-CZ" sz="8000" dirty="0" err="1" smtClean="0">
                <a:latin typeface="Garamond" pitchFamily="18" charset="0"/>
              </a:rPr>
              <a:t>the</a:t>
            </a:r>
            <a:r>
              <a:rPr lang="cs-CZ" sz="8000" dirty="0" smtClean="0">
                <a:latin typeface="Garamond" pitchFamily="18" charset="0"/>
              </a:rPr>
              <a:t> help</a:t>
            </a:r>
          </a:p>
          <a:p>
            <a:r>
              <a:rPr lang="cs-CZ" sz="8000" dirty="0" err="1" smtClean="0">
                <a:latin typeface="Garamond" pitchFamily="18" charset="0"/>
              </a:rPr>
              <a:t>from</a:t>
            </a:r>
            <a:r>
              <a:rPr lang="cs-CZ" sz="8000" dirty="0" smtClean="0">
                <a:latin typeface="Garamond" pitchFamily="18" charset="0"/>
              </a:rPr>
              <a:t> 1</a:t>
            </a:r>
            <a:r>
              <a:rPr lang="cs-CZ" sz="8000" baseline="30000" dirty="0" smtClean="0">
                <a:latin typeface="Garamond" pitchFamily="18" charset="0"/>
              </a:rPr>
              <a:t>st</a:t>
            </a:r>
            <a:r>
              <a:rPr lang="cs-CZ" sz="8000" dirty="0" smtClean="0">
                <a:latin typeface="Garamond" pitchFamily="18" charset="0"/>
              </a:rPr>
              <a:t> to 10</a:t>
            </a:r>
            <a:r>
              <a:rPr lang="cs-CZ" sz="8000" baseline="30000" dirty="0" smtClean="0">
                <a:latin typeface="Garamond" pitchFamily="18" charset="0"/>
              </a:rPr>
              <a:t>th</a:t>
            </a:r>
            <a:r>
              <a:rPr lang="cs-CZ" sz="8000" dirty="0" smtClean="0">
                <a:latin typeface="Garamond" pitchFamily="18" charset="0"/>
              </a:rPr>
              <a:t> </a:t>
            </a:r>
            <a:r>
              <a:rPr lang="cs-CZ" sz="8000" dirty="0" err="1" smtClean="0">
                <a:latin typeface="Garamond" pitchFamily="18" charset="0"/>
              </a:rPr>
              <a:t>October</a:t>
            </a:r>
            <a:r>
              <a:rPr lang="cs-CZ" sz="8000" dirty="0" smtClean="0">
                <a:latin typeface="Garamond" pitchFamily="18" charset="0"/>
              </a:rPr>
              <a:t> </a:t>
            </a:r>
            <a:r>
              <a:rPr lang="cs-CZ" sz="8000" dirty="0" err="1" smtClean="0">
                <a:latin typeface="Garamond" pitchFamily="18" charset="0"/>
              </a:rPr>
              <a:t>Czechoslovak</a:t>
            </a:r>
            <a:r>
              <a:rPr lang="cs-CZ" sz="8000" dirty="0" smtClean="0">
                <a:latin typeface="Garamond" pitchFamily="18" charset="0"/>
              </a:rPr>
              <a:t> </a:t>
            </a:r>
            <a:r>
              <a:rPr lang="cs-CZ" sz="8000" dirty="0" err="1" smtClean="0">
                <a:latin typeface="Garamond" pitchFamily="18" charset="0"/>
              </a:rPr>
              <a:t>borderland</a:t>
            </a:r>
            <a:r>
              <a:rPr lang="cs-CZ" sz="8000" dirty="0" smtClean="0">
                <a:latin typeface="Garamond" pitchFamily="18" charset="0"/>
              </a:rPr>
              <a:t> </a:t>
            </a:r>
            <a:r>
              <a:rPr lang="cs-CZ" sz="8000" dirty="0" err="1" smtClean="0">
                <a:latin typeface="Garamond" pitchFamily="18" charset="0"/>
              </a:rPr>
              <a:t>was</a:t>
            </a:r>
            <a:r>
              <a:rPr lang="cs-CZ" sz="8000" dirty="0" smtClean="0">
                <a:latin typeface="Garamond" pitchFamily="18" charset="0"/>
              </a:rPr>
              <a:t> </a:t>
            </a:r>
            <a:r>
              <a:rPr lang="cs-CZ" sz="8000" dirty="0" err="1" smtClean="0">
                <a:latin typeface="Garamond" pitchFamily="18" charset="0"/>
              </a:rPr>
              <a:t>occupied</a:t>
            </a:r>
            <a:r>
              <a:rPr lang="cs-CZ" sz="8000" dirty="0" smtClean="0">
                <a:latin typeface="Garamond" pitchFamily="18" charset="0"/>
              </a:rPr>
              <a:t> by </a:t>
            </a:r>
            <a:r>
              <a:rPr lang="cs-CZ" sz="8000" dirty="0" err="1" smtClean="0">
                <a:latin typeface="Garamond" pitchFamily="18" charset="0"/>
              </a:rPr>
              <a:t>German</a:t>
            </a:r>
            <a:r>
              <a:rPr lang="cs-CZ" sz="8000" dirty="0" smtClean="0">
                <a:latin typeface="Garamond" pitchFamily="18" charset="0"/>
              </a:rPr>
              <a:t> </a:t>
            </a:r>
            <a:r>
              <a:rPr lang="cs-CZ" sz="8000" dirty="0" err="1" smtClean="0">
                <a:latin typeface="Garamond" pitchFamily="18" charset="0"/>
              </a:rPr>
              <a:t>troops</a:t>
            </a:r>
            <a:r>
              <a:rPr lang="cs-CZ" sz="8000" dirty="0" smtClean="0">
                <a:latin typeface="Garamond" pitchFamily="18" charset="0"/>
              </a:rPr>
              <a:t> </a:t>
            </a:r>
            <a:r>
              <a:rPr lang="cs-CZ" sz="8000" dirty="0" err="1" smtClean="0">
                <a:latin typeface="Garamond" pitchFamily="18" charset="0"/>
              </a:rPr>
              <a:t>and</a:t>
            </a:r>
            <a:r>
              <a:rPr lang="cs-CZ" sz="8000" dirty="0" smtClean="0">
                <a:latin typeface="Garamond" pitchFamily="18" charset="0"/>
              </a:rPr>
              <a:t> </a:t>
            </a:r>
            <a:r>
              <a:rPr lang="cs-CZ" sz="8000" dirty="0" err="1" smtClean="0">
                <a:latin typeface="Garamond" pitchFamily="18" charset="0"/>
              </a:rPr>
              <a:t>annexed</a:t>
            </a:r>
            <a:r>
              <a:rPr lang="cs-CZ" sz="8000" dirty="0" smtClean="0">
                <a:latin typeface="Garamond" pitchFamily="18" charset="0"/>
              </a:rPr>
              <a:t> to </a:t>
            </a:r>
            <a:r>
              <a:rPr lang="cs-CZ" sz="8000" dirty="0" err="1" smtClean="0">
                <a:latin typeface="Garamond" pitchFamily="18" charset="0"/>
              </a:rPr>
              <a:t>Germany</a:t>
            </a:r>
            <a:r>
              <a:rPr lang="cs-CZ" sz="8000" dirty="0" smtClean="0">
                <a:latin typeface="Garamond" pitchFamily="18" charset="0"/>
              </a:rPr>
              <a:t>, </a:t>
            </a:r>
            <a:r>
              <a:rPr lang="cs-CZ" sz="8000" dirty="0" err="1" smtClean="0">
                <a:latin typeface="Garamond" pitchFamily="18" charset="0"/>
              </a:rPr>
              <a:t>Poland</a:t>
            </a:r>
            <a:r>
              <a:rPr lang="cs-CZ" sz="8000" dirty="0" smtClean="0">
                <a:latin typeface="Garamond" pitchFamily="18" charset="0"/>
              </a:rPr>
              <a:t> </a:t>
            </a:r>
            <a:r>
              <a:rPr lang="cs-CZ" sz="8000" dirty="0" err="1" smtClean="0">
                <a:latin typeface="Garamond" pitchFamily="18" charset="0"/>
              </a:rPr>
              <a:t>got</a:t>
            </a:r>
            <a:r>
              <a:rPr lang="cs-CZ" sz="8000" dirty="0" smtClean="0">
                <a:latin typeface="Garamond" pitchFamily="18" charset="0"/>
              </a:rPr>
              <a:t> </a:t>
            </a:r>
            <a:r>
              <a:rPr lang="cs-CZ" sz="8000" dirty="0" err="1" smtClean="0">
                <a:latin typeface="Garamond" pitchFamily="18" charset="0"/>
              </a:rPr>
              <a:t>the</a:t>
            </a:r>
            <a:r>
              <a:rPr lang="cs-CZ" sz="8000" dirty="0" smtClean="0">
                <a:latin typeface="Garamond" pitchFamily="18" charset="0"/>
              </a:rPr>
              <a:t> area </a:t>
            </a:r>
            <a:r>
              <a:rPr lang="cs-CZ" sz="8000" dirty="0" err="1" smtClean="0">
                <a:latin typeface="Garamond" pitchFamily="18" charset="0"/>
              </a:rPr>
              <a:t>around</a:t>
            </a:r>
            <a:r>
              <a:rPr lang="cs-CZ" sz="8000" dirty="0" smtClean="0">
                <a:latin typeface="Garamond" pitchFamily="18" charset="0"/>
              </a:rPr>
              <a:t> Těšín </a:t>
            </a:r>
            <a:r>
              <a:rPr lang="cs-CZ" sz="8000" dirty="0" err="1" smtClean="0">
                <a:latin typeface="Garamond" pitchFamily="18" charset="0"/>
              </a:rPr>
              <a:t>and</a:t>
            </a:r>
            <a:r>
              <a:rPr lang="cs-CZ" sz="8000" dirty="0" smtClean="0">
                <a:latin typeface="Garamond" pitchFamily="18" charset="0"/>
              </a:rPr>
              <a:t> Spiš, </a:t>
            </a:r>
            <a:r>
              <a:rPr lang="cs-CZ" sz="8000" dirty="0" err="1" smtClean="0">
                <a:latin typeface="Garamond" pitchFamily="18" charset="0"/>
              </a:rPr>
              <a:t>Hungary</a:t>
            </a:r>
            <a:r>
              <a:rPr lang="cs-CZ" sz="8000" dirty="0" smtClean="0">
                <a:latin typeface="Garamond" pitchFamily="18" charset="0"/>
              </a:rPr>
              <a:t> </a:t>
            </a:r>
            <a:r>
              <a:rPr lang="cs-CZ" sz="8000" dirty="0" err="1" smtClean="0">
                <a:latin typeface="Garamond" pitchFamily="18" charset="0"/>
              </a:rPr>
              <a:t>got</a:t>
            </a:r>
            <a:r>
              <a:rPr lang="cs-CZ" sz="8000" dirty="0" smtClean="0">
                <a:latin typeface="Garamond" pitchFamily="18" charset="0"/>
              </a:rPr>
              <a:t> </a:t>
            </a:r>
            <a:r>
              <a:rPr lang="cs-CZ" sz="8000" dirty="0" err="1" smtClean="0">
                <a:latin typeface="Garamond" pitchFamily="18" charset="0"/>
              </a:rPr>
              <a:t>Carpathian</a:t>
            </a:r>
            <a:r>
              <a:rPr lang="cs-CZ" sz="8000" dirty="0" smtClean="0">
                <a:latin typeface="Garamond" pitchFamily="18" charset="0"/>
              </a:rPr>
              <a:t> Ruthenia </a:t>
            </a:r>
            <a:r>
              <a:rPr lang="cs-CZ" sz="8000" dirty="0" err="1" smtClean="0">
                <a:latin typeface="Garamond" pitchFamily="18" charset="0"/>
              </a:rPr>
              <a:t>and</a:t>
            </a:r>
            <a:r>
              <a:rPr lang="cs-CZ" sz="8000" dirty="0" smtClean="0">
                <a:latin typeface="Garamond" pitchFamily="18" charset="0"/>
              </a:rPr>
              <a:t> </a:t>
            </a:r>
            <a:r>
              <a:rPr lang="cs-CZ" sz="8000" dirty="0" err="1" smtClean="0">
                <a:latin typeface="Garamond" pitchFamily="18" charset="0"/>
              </a:rPr>
              <a:t>southern</a:t>
            </a:r>
            <a:r>
              <a:rPr lang="cs-CZ" sz="8000" dirty="0" smtClean="0">
                <a:latin typeface="Garamond" pitchFamily="18" charset="0"/>
              </a:rPr>
              <a:t> </a:t>
            </a:r>
            <a:r>
              <a:rPr lang="cs-CZ" sz="8000" dirty="0" err="1" smtClean="0">
                <a:latin typeface="Garamond" pitchFamily="18" charset="0"/>
              </a:rPr>
              <a:t>parts</a:t>
            </a:r>
            <a:r>
              <a:rPr lang="cs-CZ" sz="8000" dirty="0" smtClean="0">
                <a:latin typeface="Garamond" pitchFamily="18" charset="0"/>
              </a:rPr>
              <a:t> </a:t>
            </a:r>
            <a:r>
              <a:rPr lang="cs-CZ" sz="8000" dirty="0" err="1" smtClean="0">
                <a:latin typeface="Garamond" pitchFamily="18" charset="0"/>
              </a:rPr>
              <a:t>of</a:t>
            </a:r>
            <a:r>
              <a:rPr lang="cs-CZ" sz="8000" dirty="0" smtClean="0">
                <a:latin typeface="Garamond" pitchFamily="18" charset="0"/>
              </a:rPr>
              <a:t> </a:t>
            </a:r>
            <a:r>
              <a:rPr lang="cs-CZ" sz="8000" dirty="0" err="1" smtClean="0">
                <a:latin typeface="Garamond" pitchFamily="18" charset="0"/>
              </a:rPr>
              <a:t>Slovakia</a:t>
            </a:r>
            <a:endParaRPr lang="cs-CZ" sz="8000" dirty="0" smtClean="0">
              <a:latin typeface="Garamond" pitchFamily="18" charset="0"/>
            </a:endParaRPr>
          </a:p>
          <a:p>
            <a:r>
              <a:rPr lang="cs-CZ" sz="8000" dirty="0" err="1" smtClean="0">
                <a:latin typeface="Garamond" pitchFamily="18" charset="0"/>
              </a:rPr>
              <a:t>The</a:t>
            </a:r>
            <a:r>
              <a:rPr lang="cs-CZ" sz="8000" dirty="0" smtClean="0">
                <a:latin typeface="Garamond" pitchFamily="18" charset="0"/>
              </a:rPr>
              <a:t> </a:t>
            </a:r>
            <a:r>
              <a:rPr lang="cs-CZ" sz="8000" dirty="0" err="1" smtClean="0">
                <a:latin typeface="Garamond" pitchFamily="18" charset="0"/>
              </a:rPr>
              <a:t>Munich</a:t>
            </a:r>
            <a:r>
              <a:rPr lang="cs-CZ" sz="8000" dirty="0" smtClean="0">
                <a:latin typeface="Garamond" pitchFamily="18" charset="0"/>
              </a:rPr>
              <a:t> </a:t>
            </a:r>
            <a:r>
              <a:rPr lang="cs-CZ" sz="8000" dirty="0" err="1" smtClean="0">
                <a:latin typeface="Garamond" pitchFamily="18" charset="0"/>
              </a:rPr>
              <a:t>agreement</a:t>
            </a:r>
            <a:r>
              <a:rPr lang="cs-CZ" sz="8000" dirty="0" smtClean="0">
                <a:latin typeface="Garamond" pitchFamily="18" charset="0"/>
              </a:rPr>
              <a:t> </a:t>
            </a:r>
            <a:r>
              <a:rPr lang="cs-CZ" sz="8000" dirty="0" err="1" smtClean="0">
                <a:latin typeface="Garamond" pitchFamily="18" charset="0"/>
              </a:rPr>
              <a:t>s</a:t>
            </a:r>
            <a:r>
              <a:rPr lang="cs-CZ" sz="8000" dirty="0" err="1" smtClean="0">
                <a:latin typeface="Garamond" pitchFamily="18" charset="0"/>
              </a:rPr>
              <a:t>hatterd</a:t>
            </a:r>
            <a:r>
              <a:rPr lang="cs-CZ" sz="8000" dirty="0" smtClean="0">
                <a:latin typeface="Garamond" pitchFamily="18" charset="0"/>
              </a:rPr>
              <a:t> </a:t>
            </a:r>
            <a:r>
              <a:rPr lang="cs-CZ" sz="8000" dirty="0" err="1" smtClean="0">
                <a:latin typeface="Garamond" pitchFamily="18" charset="0"/>
              </a:rPr>
              <a:t>Czechoslovakia’s</a:t>
            </a:r>
            <a:r>
              <a:rPr lang="cs-CZ" sz="8000" dirty="0" smtClean="0">
                <a:latin typeface="Garamond" pitchFamily="18" charset="0"/>
              </a:rPr>
              <a:t> </a:t>
            </a:r>
            <a:r>
              <a:rPr lang="cs-CZ" sz="8000" dirty="0" err="1" smtClean="0">
                <a:latin typeface="Garamond" pitchFamily="18" charset="0"/>
              </a:rPr>
              <a:t>democratic</a:t>
            </a:r>
            <a:r>
              <a:rPr lang="cs-CZ" sz="8000" dirty="0" smtClean="0">
                <a:latin typeface="Garamond" pitchFamily="18" charset="0"/>
              </a:rPr>
              <a:t> </a:t>
            </a:r>
            <a:r>
              <a:rPr lang="cs-CZ" sz="8000" dirty="0" err="1" smtClean="0">
                <a:latin typeface="Garamond" pitchFamily="18" charset="0"/>
              </a:rPr>
              <a:t>system</a:t>
            </a:r>
            <a:r>
              <a:rPr lang="cs-CZ" sz="8000" dirty="0" smtClean="0">
                <a:latin typeface="Garamond" pitchFamily="18" charset="0"/>
              </a:rPr>
              <a:t> </a:t>
            </a:r>
            <a:r>
              <a:rPr lang="cs-CZ" sz="8000" dirty="0" err="1" smtClean="0">
                <a:latin typeface="Garamond" pitchFamily="18" charset="0"/>
              </a:rPr>
              <a:t>and</a:t>
            </a:r>
            <a:r>
              <a:rPr lang="cs-CZ" sz="8000" dirty="0" smtClean="0">
                <a:latin typeface="Garamond" pitchFamily="18" charset="0"/>
              </a:rPr>
              <a:t> </a:t>
            </a:r>
            <a:r>
              <a:rPr lang="cs-CZ" sz="8000" dirty="0" err="1" smtClean="0">
                <a:latin typeface="Garamond" pitchFamily="18" charset="0"/>
              </a:rPr>
              <a:t>created</a:t>
            </a:r>
            <a:r>
              <a:rPr lang="cs-CZ" sz="8000" dirty="0" smtClean="0">
                <a:latin typeface="Garamond" pitchFamily="18" charset="0"/>
              </a:rPr>
              <a:t> </a:t>
            </a:r>
            <a:r>
              <a:rPr lang="cs-CZ" sz="8000" dirty="0" err="1" smtClean="0">
                <a:latin typeface="Garamond" pitchFamily="18" charset="0"/>
              </a:rPr>
              <a:t>profound</a:t>
            </a:r>
            <a:r>
              <a:rPr lang="cs-CZ" sz="8000" dirty="0" smtClean="0">
                <a:latin typeface="Garamond" pitchFamily="18" charset="0"/>
              </a:rPr>
              <a:t> </a:t>
            </a:r>
            <a:r>
              <a:rPr lang="cs-CZ" sz="8000" dirty="0" err="1" smtClean="0">
                <a:latin typeface="Garamond" pitchFamily="18" charset="0"/>
              </a:rPr>
              <a:t>disillusionment</a:t>
            </a:r>
            <a:r>
              <a:rPr lang="cs-CZ" sz="8000" dirty="0" smtClean="0">
                <a:latin typeface="Garamond" pitchFamily="18" charset="0"/>
              </a:rPr>
              <a:t> </a:t>
            </a:r>
            <a:r>
              <a:rPr lang="cs-CZ" sz="8000" dirty="0" err="1" smtClean="0">
                <a:latin typeface="Garamond" pitchFamily="18" charset="0"/>
              </a:rPr>
              <a:t>with</a:t>
            </a:r>
            <a:r>
              <a:rPr lang="cs-CZ" sz="8000" dirty="0" smtClean="0">
                <a:latin typeface="Garamond" pitchFamily="18" charset="0"/>
              </a:rPr>
              <a:t> </a:t>
            </a:r>
            <a:r>
              <a:rPr lang="cs-CZ" sz="8000" dirty="0" err="1" smtClean="0">
                <a:latin typeface="Garamond" pitchFamily="18" charset="0"/>
              </a:rPr>
              <a:t>the</a:t>
            </a:r>
            <a:r>
              <a:rPr lang="cs-CZ" sz="8000" dirty="0" smtClean="0">
                <a:latin typeface="Garamond" pitchFamily="18" charset="0"/>
              </a:rPr>
              <a:t> </a:t>
            </a:r>
            <a:r>
              <a:rPr lang="cs-CZ" sz="8000" dirty="0" err="1" smtClean="0">
                <a:latin typeface="Garamond" pitchFamily="18" charset="0"/>
              </a:rPr>
              <a:t>W</a:t>
            </a:r>
            <a:r>
              <a:rPr lang="cs-CZ" sz="8000" dirty="0" err="1" smtClean="0">
                <a:latin typeface="Garamond" pitchFamily="18" charset="0"/>
              </a:rPr>
              <a:t>est</a:t>
            </a:r>
            <a:endParaRPr lang="cs-CZ" sz="8000" dirty="0" smtClean="0">
              <a:latin typeface="Garamond" pitchFamily="18" charset="0"/>
            </a:endParaRPr>
          </a:p>
          <a:p>
            <a:r>
              <a:rPr lang="cs-CZ" sz="8000" dirty="0" err="1" smtClean="0">
                <a:latin typeface="Garamond" pitchFamily="18" charset="0"/>
              </a:rPr>
              <a:t>The</a:t>
            </a:r>
            <a:r>
              <a:rPr lang="cs-CZ" sz="8000" dirty="0" smtClean="0">
                <a:latin typeface="Garamond" pitchFamily="18" charset="0"/>
              </a:rPr>
              <a:t> </a:t>
            </a:r>
            <a:r>
              <a:rPr lang="cs-CZ" sz="8000" dirty="0" err="1" smtClean="0">
                <a:latin typeface="Garamond" pitchFamily="18" charset="0"/>
              </a:rPr>
              <a:t>great</a:t>
            </a:r>
            <a:r>
              <a:rPr lang="cs-CZ" sz="8000" dirty="0" smtClean="0">
                <a:latin typeface="Garamond" pitchFamily="18" charset="0"/>
              </a:rPr>
              <a:t> </a:t>
            </a:r>
            <a:r>
              <a:rPr lang="cs-CZ" sz="8000" dirty="0" err="1" smtClean="0">
                <a:latin typeface="Garamond" pitchFamily="18" charset="0"/>
              </a:rPr>
              <a:t>powers</a:t>
            </a:r>
            <a:r>
              <a:rPr lang="cs-CZ" sz="8000" dirty="0" smtClean="0">
                <a:latin typeface="Garamond" pitchFamily="18" charset="0"/>
              </a:rPr>
              <a:t> </a:t>
            </a:r>
            <a:r>
              <a:rPr lang="cs-CZ" sz="8000" dirty="0" err="1" smtClean="0">
                <a:latin typeface="Garamond" pitchFamily="18" charset="0"/>
              </a:rPr>
              <a:t>were</a:t>
            </a:r>
            <a:r>
              <a:rPr lang="cs-CZ" sz="8000" dirty="0" smtClean="0">
                <a:latin typeface="Garamond" pitchFamily="18" charset="0"/>
              </a:rPr>
              <a:t> </a:t>
            </a:r>
            <a:r>
              <a:rPr lang="cs-CZ" sz="8000" dirty="0" err="1" smtClean="0">
                <a:latin typeface="Garamond" pitchFamily="18" charset="0"/>
              </a:rPr>
              <a:t>convinced</a:t>
            </a:r>
            <a:r>
              <a:rPr lang="cs-CZ" sz="8000" dirty="0" smtClean="0">
                <a:latin typeface="Garamond" pitchFamily="18" charset="0"/>
              </a:rPr>
              <a:t> </a:t>
            </a:r>
            <a:r>
              <a:rPr lang="cs-CZ" sz="8000" dirty="0" err="1" smtClean="0">
                <a:latin typeface="Garamond" pitchFamily="18" charset="0"/>
              </a:rPr>
              <a:t>that</a:t>
            </a:r>
            <a:r>
              <a:rPr lang="cs-CZ" sz="8000" dirty="0" smtClean="0">
                <a:latin typeface="Garamond" pitchFamily="18" charset="0"/>
              </a:rPr>
              <a:t> </a:t>
            </a:r>
            <a:r>
              <a:rPr lang="cs-CZ" sz="8000" dirty="0" err="1" smtClean="0">
                <a:latin typeface="Garamond" pitchFamily="18" charset="0"/>
              </a:rPr>
              <a:t>they</a:t>
            </a:r>
            <a:r>
              <a:rPr lang="cs-CZ" sz="8000" dirty="0" smtClean="0">
                <a:latin typeface="Garamond" pitchFamily="18" charset="0"/>
              </a:rPr>
              <a:t> had „</a:t>
            </a:r>
            <a:r>
              <a:rPr lang="cs-CZ" sz="8000" dirty="0" err="1" smtClean="0">
                <a:latin typeface="Garamond" pitchFamily="18" charset="0"/>
              </a:rPr>
              <a:t>saved</a:t>
            </a:r>
            <a:r>
              <a:rPr lang="cs-CZ" sz="8000" dirty="0" smtClean="0">
                <a:latin typeface="Garamond" pitchFamily="18" charset="0"/>
              </a:rPr>
              <a:t> </a:t>
            </a:r>
            <a:r>
              <a:rPr lang="cs-CZ" sz="8000" dirty="0" err="1" smtClean="0">
                <a:latin typeface="Garamond" pitchFamily="18" charset="0"/>
              </a:rPr>
              <a:t>the</a:t>
            </a:r>
            <a:r>
              <a:rPr lang="cs-CZ" sz="8000" dirty="0" smtClean="0">
                <a:latin typeface="Garamond" pitchFamily="18" charset="0"/>
              </a:rPr>
              <a:t> </a:t>
            </a:r>
            <a:r>
              <a:rPr lang="cs-CZ" sz="8000" dirty="0" err="1" smtClean="0">
                <a:latin typeface="Garamond" pitchFamily="18" charset="0"/>
              </a:rPr>
              <a:t>peace</a:t>
            </a:r>
            <a:r>
              <a:rPr lang="cs-CZ" sz="8000" dirty="0" smtClean="0">
                <a:latin typeface="Garamond" pitchFamily="18" charset="0"/>
              </a:rPr>
              <a:t> </a:t>
            </a:r>
            <a:r>
              <a:rPr lang="cs-CZ" sz="8000" dirty="0" err="1" smtClean="0">
                <a:latin typeface="Garamond" pitchFamily="18" charset="0"/>
              </a:rPr>
              <a:t>for</a:t>
            </a:r>
            <a:r>
              <a:rPr lang="cs-CZ" sz="8000" dirty="0" smtClean="0">
                <a:latin typeface="Garamond" pitchFamily="18" charset="0"/>
              </a:rPr>
              <a:t> </a:t>
            </a:r>
            <a:r>
              <a:rPr lang="cs-CZ" sz="8000" dirty="0" err="1" smtClean="0">
                <a:latin typeface="Garamond" pitchFamily="18" charset="0"/>
              </a:rPr>
              <a:t>our</a:t>
            </a:r>
            <a:r>
              <a:rPr lang="cs-CZ" sz="8000" dirty="0" smtClean="0">
                <a:latin typeface="Garamond" pitchFamily="18" charset="0"/>
              </a:rPr>
              <a:t> </a:t>
            </a:r>
            <a:r>
              <a:rPr lang="cs-CZ" sz="8000" dirty="0" err="1" smtClean="0">
                <a:latin typeface="Garamond" pitchFamily="18" charset="0"/>
              </a:rPr>
              <a:t>time</a:t>
            </a:r>
            <a:r>
              <a:rPr lang="cs-CZ" sz="8000" dirty="0" smtClean="0">
                <a:latin typeface="Garamond" pitchFamily="18" charset="0"/>
              </a:rPr>
              <a:t>“ (</a:t>
            </a:r>
            <a:r>
              <a:rPr lang="cs-CZ" sz="8000" dirty="0" err="1" smtClean="0">
                <a:latin typeface="Garamond" pitchFamily="18" charset="0"/>
              </a:rPr>
              <a:t>Neville</a:t>
            </a:r>
            <a:r>
              <a:rPr lang="cs-CZ" sz="8000" dirty="0" smtClean="0">
                <a:latin typeface="Garamond" pitchFamily="18" charset="0"/>
              </a:rPr>
              <a:t> </a:t>
            </a:r>
            <a:r>
              <a:rPr lang="cs-CZ" sz="8000" dirty="0" err="1" smtClean="0">
                <a:latin typeface="Garamond" pitchFamily="18" charset="0"/>
              </a:rPr>
              <a:t>Chamberlain</a:t>
            </a:r>
            <a:r>
              <a:rPr lang="cs-CZ" sz="8000" dirty="0" smtClean="0">
                <a:latin typeface="Garamond" pitchFamily="18" charset="0"/>
              </a:rPr>
              <a:t>)</a:t>
            </a:r>
          </a:p>
          <a:p>
            <a:pPr>
              <a:buNone/>
            </a:pPr>
            <a:endParaRPr lang="cs-CZ" sz="8000" dirty="0" smtClean="0">
              <a:latin typeface="Garamond" pitchFamily="18" charset="0"/>
            </a:endParaRPr>
          </a:p>
          <a:p>
            <a:r>
              <a:rPr lang="cs-CZ" sz="5600" dirty="0" smtClean="0">
                <a:latin typeface="Garamond" pitchFamily="18" charset="0"/>
              </a:rPr>
              <a:t>http://www.</a:t>
            </a:r>
            <a:r>
              <a:rPr lang="cs-CZ" sz="5600" dirty="0" err="1" smtClean="0">
                <a:latin typeface="Garamond" pitchFamily="18" charset="0"/>
              </a:rPr>
              <a:t>youtube.com</a:t>
            </a:r>
            <a:r>
              <a:rPr lang="cs-CZ" sz="5600" dirty="0" smtClean="0">
                <a:latin typeface="Garamond" pitchFamily="18" charset="0"/>
              </a:rPr>
              <a:t>/</a:t>
            </a:r>
            <a:r>
              <a:rPr lang="cs-CZ" sz="5600" dirty="0" err="1" smtClean="0">
                <a:latin typeface="Garamond" pitchFamily="18" charset="0"/>
              </a:rPr>
              <a:t>watch</a:t>
            </a:r>
            <a:r>
              <a:rPr lang="cs-CZ" sz="5600" dirty="0" smtClean="0">
                <a:latin typeface="Garamond" pitchFamily="18" charset="0"/>
              </a:rPr>
              <a:t>?v=zLR0Vt2sXWQ</a:t>
            </a:r>
            <a:endParaRPr lang="cs-CZ" sz="5600" dirty="0" smtClean="0">
              <a:latin typeface="Garamond" pitchFamily="18" charset="0"/>
            </a:endParaRPr>
          </a:p>
          <a:p>
            <a:pPr lvl="0">
              <a:buNone/>
            </a:pPr>
            <a:endParaRPr lang="cs-CZ" sz="3200" dirty="0" smtClean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idx="2"/>
          </p:nvPr>
        </p:nvSpPr>
        <p:spPr>
          <a:xfrm>
            <a:off x="827584" y="5949280"/>
            <a:ext cx="6984776" cy="72008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Garamond" pitchFamily="18" charset="0"/>
              </a:rPr>
              <a:t>Chamberlain, Daladier, Hitler, Mussolini and Ciano pictured before signing the Munich Agreement</a:t>
            </a:r>
            <a:r>
              <a:rPr lang="cs-CZ" sz="2000" dirty="0" smtClean="0">
                <a:latin typeface="Garamond" pitchFamily="18" charset="0"/>
              </a:rPr>
              <a:t> (</a:t>
            </a:r>
            <a:r>
              <a:rPr lang="cs-CZ" sz="2000" dirty="0" err="1" smtClean="0">
                <a:latin typeface="Garamond" pitchFamily="18" charset="0"/>
              </a:rPr>
              <a:t>from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left</a:t>
            </a:r>
            <a:r>
              <a:rPr lang="cs-CZ" sz="2000" dirty="0" smtClean="0">
                <a:latin typeface="Garamond" pitchFamily="18" charset="0"/>
              </a:rPr>
              <a:t> to </a:t>
            </a:r>
            <a:r>
              <a:rPr lang="cs-CZ" sz="2000" dirty="0" err="1" smtClean="0">
                <a:latin typeface="Garamond" pitchFamily="18" charset="0"/>
              </a:rPr>
              <a:t>right</a:t>
            </a:r>
            <a:r>
              <a:rPr lang="cs-CZ" sz="2000" dirty="0" smtClean="0">
                <a:latin typeface="Garamond" pitchFamily="18" charset="0"/>
              </a:rPr>
              <a:t>)</a:t>
            </a:r>
            <a:endParaRPr lang="cs-CZ" sz="2000" dirty="0">
              <a:latin typeface="Garamond" pitchFamily="18" charset="0"/>
            </a:endParaRPr>
          </a:p>
        </p:txBody>
      </p:sp>
      <p:pic>
        <p:nvPicPr>
          <p:cNvPr id="4" name="Zástupný symbol pro obsah 3" descr="Bundesarchiv_Bild_183-R69173,_Münchener_Abkommen,_Staatschef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476672"/>
            <a:ext cx="7331723" cy="504056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242048" cy="516672"/>
          </a:xfrm>
        </p:spPr>
        <p:txBody>
          <a:bodyPr>
            <a:normAutofit fontScale="90000"/>
          </a:bodyPr>
          <a:lstStyle/>
          <a:p>
            <a:r>
              <a:rPr lang="cs-CZ" sz="2800" dirty="0" err="1" smtClean="0">
                <a:latin typeface="Garamond" pitchFamily="18" charset="0"/>
              </a:rPr>
              <a:t>Dissolution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czechoslovakia</a:t>
            </a:r>
            <a:r>
              <a:rPr lang="cs-CZ" sz="2800" dirty="0" smtClean="0">
                <a:latin typeface="Garamond" pitchFamily="18" charset="0"/>
              </a:rPr>
              <a:t> in 1938</a:t>
            </a:r>
            <a:endParaRPr lang="cs-CZ" sz="2800" dirty="0">
              <a:latin typeface="Garamond" pitchFamily="18" charset="0"/>
            </a:endParaRPr>
          </a:p>
        </p:txBody>
      </p:sp>
      <p:pic>
        <p:nvPicPr>
          <p:cNvPr id="4" name="Zástupný symbol pro obsah 3" descr="800px-Czechoslovakia_1939.SVG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908720"/>
            <a:ext cx="7334975" cy="2952328"/>
          </a:xfrm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251520" y="4005064"/>
            <a:ext cx="7992888" cy="2852936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cs-CZ" dirty="0" err="1" smtClean="0">
                <a:latin typeface="Garamond" pitchFamily="18" charset="0"/>
              </a:rPr>
              <a:t>Czechoslovakia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lost</a:t>
            </a:r>
            <a:r>
              <a:rPr lang="cs-CZ" dirty="0" smtClean="0">
                <a:latin typeface="Garamond" pitchFamily="18" charset="0"/>
              </a:rPr>
              <a:t> 1/3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its</a:t>
            </a:r>
            <a:r>
              <a:rPr lang="cs-CZ" dirty="0" smtClean="0">
                <a:latin typeface="Garamond" pitchFamily="18" charset="0"/>
              </a:rPr>
              <a:t> area, 1/3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light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industry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southern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Slovakia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fertile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soil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important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agriculture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lost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First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Czechoslovak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republic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dissoluted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so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called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Second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Czecho</a:t>
            </a:r>
            <a:r>
              <a:rPr lang="cs-CZ" b="1" dirty="0" smtClean="0">
                <a:latin typeface="Garamond" pitchFamily="18" charset="0"/>
              </a:rPr>
              <a:t>-</a:t>
            </a:r>
            <a:r>
              <a:rPr lang="cs-CZ" b="1" dirty="0" err="1" smtClean="0">
                <a:latin typeface="Garamond" pitchFamily="18" charset="0"/>
              </a:rPr>
              <a:t>Slovak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Republic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proclaimed</a:t>
            </a:r>
            <a:r>
              <a:rPr lang="cs-CZ" dirty="0" smtClean="0">
                <a:latin typeface="Garamond" pitchFamily="18" charset="0"/>
              </a:rPr>
              <a:t> - </a:t>
            </a:r>
            <a:r>
              <a:rPr lang="cs-CZ" dirty="0" err="1" smtClean="0">
                <a:latin typeface="Garamond" pitchFamily="18" charset="0"/>
              </a:rPr>
              <a:t>till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March</a:t>
            </a:r>
            <a:r>
              <a:rPr lang="cs-CZ" dirty="0" smtClean="0">
                <a:latin typeface="Garamond" pitchFamily="18" charset="0"/>
              </a:rPr>
              <a:t> 1939 – President </a:t>
            </a:r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Emil </a:t>
            </a:r>
            <a:r>
              <a:rPr lang="cs-CZ" b="1" dirty="0" err="1" smtClean="0">
                <a:solidFill>
                  <a:schemeClr val="tx2"/>
                </a:solidFill>
                <a:latin typeface="Garamond" pitchFamily="18" charset="0"/>
              </a:rPr>
              <a:t>Hácha</a:t>
            </a:r>
            <a:r>
              <a:rPr lang="cs-CZ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endParaRPr lang="cs-CZ" dirty="0" smtClean="0">
              <a:solidFill>
                <a:schemeClr val="tx2"/>
              </a:solidFill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no </a:t>
            </a:r>
            <a:r>
              <a:rPr lang="cs-CZ" dirty="0" err="1" smtClean="0">
                <a:latin typeface="Garamond" pitchFamily="18" charset="0"/>
              </a:rPr>
              <a:t>parliamentary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democracy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anymore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7</a:t>
            </a:r>
            <a:r>
              <a:rPr lang="cs-CZ" baseline="30000" dirty="0" smtClean="0">
                <a:latin typeface="Garamond" pitchFamily="18" charset="0"/>
              </a:rPr>
              <a:t>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October</a:t>
            </a:r>
            <a:r>
              <a:rPr lang="cs-CZ" dirty="0" smtClean="0">
                <a:latin typeface="Garamond" pitchFamily="18" charset="0"/>
              </a:rPr>
              <a:t> – autonomy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Slovakia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proclaimed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b="1" dirty="0" err="1" smtClean="0">
                <a:latin typeface="Garamond" pitchFamily="18" charset="0"/>
              </a:rPr>
              <a:t>Czecho</a:t>
            </a:r>
            <a:r>
              <a:rPr lang="cs-CZ" b="1" dirty="0" smtClean="0">
                <a:latin typeface="Garamond" pitchFamily="18" charset="0"/>
              </a:rPr>
              <a:t>–</a:t>
            </a:r>
            <a:r>
              <a:rPr lang="cs-CZ" b="1" dirty="0" err="1" smtClean="0">
                <a:latin typeface="Garamond" pitchFamily="18" charset="0"/>
              </a:rPr>
              <a:t>Slovakia</a:t>
            </a:r>
            <a:r>
              <a:rPr lang="cs-CZ" b="1" dirty="0" smtClean="0">
                <a:latin typeface="Garamond" pitchFamily="18" charset="0"/>
              </a:rPr>
              <a:t> </a:t>
            </a:r>
            <a:endParaRPr lang="cs-CZ" dirty="0" smtClean="0">
              <a:latin typeface="Garamond" pitchFamily="18" charset="0"/>
            </a:endParaRP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1520" y="320040"/>
            <a:ext cx="8640960" cy="372656"/>
          </a:xfrm>
        </p:spPr>
        <p:txBody>
          <a:bodyPr>
            <a:noAutofit/>
          </a:bodyPr>
          <a:lstStyle/>
          <a:p>
            <a:r>
              <a:rPr lang="cs-CZ" sz="2400" dirty="0" err="1" smtClean="0">
                <a:latin typeface="Garamond" pitchFamily="18" charset="0"/>
              </a:rPr>
              <a:t>Protectorate</a:t>
            </a:r>
            <a:r>
              <a:rPr lang="cs-CZ" sz="2400" dirty="0" smtClean="0">
                <a:latin typeface="Garamond" pitchFamily="18" charset="0"/>
              </a:rPr>
              <a:t> bohemia </a:t>
            </a:r>
            <a:r>
              <a:rPr lang="cs-CZ" sz="2400" dirty="0" err="1" smtClean="0">
                <a:latin typeface="Garamond" pitchFamily="18" charset="0"/>
              </a:rPr>
              <a:t>and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moravia</a:t>
            </a:r>
            <a:r>
              <a:rPr lang="cs-CZ" sz="2400" dirty="0" smtClean="0">
                <a:latin typeface="Garamond" pitchFamily="18" charset="0"/>
              </a:rPr>
              <a:t>, </a:t>
            </a:r>
            <a:br>
              <a:rPr lang="cs-CZ" sz="2400" dirty="0" smtClean="0">
                <a:latin typeface="Garamond" pitchFamily="18" charset="0"/>
              </a:rPr>
            </a:br>
            <a:r>
              <a:rPr lang="cs-CZ" sz="2400" dirty="0" err="1" smtClean="0">
                <a:latin typeface="Garamond" pitchFamily="18" charset="0"/>
              </a:rPr>
              <a:t>slovak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state</a:t>
            </a:r>
            <a:endParaRPr lang="cs-CZ" sz="24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08720"/>
            <a:ext cx="7920880" cy="594928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cs-CZ" dirty="0" smtClean="0">
                <a:latin typeface="Garamond" pitchFamily="18" charset="0"/>
              </a:rPr>
              <a:t>13</a:t>
            </a:r>
            <a:r>
              <a:rPr lang="cs-CZ" baseline="30000" dirty="0" smtClean="0">
                <a:latin typeface="Garamond" pitchFamily="18" charset="0"/>
              </a:rPr>
              <a:t>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March</a:t>
            </a:r>
            <a:r>
              <a:rPr lang="cs-CZ" dirty="0" smtClean="0">
                <a:latin typeface="Garamond" pitchFamily="18" charset="0"/>
              </a:rPr>
              <a:t> 1939 – </a:t>
            </a:r>
            <a:r>
              <a:rPr lang="cs-CZ" dirty="0" err="1" smtClean="0">
                <a:latin typeface="Garamond" pitchFamily="18" charset="0"/>
              </a:rPr>
              <a:t>Slovak</a:t>
            </a:r>
            <a:r>
              <a:rPr lang="cs-CZ" dirty="0" smtClean="0">
                <a:latin typeface="Garamond" pitchFamily="18" charset="0"/>
              </a:rPr>
              <a:t> Prime </a:t>
            </a:r>
            <a:r>
              <a:rPr lang="cs-CZ" dirty="0" err="1" smtClean="0">
                <a:latin typeface="Garamond" pitchFamily="18" charset="0"/>
              </a:rPr>
              <a:t>Minister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Garamond" pitchFamily="18" charset="0"/>
              </a:rPr>
              <a:t>Jozef</a:t>
            </a:r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 Tiso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invited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into</a:t>
            </a:r>
            <a:r>
              <a:rPr lang="cs-CZ" dirty="0" smtClean="0">
                <a:latin typeface="Garamond" pitchFamily="18" charset="0"/>
              </a:rPr>
              <a:t> Berlin – he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made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enforce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separation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Slovakia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14</a:t>
            </a:r>
            <a:r>
              <a:rPr lang="cs-CZ" baseline="30000" dirty="0" smtClean="0">
                <a:latin typeface="Garamond" pitchFamily="18" charset="0"/>
              </a:rPr>
              <a:t>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March</a:t>
            </a:r>
            <a:r>
              <a:rPr lang="cs-CZ" dirty="0" smtClean="0">
                <a:latin typeface="Garamond" pitchFamily="18" charset="0"/>
              </a:rPr>
              <a:t> 1939 – </a:t>
            </a:r>
            <a:r>
              <a:rPr lang="cs-CZ" b="1" dirty="0" err="1" smtClean="0">
                <a:latin typeface="Garamond" pitchFamily="18" charset="0"/>
              </a:rPr>
              <a:t>Slovak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State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separated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from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Czecho</a:t>
            </a:r>
            <a:r>
              <a:rPr lang="cs-CZ" dirty="0" smtClean="0">
                <a:latin typeface="Garamond" pitchFamily="18" charset="0"/>
              </a:rPr>
              <a:t>-</a:t>
            </a:r>
            <a:r>
              <a:rPr lang="cs-CZ" dirty="0" err="1" smtClean="0">
                <a:latin typeface="Garamond" pitchFamily="18" charset="0"/>
              </a:rPr>
              <a:t>Slovakia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formally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independent </a:t>
            </a:r>
            <a:r>
              <a:rPr lang="cs-CZ" dirty="0" err="1" smtClean="0">
                <a:latin typeface="Garamond" pitchFamily="18" charset="0"/>
              </a:rPr>
              <a:t>but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really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satelite 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Nazi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Germany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14</a:t>
            </a:r>
            <a:r>
              <a:rPr lang="cs-CZ" baseline="30000" dirty="0" smtClean="0">
                <a:latin typeface="Garamond" pitchFamily="18" charset="0"/>
              </a:rPr>
              <a:t>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March</a:t>
            </a:r>
            <a:r>
              <a:rPr lang="cs-CZ" dirty="0" smtClean="0">
                <a:latin typeface="Garamond" pitchFamily="18" charset="0"/>
              </a:rPr>
              <a:t> 1939</a:t>
            </a:r>
            <a:r>
              <a:rPr lang="cs-CZ" b="1" dirty="0" smtClean="0">
                <a:latin typeface="Garamond" pitchFamily="18" charset="0"/>
              </a:rPr>
              <a:t> –</a:t>
            </a:r>
            <a:r>
              <a:rPr lang="cs-CZ" dirty="0" smtClean="0">
                <a:latin typeface="Garamond" pitchFamily="18" charset="0"/>
              </a:rPr>
              <a:t> President </a:t>
            </a:r>
            <a:r>
              <a:rPr lang="cs-CZ" dirty="0" err="1" smtClean="0">
                <a:latin typeface="Garamond" pitchFamily="18" charset="0"/>
              </a:rPr>
              <a:t>Hácha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Foreign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Minister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Chvalkovský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invited</a:t>
            </a:r>
            <a:r>
              <a:rPr lang="cs-CZ" dirty="0" smtClean="0">
                <a:latin typeface="Garamond" pitchFamily="18" charset="0"/>
              </a:rPr>
              <a:t> to Berlin – Hitler </a:t>
            </a:r>
            <a:r>
              <a:rPr lang="cs-CZ" dirty="0" err="1" smtClean="0">
                <a:latin typeface="Garamond" pitchFamily="18" charset="0"/>
              </a:rPr>
              <a:t>threatened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bombing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Prague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they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forced</a:t>
            </a:r>
            <a:r>
              <a:rPr lang="cs-CZ" dirty="0" smtClean="0">
                <a:latin typeface="Garamond" pitchFamily="18" charset="0"/>
              </a:rPr>
              <a:t> to sign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document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asking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Germany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protection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what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fact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forced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capitulations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15</a:t>
            </a:r>
            <a:r>
              <a:rPr lang="cs-CZ" baseline="30000" dirty="0" smtClean="0">
                <a:latin typeface="Garamond" pitchFamily="18" charset="0"/>
              </a:rPr>
              <a:t>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March</a:t>
            </a:r>
            <a:r>
              <a:rPr lang="cs-CZ" dirty="0" smtClean="0">
                <a:latin typeface="Garamond" pitchFamily="18" charset="0"/>
              </a:rPr>
              <a:t> 1939 – </a:t>
            </a:r>
            <a:r>
              <a:rPr lang="cs-CZ" dirty="0" err="1" smtClean="0">
                <a:latin typeface="Garamond" pitchFamily="18" charset="0"/>
              </a:rPr>
              <a:t>German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army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occupied</a:t>
            </a:r>
            <a:r>
              <a:rPr lang="cs-CZ" dirty="0" smtClean="0">
                <a:latin typeface="Garamond" pitchFamily="18" charset="0"/>
              </a:rPr>
              <a:t> Bohemia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Moravia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dissolution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Second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Czechoslovak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Republic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16</a:t>
            </a:r>
            <a:r>
              <a:rPr lang="cs-CZ" baseline="30000" dirty="0" smtClean="0">
                <a:latin typeface="Garamond" pitchFamily="18" charset="0"/>
              </a:rPr>
              <a:t>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March</a:t>
            </a:r>
            <a:r>
              <a:rPr lang="cs-CZ" dirty="0" smtClean="0">
                <a:latin typeface="Garamond" pitchFamily="18" charset="0"/>
              </a:rPr>
              <a:t> 1939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occupants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proclaimed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Protectorate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of</a:t>
            </a:r>
            <a:r>
              <a:rPr lang="cs-CZ" b="1" dirty="0" smtClean="0">
                <a:latin typeface="Garamond" pitchFamily="18" charset="0"/>
              </a:rPr>
              <a:t> Bohemia </a:t>
            </a:r>
            <a:r>
              <a:rPr lang="cs-CZ" b="1" dirty="0" err="1" smtClean="0">
                <a:latin typeface="Garamond" pitchFamily="18" charset="0"/>
              </a:rPr>
              <a:t>and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Moravia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it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part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German</a:t>
            </a:r>
            <a:r>
              <a:rPr lang="cs-CZ" dirty="0" smtClean="0">
                <a:latin typeface="Garamond" pitchFamily="18" charset="0"/>
              </a:rPr>
              <a:t> Reich, </a:t>
            </a:r>
            <a:r>
              <a:rPr lang="cs-CZ" dirty="0" err="1" smtClean="0">
                <a:latin typeface="Garamond" pitchFamily="18" charset="0"/>
              </a:rPr>
              <a:t>formaly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autonomous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state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so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called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State</a:t>
            </a:r>
            <a:r>
              <a:rPr lang="cs-CZ" dirty="0" smtClean="0">
                <a:latin typeface="Garamond" pitchFamily="18" charset="0"/>
              </a:rPr>
              <a:t> President Emil </a:t>
            </a:r>
            <a:r>
              <a:rPr lang="cs-CZ" dirty="0" err="1" smtClean="0">
                <a:latin typeface="Garamond" pitchFamily="18" charset="0"/>
              </a:rPr>
              <a:t>Hácha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Prime </a:t>
            </a:r>
            <a:r>
              <a:rPr lang="cs-CZ" dirty="0" err="1" smtClean="0">
                <a:latin typeface="Garamond" pitchFamily="18" charset="0"/>
              </a:rPr>
              <a:t>Minister</a:t>
            </a:r>
            <a:r>
              <a:rPr lang="cs-CZ" dirty="0" smtClean="0">
                <a:latin typeface="Garamond" pitchFamily="18" charset="0"/>
              </a:rPr>
              <a:t> Rudolf Beran 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but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power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hands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Reichsprotektor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Konstantin </a:t>
            </a:r>
            <a:r>
              <a:rPr lang="cs-CZ" b="1" dirty="0" err="1" smtClean="0">
                <a:solidFill>
                  <a:schemeClr val="tx2"/>
                </a:solidFill>
                <a:latin typeface="Garamond" pitchFamily="18" charset="0"/>
              </a:rPr>
              <a:t>von</a:t>
            </a:r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Garamond" pitchFamily="18" charset="0"/>
              </a:rPr>
              <a:t>Neurath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later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Garamond" pitchFamily="18" charset="0"/>
              </a:rPr>
              <a:t>Reinhard</a:t>
            </a:r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Garamond" pitchFamily="18" charset="0"/>
              </a:rPr>
              <a:t>Heydrich</a:t>
            </a:r>
            <a:endParaRPr lang="cs-CZ" b="1" dirty="0" smtClean="0">
              <a:solidFill>
                <a:schemeClr val="tx2"/>
              </a:solidFill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Czech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administrations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economy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entirely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subjected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German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machine</a:t>
            </a:r>
            <a:r>
              <a:rPr lang="cs-CZ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dirty="0" smtClean="0">
                <a:latin typeface="Garamond" pitchFamily="18" charset="0"/>
              </a:rPr>
              <a:t>Many </a:t>
            </a:r>
            <a:r>
              <a:rPr lang="cs-CZ" dirty="0" err="1" smtClean="0">
                <a:latin typeface="Garamond" pitchFamily="18" charset="0"/>
              </a:rPr>
              <a:t>Czech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political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cultural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leaders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imprisoned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executed</a:t>
            </a:r>
            <a:endParaRPr lang="cs-CZ" dirty="0" smtClean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7920880" cy="648072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cs-CZ" b="1" dirty="0" err="1" smtClean="0">
                <a:latin typeface="Garamond" pitchFamily="18" charset="0"/>
              </a:rPr>
              <a:t>Jews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dismissed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from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civil </a:t>
            </a:r>
            <a:r>
              <a:rPr lang="cs-CZ" dirty="0" err="1" smtClean="0">
                <a:latin typeface="Garamond" pitchFamily="18" charset="0"/>
              </a:rPr>
              <a:t>service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placed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extralegal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position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Special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concentrations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camps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Jews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Romas</a:t>
            </a:r>
            <a:r>
              <a:rPr lang="cs-CZ" dirty="0" smtClean="0">
                <a:latin typeface="Garamond" pitchFamily="18" charset="0"/>
              </a:rPr>
              <a:t> - </a:t>
            </a:r>
            <a:r>
              <a:rPr lang="cs-CZ" b="1" dirty="0" smtClean="0">
                <a:latin typeface="Garamond" pitchFamily="18" charset="0"/>
              </a:rPr>
              <a:t>Terezín</a:t>
            </a:r>
            <a:endParaRPr lang="cs-CZ" b="1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Czechs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launched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secret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resistance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movement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Nazi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occupation</a:t>
            </a:r>
            <a:r>
              <a:rPr lang="cs-CZ" dirty="0" smtClean="0">
                <a:latin typeface="Garamond" pitchFamily="18" charset="0"/>
              </a:rPr>
              <a:t> 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Czechoslovak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Government</a:t>
            </a:r>
            <a:r>
              <a:rPr lang="cs-CZ" dirty="0" smtClean="0">
                <a:latin typeface="Garamond" pitchFamily="18" charset="0"/>
              </a:rPr>
              <a:t> in exile in </a:t>
            </a:r>
            <a:r>
              <a:rPr lang="cs-CZ" dirty="0" smtClean="0">
                <a:latin typeface="Garamond" pitchFamily="18" charset="0"/>
              </a:rPr>
              <a:t>London (President in exile </a:t>
            </a:r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Edvard Beneš</a:t>
            </a:r>
            <a:r>
              <a:rPr lang="cs-CZ" dirty="0" smtClean="0">
                <a:latin typeface="Garamond" pitchFamily="18" charset="0"/>
              </a:rPr>
              <a:t>, Prime </a:t>
            </a:r>
            <a:r>
              <a:rPr lang="cs-CZ" dirty="0" err="1" smtClean="0">
                <a:latin typeface="Garamond" pitchFamily="18" charset="0"/>
              </a:rPr>
              <a:t>Minister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Jan Šrámek</a:t>
            </a:r>
            <a:r>
              <a:rPr lang="cs-CZ" dirty="0" smtClean="0">
                <a:latin typeface="Garamond" pitchFamily="18" charset="0"/>
              </a:rPr>
              <a:t>)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mass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demonstrations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October</a:t>
            </a:r>
            <a:r>
              <a:rPr lang="cs-CZ" dirty="0" smtClean="0">
                <a:latin typeface="Garamond" pitchFamily="18" charset="0"/>
              </a:rPr>
              <a:t> 28, </a:t>
            </a:r>
            <a:r>
              <a:rPr lang="cs-CZ" dirty="0" smtClean="0">
                <a:latin typeface="Garamond" pitchFamily="18" charset="0"/>
              </a:rPr>
              <a:t>1939 – </a:t>
            </a:r>
            <a:r>
              <a:rPr lang="cs-CZ" dirty="0" err="1" smtClean="0">
                <a:latin typeface="Garamond" pitchFamily="18" charset="0"/>
              </a:rPr>
              <a:t>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anniversary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establishing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Czechoslovakia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one</a:t>
            </a:r>
            <a:r>
              <a:rPr lang="cs-CZ" dirty="0" smtClean="0">
                <a:latin typeface="Garamond" pitchFamily="18" charset="0"/>
              </a:rPr>
              <a:t> student Vojtěch Sedláček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shot to </a:t>
            </a:r>
            <a:r>
              <a:rPr lang="cs-CZ" dirty="0" err="1" smtClean="0">
                <a:latin typeface="Garamond" pitchFamily="18" charset="0"/>
              </a:rPr>
              <a:t>death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second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one</a:t>
            </a:r>
            <a:r>
              <a:rPr lang="cs-CZ" dirty="0" smtClean="0">
                <a:latin typeface="Garamond" pitchFamily="18" charset="0"/>
              </a:rPr>
              <a:t> – Jan Opletal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seriously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injured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died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later</a:t>
            </a:r>
            <a:r>
              <a:rPr lang="cs-CZ" dirty="0" smtClean="0">
                <a:latin typeface="Garamond" pitchFamily="18" charset="0"/>
              </a:rPr>
              <a:t>, his </a:t>
            </a:r>
            <a:r>
              <a:rPr lang="cs-CZ" dirty="0" err="1" smtClean="0">
                <a:latin typeface="Garamond" pitchFamily="18" charset="0"/>
              </a:rPr>
              <a:t>funeral</a:t>
            </a:r>
            <a:r>
              <a:rPr lang="cs-CZ" dirty="0" smtClean="0">
                <a:latin typeface="Garamond" pitchFamily="18" charset="0"/>
              </a:rPr>
              <a:t> on 15</a:t>
            </a:r>
            <a:r>
              <a:rPr lang="cs-CZ" baseline="30000" dirty="0" smtClean="0">
                <a:latin typeface="Garamond" pitchFamily="18" charset="0"/>
              </a:rPr>
              <a:t>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November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became</a:t>
            </a:r>
            <a:r>
              <a:rPr lang="cs-CZ" dirty="0" smtClean="0">
                <a:latin typeface="Garamond" pitchFamily="18" charset="0"/>
              </a:rPr>
              <a:t> a </a:t>
            </a:r>
            <a:r>
              <a:rPr lang="cs-CZ" dirty="0" err="1" smtClean="0">
                <a:latin typeface="Garamond" pitchFamily="18" charset="0"/>
              </a:rPr>
              <a:t>new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mass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manifestation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against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nazism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Nazis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started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intervention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against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students</a:t>
            </a:r>
            <a:r>
              <a:rPr lang="cs-CZ" dirty="0" smtClean="0">
                <a:latin typeface="Garamond" pitchFamily="18" charset="0"/>
              </a:rPr>
              <a:t> on 17</a:t>
            </a:r>
            <a:r>
              <a:rPr lang="cs-CZ" baseline="30000" dirty="0" smtClean="0">
                <a:latin typeface="Garamond" pitchFamily="18" charset="0"/>
              </a:rPr>
              <a:t>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November</a:t>
            </a:r>
            <a:r>
              <a:rPr lang="cs-CZ" dirty="0" smtClean="0">
                <a:latin typeface="Garamond" pitchFamily="18" charset="0"/>
              </a:rPr>
              <a:t> 1939 – 9 </a:t>
            </a:r>
            <a:r>
              <a:rPr lang="cs-CZ" dirty="0" err="1" smtClean="0">
                <a:latin typeface="Garamond" pitchFamily="18" charset="0"/>
              </a:rPr>
              <a:t>students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executed</a:t>
            </a:r>
            <a:r>
              <a:rPr lang="cs-CZ" dirty="0" smtClean="0">
                <a:latin typeface="Garamond" pitchFamily="18" charset="0"/>
              </a:rPr>
              <a:t>, 1200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deported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into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concentration</a:t>
            </a:r>
            <a:r>
              <a:rPr lang="cs-CZ" dirty="0" smtClean="0">
                <a:latin typeface="Garamond" pitchFamily="18" charset="0"/>
              </a:rPr>
              <a:t> camp in </a:t>
            </a:r>
            <a:r>
              <a:rPr lang="cs-CZ" dirty="0" err="1" smtClean="0">
                <a:latin typeface="Garamond" pitchFamily="18" charset="0"/>
              </a:rPr>
              <a:t>Sachsenhausen</a:t>
            </a:r>
            <a:r>
              <a:rPr lang="cs-CZ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all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Universities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Protectorate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closed</a:t>
            </a:r>
            <a:r>
              <a:rPr lang="cs-CZ" dirty="0" smtClean="0">
                <a:latin typeface="Garamond" pitchFamily="18" charset="0"/>
              </a:rPr>
              <a:t> (→ </a:t>
            </a:r>
            <a:r>
              <a:rPr lang="cs-CZ" dirty="0" err="1" smtClean="0">
                <a:latin typeface="Garamond" pitchFamily="18" charset="0"/>
              </a:rPr>
              <a:t>November</a:t>
            </a:r>
            <a:r>
              <a:rPr lang="cs-CZ" dirty="0" smtClean="0">
                <a:latin typeface="Garamond" pitchFamily="18" charset="0"/>
              </a:rPr>
              <a:t> 17 </a:t>
            </a:r>
            <a:r>
              <a:rPr lang="cs-CZ" dirty="0" err="1" smtClean="0">
                <a:latin typeface="Garamond" pitchFamily="18" charset="0"/>
              </a:rPr>
              <a:t>is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International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Students’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Day</a:t>
            </a:r>
            <a:r>
              <a:rPr lang="cs-CZ" dirty="0" smtClean="0">
                <a:latin typeface="Garamond" pitchFamily="18" charset="0"/>
              </a:rPr>
              <a:t>)</a:t>
            </a:r>
          </a:p>
          <a:p>
            <a:r>
              <a:rPr lang="cs-CZ" dirty="0" err="1" smtClean="0">
                <a:latin typeface="Garamond" pitchFamily="18" charset="0"/>
              </a:rPr>
              <a:t>Terror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omnipresent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Gestapo</a:t>
            </a:r>
          </a:p>
          <a:p>
            <a:pPr lvl="0"/>
            <a:r>
              <a:rPr lang="cs-CZ" dirty="0" smtClean="0">
                <a:latin typeface="Garamond" pitchFamily="18" charset="0"/>
              </a:rPr>
              <a:t>1942 – </a:t>
            </a:r>
            <a:r>
              <a:rPr lang="cs-CZ" dirty="0" err="1" smtClean="0">
                <a:latin typeface="Garamond" pitchFamily="18" charset="0"/>
              </a:rPr>
              <a:t>Reichsprotector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Garamond" pitchFamily="18" charset="0"/>
              </a:rPr>
              <a:t>Reinhard</a:t>
            </a:r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Garamond" pitchFamily="18" charset="0"/>
              </a:rPr>
              <a:t>Heydrich</a:t>
            </a:r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mortaly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wounded</a:t>
            </a:r>
            <a:r>
              <a:rPr lang="cs-CZ" dirty="0" smtClean="0">
                <a:latin typeface="Garamond" pitchFamily="18" charset="0"/>
              </a:rPr>
              <a:t> by </a:t>
            </a:r>
            <a:r>
              <a:rPr lang="cs-CZ" dirty="0" err="1" smtClean="0">
                <a:latin typeface="Garamond" pitchFamily="18" charset="0"/>
              </a:rPr>
              <a:t>two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members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Czechoslovak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Army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Abroad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who</a:t>
            </a:r>
            <a:r>
              <a:rPr lang="cs-CZ" dirty="0" smtClean="0">
                <a:latin typeface="Garamond" pitchFamily="18" charset="0"/>
              </a:rPr>
              <a:t> had </a:t>
            </a:r>
            <a:r>
              <a:rPr lang="cs-CZ" dirty="0" err="1" smtClean="0">
                <a:latin typeface="Garamond" pitchFamily="18" charset="0"/>
              </a:rPr>
              <a:t>been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trained</a:t>
            </a:r>
            <a:r>
              <a:rPr lang="cs-CZ" dirty="0" smtClean="0">
                <a:latin typeface="Garamond" pitchFamily="18" charset="0"/>
              </a:rPr>
              <a:t> in Great </a:t>
            </a:r>
            <a:r>
              <a:rPr lang="cs-CZ" dirty="0" err="1" smtClean="0">
                <a:latin typeface="Garamond" pitchFamily="18" charset="0"/>
              </a:rPr>
              <a:t>Britain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parachuted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into</a:t>
            </a:r>
            <a:r>
              <a:rPr lang="cs-CZ" dirty="0" smtClean="0">
                <a:latin typeface="Garamond" pitchFamily="18" charset="0"/>
              </a:rPr>
              <a:t> Bohemia</a:t>
            </a:r>
          </a:p>
          <a:p>
            <a:pPr lvl="0"/>
            <a:r>
              <a:rPr lang="cs-CZ" dirty="0" smtClean="0">
                <a:latin typeface="Garamond" pitchFamily="18" charset="0"/>
              </a:rPr>
              <a:t>In </a:t>
            </a:r>
            <a:r>
              <a:rPr lang="cs-CZ" dirty="0" err="1" smtClean="0">
                <a:latin typeface="Garamond" pitchFamily="18" charset="0"/>
              </a:rPr>
              <a:t>retaliation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Nazis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executed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thousands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Czech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patriots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razed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town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smtClean="0">
                <a:latin typeface="Garamond" pitchFamily="18" charset="0"/>
              </a:rPr>
              <a:t>Lidice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ground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destroying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entire</a:t>
            </a:r>
            <a:r>
              <a:rPr lang="cs-CZ" dirty="0" smtClean="0">
                <a:latin typeface="Garamond" pitchFamily="18" charset="0"/>
              </a:rPr>
              <a:t> male </a:t>
            </a:r>
            <a:r>
              <a:rPr lang="cs-CZ" dirty="0" err="1" smtClean="0">
                <a:latin typeface="Garamond" pitchFamily="18" charset="0"/>
              </a:rPr>
              <a:t>pouplation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women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deported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into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concentration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camps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childern</a:t>
            </a:r>
            <a:r>
              <a:rPr lang="cs-CZ" dirty="0" smtClean="0">
                <a:latin typeface="Garamond" pitchFamily="18" charset="0"/>
              </a:rPr>
              <a:t> to „re-</a:t>
            </a:r>
            <a:r>
              <a:rPr lang="cs-CZ" dirty="0" err="1" smtClean="0">
                <a:latin typeface="Garamond" pitchFamily="18" charset="0"/>
              </a:rPr>
              <a:t>education</a:t>
            </a:r>
            <a:r>
              <a:rPr lang="cs-CZ" dirty="0" smtClean="0">
                <a:latin typeface="Garamond" pitchFamily="18" charset="0"/>
              </a:rPr>
              <a:t>“ to </a:t>
            </a:r>
            <a:r>
              <a:rPr lang="cs-CZ" dirty="0" err="1" smtClean="0">
                <a:latin typeface="Garamond" pitchFamily="18" charset="0"/>
              </a:rPr>
              <a:t>German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Nazi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families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Ausgust</a:t>
            </a:r>
            <a:r>
              <a:rPr lang="cs-CZ" dirty="0" smtClean="0">
                <a:latin typeface="Garamond" pitchFamily="18" charset="0"/>
              </a:rPr>
              <a:t> 1944 – </a:t>
            </a:r>
            <a:r>
              <a:rPr lang="cs-CZ" dirty="0" err="1" smtClean="0">
                <a:latin typeface="Garamond" pitchFamily="18" charset="0"/>
              </a:rPr>
              <a:t>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armed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u</a:t>
            </a:r>
            <a:r>
              <a:rPr lang="cs-CZ" dirty="0" err="1" smtClean="0">
                <a:latin typeface="Garamond" pitchFamily="18" charset="0"/>
              </a:rPr>
              <a:t>prising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against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Nazis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erupted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central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Slovakia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supressed</a:t>
            </a:r>
            <a:endParaRPr lang="cs-CZ" dirty="0" smtClean="0">
              <a:latin typeface="Garamond" pitchFamily="18" charset="0"/>
            </a:endParaRPr>
          </a:p>
          <a:p>
            <a:pPr lvl="0"/>
            <a:endParaRPr lang="cs-CZ" dirty="0" smtClean="0">
              <a:latin typeface="Garamond" pitchFamily="18" charset="0"/>
            </a:endParaRPr>
          </a:p>
          <a:p>
            <a:pPr lvl="0"/>
            <a:endParaRPr lang="cs-CZ" dirty="0" smtClean="0">
              <a:latin typeface="Garamond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1520" y="116632"/>
            <a:ext cx="7920880" cy="360040"/>
          </a:xfrm>
        </p:spPr>
        <p:txBody>
          <a:bodyPr>
            <a:no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Results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world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war</a:t>
            </a:r>
            <a:r>
              <a:rPr lang="cs-CZ" sz="2800" dirty="0" smtClean="0">
                <a:latin typeface="Garamond" pitchFamily="18" charset="0"/>
              </a:rPr>
              <a:t> I in </a:t>
            </a:r>
            <a:r>
              <a:rPr lang="cs-CZ" sz="2800" dirty="0" err="1" smtClean="0">
                <a:latin typeface="Garamond" pitchFamily="18" charset="0"/>
              </a:rPr>
              <a:t>europe</a:t>
            </a:r>
            <a:endParaRPr lang="cs-CZ" sz="2800" dirty="0">
              <a:latin typeface="Garamond" pitchFamily="18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20" y="620688"/>
            <a:ext cx="7982332" cy="6120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czechoslovakia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23528" y="1196752"/>
            <a:ext cx="7848872" cy="525898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i="1" dirty="0" err="1" smtClean="0">
                <a:latin typeface="Garamond" pitchFamily="18" charset="0"/>
              </a:rPr>
              <a:t>Readings</a:t>
            </a:r>
            <a:r>
              <a:rPr lang="cs-CZ" dirty="0" smtClean="0">
                <a:latin typeface="Garamond" pitchFamily="18" charset="0"/>
              </a:rPr>
              <a:t>:</a:t>
            </a:r>
          </a:p>
          <a:p>
            <a:r>
              <a:rPr lang="cs-CZ" dirty="0" smtClean="0">
                <a:latin typeface="Garamond" pitchFamily="18" charset="0"/>
              </a:rPr>
              <a:t>TUMA, </a:t>
            </a:r>
            <a:r>
              <a:rPr lang="cs-CZ" dirty="0" err="1" smtClean="0">
                <a:latin typeface="Garamond" pitchFamily="18" charset="0"/>
              </a:rPr>
              <a:t>Oldrich</a:t>
            </a:r>
            <a:r>
              <a:rPr lang="cs-CZ" dirty="0" smtClean="0">
                <a:latin typeface="Garamond" pitchFamily="18" charset="0"/>
              </a:rPr>
              <a:t> – JINDRA, </a:t>
            </a:r>
            <a:r>
              <a:rPr lang="cs-CZ" dirty="0" err="1" smtClean="0">
                <a:latin typeface="Garamond" pitchFamily="18" charset="0"/>
              </a:rPr>
              <a:t>Jiri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eds</a:t>
            </a:r>
            <a:r>
              <a:rPr lang="cs-CZ" dirty="0" smtClean="0">
                <a:latin typeface="Garamond" pitchFamily="18" charset="0"/>
              </a:rPr>
              <a:t>.): </a:t>
            </a:r>
            <a:r>
              <a:rPr lang="cs-CZ" i="1" dirty="0" err="1" smtClean="0">
                <a:latin typeface="Garamond" pitchFamily="18" charset="0"/>
              </a:rPr>
              <a:t>Czechoslovakia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and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Romania</a:t>
            </a:r>
            <a:r>
              <a:rPr lang="cs-CZ" i="1" dirty="0" smtClean="0">
                <a:latin typeface="Garamond" pitchFamily="18" charset="0"/>
              </a:rPr>
              <a:t> in </a:t>
            </a:r>
            <a:r>
              <a:rPr lang="cs-CZ" i="1" dirty="0" err="1" smtClean="0">
                <a:latin typeface="Garamond" pitchFamily="18" charset="0"/>
              </a:rPr>
              <a:t>the</a:t>
            </a:r>
            <a:r>
              <a:rPr lang="cs-CZ" i="1" dirty="0" smtClean="0">
                <a:latin typeface="Garamond" pitchFamily="18" charset="0"/>
              </a:rPr>
              <a:t> Versailles </a:t>
            </a:r>
            <a:r>
              <a:rPr lang="cs-CZ" i="1" dirty="0" err="1" smtClean="0">
                <a:latin typeface="Garamond" pitchFamily="18" charset="0"/>
              </a:rPr>
              <a:t>System</a:t>
            </a:r>
            <a:r>
              <a:rPr lang="cs-CZ" i="1" dirty="0" smtClean="0">
                <a:latin typeface="Garamond" pitchFamily="18" charset="0"/>
              </a:rPr>
              <a:t>.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Prague</a:t>
            </a:r>
            <a:r>
              <a:rPr lang="cs-CZ" dirty="0" smtClean="0">
                <a:latin typeface="Garamond" pitchFamily="18" charset="0"/>
              </a:rPr>
              <a:t> 2006.</a:t>
            </a:r>
          </a:p>
          <a:p>
            <a:r>
              <a:rPr lang="cs-CZ" dirty="0" smtClean="0">
                <a:latin typeface="Garamond" pitchFamily="18" charset="0"/>
              </a:rPr>
              <a:t>LUKES, Igor: </a:t>
            </a:r>
            <a:r>
              <a:rPr lang="en-US" i="1" dirty="0" smtClean="0">
                <a:latin typeface="Garamond" pitchFamily="18" charset="0"/>
              </a:rPr>
              <a:t>Czechoslovakia Between Stalin and Hitler: The Diplomacy of </a:t>
            </a:r>
            <a:r>
              <a:rPr lang="en-US" i="1" dirty="0" err="1" smtClean="0">
                <a:latin typeface="Garamond" pitchFamily="18" charset="0"/>
              </a:rPr>
              <a:t>Edvard</a:t>
            </a:r>
            <a:r>
              <a:rPr lang="en-US" i="1" dirty="0" smtClean="0">
                <a:latin typeface="Garamond" pitchFamily="18" charset="0"/>
              </a:rPr>
              <a:t> </a:t>
            </a:r>
            <a:r>
              <a:rPr lang="en-US" i="1" dirty="0" err="1" smtClean="0">
                <a:latin typeface="Garamond" pitchFamily="18" charset="0"/>
              </a:rPr>
              <a:t>Beneš</a:t>
            </a:r>
            <a:r>
              <a:rPr lang="en-US" i="1" dirty="0" smtClean="0">
                <a:latin typeface="Garamond" pitchFamily="18" charset="0"/>
              </a:rPr>
              <a:t> in the 1930s</a:t>
            </a:r>
            <a:r>
              <a:rPr lang="cs-CZ" i="1" dirty="0" smtClean="0">
                <a:latin typeface="Garamond" pitchFamily="18" charset="0"/>
              </a:rPr>
              <a:t>. </a:t>
            </a:r>
            <a:r>
              <a:rPr lang="cs-CZ" dirty="0" smtClean="0">
                <a:latin typeface="Garamond" pitchFamily="18" charset="0"/>
              </a:rPr>
              <a:t>New York1996.</a:t>
            </a:r>
          </a:p>
          <a:p>
            <a:r>
              <a:rPr lang="cs-CZ" dirty="0" smtClean="0">
                <a:latin typeface="Garamond" pitchFamily="18" charset="0"/>
              </a:rPr>
              <a:t>LUKES, Igor – GOLSTEIN, Erich (</a:t>
            </a:r>
            <a:r>
              <a:rPr lang="cs-CZ" dirty="0" err="1" smtClean="0">
                <a:latin typeface="Garamond" pitchFamily="18" charset="0"/>
              </a:rPr>
              <a:t>eds</a:t>
            </a:r>
            <a:r>
              <a:rPr lang="cs-CZ" dirty="0" smtClean="0">
                <a:latin typeface="Garamond" pitchFamily="18" charset="0"/>
              </a:rPr>
              <a:t>.): </a:t>
            </a:r>
            <a:r>
              <a:rPr lang="cs-CZ" i="1" dirty="0" err="1" smtClean="0">
                <a:latin typeface="Garamond" pitchFamily="18" charset="0"/>
              </a:rPr>
              <a:t>The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Munich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Crisis</a:t>
            </a:r>
            <a:r>
              <a:rPr lang="cs-CZ" i="1" dirty="0" smtClean="0">
                <a:latin typeface="Garamond" pitchFamily="18" charset="0"/>
              </a:rPr>
              <a:t>, 1938: </a:t>
            </a:r>
            <a:r>
              <a:rPr lang="cs-CZ" i="1" dirty="0" err="1" smtClean="0">
                <a:latin typeface="Garamond" pitchFamily="18" charset="0"/>
              </a:rPr>
              <a:t>Prelude</a:t>
            </a:r>
            <a:r>
              <a:rPr lang="cs-CZ" i="1" dirty="0" smtClean="0">
                <a:latin typeface="Garamond" pitchFamily="18" charset="0"/>
              </a:rPr>
              <a:t> to WWII. </a:t>
            </a:r>
            <a:r>
              <a:rPr lang="cs-CZ" dirty="0" smtClean="0">
                <a:latin typeface="Garamond" pitchFamily="18" charset="0"/>
              </a:rPr>
              <a:t>London 1999</a:t>
            </a:r>
            <a:r>
              <a:rPr lang="cs-CZ" dirty="0" smtClean="0">
                <a:latin typeface="Garamond" pitchFamily="18" charset="0"/>
              </a:rPr>
              <a:t>.</a:t>
            </a:r>
          </a:p>
          <a:p>
            <a:r>
              <a:rPr lang="cs-CZ" dirty="0" smtClean="0">
                <a:latin typeface="Garamond" pitchFamily="18" charset="0"/>
              </a:rPr>
              <a:t>Voráček, Emil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others</a:t>
            </a:r>
            <a:r>
              <a:rPr lang="cs-CZ" dirty="0" smtClean="0">
                <a:latin typeface="Garamond" pitchFamily="18" charset="0"/>
              </a:rPr>
              <a:t>: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Disintegration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Czechoslovakia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1930s. </a:t>
            </a:r>
            <a:r>
              <a:rPr lang="cs-CZ" dirty="0" err="1" smtClean="0">
                <a:latin typeface="Garamond" pitchFamily="18" charset="0"/>
              </a:rPr>
              <a:t>Policy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Central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Europe</a:t>
            </a:r>
            <a:r>
              <a:rPr lang="cs-CZ" dirty="0" smtClean="0">
                <a:latin typeface="Garamond" pitchFamily="18" charset="0"/>
              </a:rPr>
              <a:t>. </a:t>
            </a:r>
            <a:r>
              <a:rPr lang="cs-CZ" dirty="0" err="1" smtClean="0">
                <a:latin typeface="Garamond" pitchFamily="18" charset="0"/>
              </a:rPr>
              <a:t>Prague</a:t>
            </a:r>
            <a:r>
              <a:rPr lang="cs-CZ" dirty="0" smtClean="0">
                <a:latin typeface="Garamond" pitchFamily="18" charset="0"/>
              </a:rPr>
              <a:t> 2009</a:t>
            </a:r>
            <a:r>
              <a:rPr lang="cs-CZ" dirty="0" smtClean="0">
                <a:latin typeface="Garamond" pitchFamily="18" charset="0"/>
              </a:rPr>
              <a:t>.</a:t>
            </a:r>
          </a:p>
          <a:p>
            <a:endParaRPr lang="cs-CZ" dirty="0" smtClean="0">
              <a:latin typeface="Garamond" pitchFamily="18" charset="0"/>
            </a:endParaRPr>
          </a:p>
          <a:p>
            <a:r>
              <a:rPr lang="cs-CZ" dirty="0" smtClean="0">
                <a:latin typeface="Garamond" pitchFamily="18" charset="0"/>
              </a:rPr>
              <a:t>http://</a:t>
            </a:r>
            <a:r>
              <a:rPr lang="cs-CZ" dirty="0" smtClean="0">
                <a:latin typeface="Garamond" pitchFamily="18" charset="0"/>
              </a:rPr>
              <a:t>www.</a:t>
            </a:r>
            <a:r>
              <a:rPr lang="cs-CZ" dirty="0" err="1" smtClean="0">
                <a:latin typeface="Garamond" pitchFamily="18" charset="0"/>
              </a:rPr>
              <a:t>holocaustresearchproject.org</a:t>
            </a:r>
            <a:r>
              <a:rPr lang="cs-CZ" dirty="0" smtClean="0">
                <a:latin typeface="Garamond" pitchFamily="18" charset="0"/>
              </a:rPr>
              <a:t>/</a:t>
            </a:r>
            <a:r>
              <a:rPr lang="cs-CZ" dirty="0" err="1" smtClean="0">
                <a:latin typeface="Garamond" pitchFamily="18" charset="0"/>
              </a:rPr>
              <a:t>toc.html</a:t>
            </a:r>
            <a:endParaRPr lang="cs-CZ" dirty="0" smtClean="0">
              <a:latin typeface="Garamond" pitchFamily="18" charset="0"/>
            </a:endParaRPr>
          </a:p>
          <a:p>
            <a:r>
              <a:rPr lang="en-US" dirty="0" smtClean="0">
                <a:latin typeface="Garamond" pitchFamily="18" charset="0"/>
              </a:rPr>
              <a:t>http://www.radio.cz/en/static/october28</a:t>
            </a:r>
            <a:r>
              <a:rPr lang="en-US" dirty="0" smtClean="0">
                <a:latin typeface="Garamond" pitchFamily="18" charset="0"/>
              </a:rPr>
              <a:t>/</a:t>
            </a:r>
            <a:endParaRPr lang="cs-CZ" dirty="0" smtClean="0">
              <a:latin typeface="Garamond" pitchFamily="18" charset="0"/>
            </a:endParaRPr>
          </a:p>
          <a:p>
            <a:endParaRPr lang="cs-CZ" dirty="0" smtClean="0">
              <a:latin typeface="Garamond" pitchFamily="18" charset="0"/>
            </a:endParaRPr>
          </a:p>
          <a:p>
            <a:r>
              <a:rPr lang="cs-CZ" dirty="0" smtClean="0">
                <a:latin typeface="Garamond" pitchFamily="18" charset="0"/>
              </a:rPr>
              <a:t>A </a:t>
            </a:r>
            <a:r>
              <a:rPr lang="cs-CZ" dirty="0" err="1" smtClean="0">
                <a:latin typeface="Garamond" pitchFamily="18" charset="0"/>
              </a:rPr>
              <a:t>movie</a:t>
            </a:r>
            <a:r>
              <a:rPr lang="cs-CZ" dirty="0" smtClean="0">
                <a:latin typeface="Garamond" pitchFamily="18" charset="0"/>
              </a:rPr>
              <a:t>: </a:t>
            </a:r>
            <a:r>
              <a:rPr lang="cs-CZ" i="1" dirty="0" err="1" smtClean="0">
                <a:latin typeface="Garamond" pitchFamily="18" charset="0"/>
              </a:rPr>
              <a:t>Paradisecamp</a:t>
            </a:r>
            <a:r>
              <a:rPr lang="cs-CZ" dirty="0" smtClean="0">
                <a:latin typeface="Garamond" pitchFamily="18" charset="0"/>
              </a:rPr>
              <a:t> (1986) – a </a:t>
            </a:r>
            <a:r>
              <a:rPr lang="cs-CZ" dirty="0" err="1" smtClean="0">
                <a:latin typeface="Garamond" pitchFamily="18" charset="0"/>
              </a:rPr>
              <a:t>documentary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about</a:t>
            </a:r>
            <a:r>
              <a:rPr lang="cs-CZ" dirty="0" smtClean="0">
                <a:latin typeface="Garamond" pitchFamily="18" charset="0"/>
              </a:rPr>
              <a:t> Terezin </a:t>
            </a:r>
            <a:r>
              <a:rPr lang="cs-CZ" dirty="0" err="1" smtClean="0">
                <a:latin typeface="Garamond" pitchFamily="18" charset="0"/>
              </a:rPr>
              <a:t>concentration</a:t>
            </a:r>
            <a:r>
              <a:rPr lang="cs-CZ" dirty="0" smtClean="0">
                <a:latin typeface="Garamond" pitchFamily="18" charset="0"/>
              </a:rPr>
              <a:t> camp - </a:t>
            </a:r>
            <a:r>
              <a:rPr lang="en-US" dirty="0" smtClean="0">
                <a:latin typeface="Garamond" pitchFamily="18" charset="0"/>
              </a:rPr>
              <a:t>written and directed by the </a:t>
            </a:r>
            <a:r>
              <a:rPr lang="en-US" dirty="0" smtClean="0">
                <a:latin typeface="Garamond" pitchFamily="18" charset="0"/>
              </a:rPr>
              <a:t>Australians</a:t>
            </a:r>
            <a:r>
              <a:rPr lang="cs-CZ" dirty="0" smtClean="0">
                <a:latin typeface="Garamond" pitchFamily="18" charset="0"/>
              </a:rPr>
              <a:t> Paul </a:t>
            </a:r>
            <a:r>
              <a:rPr lang="cs-CZ" dirty="0" err="1" smtClean="0">
                <a:latin typeface="Garamond" pitchFamily="18" charset="0"/>
              </a:rPr>
              <a:t>Rean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Frank </a:t>
            </a:r>
            <a:r>
              <a:rPr lang="cs-CZ" dirty="0" err="1" smtClean="0">
                <a:latin typeface="Garamond" pitchFamily="18" charset="0"/>
              </a:rPr>
              <a:t>Heimans</a:t>
            </a:r>
            <a:endParaRPr lang="en-US" dirty="0" smtClean="0">
              <a:latin typeface="Garamond" pitchFamily="18" charset="0"/>
            </a:endParaRPr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239000" cy="360040"/>
          </a:xfrm>
        </p:spPr>
        <p:txBody>
          <a:bodyPr>
            <a:no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poland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548680"/>
            <a:ext cx="7992888" cy="6192688"/>
          </a:xfrm>
        </p:spPr>
        <p:txBody>
          <a:bodyPr>
            <a:noAutofit/>
          </a:bodyPr>
          <a:lstStyle/>
          <a:p>
            <a:pPr lvl="0"/>
            <a:r>
              <a:rPr lang="cs-CZ" sz="2000" dirty="0" err="1" smtClean="0">
                <a:latin typeface="Garamond" pitchFamily="18" charset="0"/>
              </a:rPr>
              <a:t>During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WW I – exile </a:t>
            </a:r>
            <a:r>
              <a:rPr lang="cs-CZ" sz="2000" dirty="0" err="1" smtClean="0">
                <a:latin typeface="Garamond" pitchFamily="18" charset="0"/>
              </a:rPr>
              <a:t>Polish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National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Comittee</a:t>
            </a:r>
            <a:r>
              <a:rPr lang="cs-CZ" sz="2000" dirty="0" smtClean="0">
                <a:latin typeface="Garamond" pitchFamily="18" charset="0"/>
              </a:rPr>
              <a:t> – </a:t>
            </a:r>
            <a:r>
              <a:rPr lang="cs-CZ" sz="2000" b="1" dirty="0" smtClean="0">
                <a:solidFill>
                  <a:schemeClr val="tx2"/>
                </a:solidFill>
                <a:latin typeface="Garamond" pitchFamily="18" charset="0"/>
              </a:rPr>
              <a:t>Roman </a:t>
            </a:r>
            <a:r>
              <a:rPr lang="cs-CZ" sz="2000" b="1" dirty="0" err="1" smtClean="0">
                <a:solidFill>
                  <a:schemeClr val="tx2"/>
                </a:solidFill>
                <a:latin typeface="Garamond" pitchFamily="18" charset="0"/>
              </a:rPr>
              <a:t>Dmowski</a:t>
            </a:r>
            <a:r>
              <a:rPr lang="cs-CZ" sz="2000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sz="2000" b="1" dirty="0" smtClean="0">
                <a:latin typeface="Garamond" pitchFamily="18" charset="0"/>
              </a:rPr>
              <a:t>–</a:t>
            </a:r>
            <a:r>
              <a:rPr lang="cs-CZ" sz="2000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en-US" sz="2000" dirty="0" smtClean="0">
                <a:latin typeface="Garamond" pitchFamily="18" charset="0"/>
              </a:rPr>
              <a:t>the </a:t>
            </a:r>
            <a:r>
              <a:rPr lang="en-US" sz="2000" dirty="0" smtClean="0">
                <a:latin typeface="Garamond" pitchFamily="18" charset="0"/>
              </a:rPr>
              <a:t>spokesman for Polish nationalism in the Allied camp</a:t>
            </a:r>
            <a:endParaRPr lang="cs-CZ" sz="2000" b="1" dirty="0" smtClean="0">
              <a:solidFill>
                <a:schemeClr val="tx2"/>
              </a:solidFill>
              <a:latin typeface="Garamond" pitchFamily="18" charset="0"/>
            </a:endParaRPr>
          </a:p>
          <a:p>
            <a:pPr lvl="0"/>
            <a:r>
              <a:rPr lang="cs-CZ" sz="2000" dirty="0" err="1" smtClean="0">
                <a:latin typeface="Garamond" pitchFamily="18" charset="0"/>
              </a:rPr>
              <a:t>After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german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victory</a:t>
            </a:r>
            <a:r>
              <a:rPr lang="cs-CZ" sz="2000" dirty="0" smtClean="0">
                <a:latin typeface="Garamond" pitchFamily="18" charset="0"/>
              </a:rPr>
              <a:t> on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Eastern</a:t>
            </a:r>
            <a:r>
              <a:rPr lang="cs-CZ" sz="2000" dirty="0" smtClean="0">
                <a:latin typeface="Garamond" pitchFamily="18" charset="0"/>
              </a:rPr>
              <a:t> front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Russian</a:t>
            </a:r>
            <a:r>
              <a:rPr lang="cs-CZ" sz="2000" dirty="0" smtClean="0">
                <a:latin typeface="Garamond" pitchFamily="18" charset="0"/>
              </a:rPr>
              <a:t>-</a:t>
            </a:r>
            <a:r>
              <a:rPr lang="cs-CZ" sz="2000" dirty="0" err="1" smtClean="0">
                <a:latin typeface="Garamond" pitchFamily="18" charset="0"/>
              </a:rPr>
              <a:t>ruled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territory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Poland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was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occupied</a:t>
            </a:r>
            <a:r>
              <a:rPr lang="cs-CZ" sz="2000" dirty="0" smtClean="0">
                <a:latin typeface="Garamond" pitchFamily="18" charset="0"/>
              </a:rPr>
              <a:t> by </a:t>
            </a:r>
            <a:r>
              <a:rPr lang="cs-CZ" sz="2000" dirty="0" err="1" smtClean="0">
                <a:latin typeface="Garamond" pitchFamily="18" charset="0"/>
              </a:rPr>
              <a:t>German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troops</a:t>
            </a:r>
            <a:r>
              <a:rPr lang="cs-CZ" sz="2000" dirty="0" smtClean="0">
                <a:latin typeface="Garamond" pitchFamily="18" charset="0"/>
              </a:rPr>
              <a:t> – </a:t>
            </a:r>
            <a:r>
              <a:rPr lang="cs-CZ" sz="2000" b="1" dirty="0" err="1" smtClean="0">
                <a:latin typeface="Garamond" pitchFamily="18" charset="0"/>
              </a:rPr>
              <a:t>The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Kingdom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of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Poland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consisting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German</a:t>
            </a:r>
            <a:r>
              <a:rPr lang="cs-CZ" sz="2000" dirty="0" smtClean="0">
                <a:latin typeface="Garamond" pitchFamily="18" charset="0"/>
              </a:rPr>
              <a:t>, </a:t>
            </a:r>
            <a:r>
              <a:rPr lang="cs-CZ" sz="2000" dirty="0" err="1" smtClean="0">
                <a:latin typeface="Garamond" pitchFamily="18" charset="0"/>
              </a:rPr>
              <a:t>Austrian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and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Russian</a:t>
            </a:r>
            <a:r>
              <a:rPr lang="cs-CZ" sz="2000" dirty="0" smtClean="0">
                <a:latin typeface="Garamond" pitchFamily="18" charset="0"/>
              </a:rPr>
              <a:t> part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Poland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was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established</a:t>
            </a:r>
            <a:r>
              <a:rPr lang="cs-CZ" sz="2000" dirty="0" smtClean="0">
                <a:latin typeface="Garamond" pitchFamily="18" charset="0"/>
              </a:rPr>
              <a:t> in 1916 – </a:t>
            </a:r>
            <a:r>
              <a:rPr lang="cs-CZ" sz="2000" dirty="0" err="1" smtClean="0">
                <a:latin typeface="Garamond" pitchFamily="18" charset="0"/>
              </a:rPr>
              <a:t>German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puppet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state</a:t>
            </a:r>
            <a:r>
              <a:rPr lang="cs-CZ" sz="2000" dirty="0" smtClean="0">
                <a:latin typeface="Garamond" pitchFamily="18" charset="0"/>
              </a:rPr>
              <a:t> – </a:t>
            </a:r>
            <a:r>
              <a:rPr lang="cs-CZ" sz="2000" b="1" i="1" dirty="0" err="1" smtClean="0">
                <a:latin typeface="Garamond" pitchFamily="18" charset="0"/>
              </a:rPr>
              <a:t>Mitteleuropa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scheme</a:t>
            </a:r>
            <a:endParaRPr lang="cs-CZ" sz="2000" dirty="0" smtClean="0">
              <a:latin typeface="Garamond" pitchFamily="18" charset="0"/>
            </a:endParaRPr>
          </a:p>
          <a:p>
            <a:pPr lvl="0"/>
            <a:r>
              <a:rPr lang="cs-CZ" sz="2000" dirty="0" smtClean="0">
                <a:latin typeface="Garamond" pitchFamily="18" charset="0"/>
              </a:rPr>
              <a:t>More </a:t>
            </a:r>
            <a:r>
              <a:rPr lang="cs-CZ" sz="2000" dirty="0" err="1" smtClean="0">
                <a:latin typeface="Garamond" pitchFamily="18" charset="0"/>
              </a:rPr>
              <a:t>than</a:t>
            </a:r>
            <a:r>
              <a:rPr lang="cs-CZ" sz="2000" dirty="0" smtClean="0">
                <a:latin typeface="Garamond" pitchFamily="18" charset="0"/>
              </a:rPr>
              <a:t> 1 000 </a:t>
            </a:r>
            <a:r>
              <a:rPr lang="cs-CZ" sz="2000" dirty="0" err="1" smtClean="0">
                <a:latin typeface="Garamond" pitchFamily="18" charset="0"/>
              </a:rPr>
              <a:t>000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Poles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died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during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WW I</a:t>
            </a:r>
          </a:p>
          <a:p>
            <a:pPr lvl="0"/>
            <a:r>
              <a:rPr lang="cs-CZ" sz="2000" dirty="0" err="1" smtClean="0">
                <a:latin typeface="Garamond" pitchFamily="18" charset="0"/>
              </a:rPr>
              <a:t>December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smtClean="0">
                <a:latin typeface="Garamond" pitchFamily="18" charset="0"/>
              </a:rPr>
              <a:t>1918 – </a:t>
            </a:r>
            <a:r>
              <a:rPr lang="cs-CZ" sz="2000" b="1" dirty="0" err="1" smtClean="0">
                <a:latin typeface="Garamond" pitchFamily="18" charset="0"/>
              </a:rPr>
              <a:t>The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Greater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Poland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Uprising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dirty="0" smtClean="0">
                <a:latin typeface="Garamond" pitchFamily="18" charset="0"/>
              </a:rPr>
              <a:t>– </a:t>
            </a:r>
            <a:r>
              <a:rPr lang="cs-CZ" sz="2000" dirty="0" err="1" smtClean="0">
                <a:latin typeface="Garamond" pitchFamily="18" charset="0"/>
              </a:rPr>
              <a:t>against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Germany</a:t>
            </a:r>
            <a:r>
              <a:rPr lang="cs-CZ" sz="2000" dirty="0" smtClean="0">
                <a:latin typeface="Garamond" pitchFamily="18" charset="0"/>
              </a:rPr>
              <a:t>, </a:t>
            </a:r>
            <a:r>
              <a:rPr lang="cs-CZ" sz="2000" dirty="0" err="1" smtClean="0">
                <a:latin typeface="Garamond" pitchFamily="18" charset="0"/>
              </a:rPr>
              <a:t>with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centre in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city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Poznan</a:t>
            </a:r>
            <a:r>
              <a:rPr lang="cs-CZ" sz="2000" dirty="0" smtClean="0">
                <a:latin typeface="Garamond" pitchFamily="18" charset="0"/>
              </a:rPr>
              <a:t>, </a:t>
            </a:r>
            <a:r>
              <a:rPr lang="cs-CZ" sz="2000" dirty="0" err="1" smtClean="0">
                <a:latin typeface="Garamond" pitchFamily="18" charset="0"/>
              </a:rPr>
              <a:t>succesfull</a:t>
            </a:r>
            <a:r>
              <a:rPr lang="cs-CZ" sz="2000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Treaty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Versailles </a:t>
            </a:r>
            <a:r>
              <a:rPr lang="en-US" sz="2000" dirty="0" smtClean="0">
                <a:latin typeface="Garamond" pitchFamily="18" charset="0"/>
              </a:rPr>
              <a:t>granted a reconstituted Poland the area won by the Polish </a:t>
            </a:r>
            <a:r>
              <a:rPr lang="cs-CZ" sz="2000" dirty="0" err="1" smtClean="0">
                <a:latin typeface="Garamond" pitchFamily="18" charset="0"/>
              </a:rPr>
              <a:t>uprising</a:t>
            </a:r>
            <a:r>
              <a:rPr lang="en-US" sz="2000" dirty="0" smtClean="0">
                <a:latin typeface="Garamond" pitchFamily="18" charset="0"/>
              </a:rPr>
              <a:t> plus some additional territory, most of which had been part of </a:t>
            </a:r>
            <a:r>
              <a:rPr lang="cs-CZ" sz="2000" dirty="0" err="1" smtClean="0">
                <a:latin typeface="Garamond" pitchFamily="18" charset="0"/>
              </a:rPr>
              <a:t>Poland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en-US" sz="2000" dirty="0" smtClean="0">
                <a:latin typeface="Garamond" pitchFamily="18" charset="0"/>
              </a:rPr>
              <a:t>before the </a:t>
            </a:r>
            <a:r>
              <a:rPr lang="cs-CZ" sz="2000" dirty="0" err="1" smtClean="0">
                <a:latin typeface="Garamond" pitchFamily="18" charset="0"/>
              </a:rPr>
              <a:t>partitions</a:t>
            </a:r>
            <a:r>
              <a:rPr lang="cs-CZ" sz="2000" dirty="0" smtClean="0">
                <a:latin typeface="Garamond" pitchFamily="18" charset="0"/>
              </a:rPr>
              <a:t> (</a:t>
            </a:r>
            <a:r>
              <a:rPr lang="cs-CZ" sz="2000" dirty="0" err="1" smtClean="0">
                <a:latin typeface="Garamond" pitchFamily="18" charset="0"/>
              </a:rPr>
              <a:t>from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end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18th </a:t>
            </a:r>
            <a:r>
              <a:rPr lang="cs-CZ" sz="2000" dirty="0" err="1" smtClean="0">
                <a:latin typeface="Garamond" pitchFamily="18" charset="0"/>
              </a:rPr>
              <a:t>century</a:t>
            </a:r>
            <a:r>
              <a:rPr lang="cs-CZ" sz="2000" dirty="0" smtClean="0">
                <a:latin typeface="Garamond" pitchFamily="18" charset="0"/>
              </a:rPr>
              <a:t>)</a:t>
            </a:r>
          </a:p>
          <a:p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Republic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of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Poland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was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reestablished</a:t>
            </a:r>
            <a:r>
              <a:rPr lang="cs-CZ" sz="2000" dirty="0" smtClean="0">
                <a:latin typeface="Garamond" pitchFamily="18" charset="0"/>
              </a:rPr>
              <a:t> in 1918 </a:t>
            </a:r>
            <a:r>
              <a:rPr lang="cs-CZ" sz="2000" dirty="0" smtClean="0">
                <a:latin typeface="Garamond" pitchFamily="18" charset="0"/>
              </a:rPr>
              <a:t> </a:t>
            </a:r>
          </a:p>
          <a:p>
            <a:r>
              <a:rPr lang="cs-CZ" sz="2000" dirty="0" smtClean="0">
                <a:latin typeface="Garamond" pitchFamily="18" charset="0"/>
              </a:rPr>
              <a:t>he </a:t>
            </a:r>
            <a:r>
              <a:rPr lang="cs-CZ" sz="2000" dirty="0" err="1" smtClean="0">
                <a:latin typeface="Garamond" pitchFamily="18" charset="0"/>
              </a:rPr>
              <a:t>independence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Poland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was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one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war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goals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Allies</a:t>
            </a:r>
            <a:r>
              <a:rPr lang="cs-CZ" sz="2000" dirty="0" smtClean="0">
                <a:latin typeface="Garamond" pitchFamily="18" charset="0"/>
              </a:rPr>
              <a:t> (</a:t>
            </a:r>
            <a:r>
              <a:rPr lang="cs-CZ" sz="2000" dirty="0" err="1" smtClean="0">
                <a:latin typeface="Garamond" pitchFamily="18" charset="0"/>
              </a:rPr>
              <a:t>it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was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mentioned</a:t>
            </a:r>
            <a:r>
              <a:rPr lang="cs-CZ" sz="2000" dirty="0" smtClean="0">
                <a:latin typeface="Garamond" pitchFamily="18" charset="0"/>
              </a:rPr>
              <a:t>  in President Wilson’s </a:t>
            </a:r>
            <a:r>
              <a:rPr lang="cs-CZ" sz="2000" dirty="0" err="1" smtClean="0">
                <a:latin typeface="Garamond" pitchFamily="18" charset="0"/>
              </a:rPr>
              <a:t>Fourteen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Points</a:t>
            </a:r>
            <a:r>
              <a:rPr lang="cs-CZ" sz="2000" dirty="0" smtClean="0">
                <a:latin typeface="Garamond" pitchFamily="18" charset="0"/>
              </a:rPr>
              <a:t>)</a:t>
            </a:r>
            <a:endParaRPr lang="cs-CZ" sz="2000" dirty="0" smtClean="0">
              <a:latin typeface="Garamond" pitchFamily="18" charset="0"/>
            </a:endParaRPr>
          </a:p>
          <a:p>
            <a:pPr lvl="0"/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western </a:t>
            </a:r>
            <a:r>
              <a:rPr lang="cs-CZ" sz="2000" dirty="0" err="1" smtClean="0">
                <a:latin typeface="Garamond" pitchFamily="18" charset="0"/>
              </a:rPr>
              <a:t>Polish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borders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and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borders</a:t>
            </a:r>
            <a:r>
              <a:rPr lang="cs-CZ" sz="2000" dirty="0" smtClean="0">
                <a:latin typeface="Garamond" pitchFamily="18" charset="0"/>
              </a:rPr>
              <a:t> in </a:t>
            </a:r>
            <a:r>
              <a:rPr lang="cs-CZ" sz="2000" dirty="0" err="1" smtClean="0">
                <a:latin typeface="Garamond" pitchFamily="18" charset="0"/>
              </a:rPr>
              <a:t>Baltic</a:t>
            </a:r>
            <a:r>
              <a:rPr lang="cs-CZ" sz="2000" dirty="0" smtClean="0">
                <a:latin typeface="Garamond" pitchFamily="18" charset="0"/>
              </a:rPr>
              <a:t> area </a:t>
            </a:r>
            <a:r>
              <a:rPr lang="cs-CZ" sz="2000" dirty="0" err="1" smtClean="0">
                <a:latin typeface="Garamond" pitchFamily="18" charset="0"/>
              </a:rPr>
              <a:t>were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ratified</a:t>
            </a:r>
            <a:r>
              <a:rPr lang="cs-CZ" sz="2000" dirty="0" smtClean="0">
                <a:latin typeface="Garamond" pitchFamily="18" charset="0"/>
              </a:rPr>
              <a:t> by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Treaty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Versailles </a:t>
            </a:r>
            <a:r>
              <a:rPr lang="cs-CZ" sz="2000" dirty="0" err="1" smtClean="0">
                <a:latin typeface="Garamond" pitchFamily="18" charset="0"/>
              </a:rPr>
              <a:t>while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eastern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and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southern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borders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were</a:t>
            </a:r>
            <a:r>
              <a:rPr lang="cs-CZ" sz="2000" dirty="0" smtClean="0">
                <a:latin typeface="Garamond" pitchFamily="18" charset="0"/>
              </a:rPr>
              <a:t> not</a:t>
            </a:r>
            <a:r>
              <a:rPr lang="cs-CZ" sz="2000" dirty="0" smtClean="0">
                <a:latin typeface="Garamond" pitchFamily="18" charset="0"/>
              </a:rPr>
              <a:t>.</a:t>
            </a:r>
          </a:p>
          <a:p>
            <a:pPr lvl="0"/>
            <a:endParaRPr lang="cs-CZ" sz="2000" dirty="0" smtClean="0">
              <a:latin typeface="Garamond" pitchFamily="18" charset="0"/>
            </a:endParaRPr>
          </a:p>
          <a:p>
            <a:pPr lvl="0">
              <a:buNone/>
            </a:pPr>
            <a:endParaRPr lang="cs-CZ" sz="1400" dirty="0" smtClean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idx="2"/>
          </p:nvPr>
        </p:nvSpPr>
        <p:spPr>
          <a:xfrm>
            <a:off x="467544" y="6309320"/>
            <a:ext cx="6473944" cy="314480"/>
          </a:xfrm>
        </p:spPr>
        <p:txBody>
          <a:bodyPr>
            <a:normAutofit/>
          </a:bodyPr>
          <a:lstStyle/>
          <a:p>
            <a:r>
              <a:rPr lang="cs-CZ" sz="2000" b="1" dirty="0" err="1" smtClean="0">
                <a:latin typeface="Garamond" pitchFamily="18" charset="0"/>
              </a:rPr>
              <a:t>Republic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of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Poland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and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its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neighboring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states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after</a:t>
            </a:r>
            <a:r>
              <a:rPr lang="cs-CZ" sz="2000" b="1" dirty="0" smtClean="0">
                <a:latin typeface="Garamond" pitchFamily="18" charset="0"/>
              </a:rPr>
              <a:t> WW 1.</a:t>
            </a:r>
            <a:endParaRPr lang="cs-CZ" sz="2000" b="1" dirty="0">
              <a:latin typeface="Garamond" pitchFamily="18" charset="0"/>
            </a:endParaRPr>
          </a:p>
        </p:txBody>
      </p:sp>
      <p:pic>
        <p:nvPicPr>
          <p:cNvPr id="5" name="Zástupný symbol pro obsah 4" descr="Rzeczpospolita_1938_popisky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435222" cy="590465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79512" y="116632"/>
            <a:ext cx="7920880" cy="6624736"/>
          </a:xfrm>
        </p:spPr>
        <p:txBody>
          <a:bodyPr>
            <a:noAutofit/>
          </a:bodyPr>
          <a:lstStyle/>
          <a:p>
            <a:pPr lvl="0"/>
            <a:r>
              <a:rPr lang="cs-CZ" sz="1600" dirty="0" smtClean="0">
                <a:latin typeface="Garamond" pitchFamily="18" charset="0"/>
              </a:rPr>
              <a:t>27 milion </a:t>
            </a:r>
            <a:r>
              <a:rPr lang="cs-CZ" sz="1600" dirty="0" err="1" smtClean="0">
                <a:latin typeface="Garamond" pitchFamily="18" charset="0"/>
              </a:rPr>
              <a:t>of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inhabitants</a:t>
            </a:r>
            <a:r>
              <a:rPr lang="cs-CZ" sz="1600" dirty="0" smtClean="0">
                <a:latin typeface="Garamond" pitchFamily="18" charset="0"/>
              </a:rPr>
              <a:t> in 1921 (35 milion in 1939)</a:t>
            </a:r>
          </a:p>
          <a:p>
            <a:pPr lvl="0"/>
            <a:r>
              <a:rPr lang="cs-CZ" sz="1600" dirty="0" err="1" smtClean="0">
                <a:latin typeface="Garamond" pitchFamily="18" charset="0"/>
              </a:rPr>
              <a:t>Multinational</a:t>
            </a:r>
            <a:r>
              <a:rPr lang="cs-CZ" sz="1600" dirty="0" smtClean="0">
                <a:latin typeface="Garamond" pitchFamily="18" charset="0"/>
              </a:rPr>
              <a:t> country - </a:t>
            </a:r>
            <a:r>
              <a:rPr lang="cs-CZ" sz="1600" dirty="0" err="1" smtClean="0">
                <a:latin typeface="Garamond" pitchFamily="18" charset="0"/>
              </a:rPr>
              <a:t>one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third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of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its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population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were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national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minorities</a:t>
            </a:r>
            <a:endParaRPr lang="cs-CZ" sz="1600" dirty="0" smtClean="0">
              <a:latin typeface="Garamond" pitchFamily="18" charset="0"/>
            </a:endParaRPr>
          </a:p>
          <a:p>
            <a:pPr lvl="1">
              <a:buClr>
                <a:schemeClr val="tx2"/>
              </a:buClr>
              <a:buFont typeface="Arial" pitchFamily="34" charset="0"/>
              <a:buChar char="•"/>
            </a:pPr>
            <a:r>
              <a:rPr lang="cs-CZ" sz="1600" dirty="0" err="1" smtClean="0">
                <a:solidFill>
                  <a:schemeClr val="tx1"/>
                </a:solidFill>
                <a:latin typeface="Garamond" pitchFamily="18" charset="0"/>
              </a:rPr>
              <a:t>Ukrainians</a:t>
            </a:r>
            <a:r>
              <a:rPr lang="cs-CZ" sz="1600" dirty="0" smtClean="0">
                <a:solidFill>
                  <a:schemeClr val="tx1"/>
                </a:solidFill>
                <a:latin typeface="Garamond" pitchFamily="18" charset="0"/>
              </a:rPr>
              <a:t> – 14 %</a:t>
            </a:r>
          </a:p>
          <a:p>
            <a:pPr lvl="1">
              <a:buClr>
                <a:schemeClr val="tx2"/>
              </a:buClr>
              <a:buFont typeface="Arial" pitchFamily="34" charset="0"/>
              <a:buChar char="•"/>
            </a:pPr>
            <a:r>
              <a:rPr lang="cs-CZ" sz="1600" dirty="0" err="1" smtClean="0">
                <a:solidFill>
                  <a:schemeClr val="tx1"/>
                </a:solidFill>
                <a:latin typeface="Garamond" pitchFamily="18" charset="0"/>
              </a:rPr>
              <a:t>Jews</a:t>
            </a:r>
            <a:r>
              <a:rPr lang="cs-CZ" sz="1600" dirty="0" smtClean="0">
                <a:solidFill>
                  <a:schemeClr val="tx1"/>
                </a:solidFill>
                <a:latin typeface="Garamond" pitchFamily="18" charset="0"/>
              </a:rPr>
              <a:t> – 10 % (by 1931 </a:t>
            </a:r>
            <a:r>
              <a:rPr lang="cs-CZ" sz="1600" dirty="0" err="1" smtClean="0">
                <a:solidFill>
                  <a:schemeClr val="tx1"/>
                </a:solidFill>
                <a:latin typeface="Garamond" pitchFamily="18" charset="0"/>
              </a:rPr>
              <a:t>Poland</a:t>
            </a:r>
            <a:r>
              <a:rPr lang="cs-CZ" sz="1600" dirty="0" smtClean="0">
                <a:solidFill>
                  <a:schemeClr val="tx1"/>
                </a:solidFill>
                <a:latin typeface="Garamond" pitchFamily="18" charset="0"/>
              </a:rPr>
              <a:t> had </a:t>
            </a:r>
            <a:r>
              <a:rPr lang="cs-CZ" sz="1600" dirty="0" err="1" smtClean="0">
                <a:solidFill>
                  <a:schemeClr val="tx1"/>
                </a:solidFill>
                <a:latin typeface="Garamond" pitchFamily="18" charset="0"/>
              </a:rPr>
              <a:t>the</a:t>
            </a:r>
            <a:r>
              <a:rPr lang="cs-CZ" sz="16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  <a:latin typeface="Garamond" pitchFamily="18" charset="0"/>
              </a:rPr>
              <a:t>biggest</a:t>
            </a:r>
            <a:r>
              <a:rPr lang="cs-CZ" sz="16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  <a:latin typeface="Garamond" pitchFamily="18" charset="0"/>
              </a:rPr>
              <a:t>Jewish</a:t>
            </a:r>
            <a:r>
              <a:rPr lang="cs-CZ" sz="16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  <a:latin typeface="Garamond" pitchFamily="18" charset="0"/>
              </a:rPr>
              <a:t>population</a:t>
            </a:r>
            <a:r>
              <a:rPr lang="cs-CZ" sz="1600" dirty="0" smtClean="0">
                <a:solidFill>
                  <a:schemeClr val="tx1"/>
                </a:solidFill>
                <a:latin typeface="Garamond" pitchFamily="18" charset="0"/>
              </a:rPr>
              <a:t> in </a:t>
            </a:r>
            <a:r>
              <a:rPr lang="cs-CZ" sz="1600" dirty="0" err="1" smtClean="0">
                <a:solidFill>
                  <a:schemeClr val="tx1"/>
                </a:solidFill>
                <a:latin typeface="Garamond" pitchFamily="18" charset="0"/>
              </a:rPr>
              <a:t>the</a:t>
            </a:r>
            <a:r>
              <a:rPr lang="cs-CZ" sz="16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  <a:latin typeface="Garamond" pitchFamily="18" charset="0"/>
              </a:rPr>
              <a:t>world</a:t>
            </a:r>
            <a:r>
              <a:rPr lang="cs-CZ" sz="1600" dirty="0" smtClean="0">
                <a:solidFill>
                  <a:schemeClr val="tx1"/>
                </a:solidFill>
                <a:latin typeface="Garamond" pitchFamily="18" charset="0"/>
              </a:rPr>
              <a:t> – </a:t>
            </a:r>
            <a:r>
              <a:rPr lang="cs-CZ" sz="1600" dirty="0" err="1" smtClean="0">
                <a:solidFill>
                  <a:schemeClr val="tx1"/>
                </a:solidFill>
                <a:latin typeface="Garamond" pitchFamily="18" charset="0"/>
              </a:rPr>
              <a:t>over</a:t>
            </a:r>
            <a:r>
              <a:rPr lang="cs-CZ" sz="1600" dirty="0" smtClean="0">
                <a:solidFill>
                  <a:schemeClr val="tx1"/>
                </a:solidFill>
                <a:latin typeface="Garamond" pitchFamily="18" charset="0"/>
              </a:rPr>
              <a:t> 3 milion </a:t>
            </a:r>
            <a:r>
              <a:rPr lang="cs-CZ" sz="1600" dirty="0" err="1" smtClean="0">
                <a:solidFill>
                  <a:schemeClr val="tx1"/>
                </a:solidFill>
                <a:latin typeface="Garamond" pitchFamily="18" charset="0"/>
              </a:rPr>
              <a:t>people</a:t>
            </a:r>
            <a:r>
              <a:rPr lang="cs-CZ" sz="1600" dirty="0" smtClean="0">
                <a:solidFill>
                  <a:schemeClr val="tx1"/>
                </a:solidFill>
                <a:latin typeface="Garamond" pitchFamily="18" charset="0"/>
              </a:rPr>
              <a:t>)</a:t>
            </a:r>
          </a:p>
          <a:p>
            <a:pPr lvl="1">
              <a:buClr>
                <a:schemeClr val="tx2"/>
              </a:buClr>
              <a:buFont typeface="Arial" pitchFamily="34" charset="0"/>
              <a:buChar char="•"/>
            </a:pPr>
            <a:r>
              <a:rPr lang="cs-CZ" sz="1600" dirty="0" err="1" smtClean="0">
                <a:solidFill>
                  <a:schemeClr val="tx1"/>
                </a:solidFill>
                <a:latin typeface="Garamond" pitchFamily="18" charset="0"/>
              </a:rPr>
              <a:t>Belarusians</a:t>
            </a:r>
            <a:r>
              <a:rPr lang="cs-CZ" sz="1600" dirty="0" smtClean="0">
                <a:solidFill>
                  <a:schemeClr val="tx1"/>
                </a:solidFill>
                <a:latin typeface="Garamond" pitchFamily="18" charset="0"/>
              </a:rPr>
              <a:t> – 3 %</a:t>
            </a:r>
          </a:p>
          <a:p>
            <a:pPr lvl="1">
              <a:buClr>
                <a:schemeClr val="tx2"/>
              </a:buClr>
              <a:buFont typeface="Arial" pitchFamily="34" charset="0"/>
              <a:buChar char="•"/>
            </a:pPr>
            <a:r>
              <a:rPr lang="cs-CZ" sz="1600" dirty="0" err="1" smtClean="0">
                <a:solidFill>
                  <a:schemeClr val="tx1"/>
                </a:solidFill>
                <a:latin typeface="Garamond" pitchFamily="18" charset="0"/>
              </a:rPr>
              <a:t>Germans</a:t>
            </a:r>
            <a:r>
              <a:rPr lang="cs-CZ" sz="1600" dirty="0" smtClean="0">
                <a:solidFill>
                  <a:schemeClr val="tx1"/>
                </a:solidFill>
                <a:latin typeface="Garamond" pitchFamily="18" charset="0"/>
              </a:rPr>
              <a:t> – 2 %</a:t>
            </a:r>
          </a:p>
          <a:p>
            <a:pPr lvl="1">
              <a:buClr>
                <a:schemeClr val="tx2"/>
              </a:buClr>
              <a:buFont typeface="Arial" pitchFamily="34" charset="0"/>
              <a:buChar char="•"/>
            </a:pPr>
            <a:r>
              <a:rPr lang="cs-CZ" sz="1600" dirty="0" err="1" smtClean="0">
                <a:solidFill>
                  <a:schemeClr val="tx1"/>
                </a:solidFill>
                <a:latin typeface="Garamond" pitchFamily="18" charset="0"/>
              </a:rPr>
              <a:t>Others</a:t>
            </a:r>
            <a:r>
              <a:rPr lang="cs-CZ" sz="1600" dirty="0" smtClean="0">
                <a:solidFill>
                  <a:schemeClr val="tx1"/>
                </a:solidFill>
                <a:latin typeface="Garamond" pitchFamily="18" charset="0"/>
              </a:rPr>
              <a:t> (</a:t>
            </a:r>
            <a:r>
              <a:rPr lang="cs-CZ" sz="1600" dirty="0" err="1" smtClean="0">
                <a:solidFill>
                  <a:schemeClr val="tx1"/>
                </a:solidFill>
                <a:latin typeface="Garamond" pitchFamily="18" charset="0"/>
              </a:rPr>
              <a:t>Czechs</a:t>
            </a:r>
            <a:r>
              <a:rPr lang="cs-CZ" sz="1600" dirty="0" smtClean="0">
                <a:solidFill>
                  <a:schemeClr val="tx1"/>
                </a:solidFill>
                <a:latin typeface="Garamond" pitchFamily="18" charset="0"/>
              </a:rPr>
              <a:t>, </a:t>
            </a:r>
            <a:r>
              <a:rPr lang="cs-CZ" sz="1600" dirty="0" err="1" smtClean="0">
                <a:solidFill>
                  <a:schemeClr val="tx1"/>
                </a:solidFill>
                <a:latin typeface="Garamond" pitchFamily="18" charset="0"/>
              </a:rPr>
              <a:t>Lithuanians</a:t>
            </a:r>
            <a:r>
              <a:rPr lang="cs-CZ" sz="1600" dirty="0" smtClean="0">
                <a:solidFill>
                  <a:schemeClr val="tx1"/>
                </a:solidFill>
                <a:latin typeface="Garamond" pitchFamily="18" charset="0"/>
              </a:rPr>
              <a:t>, </a:t>
            </a:r>
            <a:r>
              <a:rPr lang="cs-CZ" sz="1600" dirty="0" err="1" smtClean="0">
                <a:solidFill>
                  <a:schemeClr val="tx1"/>
                </a:solidFill>
                <a:latin typeface="Garamond" pitchFamily="18" charset="0"/>
              </a:rPr>
              <a:t>Russians</a:t>
            </a:r>
            <a:r>
              <a:rPr lang="cs-CZ" sz="1600" dirty="0" smtClean="0">
                <a:solidFill>
                  <a:schemeClr val="tx1"/>
                </a:solidFill>
                <a:latin typeface="Garamond" pitchFamily="18" charset="0"/>
              </a:rPr>
              <a:t>) – 3 </a:t>
            </a:r>
            <a:r>
              <a:rPr lang="cs-CZ" sz="1600" dirty="0" smtClean="0">
                <a:solidFill>
                  <a:schemeClr val="tx1"/>
                </a:solidFill>
                <a:latin typeface="Garamond" pitchFamily="18" charset="0"/>
              </a:rPr>
              <a:t>%</a:t>
            </a:r>
          </a:p>
          <a:p>
            <a:pPr lvl="1">
              <a:buClr>
                <a:schemeClr val="tx2"/>
              </a:buClr>
              <a:buFont typeface="Arial" pitchFamily="34" charset="0"/>
              <a:buChar char="•"/>
            </a:pPr>
            <a:endParaRPr lang="cs-CZ" sz="800" dirty="0" smtClean="0">
              <a:latin typeface="Garamond" pitchFamily="18" charset="0"/>
            </a:endParaRPr>
          </a:p>
          <a:p>
            <a:pPr lvl="0"/>
            <a:r>
              <a:rPr lang="cs-CZ" sz="1600" dirty="0" smtClean="0">
                <a:latin typeface="Garamond" pitchFamily="18" charset="0"/>
              </a:rPr>
              <a:t>1919 </a:t>
            </a:r>
            <a:r>
              <a:rPr lang="cs-CZ" sz="1600" dirty="0" smtClean="0">
                <a:latin typeface="Garamond" pitchFamily="18" charset="0"/>
              </a:rPr>
              <a:t>– </a:t>
            </a:r>
            <a:r>
              <a:rPr lang="cs-CZ" sz="1600" dirty="0" err="1" smtClean="0">
                <a:latin typeface="Garamond" pitchFamily="18" charset="0"/>
              </a:rPr>
              <a:t>the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first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elections</a:t>
            </a:r>
            <a:r>
              <a:rPr lang="cs-CZ" sz="1600" dirty="0" smtClean="0">
                <a:latin typeface="Garamond" pitchFamily="18" charset="0"/>
              </a:rPr>
              <a:t> to </a:t>
            </a:r>
            <a:r>
              <a:rPr lang="cs-CZ" sz="1600" dirty="0" err="1" smtClean="0">
                <a:latin typeface="Garamond" pitchFamily="18" charset="0"/>
              </a:rPr>
              <a:t>the</a:t>
            </a:r>
            <a:r>
              <a:rPr lang="cs-CZ" sz="1600" dirty="0" smtClean="0">
                <a:latin typeface="Garamond" pitchFamily="18" charset="0"/>
              </a:rPr>
              <a:t> Sejm (</a:t>
            </a:r>
            <a:r>
              <a:rPr lang="cs-CZ" sz="1600" dirty="0" err="1" smtClean="0">
                <a:latin typeface="Garamond" pitchFamily="18" charset="0"/>
              </a:rPr>
              <a:t>parliament</a:t>
            </a:r>
            <a:r>
              <a:rPr lang="cs-CZ" sz="1600" dirty="0" smtClean="0">
                <a:latin typeface="Garamond" pitchFamily="18" charset="0"/>
              </a:rPr>
              <a:t>)</a:t>
            </a:r>
          </a:p>
          <a:p>
            <a:pPr lvl="0"/>
            <a:r>
              <a:rPr lang="cs-CZ" sz="1600" dirty="0" smtClean="0">
                <a:latin typeface="Garamond" pitchFamily="18" charset="0"/>
              </a:rPr>
              <a:t>1921 – </a:t>
            </a:r>
            <a:r>
              <a:rPr lang="cs-CZ" sz="1600" dirty="0" err="1" smtClean="0">
                <a:latin typeface="Garamond" pitchFamily="18" charset="0"/>
              </a:rPr>
              <a:t>the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March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Constitution</a:t>
            </a:r>
            <a:endParaRPr lang="cs-CZ" sz="1600" dirty="0" smtClean="0">
              <a:latin typeface="Garamond" pitchFamily="18" charset="0"/>
            </a:endParaRPr>
          </a:p>
          <a:p>
            <a:pPr lvl="0"/>
            <a:r>
              <a:rPr lang="cs-CZ" sz="1600" dirty="0" err="1" smtClean="0">
                <a:latin typeface="Garamond" pitchFamily="18" charset="0"/>
              </a:rPr>
              <a:t>The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R</a:t>
            </a:r>
            <a:r>
              <a:rPr lang="cs-CZ" sz="1600" dirty="0" err="1" smtClean="0">
                <a:latin typeface="Garamond" pitchFamily="18" charset="0"/>
              </a:rPr>
              <a:t>epublic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of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Poland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was</a:t>
            </a:r>
            <a:r>
              <a:rPr lang="cs-CZ" sz="1600" dirty="0" smtClean="0">
                <a:latin typeface="Garamond" pitchFamily="18" charset="0"/>
              </a:rPr>
              <a:t> a </a:t>
            </a:r>
            <a:r>
              <a:rPr lang="cs-CZ" sz="1600" dirty="0" err="1" smtClean="0">
                <a:latin typeface="Garamond" pitchFamily="18" charset="0"/>
              </a:rPr>
              <a:t>parliamentary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democracy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form</a:t>
            </a:r>
            <a:r>
              <a:rPr lang="cs-CZ" sz="1600" dirty="0" smtClean="0">
                <a:latin typeface="Garamond" pitchFamily="18" charset="0"/>
              </a:rPr>
              <a:t> 1919 </a:t>
            </a:r>
            <a:r>
              <a:rPr lang="cs-CZ" sz="1600" dirty="0" err="1" smtClean="0">
                <a:latin typeface="Garamond" pitchFamily="18" charset="0"/>
              </a:rPr>
              <a:t>till</a:t>
            </a:r>
            <a:r>
              <a:rPr lang="cs-CZ" sz="1600" dirty="0" smtClean="0">
                <a:latin typeface="Garamond" pitchFamily="18" charset="0"/>
              </a:rPr>
              <a:t> 1926</a:t>
            </a:r>
          </a:p>
          <a:p>
            <a:pPr lvl="0"/>
            <a:r>
              <a:rPr lang="cs-CZ" sz="1600" dirty="0" err="1" smtClean="0">
                <a:latin typeface="Garamond" pitchFamily="18" charset="0"/>
              </a:rPr>
              <a:t>Main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political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parties</a:t>
            </a:r>
            <a:r>
              <a:rPr lang="cs-CZ" sz="1600" dirty="0" smtClean="0">
                <a:latin typeface="Garamond" pitchFamily="18" charset="0"/>
              </a:rPr>
              <a:t> – </a:t>
            </a:r>
            <a:r>
              <a:rPr lang="cs-CZ" sz="1600" dirty="0" err="1" smtClean="0">
                <a:latin typeface="Garamond" pitchFamily="18" charset="0"/>
              </a:rPr>
              <a:t>National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Democrats</a:t>
            </a:r>
            <a:r>
              <a:rPr lang="cs-CZ" sz="1600" dirty="0" smtClean="0">
                <a:latin typeface="Garamond" pitchFamily="18" charset="0"/>
              </a:rPr>
              <a:t>, </a:t>
            </a:r>
            <a:r>
              <a:rPr lang="cs-CZ" sz="1600" dirty="0" err="1" smtClean="0">
                <a:latin typeface="Garamond" pitchFamily="18" charset="0"/>
              </a:rPr>
              <a:t>Peasant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Parties</a:t>
            </a:r>
            <a:r>
              <a:rPr lang="cs-CZ" sz="1600" dirty="0" smtClean="0">
                <a:latin typeface="Garamond" pitchFamily="18" charset="0"/>
              </a:rPr>
              <a:t>, Christian </a:t>
            </a:r>
            <a:r>
              <a:rPr lang="cs-CZ" sz="1600" dirty="0" err="1" smtClean="0">
                <a:latin typeface="Garamond" pitchFamily="18" charset="0"/>
              </a:rPr>
              <a:t>Democrats</a:t>
            </a:r>
            <a:endParaRPr lang="cs-CZ" sz="1600" dirty="0" smtClean="0">
              <a:latin typeface="Garamond" pitchFamily="18" charset="0"/>
            </a:endParaRPr>
          </a:p>
          <a:p>
            <a:pPr lvl="0">
              <a:buNone/>
            </a:pPr>
            <a:endParaRPr lang="cs-CZ" sz="800" dirty="0" smtClean="0">
              <a:latin typeface="Garamond" pitchFamily="18" charset="0"/>
            </a:endParaRPr>
          </a:p>
          <a:p>
            <a:pPr lvl="0"/>
            <a:r>
              <a:rPr lang="cs-CZ" sz="1600" b="1" dirty="0" err="1" smtClean="0">
                <a:solidFill>
                  <a:schemeClr val="tx2"/>
                </a:solidFill>
                <a:latin typeface="Garamond" pitchFamily="18" charset="0"/>
              </a:rPr>
              <a:t>Several</a:t>
            </a:r>
            <a:r>
              <a:rPr lang="cs-CZ" sz="1600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sz="1600" b="1" dirty="0" err="1" smtClean="0">
                <a:solidFill>
                  <a:schemeClr val="tx2"/>
                </a:solidFill>
                <a:latin typeface="Garamond" pitchFamily="18" charset="0"/>
              </a:rPr>
              <a:t>regional</a:t>
            </a:r>
            <a:r>
              <a:rPr lang="cs-CZ" sz="1600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sz="1600" b="1" dirty="0" err="1" smtClean="0">
                <a:solidFill>
                  <a:schemeClr val="tx2"/>
                </a:solidFill>
                <a:latin typeface="Garamond" pitchFamily="18" charset="0"/>
              </a:rPr>
              <a:t>conflicts</a:t>
            </a:r>
            <a:r>
              <a:rPr lang="cs-CZ" sz="1600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sz="1600" b="1" dirty="0" err="1" smtClean="0">
                <a:solidFill>
                  <a:schemeClr val="tx2"/>
                </a:solidFill>
                <a:latin typeface="Garamond" pitchFamily="18" charset="0"/>
              </a:rPr>
              <a:t>with</a:t>
            </a:r>
            <a:r>
              <a:rPr lang="cs-CZ" sz="1600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sz="1600" b="1" dirty="0" err="1" smtClean="0">
                <a:solidFill>
                  <a:schemeClr val="tx2"/>
                </a:solidFill>
                <a:latin typeface="Garamond" pitchFamily="18" charset="0"/>
              </a:rPr>
              <a:t>neigboring</a:t>
            </a:r>
            <a:r>
              <a:rPr lang="cs-CZ" sz="1600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sz="1600" b="1" dirty="0" err="1" smtClean="0">
                <a:solidFill>
                  <a:schemeClr val="tx2"/>
                </a:solidFill>
                <a:latin typeface="Garamond" pitchFamily="18" charset="0"/>
              </a:rPr>
              <a:t>states</a:t>
            </a:r>
            <a:r>
              <a:rPr lang="cs-CZ" sz="1600" b="1" dirty="0" smtClean="0">
                <a:solidFill>
                  <a:schemeClr val="tx2"/>
                </a:solidFill>
                <a:latin typeface="Garamond" pitchFamily="18" charset="0"/>
              </a:rPr>
              <a:t> – </a:t>
            </a:r>
            <a:r>
              <a:rPr lang="cs-CZ" sz="1600" b="1" dirty="0" err="1" smtClean="0">
                <a:solidFill>
                  <a:schemeClr val="tx2"/>
                </a:solidFill>
                <a:latin typeface="Garamond" pitchFamily="18" charset="0"/>
              </a:rPr>
              <a:t>border</a:t>
            </a:r>
            <a:r>
              <a:rPr lang="cs-CZ" sz="1600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sz="1600" b="1" dirty="0" err="1" smtClean="0">
                <a:solidFill>
                  <a:schemeClr val="tx2"/>
                </a:solidFill>
                <a:latin typeface="Garamond" pitchFamily="18" charset="0"/>
              </a:rPr>
              <a:t>disputes</a:t>
            </a:r>
            <a:r>
              <a:rPr lang="cs-CZ" sz="1600" b="1" dirty="0" smtClean="0">
                <a:solidFill>
                  <a:schemeClr val="tx2"/>
                </a:solidFill>
                <a:latin typeface="Garamond" pitchFamily="18" charset="0"/>
              </a:rPr>
              <a:t>:</a:t>
            </a:r>
          </a:p>
          <a:p>
            <a:pPr lvl="0">
              <a:buFont typeface="Wingdings" pitchFamily="2" charset="2"/>
              <a:buChar char="v"/>
            </a:pPr>
            <a:r>
              <a:rPr lang="cs-CZ" sz="1600" b="1" dirty="0" err="1" smtClean="0">
                <a:latin typeface="Garamond" pitchFamily="18" charset="0"/>
              </a:rPr>
              <a:t>Polish</a:t>
            </a:r>
            <a:r>
              <a:rPr lang="cs-CZ" sz="1600" b="1" dirty="0" smtClean="0">
                <a:latin typeface="Garamond" pitchFamily="18" charset="0"/>
              </a:rPr>
              <a:t>- </a:t>
            </a:r>
            <a:r>
              <a:rPr lang="cs-CZ" sz="1600" b="1" dirty="0" err="1" smtClean="0">
                <a:latin typeface="Garamond" pitchFamily="18" charset="0"/>
              </a:rPr>
              <a:t>Lithuanian</a:t>
            </a:r>
            <a:r>
              <a:rPr lang="cs-CZ" sz="1600" b="1" dirty="0" smtClean="0">
                <a:latin typeface="Garamond" pitchFamily="18" charset="0"/>
              </a:rPr>
              <a:t> </a:t>
            </a:r>
            <a:r>
              <a:rPr lang="cs-CZ" sz="1600" b="1" dirty="0" err="1" smtClean="0">
                <a:latin typeface="Garamond" pitchFamily="18" charset="0"/>
              </a:rPr>
              <a:t>Wa</a:t>
            </a:r>
            <a:r>
              <a:rPr lang="cs-CZ" sz="1600" dirty="0" err="1" smtClean="0">
                <a:latin typeface="Garamond" pitchFamily="18" charset="0"/>
              </a:rPr>
              <a:t>r</a:t>
            </a:r>
            <a:r>
              <a:rPr lang="cs-CZ" sz="1600" dirty="0" smtClean="0">
                <a:latin typeface="Garamond" pitchFamily="18" charset="0"/>
              </a:rPr>
              <a:t> – </a:t>
            </a:r>
            <a:r>
              <a:rPr lang="cs-CZ" sz="1600" dirty="0" err="1" smtClean="0">
                <a:latin typeface="Garamond" pitchFamily="18" charset="0"/>
              </a:rPr>
              <a:t>spring</a:t>
            </a:r>
            <a:r>
              <a:rPr lang="cs-CZ" sz="1600" dirty="0" smtClean="0">
                <a:latin typeface="Garamond" pitchFamily="18" charset="0"/>
              </a:rPr>
              <a:t> 1919 – </a:t>
            </a:r>
            <a:r>
              <a:rPr lang="cs-CZ" sz="1600" dirty="0" err="1" smtClean="0">
                <a:latin typeface="Garamond" pitchFamily="18" charset="0"/>
              </a:rPr>
              <a:t>November</a:t>
            </a:r>
            <a:r>
              <a:rPr lang="cs-CZ" sz="1600" dirty="0" smtClean="0">
                <a:latin typeface="Garamond" pitchFamily="18" charset="0"/>
              </a:rPr>
              <a:t> 1920 </a:t>
            </a:r>
          </a:p>
          <a:p>
            <a:pPr lvl="0">
              <a:buFont typeface="Arial" pitchFamily="34" charset="0"/>
              <a:buChar char="•"/>
            </a:pPr>
            <a:r>
              <a:rPr lang="cs-CZ" sz="1600" dirty="0" err="1" smtClean="0">
                <a:latin typeface="Garamond" pitchFamily="18" charset="0"/>
              </a:rPr>
              <a:t>April</a:t>
            </a:r>
            <a:r>
              <a:rPr lang="cs-CZ" sz="1600" dirty="0" smtClean="0">
                <a:latin typeface="Garamond" pitchFamily="18" charset="0"/>
              </a:rPr>
              <a:t> 1919 – </a:t>
            </a:r>
            <a:r>
              <a:rPr lang="cs-CZ" sz="1600" dirty="0" err="1" smtClean="0">
                <a:latin typeface="Garamond" pitchFamily="18" charset="0"/>
              </a:rPr>
              <a:t>Poland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captured</a:t>
            </a:r>
            <a:r>
              <a:rPr lang="cs-CZ" sz="1600" dirty="0" smtClean="0">
                <a:latin typeface="Garamond" pitchFamily="18" charset="0"/>
              </a:rPr>
              <a:t> Vilnius </a:t>
            </a:r>
          </a:p>
          <a:p>
            <a:pPr>
              <a:buFont typeface="Arial" pitchFamily="34" charset="0"/>
              <a:buChar char="•"/>
            </a:pPr>
            <a:r>
              <a:rPr lang="cs-CZ" sz="1600" dirty="0" smtClean="0">
                <a:latin typeface="Garamond" pitchFamily="18" charset="0"/>
              </a:rPr>
              <a:t>1922 – </a:t>
            </a:r>
            <a:r>
              <a:rPr lang="cs-CZ" sz="1600" dirty="0" err="1" smtClean="0">
                <a:latin typeface="Garamond" pitchFamily="18" charset="0"/>
              </a:rPr>
              <a:t>annexation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of</a:t>
            </a:r>
            <a:r>
              <a:rPr lang="cs-CZ" sz="1600" dirty="0" smtClean="0">
                <a:latin typeface="Garamond" pitchFamily="18" charset="0"/>
              </a:rPr>
              <a:t> Vilnius (</a:t>
            </a:r>
            <a:r>
              <a:rPr lang="cs-CZ" sz="1600" dirty="0" err="1" smtClean="0">
                <a:latin typeface="Garamond" pitchFamily="18" charset="0"/>
              </a:rPr>
              <a:t>Vilno</a:t>
            </a:r>
            <a:r>
              <a:rPr lang="cs-CZ" sz="1600" dirty="0" smtClean="0">
                <a:latin typeface="Garamond" pitchFamily="18" charset="0"/>
              </a:rPr>
              <a:t>) Region </a:t>
            </a:r>
            <a:r>
              <a:rPr lang="cs-CZ" sz="1600" dirty="0" err="1" smtClean="0">
                <a:latin typeface="Garamond" pitchFamily="18" charset="0"/>
              </a:rPr>
              <a:t>from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Lithuania</a:t>
            </a:r>
            <a:endParaRPr lang="cs-CZ" sz="1600" dirty="0" smtClean="0">
              <a:latin typeface="Garamond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Garamond" pitchFamily="18" charset="0"/>
              </a:rPr>
              <a:t>The dispute over Vilnius remained one of the biggest foreign policy issues in Lithuania and Poland. </a:t>
            </a:r>
            <a:endParaRPr lang="cs-CZ" sz="1600" dirty="0" smtClean="0">
              <a:latin typeface="Garamond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Garamond" pitchFamily="18" charset="0"/>
              </a:rPr>
              <a:t>Lithuania broke off all diplomatic relations with Poland and refused any actions that would recognize Poland</a:t>
            </a:r>
            <a:r>
              <a:rPr lang="cs-CZ" sz="1600" dirty="0" smtClean="0">
                <a:latin typeface="Garamond" pitchFamily="18" charset="0"/>
              </a:rPr>
              <a:t>’s</a:t>
            </a:r>
            <a:r>
              <a:rPr lang="en-US" sz="1600" dirty="0" smtClean="0">
                <a:latin typeface="Garamond" pitchFamily="18" charset="0"/>
              </a:rPr>
              <a:t> control of Vilnius</a:t>
            </a:r>
            <a:r>
              <a:rPr lang="cs-CZ" sz="1600" dirty="0" smtClean="0">
                <a:latin typeface="Garamond" pitchFamily="18" charset="0"/>
              </a:rPr>
              <a:t>.</a:t>
            </a:r>
            <a:endParaRPr lang="cs-CZ" sz="1600" dirty="0" smtClean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88640"/>
            <a:ext cx="8136904" cy="6480720"/>
          </a:xfrm>
        </p:spPr>
        <p:txBody>
          <a:bodyPr>
            <a:normAutofit fontScale="55000" lnSpcReduction="20000"/>
          </a:bodyPr>
          <a:lstStyle/>
          <a:p>
            <a:pPr lvl="0">
              <a:buFont typeface="Wingdings" pitchFamily="2" charset="2"/>
              <a:buChar char="v"/>
            </a:pPr>
            <a:r>
              <a:rPr lang="cs-CZ" sz="3500" dirty="0" smtClean="0">
                <a:latin typeface="Garamond" pitchFamily="18" charset="0"/>
              </a:rPr>
              <a:t>1918 – 1919 – </a:t>
            </a:r>
            <a:r>
              <a:rPr lang="cs-CZ" sz="3500" b="1" dirty="0" err="1" smtClean="0">
                <a:latin typeface="Garamond" pitchFamily="18" charset="0"/>
              </a:rPr>
              <a:t>Polish</a:t>
            </a:r>
            <a:r>
              <a:rPr lang="cs-CZ" sz="3500" b="1" dirty="0" smtClean="0">
                <a:latin typeface="Garamond" pitchFamily="18" charset="0"/>
              </a:rPr>
              <a:t> – </a:t>
            </a:r>
            <a:r>
              <a:rPr lang="cs-CZ" sz="3500" b="1" dirty="0" err="1" smtClean="0">
                <a:latin typeface="Garamond" pitchFamily="18" charset="0"/>
              </a:rPr>
              <a:t>Ukrainian</a:t>
            </a:r>
            <a:r>
              <a:rPr lang="cs-CZ" sz="3500" b="1" dirty="0" smtClean="0">
                <a:latin typeface="Garamond" pitchFamily="18" charset="0"/>
              </a:rPr>
              <a:t> </a:t>
            </a:r>
            <a:r>
              <a:rPr lang="cs-CZ" sz="3500" b="1" dirty="0" err="1" smtClean="0">
                <a:latin typeface="Garamond" pitchFamily="18" charset="0"/>
              </a:rPr>
              <a:t>War</a:t>
            </a:r>
            <a:r>
              <a:rPr lang="cs-CZ" sz="3500" dirty="0" smtClean="0">
                <a:latin typeface="Garamond" pitchFamily="18" charset="0"/>
              </a:rPr>
              <a:t> </a:t>
            </a:r>
          </a:p>
          <a:p>
            <a:pPr lvl="0">
              <a:buFont typeface="Arial" pitchFamily="34" charset="0"/>
              <a:buChar char="•"/>
            </a:pPr>
            <a:r>
              <a:rPr lang="cs-CZ" sz="3500" dirty="0" smtClean="0">
                <a:latin typeface="Garamond" pitchFamily="18" charset="0"/>
              </a:rPr>
              <a:t>A </a:t>
            </a:r>
            <a:r>
              <a:rPr lang="cs-CZ" sz="3500" dirty="0" err="1" smtClean="0">
                <a:latin typeface="Garamond" pitchFamily="18" charset="0"/>
              </a:rPr>
              <a:t>conflict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between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Polish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republic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and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West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Ukrainian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People’s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Republic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for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control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over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Eastern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Galicia</a:t>
            </a:r>
            <a:r>
              <a:rPr lang="cs-CZ" sz="3500" dirty="0" smtClean="0">
                <a:latin typeface="Garamond" pitchFamily="18" charset="0"/>
              </a:rPr>
              <a:t> (ex </a:t>
            </a:r>
            <a:r>
              <a:rPr lang="cs-CZ" sz="3500" dirty="0" err="1" smtClean="0">
                <a:latin typeface="Garamond" pitchFamily="18" charset="0"/>
              </a:rPr>
              <a:t>Austro</a:t>
            </a:r>
            <a:r>
              <a:rPr lang="cs-CZ" sz="3500" dirty="0" smtClean="0">
                <a:latin typeface="Garamond" pitchFamily="18" charset="0"/>
              </a:rPr>
              <a:t>-</a:t>
            </a:r>
            <a:r>
              <a:rPr lang="cs-CZ" sz="3500" dirty="0" err="1" smtClean="0">
                <a:latin typeface="Garamond" pitchFamily="18" charset="0"/>
              </a:rPr>
              <a:t>Hungarian</a:t>
            </a:r>
            <a:r>
              <a:rPr lang="cs-CZ" sz="3500" dirty="0" smtClean="0">
                <a:latin typeface="Garamond" pitchFamily="18" charset="0"/>
              </a:rPr>
              <a:t> province </a:t>
            </a:r>
            <a:r>
              <a:rPr lang="cs-CZ" sz="3500" dirty="0" err="1" smtClean="0">
                <a:latin typeface="Garamond" pitchFamily="18" charset="0"/>
              </a:rPr>
              <a:t>with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the</a:t>
            </a:r>
            <a:r>
              <a:rPr lang="cs-CZ" sz="3500" dirty="0" smtClean="0">
                <a:latin typeface="Garamond" pitchFamily="18" charset="0"/>
              </a:rPr>
              <a:t> centre in </a:t>
            </a:r>
            <a:r>
              <a:rPr lang="cs-CZ" sz="3500" dirty="0" err="1" smtClean="0">
                <a:latin typeface="Garamond" pitchFamily="18" charset="0"/>
              </a:rPr>
              <a:t>the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town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of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Lviv</a:t>
            </a:r>
            <a:r>
              <a:rPr lang="cs-CZ" sz="3500" dirty="0" smtClean="0">
                <a:latin typeface="Garamond" pitchFamily="18" charset="0"/>
              </a:rPr>
              <a:t>).</a:t>
            </a:r>
          </a:p>
          <a:p>
            <a:pPr lvl="0">
              <a:buFont typeface="Arial" pitchFamily="34" charset="0"/>
              <a:buChar char="•"/>
            </a:pPr>
            <a:r>
              <a:rPr lang="cs-CZ" sz="3500" dirty="0" smtClean="0">
                <a:latin typeface="Garamond" pitchFamily="18" charset="0"/>
              </a:rPr>
              <a:t>1st </a:t>
            </a:r>
            <a:r>
              <a:rPr lang="cs-CZ" sz="3500" dirty="0" err="1" smtClean="0">
                <a:latin typeface="Garamond" pitchFamily="18" charset="0"/>
              </a:rPr>
              <a:t>November</a:t>
            </a:r>
            <a:r>
              <a:rPr lang="cs-CZ" sz="3500" dirty="0" smtClean="0">
                <a:latin typeface="Garamond" pitchFamily="18" charset="0"/>
              </a:rPr>
              <a:t> 1918 - </a:t>
            </a:r>
            <a:r>
              <a:rPr lang="cs-CZ" sz="3500" dirty="0" err="1" smtClean="0">
                <a:latin typeface="Garamond" pitchFamily="18" charset="0"/>
              </a:rPr>
              <a:t>West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Ukrainian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People’s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Republic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was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proclaimed</a:t>
            </a:r>
            <a:r>
              <a:rPr lang="cs-CZ" sz="3500" dirty="0" smtClean="0">
                <a:latin typeface="Garamond" pitchFamily="18" charset="0"/>
              </a:rPr>
              <a:t> in </a:t>
            </a:r>
            <a:r>
              <a:rPr lang="cs-CZ" sz="3500" dirty="0" err="1" smtClean="0">
                <a:latin typeface="Garamond" pitchFamily="18" charset="0"/>
              </a:rPr>
              <a:t>former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Habsburg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provinces</a:t>
            </a:r>
            <a:r>
              <a:rPr lang="cs-CZ" sz="3500" dirty="0" smtClean="0">
                <a:latin typeface="Garamond" pitchFamily="18" charset="0"/>
              </a:rPr>
              <a:t>  </a:t>
            </a:r>
            <a:r>
              <a:rPr lang="cs-CZ" sz="3500" dirty="0" err="1" smtClean="0">
                <a:latin typeface="Garamond" pitchFamily="18" charset="0"/>
              </a:rPr>
              <a:t>of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Galicia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and</a:t>
            </a:r>
            <a:r>
              <a:rPr lang="cs-CZ" sz="3500" dirty="0" smtClean="0">
                <a:latin typeface="Garamond" pitchFamily="18" charset="0"/>
              </a:rPr>
              <a:t> Bukovina</a:t>
            </a:r>
          </a:p>
          <a:p>
            <a:pPr lvl="0">
              <a:buFont typeface="Arial" pitchFamily="34" charset="0"/>
              <a:buChar char="•"/>
            </a:pPr>
            <a:r>
              <a:rPr lang="cs-CZ" sz="3500" dirty="0" err="1" smtClean="0">
                <a:latin typeface="Garamond" pitchFamily="18" charset="0"/>
              </a:rPr>
              <a:t>The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local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Poles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wanted</a:t>
            </a:r>
            <a:r>
              <a:rPr lang="cs-CZ" sz="3500" dirty="0" smtClean="0">
                <a:latin typeface="Garamond" pitchFamily="18" charset="0"/>
              </a:rPr>
              <a:t> to rule </a:t>
            </a:r>
            <a:r>
              <a:rPr lang="cs-CZ" sz="3500" dirty="0" err="1" smtClean="0">
                <a:latin typeface="Garamond" pitchFamily="18" charset="0"/>
              </a:rPr>
              <a:t>over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this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territory</a:t>
            </a:r>
            <a:r>
              <a:rPr lang="cs-CZ" sz="3500" dirty="0" smtClean="0">
                <a:latin typeface="Garamond" pitchFamily="18" charset="0"/>
              </a:rPr>
              <a:t> – </a:t>
            </a:r>
            <a:r>
              <a:rPr lang="cs-CZ" sz="3500" dirty="0" err="1" smtClean="0">
                <a:latin typeface="Garamond" pitchFamily="18" charset="0"/>
              </a:rPr>
              <a:t>the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war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conflict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broke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out</a:t>
            </a:r>
            <a:endParaRPr lang="cs-CZ" sz="3500" dirty="0" smtClean="0">
              <a:latin typeface="Garamond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cs-CZ" sz="3500" dirty="0" err="1" smtClean="0">
                <a:latin typeface="Garamond" pitchFamily="18" charset="0"/>
              </a:rPr>
              <a:t>Poland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won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this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war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and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the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territory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was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annexed</a:t>
            </a:r>
            <a:r>
              <a:rPr lang="cs-CZ" sz="3500" dirty="0" smtClean="0">
                <a:latin typeface="Garamond" pitchFamily="18" charset="0"/>
              </a:rPr>
              <a:t> by </a:t>
            </a:r>
            <a:r>
              <a:rPr lang="cs-CZ" sz="3500" dirty="0" err="1" smtClean="0">
                <a:latin typeface="Garamond" pitchFamily="18" charset="0"/>
              </a:rPr>
              <a:t>Poland</a:t>
            </a:r>
            <a:r>
              <a:rPr lang="cs-CZ" sz="3500" dirty="0" smtClean="0">
                <a:latin typeface="Garamond" pitchFamily="18" charset="0"/>
              </a:rPr>
              <a:t> – </a:t>
            </a:r>
            <a:r>
              <a:rPr lang="cs-CZ" sz="3500" dirty="0" err="1" smtClean="0">
                <a:latin typeface="Garamond" pitchFamily="18" charset="0"/>
              </a:rPr>
              <a:t>national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conflicts</a:t>
            </a:r>
            <a:r>
              <a:rPr lang="cs-CZ" sz="3500" dirty="0" smtClean="0">
                <a:latin typeface="Garamond" pitchFamily="18" charset="0"/>
              </a:rPr>
              <a:t> </a:t>
            </a:r>
          </a:p>
          <a:p>
            <a:pPr lvl="0">
              <a:buFont typeface="Arial" pitchFamily="34" charset="0"/>
              <a:buChar char="•"/>
            </a:pPr>
            <a:r>
              <a:rPr lang="en-US" sz="3500" dirty="0" smtClean="0">
                <a:latin typeface="Garamond" pitchFamily="18" charset="0"/>
              </a:rPr>
              <a:t>Approximately 10,000 Poles and 15,000 Ukrainians, mostly soldiers, died during this war.</a:t>
            </a:r>
            <a:endParaRPr lang="cs-CZ" sz="3500" dirty="0" smtClean="0">
              <a:latin typeface="Garamond" pitchFamily="18" charset="0"/>
            </a:endParaRPr>
          </a:p>
          <a:p>
            <a:pPr lvl="0">
              <a:buNone/>
            </a:pPr>
            <a:endParaRPr lang="cs-CZ" sz="3500" dirty="0" smtClean="0">
              <a:latin typeface="Garamond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cs-CZ" sz="3500" b="1" dirty="0" err="1" smtClean="0">
                <a:latin typeface="Garamond" pitchFamily="18" charset="0"/>
              </a:rPr>
              <a:t>Seven</a:t>
            </a:r>
            <a:r>
              <a:rPr lang="cs-CZ" sz="3500" b="1" dirty="0" smtClean="0">
                <a:latin typeface="Garamond" pitchFamily="18" charset="0"/>
              </a:rPr>
              <a:t> </a:t>
            </a:r>
            <a:r>
              <a:rPr lang="cs-CZ" sz="3500" b="1" dirty="0" err="1" smtClean="0">
                <a:latin typeface="Garamond" pitchFamily="18" charset="0"/>
              </a:rPr>
              <a:t>day</a:t>
            </a:r>
            <a:r>
              <a:rPr lang="cs-CZ" sz="3500" b="1" dirty="0" smtClean="0">
                <a:latin typeface="Garamond" pitchFamily="18" charset="0"/>
              </a:rPr>
              <a:t> </a:t>
            </a:r>
            <a:r>
              <a:rPr lang="cs-CZ" sz="3500" b="1" dirty="0" err="1" smtClean="0">
                <a:latin typeface="Garamond" pitchFamily="18" charset="0"/>
              </a:rPr>
              <a:t>war</a:t>
            </a:r>
            <a:r>
              <a:rPr lang="cs-CZ" sz="3500" dirty="0" smtClean="0">
                <a:latin typeface="Garamond" pitchFamily="18" charset="0"/>
              </a:rPr>
              <a:t> – </a:t>
            </a:r>
            <a:r>
              <a:rPr lang="cs-CZ" sz="3500" dirty="0" err="1" smtClean="0">
                <a:latin typeface="Garamond" pitchFamily="18" charset="0"/>
              </a:rPr>
              <a:t>January</a:t>
            </a:r>
            <a:r>
              <a:rPr lang="cs-CZ" sz="3500" dirty="0" smtClean="0">
                <a:latin typeface="Garamond" pitchFamily="18" charset="0"/>
              </a:rPr>
              <a:t> 1919</a:t>
            </a:r>
          </a:p>
          <a:p>
            <a:pPr lvl="0">
              <a:buFont typeface="Arial" pitchFamily="34" charset="0"/>
              <a:buChar char="•"/>
            </a:pPr>
            <a:r>
              <a:rPr lang="cs-CZ" sz="3500" dirty="0" smtClean="0">
                <a:latin typeface="Garamond" pitchFamily="18" charset="0"/>
              </a:rPr>
              <a:t>A </a:t>
            </a:r>
            <a:r>
              <a:rPr lang="cs-CZ" sz="3500" dirty="0" err="1" smtClean="0">
                <a:latin typeface="Garamond" pitchFamily="18" charset="0"/>
              </a:rPr>
              <a:t>border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conflict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with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Czechoslovakia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for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the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territory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of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Těšin</a:t>
            </a:r>
            <a:r>
              <a:rPr lang="cs-CZ" sz="3500" dirty="0" smtClean="0">
                <a:latin typeface="Garamond" pitchFamily="18" charset="0"/>
              </a:rPr>
              <a:t> (</a:t>
            </a:r>
            <a:r>
              <a:rPr lang="cs-CZ" sz="3500" dirty="0" err="1" smtClean="0">
                <a:latin typeface="Garamond" pitchFamily="18" charset="0"/>
              </a:rPr>
              <a:t>Cieszyn</a:t>
            </a:r>
            <a:r>
              <a:rPr lang="cs-CZ" sz="3500" dirty="0" smtClean="0">
                <a:latin typeface="Garamond" pitchFamily="18" charset="0"/>
              </a:rPr>
              <a:t> in </a:t>
            </a:r>
            <a:r>
              <a:rPr lang="cs-CZ" sz="3500" dirty="0" err="1" smtClean="0">
                <a:latin typeface="Garamond" pitchFamily="18" charset="0"/>
              </a:rPr>
              <a:t>Silesia</a:t>
            </a:r>
            <a:r>
              <a:rPr lang="cs-CZ" sz="3500" dirty="0" smtClean="0">
                <a:latin typeface="Garamond" pitchFamily="18" charset="0"/>
              </a:rPr>
              <a:t>), Orava </a:t>
            </a:r>
            <a:r>
              <a:rPr lang="cs-CZ" sz="3500" dirty="0" err="1" smtClean="0">
                <a:latin typeface="Garamond" pitchFamily="18" charset="0"/>
              </a:rPr>
              <a:t>and</a:t>
            </a:r>
            <a:r>
              <a:rPr lang="cs-CZ" sz="3500" dirty="0" smtClean="0">
                <a:latin typeface="Garamond" pitchFamily="18" charset="0"/>
              </a:rPr>
              <a:t> Spiš (</a:t>
            </a:r>
            <a:r>
              <a:rPr lang="cs-CZ" sz="3500" dirty="0" err="1" smtClean="0">
                <a:latin typeface="Garamond" pitchFamily="18" charset="0"/>
              </a:rPr>
              <a:t>nothern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Slovakia</a:t>
            </a:r>
            <a:r>
              <a:rPr lang="cs-CZ" sz="3500" dirty="0" smtClean="0">
                <a:latin typeface="Garamond" pitchFamily="18" charset="0"/>
              </a:rPr>
              <a:t>) </a:t>
            </a:r>
          </a:p>
          <a:p>
            <a:pPr lvl="0">
              <a:buFont typeface="Arial" pitchFamily="34" charset="0"/>
              <a:buChar char="•"/>
            </a:pPr>
            <a:r>
              <a:rPr lang="en-US" sz="3500" dirty="0" smtClean="0">
                <a:latin typeface="Garamond" pitchFamily="18" charset="0"/>
              </a:rPr>
              <a:t>Czechoslovak units attacked the Polish part of </a:t>
            </a:r>
            <a:r>
              <a:rPr lang="cs-CZ" sz="3500" dirty="0" err="1" smtClean="0">
                <a:latin typeface="Garamond" pitchFamily="18" charset="0"/>
              </a:rPr>
              <a:t>Cieszyn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Silesia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en-US" sz="3500" dirty="0" smtClean="0">
                <a:latin typeface="Garamond" pitchFamily="18" charset="0"/>
              </a:rPr>
              <a:t>to prevent the </a:t>
            </a:r>
            <a:r>
              <a:rPr lang="cs-CZ" sz="3500" dirty="0" err="1" smtClean="0">
                <a:latin typeface="Garamond" pitchFamily="18" charset="0"/>
              </a:rPr>
              <a:t>Polish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en-US" sz="3500" dirty="0" smtClean="0">
                <a:latin typeface="Garamond" pitchFamily="18" charset="0"/>
              </a:rPr>
              <a:t>elections in the contested territory</a:t>
            </a:r>
            <a:endParaRPr lang="cs-CZ" sz="3500" dirty="0" smtClean="0">
              <a:latin typeface="Garamond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cs-CZ" sz="3500" dirty="0" smtClean="0">
                <a:latin typeface="Garamond" pitchFamily="18" charset="0"/>
              </a:rPr>
              <a:t>Great </a:t>
            </a:r>
            <a:r>
              <a:rPr lang="cs-CZ" sz="3500" dirty="0" err="1" smtClean="0">
                <a:latin typeface="Garamond" pitchFamily="18" charset="0"/>
              </a:rPr>
              <a:t>strategic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importance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of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the</a:t>
            </a:r>
            <a:r>
              <a:rPr lang="cs-CZ" sz="3500" dirty="0" smtClean="0">
                <a:latin typeface="Garamond" pitchFamily="18" charset="0"/>
              </a:rPr>
              <a:t> region – </a:t>
            </a:r>
            <a:r>
              <a:rPr lang="cs-CZ" sz="3500" dirty="0" err="1" smtClean="0">
                <a:latin typeface="Garamond" pitchFamily="18" charset="0"/>
              </a:rPr>
              <a:t>coal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mining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basin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and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the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important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railroad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connecting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the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Czech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lands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with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Slovakia</a:t>
            </a:r>
            <a:r>
              <a:rPr lang="cs-CZ" sz="3500" dirty="0" smtClean="0">
                <a:latin typeface="Garamond" pitchFamily="18" charset="0"/>
              </a:rPr>
              <a:t> </a:t>
            </a:r>
          </a:p>
          <a:p>
            <a:pPr lvl="0">
              <a:buFont typeface="Arial" pitchFamily="34" charset="0"/>
              <a:buChar char="•"/>
            </a:pPr>
            <a:r>
              <a:rPr lang="cs-CZ" sz="3500" dirty="0" err="1" smtClean="0">
                <a:latin typeface="Garamond" pitchFamily="18" charset="0"/>
              </a:rPr>
              <a:t>The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Czechoslovak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attack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was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halted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under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the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pressure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from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the</a:t>
            </a:r>
            <a:r>
              <a:rPr lang="cs-CZ" sz="3500" dirty="0" smtClean="0">
                <a:latin typeface="Garamond" pitchFamily="18" charset="0"/>
              </a:rPr>
              <a:t> Entente</a:t>
            </a:r>
          </a:p>
          <a:p>
            <a:pPr lvl="0">
              <a:buFont typeface="Arial" pitchFamily="34" charset="0"/>
              <a:buChar char="•"/>
            </a:pPr>
            <a:r>
              <a:rPr lang="cs-CZ" sz="3500" dirty="0" smtClean="0">
                <a:latin typeface="Garamond" pitchFamily="18" charset="0"/>
              </a:rPr>
              <a:t>a </a:t>
            </a:r>
            <a:r>
              <a:rPr lang="cs-CZ" sz="3500" dirty="0" err="1" smtClean="0">
                <a:latin typeface="Garamond" pitchFamily="18" charset="0"/>
              </a:rPr>
              <a:t>new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demarcation</a:t>
            </a:r>
            <a:r>
              <a:rPr lang="cs-CZ" sz="3500" dirty="0" smtClean="0">
                <a:latin typeface="Garamond" pitchFamily="18" charset="0"/>
              </a:rPr>
              <a:t> line – </a:t>
            </a:r>
            <a:r>
              <a:rPr lang="cs-CZ" sz="3500" dirty="0" err="1" smtClean="0">
                <a:latin typeface="Garamond" pitchFamily="18" charset="0"/>
              </a:rPr>
              <a:t>the</a:t>
            </a:r>
            <a:r>
              <a:rPr lang="cs-CZ" sz="3500" dirty="0" smtClean="0">
                <a:latin typeface="Garamond" pitchFamily="18" charset="0"/>
              </a:rPr>
              <a:t> western part </a:t>
            </a:r>
            <a:r>
              <a:rPr lang="cs-CZ" sz="3500" dirty="0" err="1" smtClean="0">
                <a:latin typeface="Garamond" pitchFamily="18" charset="0"/>
              </a:rPr>
              <a:t>of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the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disputed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territory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was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given</a:t>
            </a:r>
            <a:r>
              <a:rPr lang="cs-CZ" sz="3500" dirty="0" smtClean="0">
                <a:latin typeface="Garamond" pitchFamily="18" charset="0"/>
              </a:rPr>
              <a:t> to </a:t>
            </a:r>
            <a:r>
              <a:rPr lang="cs-CZ" sz="3500" dirty="0" err="1" smtClean="0">
                <a:latin typeface="Garamond" pitchFamily="18" charset="0"/>
              </a:rPr>
              <a:t>Czechoslovakia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while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Poland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received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the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eastern</a:t>
            </a:r>
            <a:r>
              <a:rPr lang="cs-CZ" sz="3500" dirty="0" smtClean="0">
                <a:latin typeface="Garamond" pitchFamily="18" charset="0"/>
              </a:rPr>
              <a:t> part </a:t>
            </a:r>
          </a:p>
          <a:p>
            <a:pPr lvl="0">
              <a:buFont typeface="Arial" pitchFamily="34" charset="0"/>
              <a:buChar char="•"/>
            </a:pPr>
            <a:r>
              <a:rPr lang="cs-CZ" sz="3500" dirty="0" err="1" smtClean="0">
                <a:latin typeface="Garamond" pitchFamily="18" charset="0"/>
              </a:rPr>
              <a:t>Czechoslovak</a:t>
            </a:r>
            <a:r>
              <a:rPr lang="cs-CZ" sz="3500" dirty="0" smtClean="0">
                <a:latin typeface="Garamond" pitchFamily="18" charset="0"/>
              </a:rPr>
              <a:t>-</a:t>
            </a:r>
            <a:r>
              <a:rPr lang="cs-CZ" sz="3500" dirty="0" err="1" smtClean="0">
                <a:latin typeface="Garamond" pitchFamily="18" charset="0"/>
              </a:rPr>
              <a:t>Polish</a:t>
            </a:r>
            <a:r>
              <a:rPr lang="cs-CZ" sz="3500" dirty="0" smtClean="0">
                <a:latin typeface="Garamond" pitchFamily="18" charset="0"/>
              </a:rPr>
              <a:t> relations </a:t>
            </a:r>
            <a:r>
              <a:rPr lang="cs-CZ" sz="3500" dirty="0" err="1" smtClean="0">
                <a:latin typeface="Garamond" pitchFamily="18" charset="0"/>
              </a:rPr>
              <a:t>were</a:t>
            </a:r>
            <a:r>
              <a:rPr lang="cs-CZ" sz="3500" dirty="0" smtClean="0">
                <a:latin typeface="Garamond" pitchFamily="18" charset="0"/>
              </a:rPr>
              <a:t> not </a:t>
            </a:r>
            <a:r>
              <a:rPr lang="cs-CZ" sz="3500" dirty="0" err="1" smtClean="0">
                <a:latin typeface="Garamond" pitchFamily="18" charset="0"/>
              </a:rPr>
              <a:t>very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good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during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the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whole</a:t>
            </a:r>
            <a:r>
              <a:rPr lang="cs-CZ" sz="3500" dirty="0" smtClean="0">
                <a:latin typeface="Garamond" pitchFamily="18" charset="0"/>
              </a:rPr>
              <a:t> </a:t>
            </a:r>
            <a:r>
              <a:rPr lang="cs-CZ" sz="3500" dirty="0" err="1" smtClean="0">
                <a:latin typeface="Garamond" pitchFamily="18" charset="0"/>
              </a:rPr>
              <a:t>interwar</a:t>
            </a:r>
            <a:r>
              <a:rPr lang="cs-CZ" sz="3500" dirty="0" smtClean="0">
                <a:latin typeface="Garamond" pitchFamily="18" charset="0"/>
              </a:rPr>
              <a:t> period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88640"/>
            <a:ext cx="7920880" cy="6480720"/>
          </a:xfrm>
        </p:spPr>
        <p:txBody>
          <a:bodyPr>
            <a:normAutofit fontScale="85000" lnSpcReduction="20000"/>
          </a:bodyPr>
          <a:lstStyle/>
          <a:p>
            <a:pPr lvl="0">
              <a:buFont typeface="Wingdings" pitchFamily="2" charset="2"/>
              <a:buChar char="v"/>
            </a:pPr>
            <a:r>
              <a:rPr lang="cs-CZ" dirty="0" smtClean="0">
                <a:latin typeface="Garamond" pitchFamily="18" charset="0"/>
              </a:rPr>
              <a:t>1919 – 1921 – </a:t>
            </a:r>
            <a:r>
              <a:rPr lang="cs-CZ" b="1" dirty="0" err="1" smtClean="0">
                <a:latin typeface="Garamond" pitchFamily="18" charset="0"/>
              </a:rPr>
              <a:t>Polish</a:t>
            </a:r>
            <a:r>
              <a:rPr lang="cs-CZ" b="1" dirty="0" smtClean="0">
                <a:latin typeface="Garamond" pitchFamily="18" charset="0"/>
              </a:rPr>
              <a:t>-</a:t>
            </a:r>
            <a:r>
              <a:rPr lang="cs-CZ" b="1" dirty="0" err="1" smtClean="0">
                <a:latin typeface="Garamond" pitchFamily="18" charset="0"/>
              </a:rPr>
              <a:t>Soviet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War</a:t>
            </a:r>
            <a:r>
              <a:rPr lang="cs-CZ" dirty="0" smtClean="0">
                <a:latin typeface="Garamond" pitchFamily="18" charset="0"/>
              </a:rPr>
              <a:t>  </a:t>
            </a:r>
          </a:p>
          <a:p>
            <a:pPr lvl="0">
              <a:buFont typeface="Arial" pitchFamily="34" charset="0"/>
              <a:buChar char="•"/>
            </a:pPr>
            <a:r>
              <a:rPr lang="cs-CZ" dirty="0" err="1" smtClean="0">
                <a:latin typeface="Garamond" pitchFamily="18" charset="0"/>
              </a:rPr>
              <a:t>Soviet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Russia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wanted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govern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territory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Belarus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areas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western </a:t>
            </a:r>
            <a:r>
              <a:rPr lang="cs-CZ" dirty="0" err="1" smtClean="0">
                <a:latin typeface="Garamond" pitchFamily="18" charset="0"/>
              </a:rPr>
              <a:t>Ukraine</a:t>
            </a:r>
            <a:endParaRPr lang="cs-CZ" dirty="0" smtClean="0">
              <a:latin typeface="Garamond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cs-CZ" dirty="0" err="1" smtClean="0">
                <a:latin typeface="Garamond" pitchFamily="18" charset="0"/>
              </a:rPr>
              <a:t>Poland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wanted</a:t>
            </a:r>
            <a:r>
              <a:rPr lang="cs-CZ" dirty="0" smtClean="0">
                <a:latin typeface="Garamond" pitchFamily="18" charset="0"/>
              </a:rPr>
              <a:t> to use </a:t>
            </a:r>
            <a:r>
              <a:rPr lang="cs-CZ" dirty="0" err="1" smtClean="0">
                <a:latin typeface="Garamond" pitchFamily="18" charset="0"/>
              </a:rPr>
              <a:t>Russian</a:t>
            </a:r>
            <a:r>
              <a:rPr lang="cs-CZ" dirty="0" smtClean="0">
                <a:latin typeface="Garamond" pitchFamily="18" charset="0"/>
              </a:rPr>
              <a:t> civil </a:t>
            </a:r>
            <a:r>
              <a:rPr lang="cs-CZ" dirty="0" err="1" smtClean="0">
                <a:latin typeface="Garamond" pitchFamily="18" charset="0"/>
              </a:rPr>
              <a:t>war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ensure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eastern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borders</a:t>
            </a:r>
            <a:r>
              <a:rPr lang="cs-CZ" dirty="0" smtClean="0">
                <a:latin typeface="Garamond" pitchFamily="18" charset="0"/>
              </a:rPr>
              <a:t> </a:t>
            </a:r>
          </a:p>
          <a:p>
            <a:pPr lvl="0">
              <a:buFont typeface="Arial" pitchFamily="34" charset="0"/>
              <a:buChar char="•"/>
            </a:pPr>
            <a:r>
              <a:rPr lang="cs-CZ" dirty="0" err="1" smtClean="0">
                <a:latin typeface="Garamond" pitchFamily="18" charset="0"/>
              </a:rPr>
              <a:t>Firstly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Polish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army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succesfull</a:t>
            </a:r>
            <a:r>
              <a:rPr lang="cs-CZ" dirty="0" smtClean="0">
                <a:latin typeface="Garamond" pitchFamily="18" charset="0"/>
              </a:rPr>
              <a:t> ( </a:t>
            </a:r>
            <a:r>
              <a:rPr lang="cs-CZ" dirty="0" err="1" smtClean="0">
                <a:latin typeface="Garamond" pitchFamily="18" charset="0"/>
              </a:rPr>
              <a:t>Marshall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Garamond" pitchFamily="18" charset="0"/>
              </a:rPr>
              <a:t>Jozef</a:t>
            </a:r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Garamond" pitchFamily="18" charset="0"/>
              </a:rPr>
              <a:t>Piłsudski</a:t>
            </a:r>
            <a:r>
              <a:rPr lang="cs-CZ" dirty="0" smtClean="0">
                <a:latin typeface="Garamond" pitchFamily="18" charset="0"/>
              </a:rPr>
              <a:t>)</a:t>
            </a:r>
          </a:p>
          <a:p>
            <a:pPr lvl="0">
              <a:buFont typeface="Arial" pitchFamily="34" charset="0"/>
              <a:buChar char="•"/>
            </a:pPr>
            <a:r>
              <a:rPr lang="cs-CZ" dirty="0" err="1" smtClean="0">
                <a:latin typeface="Garamond" pitchFamily="18" charset="0"/>
              </a:rPr>
              <a:t>but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later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Soviet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counteroffensive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they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wanted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establish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Soviet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Republic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Poland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marched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into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Polish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inland</a:t>
            </a:r>
            <a:endParaRPr lang="cs-CZ" dirty="0" smtClean="0">
              <a:latin typeface="Garamond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cs-CZ" dirty="0" smtClean="0">
                <a:latin typeface="Garamond" pitchFamily="18" charset="0"/>
              </a:rPr>
              <a:t>August 1920 – </a:t>
            </a:r>
            <a:r>
              <a:rPr lang="cs-CZ" i="1" dirty="0" err="1" smtClean="0">
                <a:latin typeface="Garamond" pitchFamily="18" charset="0"/>
              </a:rPr>
              <a:t>the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battle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of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Warsaw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-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Soviet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troops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defeated</a:t>
            </a:r>
            <a:r>
              <a:rPr lang="cs-CZ" dirty="0" smtClean="0">
                <a:latin typeface="Garamond" pitchFamily="18" charset="0"/>
              </a:rPr>
              <a:t>  </a:t>
            </a:r>
          </a:p>
          <a:p>
            <a:pPr lvl="0">
              <a:buFont typeface="Arial" pitchFamily="34" charset="0"/>
              <a:buChar char="•"/>
            </a:pPr>
            <a:r>
              <a:rPr lang="cs-CZ" dirty="0" err="1" smtClean="0">
                <a:latin typeface="Garamond" pitchFamily="18" charset="0"/>
              </a:rPr>
              <a:t>September</a:t>
            </a:r>
            <a:r>
              <a:rPr lang="cs-CZ" dirty="0" smtClean="0">
                <a:latin typeface="Garamond" pitchFamily="18" charset="0"/>
              </a:rPr>
              <a:t> 1920 – </a:t>
            </a:r>
            <a:r>
              <a:rPr lang="cs-CZ" i="1" dirty="0" err="1" smtClean="0">
                <a:latin typeface="Garamond" pitchFamily="18" charset="0"/>
              </a:rPr>
              <a:t>the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battle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of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Niemen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river</a:t>
            </a:r>
            <a:r>
              <a:rPr lang="cs-CZ" i="1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Polish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troops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again</a:t>
            </a:r>
            <a:endParaRPr lang="cs-CZ" i="1" dirty="0" smtClean="0">
              <a:latin typeface="Garamond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cs-CZ" dirty="0" err="1" smtClean="0">
                <a:latin typeface="Garamond" pitchFamily="18" charset="0"/>
              </a:rPr>
              <a:t>March</a:t>
            </a:r>
            <a:r>
              <a:rPr lang="cs-CZ" dirty="0" smtClean="0">
                <a:latin typeface="Garamond" pitchFamily="18" charset="0"/>
              </a:rPr>
              <a:t> 1921 – </a:t>
            </a:r>
            <a:r>
              <a:rPr lang="cs-CZ" b="1" dirty="0" err="1" smtClean="0">
                <a:latin typeface="Garamond" pitchFamily="18" charset="0"/>
              </a:rPr>
              <a:t>the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Peace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Treaty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of</a:t>
            </a:r>
            <a:r>
              <a:rPr lang="cs-CZ" b="1" dirty="0" smtClean="0">
                <a:latin typeface="Garamond" pitchFamily="18" charset="0"/>
              </a:rPr>
              <a:t> Riga </a:t>
            </a:r>
            <a:r>
              <a:rPr lang="cs-CZ" dirty="0" smtClean="0">
                <a:latin typeface="Garamond" pitchFamily="18" charset="0"/>
              </a:rPr>
              <a:t>– </a:t>
            </a:r>
            <a:r>
              <a:rPr lang="cs-CZ" dirty="0" err="1" smtClean="0">
                <a:latin typeface="Garamond" pitchFamily="18" charset="0"/>
              </a:rPr>
              <a:t>Poland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got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parts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Belarus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Ukraine</a:t>
            </a:r>
            <a:r>
              <a:rPr lang="cs-CZ" dirty="0" smtClean="0">
                <a:latin typeface="Garamond" pitchFamily="18" charset="0"/>
              </a:rPr>
              <a:t> (4 </a:t>
            </a:r>
            <a:r>
              <a:rPr lang="cs-CZ" dirty="0" err="1" smtClean="0">
                <a:latin typeface="Garamond" pitchFamily="18" charset="0"/>
              </a:rPr>
              <a:t>millions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Ukrainians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1 </a:t>
            </a:r>
            <a:r>
              <a:rPr lang="cs-CZ" dirty="0" err="1" smtClean="0">
                <a:latin typeface="Garamond" pitchFamily="18" charset="0"/>
              </a:rPr>
              <a:t>million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Belarussians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Poland</a:t>
            </a:r>
            <a:r>
              <a:rPr lang="cs-CZ" dirty="0" smtClean="0">
                <a:latin typeface="Garamond" pitchFamily="18" charset="0"/>
              </a:rPr>
              <a:t>)</a:t>
            </a:r>
          </a:p>
          <a:p>
            <a:pPr lvl="0">
              <a:buFont typeface="Arial" pitchFamily="34" charset="0"/>
              <a:buChar char="•"/>
            </a:pP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rest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Ukraine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Belarus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became</a:t>
            </a:r>
            <a:r>
              <a:rPr lang="cs-CZ" dirty="0" smtClean="0">
                <a:latin typeface="Garamond" pitchFamily="18" charset="0"/>
              </a:rPr>
              <a:t> a part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Soviet</a:t>
            </a:r>
            <a:r>
              <a:rPr lang="cs-CZ" dirty="0" smtClean="0">
                <a:latin typeface="Garamond" pitchFamily="18" charset="0"/>
              </a:rPr>
              <a:t> Union</a:t>
            </a:r>
          </a:p>
          <a:p>
            <a:pPr lvl="0">
              <a:buFont typeface="Arial" pitchFamily="34" charset="0"/>
              <a:buChar char="•"/>
            </a:pP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Peace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Treaty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Riga </a:t>
            </a:r>
            <a:r>
              <a:rPr lang="en-US" dirty="0" smtClean="0">
                <a:latin typeface="Garamond" pitchFamily="18" charset="0"/>
              </a:rPr>
              <a:t>left significant territories populated by Poles within the Soviet Union</a:t>
            </a:r>
            <a:r>
              <a:rPr lang="en-US" dirty="0" smtClean="0"/>
              <a:t> </a:t>
            </a:r>
            <a:r>
              <a:rPr lang="cs-CZ" dirty="0" smtClean="0">
                <a:latin typeface="Garamond" pitchFamily="18" charset="0"/>
              </a:rPr>
              <a:t>– </a:t>
            </a:r>
            <a:r>
              <a:rPr lang="cs-CZ" dirty="0" err="1" smtClean="0">
                <a:latin typeface="Garamond" pitchFamily="18" charset="0"/>
              </a:rPr>
              <a:t>almost</a:t>
            </a:r>
            <a:r>
              <a:rPr lang="cs-CZ" dirty="0" smtClean="0">
                <a:latin typeface="Garamond" pitchFamily="18" charset="0"/>
              </a:rPr>
              <a:t> 1 </a:t>
            </a:r>
            <a:r>
              <a:rPr lang="cs-CZ" dirty="0" err="1" smtClean="0">
                <a:latin typeface="Garamond" pitchFamily="18" charset="0"/>
              </a:rPr>
              <a:t>million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living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territory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Soviet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Russia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During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1930s many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deported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Siberia</a:t>
            </a:r>
            <a:r>
              <a:rPr lang="cs-CZ" dirty="0" smtClean="0">
                <a:latin typeface="Garamond" pitchFamily="18" charset="0"/>
              </a:rPr>
              <a:t>) 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>
                <a:latin typeface="Garamond" pitchFamily="18" charset="0"/>
              </a:rPr>
              <a:t>While the Treaty of Riga led to a two-decade stabilization of the Soviet-Polish conflict, the conflict was renewed during World War II</a:t>
            </a:r>
            <a:endParaRPr lang="cs-CZ" dirty="0" smtClean="0">
              <a:latin typeface="Garamond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7920880" cy="655272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cs-CZ" dirty="0" smtClean="0">
                <a:latin typeface="Garamond" pitchFamily="18" charset="0"/>
              </a:rPr>
              <a:t>Many </a:t>
            </a:r>
            <a:r>
              <a:rPr lang="cs-CZ" dirty="0" err="1" smtClean="0">
                <a:latin typeface="Garamond" pitchFamily="18" charset="0"/>
              </a:rPr>
              <a:t>problems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Poland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economy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exhausted</a:t>
            </a:r>
            <a:r>
              <a:rPr lang="cs-CZ" dirty="0" smtClean="0">
                <a:latin typeface="Garamond" pitchFamily="18" charset="0"/>
              </a:rPr>
              <a:t> by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war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p</a:t>
            </a:r>
            <a:r>
              <a:rPr lang="cs-CZ" sz="2800" dirty="0" err="1" smtClean="0">
                <a:latin typeface="Garamond" pitchFamily="18" charset="0"/>
              </a:rPr>
              <a:t>roblems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with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en-US" sz="2800" dirty="0" smtClean="0">
                <a:latin typeface="Garamond" pitchFamily="18" charset="0"/>
              </a:rPr>
              <a:t>unifying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en-US" sz="2800" dirty="0" smtClean="0">
                <a:latin typeface="Garamond" pitchFamily="18" charset="0"/>
              </a:rPr>
              <a:t>disparate economic regions, which had previously been part of different </a:t>
            </a:r>
            <a:r>
              <a:rPr lang="en-US" sz="2800" dirty="0" smtClean="0">
                <a:latin typeface="Garamond" pitchFamily="18" charset="0"/>
              </a:rPr>
              <a:t>countries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en-US" dirty="0" smtClean="0">
                <a:latin typeface="Garamond" pitchFamily="18" charset="0"/>
              </a:rPr>
              <a:t>The </a:t>
            </a:r>
            <a:r>
              <a:rPr lang="en-US" dirty="0" smtClean="0">
                <a:latin typeface="Garamond" pitchFamily="18" charset="0"/>
              </a:rPr>
              <a:t>chief parties were the left-wing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Polish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Peasant</a:t>
            </a:r>
            <a:r>
              <a:rPr lang="cs-CZ" dirty="0" smtClean="0">
                <a:latin typeface="Garamond" pitchFamily="18" charset="0"/>
              </a:rPr>
              <a:t> Party led by </a:t>
            </a:r>
            <a:r>
              <a:rPr lang="cs-CZ" b="1" dirty="0" err="1" smtClean="0">
                <a:solidFill>
                  <a:schemeClr val="tx2"/>
                </a:solidFill>
                <a:latin typeface="Garamond" pitchFamily="18" charset="0"/>
              </a:rPr>
              <a:t>Piłsudski</a:t>
            </a:r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national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Democracy</a:t>
            </a:r>
            <a:r>
              <a:rPr lang="cs-CZ" dirty="0" smtClean="0">
                <a:latin typeface="Garamond" pitchFamily="18" charset="0"/>
              </a:rPr>
              <a:t> Party led by </a:t>
            </a:r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Roman </a:t>
            </a:r>
            <a:r>
              <a:rPr lang="cs-CZ" b="1" dirty="0" err="1" smtClean="0">
                <a:solidFill>
                  <a:schemeClr val="tx2"/>
                </a:solidFill>
                <a:latin typeface="Garamond" pitchFamily="18" charset="0"/>
              </a:rPr>
              <a:t>Dmowski</a:t>
            </a:r>
            <a:endParaRPr lang="cs-CZ" b="1" dirty="0" smtClean="0">
              <a:solidFill>
                <a:schemeClr val="tx2"/>
              </a:solidFill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Weak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inexperienced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government</a:t>
            </a:r>
            <a:r>
              <a:rPr lang="cs-CZ" dirty="0" smtClean="0">
                <a:latin typeface="Garamond" pitchFamily="18" charset="0"/>
              </a:rPr>
              <a:t> had to </a:t>
            </a:r>
            <a:r>
              <a:rPr lang="cs-CZ" dirty="0" err="1" smtClean="0">
                <a:latin typeface="Garamond" pitchFamily="18" charset="0"/>
              </a:rPr>
              <a:t>face</a:t>
            </a:r>
            <a:r>
              <a:rPr lang="cs-CZ" dirty="0" smtClean="0">
                <a:latin typeface="Garamond" pitchFamily="18" charset="0"/>
              </a:rPr>
              <a:t> many </a:t>
            </a:r>
            <a:r>
              <a:rPr lang="cs-CZ" dirty="0" err="1" smtClean="0">
                <a:latin typeface="Garamond" pitchFamily="18" charset="0"/>
              </a:rPr>
              <a:t>problems</a:t>
            </a:r>
            <a:r>
              <a:rPr lang="cs-CZ" dirty="0" smtClean="0">
                <a:latin typeface="Garamond" pitchFamily="18" charset="0"/>
              </a:rPr>
              <a:t>.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Since</a:t>
            </a:r>
            <a:r>
              <a:rPr lang="cs-CZ" dirty="0" smtClean="0">
                <a:latin typeface="Garamond" pitchFamily="18" charset="0"/>
              </a:rPr>
              <a:t> June 1925 – </a:t>
            </a:r>
            <a:r>
              <a:rPr lang="cs-CZ" dirty="0" err="1" smtClean="0">
                <a:latin typeface="Garamond" pitchFamily="18" charset="0"/>
              </a:rPr>
              <a:t>trade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Germany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October</a:t>
            </a:r>
            <a:r>
              <a:rPr lang="cs-CZ" dirty="0" smtClean="0">
                <a:latin typeface="Garamond" pitchFamily="18" charset="0"/>
              </a:rPr>
              <a:t> 1925 – </a:t>
            </a:r>
            <a:r>
              <a:rPr lang="cs-CZ" b="1" dirty="0" err="1" smtClean="0">
                <a:latin typeface="Garamond" pitchFamily="18" charset="0"/>
              </a:rPr>
              <a:t>Treaty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of</a:t>
            </a:r>
            <a:r>
              <a:rPr lang="cs-CZ" b="1" dirty="0" smtClean="0">
                <a:latin typeface="Garamond" pitchFamily="18" charset="0"/>
              </a:rPr>
              <a:t> Locarno </a:t>
            </a:r>
            <a:r>
              <a:rPr lang="cs-CZ" dirty="0" smtClean="0">
                <a:latin typeface="Garamond" pitchFamily="18" charset="0"/>
              </a:rPr>
              <a:t>– </a:t>
            </a:r>
            <a:r>
              <a:rPr lang="cs-CZ" dirty="0" err="1" smtClean="0">
                <a:latin typeface="Garamond" pitchFamily="18" charset="0"/>
              </a:rPr>
              <a:t>Polish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foreign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minister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Garamond" pitchFamily="18" charset="0"/>
              </a:rPr>
              <a:t>Józef</a:t>
            </a:r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Garamond" pitchFamily="18" charset="0"/>
              </a:rPr>
              <a:t>Beck</a:t>
            </a:r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said</a:t>
            </a:r>
            <a:r>
              <a:rPr lang="cs-CZ" dirty="0" smtClean="0">
                <a:latin typeface="Garamond" pitchFamily="18" charset="0"/>
              </a:rPr>
              <a:t>: </a:t>
            </a:r>
            <a:r>
              <a:rPr lang="en-US" i="1" dirty="0" smtClean="0">
                <a:latin typeface="Garamond" pitchFamily="18" charset="0"/>
              </a:rPr>
              <a:t>"Germany was officially asked to attack the east, in return for peace in the west."</a:t>
            </a:r>
            <a:endParaRPr lang="cs-CZ" i="1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situation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resulted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smtClean="0">
                <a:latin typeface="Garamond" pitchFamily="18" charset="0"/>
              </a:rPr>
              <a:t>May </a:t>
            </a:r>
            <a:r>
              <a:rPr lang="cs-CZ" b="1" dirty="0" err="1" smtClean="0">
                <a:latin typeface="Garamond" pitchFamily="18" charset="0"/>
              </a:rPr>
              <a:t>Coup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d’État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in 1926  – </a:t>
            </a:r>
            <a:r>
              <a:rPr lang="cs-CZ" dirty="0" err="1" smtClean="0">
                <a:latin typeface="Garamond" pitchFamily="18" charset="0"/>
              </a:rPr>
              <a:t>it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led by </a:t>
            </a:r>
            <a:r>
              <a:rPr lang="cs-CZ" dirty="0" err="1" smtClean="0">
                <a:latin typeface="Garamond" pitchFamily="18" charset="0"/>
              </a:rPr>
              <a:t>leftist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politician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a </a:t>
            </a:r>
            <a:r>
              <a:rPr lang="cs-CZ" dirty="0" err="1" smtClean="0">
                <a:latin typeface="Garamond" pitchFamily="18" charset="0"/>
              </a:rPr>
              <a:t>popular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Garamond" pitchFamily="18" charset="0"/>
              </a:rPr>
              <a:t>Marshall</a:t>
            </a:r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Garamond" pitchFamily="18" charset="0"/>
              </a:rPr>
              <a:t>Jozef</a:t>
            </a:r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Garamond" pitchFamily="18" charset="0"/>
              </a:rPr>
              <a:t>Piłsudski</a:t>
            </a:r>
            <a:endParaRPr lang="cs-CZ" b="1" dirty="0" smtClean="0">
              <a:solidFill>
                <a:schemeClr val="tx2"/>
              </a:solidFill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he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became</a:t>
            </a:r>
            <a:r>
              <a:rPr lang="cs-CZ" dirty="0" smtClean="0">
                <a:latin typeface="Garamond" pitchFamily="18" charset="0"/>
              </a:rPr>
              <a:t> most </a:t>
            </a:r>
            <a:r>
              <a:rPr lang="cs-CZ" dirty="0" err="1" smtClean="0">
                <a:latin typeface="Garamond" pitchFamily="18" charset="0"/>
              </a:rPr>
              <a:t>influential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politician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Poland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became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its</a:t>
            </a:r>
            <a:r>
              <a:rPr lang="cs-CZ" dirty="0" smtClean="0">
                <a:latin typeface="Garamond" pitchFamily="18" charset="0"/>
              </a:rPr>
              <a:t> de facto </a:t>
            </a:r>
            <a:r>
              <a:rPr lang="cs-CZ" dirty="0" err="1" smtClean="0">
                <a:latin typeface="Garamond" pitchFamily="18" charset="0"/>
              </a:rPr>
              <a:t>dictator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till</a:t>
            </a:r>
            <a:r>
              <a:rPr lang="cs-CZ" dirty="0" smtClean="0">
                <a:latin typeface="Garamond" pitchFamily="18" charset="0"/>
              </a:rPr>
              <a:t> his </a:t>
            </a:r>
            <a:r>
              <a:rPr lang="cs-CZ" dirty="0" err="1" smtClean="0">
                <a:latin typeface="Garamond" pitchFamily="18" charset="0"/>
              </a:rPr>
              <a:t>death</a:t>
            </a:r>
            <a:r>
              <a:rPr lang="cs-CZ" dirty="0" smtClean="0">
                <a:latin typeface="Garamond" pitchFamily="18" charset="0"/>
              </a:rPr>
              <a:t> in 1935 </a:t>
            </a:r>
            <a:r>
              <a:rPr lang="cs-CZ" dirty="0" err="1" smtClean="0">
                <a:latin typeface="Garamond" pitchFamily="18" charset="0"/>
              </a:rPr>
              <a:t>though</a:t>
            </a:r>
            <a:r>
              <a:rPr lang="cs-CZ" dirty="0" smtClean="0">
                <a:latin typeface="Garamond" pitchFamily="18" charset="0"/>
              </a:rPr>
              <a:t> he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not a president </a:t>
            </a:r>
            <a:r>
              <a:rPr lang="cs-CZ" dirty="0" err="1" smtClean="0">
                <a:latin typeface="Garamond" pitchFamily="18" charset="0"/>
              </a:rPr>
              <a:t>but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only</a:t>
            </a:r>
            <a:r>
              <a:rPr lang="cs-CZ" dirty="0" smtClean="0">
                <a:latin typeface="Garamond" pitchFamily="18" charset="0"/>
              </a:rPr>
              <a:t> a </a:t>
            </a:r>
            <a:r>
              <a:rPr lang="cs-CZ" dirty="0" err="1" smtClean="0">
                <a:latin typeface="Garamond" pitchFamily="18" charset="0"/>
              </a:rPr>
              <a:t>Minister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defence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So </a:t>
            </a:r>
            <a:r>
              <a:rPr lang="cs-CZ" dirty="0" err="1" smtClean="0">
                <a:latin typeface="Garamond" pitchFamily="18" charset="0"/>
              </a:rPr>
              <a:t>called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Sanation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Government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its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aim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“</a:t>
            </a:r>
            <a:r>
              <a:rPr lang="cs-CZ" dirty="0" err="1" smtClean="0">
                <a:latin typeface="Garamond" pitchFamily="18" charset="0"/>
              </a:rPr>
              <a:t>moral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healing</a:t>
            </a:r>
            <a:r>
              <a:rPr lang="cs-CZ" dirty="0" smtClean="0">
                <a:latin typeface="Garamond" pitchFamily="18" charset="0"/>
              </a:rPr>
              <a:t>“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Polish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policy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coalition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rightist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leftist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centrists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whose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main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focus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eliminate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corruption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reduce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inflation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authoritarian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means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1932 – non-</a:t>
            </a:r>
            <a:r>
              <a:rPr lang="cs-CZ" dirty="0" err="1" smtClean="0">
                <a:latin typeface="Garamond" pitchFamily="18" charset="0"/>
              </a:rPr>
              <a:t>agression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pact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Soviet</a:t>
            </a:r>
            <a:r>
              <a:rPr lang="cs-CZ" dirty="0" smtClean="0">
                <a:latin typeface="Garamond" pitchFamily="18" charset="0"/>
              </a:rPr>
              <a:t> Union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October</a:t>
            </a:r>
            <a:r>
              <a:rPr lang="cs-CZ" dirty="0" smtClean="0">
                <a:latin typeface="Garamond" pitchFamily="18" charset="0"/>
              </a:rPr>
              <a:t> 1938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First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Vienna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Award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annexation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Zaolzie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Górna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Orawa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Jaworzyna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from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Czechoslovakia</a:t>
            </a:r>
            <a:r>
              <a:rPr lang="cs-CZ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March</a:t>
            </a:r>
            <a:r>
              <a:rPr lang="cs-CZ" dirty="0" smtClean="0">
                <a:latin typeface="Garamond" pitchFamily="18" charset="0"/>
              </a:rPr>
              <a:t> 31, 1939: </a:t>
            </a:r>
            <a:r>
              <a:rPr lang="cs-CZ" dirty="0" err="1" smtClean="0">
                <a:latin typeface="Garamond" pitchFamily="18" charset="0"/>
              </a:rPr>
              <a:t>military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guarantees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from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United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Kingdom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France </a:t>
            </a:r>
          </a:p>
          <a:p>
            <a:pPr lvl="0"/>
            <a:r>
              <a:rPr lang="cs-CZ" dirty="0" smtClean="0">
                <a:latin typeface="Garamond" pitchFamily="18" charset="0"/>
              </a:rPr>
              <a:t>August 23, 1939: non-</a:t>
            </a:r>
            <a:r>
              <a:rPr lang="cs-CZ" dirty="0" err="1" smtClean="0">
                <a:latin typeface="Garamond" pitchFamily="18" charset="0"/>
              </a:rPr>
              <a:t>aggression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pact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between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Soviet</a:t>
            </a:r>
            <a:r>
              <a:rPr lang="cs-CZ" dirty="0" smtClean="0">
                <a:latin typeface="Garamond" pitchFamily="18" charset="0"/>
              </a:rPr>
              <a:t> Union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Germany</a:t>
            </a:r>
            <a:r>
              <a:rPr lang="cs-CZ" dirty="0" smtClean="0">
                <a:latin typeface="Garamond" pitchFamily="18" charset="0"/>
              </a:rPr>
              <a:t>: </a:t>
            </a:r>
            <a:r>
              <a:rPr lang="cs-CZ" b="1" dirty="0" err="1" smtClean="0">
                <a:latin typeface="Garamond" pitchFamily="18" charset="0"/>
              </a:rPr>
              <a:t>Ribbentrop</a:t>
            </a:r>
            <a:r>
              <a:rPr lang="cs-CZ" b="1" dirty="0" smtClean="0">
                <a:latin typeface="Garamond" pitchFamily="18" charset="0"/>
              </a:rPr>
              <a:t>-</a:t>
            </a:r>
            <a:r>
              <a:rPr lang="cs-CZ" b="1" dirty="0" err="1" smtClean="0">
                <a:latin typeface="Garamond" pitchFamily="18" charset="0"/>
              </a:rPr>
              <a:t>Molotow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Pact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a </a:t>
            </a:r>
            <a:r>
              <a:rPr lang="cs-CZ" dirty="0" err="1" smtClean="0">
                <a:latin typeface="Garamond" pitchFamily="18" charset="0"/>
              </a:rPr>
              <a:t>secret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military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alliance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protocol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targeting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Poland</a:t>
            </a:r>
            <a:r>
              <a:rPr lang="cs-CZ" dirty="0" smtClean="0">
                <a:latin typeface="Garamond" pitchFamily="18" charset="0"/>
              </a:rPr>
              <a:t>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682</TotalTime>
  <Words>2822</Words>
  <Application>Microsoft Office PowerPoint</Application>
  <PresentationFormat>Předvádění na obrazovce (4:3)</PresentationFormat>
  <Paragraphs>217</Paragraphs>
  <Slides>30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1" baseType="lpstr">
      <vt:lpstr>Bohatý</vt:lpstr>
      <vt:lpstr>Central europe during the interwar period Part II </vt:lpstr>
      <vt:lpstr>Europe before world war  i</vt:lpstr>
      <vt:lpstr>Results of the world war I in europe</vt:lpstr>
      <vt:lpstr>poland</vt:lpstr>
      <vt:lpstr>Snímek 5</vt:lpstr>
      <vt:lpstr>Snímek 6</vt:lpstr>
      <vt:lpstr>Snímek 7</vt:lpstr>
      <vt:lpstr>Snímek 8</vt:lpstr>
      <vt:lpstr>Snímek 9</vt:lpstr>
      <vt:lpstr>Snímek 10</vt:lpstr>
      <vt:lpstr>poland</vt:lpstr>
      <vt:lpstr>Snímek 12</vt:lpstr>
      <vt:lpstr>Snímek 13</vt:lpstr>
      <vt:lpstr>czechoslovakia</vt:lpstr>
      <vt:lpstr>czechoslovakia</vt:lpstr>
      <vt:lpstr>Snímek 16</vt:lpstr>
      <vt:lpstr>czechoslovakia</vt:lpstr>
      <vt:lpstr>Snímek 18</vt:lpstr>
      <vt:lpstr>Little entente</vt:lpstr>
      <vt:lpstr>Czechoslovak border fortification</vt:lpstr>
      <vt:lpstr>National minorities in  czechoslovakia</vt:lpstr>
      <vt:lpstr>Snímek 22</vt:lpstr>
      <vt:lpstr>Snímek 23</vt:lpstr>
      <vt:lpstr>Snímek 24</vt:lpstr>
      <vt:lpstr>Snímek 25</vt:lpstr>
      <vt:lpstr>Snímek 26</vt:lpstr>
      <vt:lpstr>Dissolution of czechoslovakia in 1938</vt:lpstr>
      <vt:lpstr>Protectorate bohemia and moravia,  slovak state</vt:lpstr>
      <vt:lpstr>Snímek 29</vt:lpstr>
      <vt:lpstr>czechoslovakia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Cebtral europe during the interwar period</dc:title>
  <dc:creator>Standard</dc:creator>
  <cp:lastModifiedBy>Hrabcova</cp:lastModifiedBy>
  <cp:revision>72</cp:revision>
  <dcterms:created xsi:type="dcterms:W3CDTF">2013-11-04T10:23:44Z</dcterms:created>
  <dcterms:modified xsi:type="dcterms:W3CDTF">2014-11-04T14:22:56Z</dcterms:modified>
</cp:coreProperties>
</file>