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81" r:id="rId5"/>
    <p:sldId id="282" r:id="rId6"/>
    <p:sldId id="283" r:id="rId7"/>
    <p:sldId id="299" r:id="rId8"/>
    <p:sldId id="300" r:id="rId9"/>
    <p:sldId id="291" r:id="rId10"/>
    <p:sldId id="294" r:id="rId11"/>
    <p:sldId id="292" r:id="rId12"/>
    <p:sldId id="293" r:id="rId13"/>
    <p:sldId id="258" r:id="rId14"/>
    <p:sldId id="284" r:id="rId15"/>
    <p:sldId id="273" r:id="rId16"/>
    <p:sldId id="275" r:id="rId17"/>
    <p:sldId id="285" r:id="rId18"/>
    <p:sldId id="274" r:id="rId19"/>
    <p:sldId id="259" r:id="rId20"/>
    <p:sldId id="277" r:id="rId21"/>
    <p:sldId id="279" r:id="rId22"/>
    <p:sldId id="260" r:id="rId23"/>
    <p:sldId id="276" r:id="rId24"/>
    <p:sldId id="278" r:id="rId25"/>
    <p:sldId id="290" r:id="rId26"/>
    <p:sldId id="295" r:id="rId27"/>
    <p:sldId id="288" r:id="rId28"/>
    <p:sldId id="289" r:id="rId29"/>
    <p:sldId id="261" r:id="rId30"/>
    <p:sldId id="262" r:id="rId31"/>
    <p:sldId id="263" r:id="rId32"/>
    <p:sldId id="296" r:id="rId33"/>
    <p:sldId id="286" r:id="rId34"/>
    <p:sldId id="264" r:id="rId35"/>
    <p:sldId id="297" r:id="rId36"/>
    <p:sldId id="298" r:id="rId37"/>
    <p:sldId id="287" r:id="rId38"/>
    <p:sldId id="280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76D5B5-C9ED-41EB-B989-6EDC0B5557F7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E662B7-EC47-4E1D-A45C-D273B5A73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A6B-57A3-4495-A9EB-3FD16A21ECA5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BB3-A5E8-47BF-BBE7-D57E0AEDC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541AD-9F10-4177-95EA-D1383F92CEAB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E383AC-22EC-42FB-9AE6-52A1CBA0F2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C576-3179-4D3B-816E-9827B3869A65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73C5-5749-4B90-A92E-E50B4A1DC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362734F-65D5-47C2-A410-0968153D2231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CEAB36-A193-4F6F-91CE-F8E11513E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F36-5EED-4E98-8D3F-30578D11156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1C08-E25B-4650-A8A1-3D0E27257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15A-6827-4420-A6C5-3E50B3F309BC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8345-467A-4489-BDBC-92073408E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F632-CFF0-4022-B38C-80FD8057498D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8D3-EDCD-4418-B43A-8EB42DBEF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BD1F-F975-4C3A-89F2-04E52787583F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A362-48A9-41AC-9A2D-392993291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1D3-3567-4721-937F-BC6C84B1ECC8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436B-25E9-4607-B0F5-11E4EA431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97253-92C0-4BEA-AF22-58A0556E56C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AF30A-E956-4308-9C67-C79AFA582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A1EC18-D1CB-47FA-9240-FF39D28DAF7E}" type="datetimeFigureOut">
              <a:rPr lang="cs-CZ"/>
              <a:pPr>
                <a:defRPr/>
              </a:pPr>
              <a:t>15.9.2015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49EDD1-48CF-4475-8460-245284A1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cyrilametodej.cz/en/about-fil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SK7YmwuVa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9680" y="332657"/>
            <a:ext cx="5105400" cy="4444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 smtClean="0">
                <a:latin typeface="Garamond" pitchFamily="18" charset="0"/>
              </a:rPr>
              <a:t>Central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europe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and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czech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lands</a:t>
            </a:r>
            <a:r>
              <a:rPr lang="cs-CZ" u="sng" dirty="0" smtClean="0">
                <a:latin typeface="Garamond" pitchFamily="18" charset="0"/>
              </a:rPr>
              <a:t> in </a:t>
            </a:r>
            <a:r>
              <a:rPr lang="cs-CZ" u="sng" dirty="0" err="1" smtClean="0">
                <a:latin typeface="Garamond" pitchFamily="18" charset="0"/>
              </a:rPr>
              <a:t>the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middle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ages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354388" y="5013177"/>
            <a:ext cx="5114925" cy="1368574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Jana </a:t>
            </a:r>
            <a:r>
              <a:rPr lang="cs-CZ" sz="2400" dirty="0" err="1" smtClean="0">
                <a:latin typeface="Garamond" pitchFamily="18" charset="0"/>
              </a:rPr>
              <a:t>Skerlova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Ph.D</a:t>
            </a:r>
            <a:r>
              <a:rPr lang="cs-CZ" sz="2400" dirty="0" smtClean="0">
                <a:latin typeface="Garamond" pitchFamily="18" charset="0"/>
              </a:rPr>
              <a:t>.</a:t>
            </a:r>
          </a:p>
          <a:p>
            <a:r>
              <a:rPr lang="cs-CZ" sz="2400" dirty="0" smtClean="0">
                <a:latin typeface="Garamond" pitchFamily="18" charset="0"/>
              </a:rPr>
              <a:t>Institute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History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Czech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Academy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Sciences</a:t>
            </a:r>
            <a:endParaRPr lang="cs-CZ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5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holy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roman</a:t>
            </a:r>
            <a:r>
              <a:rPr lang="cs-CZ" sz="2800" dirty="0" smtClean="0">
                <a:latin typeface="Garamond" pitchFamily="18" charset="0"/>
              </a:rPr>
              <a:t> empire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16624"/>
          </a:xfrm>
        </p:spPr>
        <p:txBody>
          <a:bodyPr/>
          <a:lstStyle/>
          <a:p>
            <a:pPr lvl="0"/>
            <a:r>
              <a:rPr lang="cs-CZ" sz="2000" i="1" dirty="0" err="1" smtClean="0">
                <a:latin typeface="Garamond" pitchFamily="18" charset="0"/>
              </a:rPr>
              <a:t>The</a:t>
            </a:r>
            <a:r>
              <a:rPr lang="cs-CZ" sz="2000" i="1" dirty="0" smtClean="0">
                <a:latin typeface="Garamond" pitchFamily="18" charset="0"/>
              </a:rPr>
              <a:t> </a:t>
            </a:r>
            <a:r>
              <a:rPr lang="cs-CZ" sz="2000" i="1" dirty="0" err="1" smtClean="0">
                <a:latin typeface="Garamond" pitchFamily="18" charset="0"/>
              </a:rPr>
              <a:t>Holy</a:t>
            </a:r>
            <a:r>
              <a:rPr lang="cs-CZ" sz="2000" i="1" dirty="0" smtClean="0">
                <a:latin typeface="Garamond" pitchFamily="18" charset="0"/>
              </a:rPr>
              <a:t> Roman Empire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an</a:t>
            </a:r>
            <a:r>
              <a:rPr lang="cs-CZ" sz="2000" dirty="0" smtClean="0">
                <a:latin typeface="Garamond" pitchFamily="18" charset="0"/>
              </a:rPr>
              <a:t> empire </a:t>
            </a:r>
            <a:r>
              <a:rPr lang="cs-CZ" sz="2000" dirty="0" err="1" smtClean="0">
                <a:latin typeface="Garamond" pitchFamily="18" charset="0"/>
              </a:rPr>
              <a:t>existing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since</a:t>
            </a:r>
            <a:r>
              <a:rPr lang="cs-CZ" sz="2000" dirty="0" smtClean="0">
                <a:latin typeface="Garamond" pitchFamily="18" charset="0"/>
              </a:rPr>
              <a:t> 962 </a:t>
            </a:r>
            <a:r>
              <a:rPr lang="cs-CZ" sz="2000" dirty="0" err="1" smtClean="0">
                <a:latin typeface="Garamond" pitchFamily="18" charset="0"/>
              </a:rPr>
              <a:t>till</a:t>
            </a:r>
            <a:r>
              <a:rPr lang="cs-CZ" sz="2000" dirty="0" smtClean="0">
                <a:latin typeface="Garamond" pitchFamily="18" charset="0"/>
              </a:rPr>
              <a:t> 1806 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ruled</a:t>
            </a:r>
            <a:r>
              <a:rPr lang="cs-CZ" sz="2000" dirty="0" smtClean="0">
                <a:latin typeface="Garamond" pitchFamily="18" charset="0"/>
              </a:rPr>
              <a:t> by Roman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Included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present</a:t>
            </a:r>
            <a:r>
              <a:rPr lang="cs-CZ" sz="2000" dirty="0" smtClean="0">
                <a:latin typeface="Garamond" pitchFamily="18" charset="0"/>
              </a:rPr>
              <a:t>–</a:t>
            </a:r>
            <a:r>
              <a:rPr lang="cs-CZ" sz="2000" dirty="0" err="1" smtClean="0">
                <a:latin typeface="Garamond" pitchFamily="18" charset="0"/>
              </a:rPr>
              <a:t>day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territories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Germany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Austria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Czech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Republic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Switzerland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Liechenstein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Netherlands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Belgium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Luxembourg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Slovenia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parts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eastern</a:t>
            </a:r>
            <a:r>
              <a:rPr lang="cs-CZ" sz="2000" dirty="0" smtClean="0">
                <a:latin typeface="Garamond" pitchFamily="18" charset="0"/>
              </a:rPr>
              <a:t> France, </a:t>
            </a:r>
            <a:r>
              <a:rPr lang="cs-CZ" sz="2000" dirty="0" err="1" smtClean="0">
                <a:latin typeface="Garamond" pitchFamily="18" charset="0"/>
              </a:rPr>
              <a:t>nothern</a:t>
            </a:r>
            <a:r>
              <a:rPr lang="cs-CZ" sz="2000" dirty="0" smtClean="0">
                <a:latin typeface="Garamond" pitchFamily="18" charset="0"/>
              </a:rPr>
              <a:t> Italy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western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Otto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I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Geat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(936–973) 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smtClean="0">
                <a:latin typeface="Garamond" pitchFamily="18" charset="0"/>
              </a:rPr>
              <a:t>962 </a:t>
            </a:r>
            <a:r>
              <a:rPr lang="cs-CZ" sz="2000" dirty="0" err="1" smtClean="0">
                <a:latin typeface="Garamond" pitchFamily="18" charset="0"/>
              </a:rPr>
              <a:t>crowned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smtClean="0">
                <a:latin typeface="Garamond" pitchFamily="18" charset="0"/>
              </a:rPr>
              <a:t>955 – </a:t>
            </a:r>
            <a:r>
              <a:rPr lang="cs-CZ" sz="2000" dirty="0" err="1" smtClean="0">
                <a:latin typeface="Garamond" pitchFamily="18" charset="0"/>
              </a:rPr>
              <a:t>defeated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Magyars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invasion</a:t>
            </a:r>
            <a:r>
              <a:rPr lang="cs-CZ" sz="2000" dirty="0" smtClean="0">
                <a:latin typeface="Garamond" pitchFamily="18" charset="0"/>
              </a:rPr>
              <a:t> to Western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reputation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savior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Christedom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en-US" sz="2000" dirty="0" smtClean="0">
                <a:latin typeface="Garamond" pitchFamily="18" charset="0"/>
              </a:rPr>
              <a:t>centralized his control over Germany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en-US" sz="2000" dirty="0" smtClean="0">
                <a:latin typeface="Garamond" pitchFamily="18" charset="0"/>
              </a:rPr>
              <a:t> through the investiture of bishops and abbots, making the clergy-class his personal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vassals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Cultural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development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Ottonian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Renaissance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Fridrich I. Barbarossa</a:t>
            </a:r>
            <a:r>
              <a:rPr lang="cs-CZ" sz="20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(1152–1190) 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dynasty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Hohenstaufen</a:t>
            </a:r>
            <a:r>
              <a:rPr lang="cs-CZ" sz="2000" dirty="0" smtClean="0">
                <a:latin typeface="Garamond" pitchFamily="18" charset="0"/>
              </a:rPr>
              <a:t>, 1155 – </a:t>
            </a:r>
            <a:r>
              <a:rPr lang="cs-CZ" sz="2000" dirty="0" err="1" smtClean="0">
                <a:latin typeface="Garamond" pitchFamily="18" charset="0"/>
              </a:rPr>
              <a:t>crowned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1190 – </a:t>
            </a:r>
            <a:r>
              <a:rPr lang="cs-CZ" sz="2000" dirty="0" err="1" smtClean="0">
                <a:latin typeface="Garamond" pitchFamily="18" charset="0"/>
              </a:rPr>
              <a:t>died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Third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Crusade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864097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in 10th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11 </a:t>
            </a:r>
            <a:r>
              <a:rPr lang="cs-CZ" sz="2800" dirty="0" err="1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805264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Beginning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10th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Great </a:t>
            </a:r>
            <a:r>
              <a:rPr lang="cs-CZ" sz="2000" dirty="0" err="1" smtClean="0">
                <a:latin typeface="Garamond" pitchFamily="18" charset="0"/>
              </a:rPr>
              <a:t>Moravia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destroyed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because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internal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political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struggles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raids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tribes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territory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inhabited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Slovaks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became</a:t>
            </a:r>
            <a:r>
              <a:rPr lang="cs-CZ" sz="2000" dirty="0" smtClean="0">
                <a:latin typeface="Garamond" pitchFamily="18" charset="0"/>
              </a:rPr>
              <a:t> a part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created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Kingdom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Hungary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smtClean="0">
                <a:latin typeface="Garamond" pitchFamily="18" charset="0"/>
              </a:rPr>
              <a:t>House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Arpád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1000 –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Stephen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Hungary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(1000–1038)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crowned</a:t>
            </a:r>
            <a:r>
              <a:rPr lang="cs-CZ" sz="2000" dirty="0" smtClean="0">
                <a:latin typeface="Garamond" pitchFamily="18" charset="0"/>
              </a:rPr>
              <a:t> a king, </a:t>
            </a:r>
            <a:r>
              <a:rPr lang="cs-CZ" sz="2000" dirty="0" err="1" smtClean="0">
                <a:latin typeface="Garamond" pitchFamily="18" charset="0"/>
              </a:rPr>
              <a:t>christianization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saint</a:t>
            </a:r>
            <a:r>
              <a:rPr lang="cs-CZ" sz="2000" dirty="0" smtClean="0">
                <a:latin typeface="Garamond" pitchFamily="18" charset="0"/>
              </a:rPr>
              <a:t> patron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Ladislaus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Hungary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(107–1095) – </a:t>
            </a:r>
            <a:r>
              <a:rPr lang="cs-CZ" sz="2000" dirty="0" err="1" smtClean="0">
                <a:latin typeface="Garamond" pitchFamily="18" charset="0"/>
              </a:rPr>
              <a:t>expansion</a:t>
            </a:r>
            <a:r>
              <a:rPr lang="cs-CZ" sz="2000" dirty="0" smtClean="0">
                <a:latin typeface="Garamond" pitchFamily="18" charset="0"/>
              </a:rPr>
              <a:t> – 1091 –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Croatia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Piast</a:t>
            </a:r>
            <a:r>
              <a:rPr lang="cs-CZ" sz="2000" dirty="0" smtClean="0">
                <a:latin typeface="Garamond" pitchFamily="18" charset="0"/>
              </a:rPr>
              <a:t> dynasty </a:t>
            </a:r>
            <a:r>
              <a:rPr lang="cs-CZ" sz="2000" dirty="0" smtClean="0">
                <a:solidFill>
                  <a:schemeClr val="tx2"/>
                </a:solidFill>
                <a:latin typeface="Garamond" pitchFamily="18" charset="0"/>
              </a:rPr>
              <a:t>–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Duke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Mieszko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(960–992) – 966 – </a:t>
            </a:r>
            <a:r>
              <a:rPr lang="cs-CZ" sz="2000" dirty="0" err="1" smtClean="0">
                <a:latin typeface="Garamond" pitchFamily="18" charset="0"/>
              </a:rPr>
              <a:t>conversion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christianity</a:t>
            </a:r>
            <a:r>
              <a:rPr lang="cs-CZ" sz="2000" dirty="0" smtClean="0">
                <a:latin typeface="Garamond" pitchFamily="18" charset="0"/>
              </a:rPr>
              <a:t> → 1000 –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recognized</a:t>
            </a:r>
            <a:r>
              <a:rPr lang="cs-CZ" sz="2000" dirty="0" smtClean="0">
                <a:latin typeface="Garamond" pitchFamily="18" charset="0"/>
              </a:rPr>
              <a:t> by Pope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Empire as a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1025 – </a:t>
            </a:r>
            <a:r>
              <a:rPr lang="cs-CZ" sz="2000" dirty="0" err="1" smtClean="0">
                <a:latin typeface="Garamond" pitchFamily="18" charset="0"/>
              </a:rPr>
              <a:t>Duke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Boleslaus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Brave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crowned</a:t>
            </a:r>
            <a:r>
              <a:rPr lang="cs-CZ" sz="2000" dirty="0" smtClean="0">
                <a:latin typeface="Garamond" pitchFamily="18" charset="0"/>
              </a:rPr>
              <a:t> a King –  </a:t>
            </a:r>
            <a:r>
              <a:rPr lang="cs-CZ" sz="2000" dirty="0" err="1" smtClean="0">
                <a:latin typeface="Garamond" pitchFamily="18" charset="0"/>
              </a:rPr>
              <a:t>strong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expansion</a:t>
            </a:r>
            <a:r>
              <a:rPr lang="cs-CZ" sz="2000" dirty="0" smtClean="0">
                <a:latin typeface="Garamond" pitchFamily="18" charset="0"/>
              </a:rPr>
              <a:t> – 1002–1003 – </a:t>
            </a:r>
            <a:r>
              <a:rPr lang="cs-CZ" sz="2000" dirty="0" err="1" smtClean="0">
                <a:latin typeface="Garamond" pitchFamily="18" charset="0"/>
              </a:rPr>
              <a:t>Duke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 (his </a:t>
            </a:r>
            <a:r>
              <a:rPr lang="cs-CZ" sz="2000" dirty="0" err="1" smtClean="0">
                <a:latin typeface="Garamond" pitchFamily="18" charset="0"/>
              </a:rPr>
              <a:t>mother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Přemyslid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princess</a:t>
            </a:r>
            <a:r>
              <a:rPr lang="cs-CZ" sz="2000" dirty="0" smtClean="0">
                <a:latin typeface="Garamond" pitchFamily="18" charset="0"/>
              </a:rPr>
              <a:t> Doubravka)</a:t>
            </a:r>
          </a:p>
          <a:p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his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decline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empire – </a:t>
            </a:r>
            <a:r>
              <a:rPr lang="cs-CZ" sz="2000" dirty="0" err="1" smtClean="0">
                <a:latin typeface="Garamond" pitchFamily="18" charset="0"/>
              </a:rPr>
              <a:t>renewed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unified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King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Ladislaus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Elbow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-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High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(1320–1333)</a:t>
            </a:r>
          </a:p>
          <a:p>
            <a:endParaRPr lang="cs-CZ" sz="2400" dirty="0" smtClean="0">
              <a:latin typeface="Garamond" pitchFamily="18" charset="0"/>
            </a:endParaRPr>
          </a:p>
          <a:p>
            <a:endParaRPr lang="cs-CZ" sz="2800" dirty="0" smtClean="0">
              <a:latin typeface="Garamond" pitchFamily="18" charset="0"/>
            </a:endParaRPr>
          </a:p>
          <a:p>
            <a:endParaRPr lang="cs-CZ" sz="2800" dirty="0" smtClean="0">
              <a:latin typeface="Garamond" pitchFamily="18" charset="0"/>
            </a:endParaRPr>
          </a:p>
          <a:p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547664" y="6021288"/>
            <a:ext cx="5616624" cy="576064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reign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Boleslaus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Brave 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10" name="Zástupný symbol pro obsah 9" descr="Polsko okolo roku 100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75595" y="188640"/>
            <a:ext cx="5688693" cy="56838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92888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>
                <a:latin typeface="Garamond" pitchFamily="18" charset="0"/>
              </a:rPr>
              <a:t>Bohemia </a:t>
            </a:r>
            <a:r>
              <a:rPr lang="cs-CZ" sz="3100" dirty="0" err="1" smtClean="0">
                <a:latin typeface="Garamond" pitchFamily="18" charset="0"/>
              </a:rPr>
              <a:t>from</a:t>
            </a:r>
            <a:r>
              <a:rPr lang="cs-CZ" sz="3100" dirty="0" smtClean="0">
                <a:latin typeface="Garamond" pitchFamily="18" charset="0"/>
              </a:rPr>
              <a:t> 9</a:t>
            </a:r>
            <a:r>
              <a:rPr lang="cs-CZ" sz="3100" baseline="30000" dirty="0" smtClean="0">
                <a:latin typeface="Garamond" pitchFamily="18" charset="0"/>
              </a:rPr>
              <a:t>th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century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till</a:t>
            </a:r>
            <a:r>
              <a:rPr lang="cs-CZ" sz="3100" dirty="0" smtClean="0">
                <a:latin typeface="Garamond" pitchFamily="18" charset="0"/>
              </a:rPr>
              <a:t> 1306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688632"/>
          </a:xfrm>
        </p:spPr>
        <p:txBody>
          <a:bodyPr/>
          <a:lstStyle/>
          <a:p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centre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Bohemian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moved</a:t>
            </a:r>
            <a:r>
              <a:rPr lang="cs-CZ" sz="2200" dirty="0" smtClean="0">
                <a:latin typeface="Garamond" pitchFamily="18" charset="0"/>
              </a:rPr>
              <a:t> to Bohemia – </a:t>
            </a:r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Duchy </a:t>
            </a:r>
            <a:r>
              <a:rPr lang="cs-CZ" sz="2200" b="1" dirty="0" err="1" smtClean="0">
                <a:latin typeface="Garamond" pitchFamily="18" charset="0"/>
              </a:rPr>
              <a:t>of</a:t>
            </a:r>
            <a:r>
              <a:rPr lang="cs-CZ" sz="2200" b="1" dirty="0" smtClean="0">
                <a:latin typeface="Garamond" pitchFamily="18" charset="0"/>
              </a:rPr>
              <a:t> Bohemia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established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dependent</a:t>
            </a:r>
            <a:r>
              <a:rPr lang="cs-CZ" sz="2200" dirty="0" smtClean="0">
                <a:latin typeface="Garamond" pitchFamily="18" charset="0"/>
              </a:rPr>
              <a:t> on Roman (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) Empire</a:t>
            </a:r>
          </a:p>
          <a:p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became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capital</a:t>
            </a:r>
            <a:r>
              <a:rPr lang="cs-CZ" sz="2200" dirty="0" smtClean="0">
                <a:latin typeface="Garamond" pitchFamily="18" charset="0"/>
              </a:rPr>
              <a:t> city</a:t>
            </a:r>
          </a:p>
          <a:p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Přemyslid</a:t>
            </a:r>
            <a:r>
              <a:rPr lang="cs-CZ" sz="2200" b="1" dirty="0" smtClean="0">
                <a:latin typeface="Garamond" pitchFamily="18" charset="0"/>
              </a:rPr>
              <a:t> dynasty </a:t>
            </a:r>
            <a:r>
              <a:rPr lang="cs-CZ" sz="2200" dirty="0" smtClean="0">
                <a:latin typeface="Garamond" pitchFamily="18" charset="0"/>
              </a:rPr>
              <a:t>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mythic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founder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dynasty – 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Přemysl </a:t>
            </a:r>
            <a:r>
              <a:rPr lang="cs-CZ" sz="22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200" b="1" dirty="0" err="1" smtClean="0">
                <a:solidFill>
                  <a:schemeClr val="tx2"/>
                </a:solidFill>
                <a:latin typeface="Garamond" pitchFamily="18" charset="0"/>
              </a:rPr>
              <a:t>Ploughman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cs-CZ" sz="22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883 – </a:t>
            </a:r>
            <a:r>
              <a:rPr lang="cs-CZ" sz="2200" dirty="0" err="1" smtClean="0">
                <a:latin typeface="Garamond" pitchFamily="18" charset="0"/>
              </a:rPr>
              <a:t>Duke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Bořivoj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wife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Ludmila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baptised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Methodius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bishop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Great </a:t>
            </a:r>
            <a:r>
              <a:rPr lang="cs-CZ" sz="2200" dirty="0" err="1" smtClean="0">
                <a:latin typeface="Garamond" pitchFamily="18" charset="0"/>
              </a:rPr>
              <a:t>Moravia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10th </a:t>
            </a:r>
            <a:r>
              <a:rPr lang="cs-CZ" sz="2200" dirty="0" err="1" smtClean="0">
                <a:latin typeface="Garamond" pitchFamily="18" charset="0"/>
              </a:rPr>
              <a:t>century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duke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solidFill>
                  <a:schemeClr val="tx2"/>
                </a:solidFill>
                <a:latin typeface="Garamond" pitchFamily="18" charset="0"/>
              </a:rPr>
              <a:t>Wenceslaus</a:t>
            </a:r>
            <a:r>
              <a:rPr lang="cs-CZ" sz="2200" dirty="0" smtClean="0">
                <a:latin typeface="Garamond" pitchFamily="18" charset="0"/>
              </a:rPr>
              <a:t> – vasal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Empire </a:t>
            </a:r>
          </a:p>
          <a:p>
            <a:r>
              <a:rPr lang="cs-CZ" sz="2200" dirty="0" err="1" smtClean="0">
                <a:latin typeface="Garamond" pitchFamily="18" charset="0"/>
              </a:rPr>
              <a:t>Wenceslaus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assassinated</a:t>
            </a:r>
            <a:r>
              <a:rPr lang="cs-CZ" sz="2200" dirty="0" smtClean="0">
                <a:latin typeface="Garamond" pitchFamily="18" charset="0"/>
              </a:rPr>
              <a:t> by his </a:t>
            </a:r>
            <a:r>
              <a:rPr lang="cs-CZ" sz="2200" dirty="0" err="1" smtClean="0">
                <a:latin typeface="Garamond" pitchFamily="18" charset="0"/>
              </a:rPr>
              <a:t>brother</a:t>
            </a:r>
            <a:r>
              <a:rPr lang="cs-CZ" sz="2200" dirty="0" smtClean="0">
                <a:latin typeface="Garamond" pitchFamily="18" charset="0"/>
              </a:rPr>
              <a:t> → </a:t>
            </a:r>
            <a:r>
              <a:rPr lang="cs-CZ" sz="2200" dirty="0" err="1" smtClean="0">
                <a:latin typeface="Garamond" pitchFamily="18" charset="0"/>
              </a:rPr>
              <a:t>Saint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Wenceslaus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saint</a:t>
            </a:r>
            <a:r>
              <a:rPr lang="cs-CZ" sz="2200" dirty="0" smtClean="0">
                <a:latin typeface="Garamond" pitchFamily="18" charset="0"/>
              </a:rPr>
              <a:t> patron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Czech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973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Bishopric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established</a:t>
            </a:r>
            <a:r>
              <a:rPr lang="cs-CZ" sz="2200" dirty="0" smtClean="0">
                <a:latin typeface="Garamond" pitchFamily="18" charset="0"/>
              </a:rPr>
              <a:t> (2</a:t>
            </a:r>
            <a:r>
              <a:rPr lang="cs-CZ" sz="2200" baseline="30000" dirty="0" smtClean="0">
                <a:latin typeface="Garamond" pitchFamily="18" charset="0"/>
              </a:rPr>
              <a:t>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bishop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smtClean="0">
                <a:latin typeface="Garamond" pitchFamily="18" charset="0"/>
              </a:rPr>
              <a:t>Adalbert – St. Vojtech</a:t>
            </a:r>
            <a:r>
              <a:rPr lang="cs-CZ" sz="2200" dirty="0" smtClean="0">
                <a:latin typeface="Garamond" pitchFamily="18" charset="0"/>
              </a:rPr>
              <a:t> - </a:t>
            </a:r>
            <a:r>
              <a:rPr lang="cs-CZ" sz="2200" dirty="0" err="1" smtClean="0">
                <a:latin typeface="Garamond" pitchFamily="18" charset="0"/>
              </a:rPr>
              <a:t>apostolic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mission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Poland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r>
              <a:rPr lang="cs-CZ" sz="2200" dirty="0" err="1" smtClean="0">
                <a:latin typeface="Garamond" pitchFamily="18" charset="0"/>
              </a:rPr>
              <a:t>Přemyslids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eliminated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other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strong</a:t>
            </a:r>
            <a:r>
              <a:rPr lang="cs-CZ" sz="2200" dirty="0" smtClean="0">
                <a:latin typeface="Garamond" pitchFamily="18" charset="0"/>
              </a:rPr>
              <a:t> noble </a:t>
            </a:r>
            <a:r>
              <a:rPr lang="cs-CZ" sz="2200" dirty="0" err="1" smtClean="0">
                <a:latin typeface="Garamond" pitchFamily="18" charset="0"/>
              </a:rPr>
              <a:t>families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competing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with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them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massarcing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two</a:t>
            </a:r>
            <a:r>
              <a:rPr lang="cs-CZ" sz="2200" dirty="0" smtClean="0">
                <a:latin typeface="Garamond" pitchFamily="18" charset="0"/>
              </a:rPr>
              <a:t> noble </a:t>
            </a:r>
            <a:r>
              <a:rPr lang="cs-CZ" sz="2200" dirty="0" err="1" smtClean="0">
                <a:latin typeface="Garamond" pitchFamily="18" charset="0"/>
              </a:rPr>
              <a:t>clans</a:t>
            </a:r>
            <a:r>
              <a:rPr lang="cs-CZ" sz="2200" dirty="0" smtClean="0">
                <a:latin typeface="Garamond" pitchFamily="18" charset="0"/>
              </a:rPr>
              <a:t> in 10/11th </a:t>
            </a:r>
            <a:r>
              <a:rPr lang="cs-CZ" sz="2200" dirty="0" err="1" smtClean="0">
                <a:latin typeface="Garamond" pitchFamily="18" charset="0"/>
              </a:rPr>
              <a:t>century</a:t>
            </a:r>
            <a:r>
              <a:rPr lang="cs-CZ" sz="2200" dirty="0" smtClean="0">
                <a:latin typeface="Garamond" pitchFamily="18" charset="0"/>
              </a:rPr>
              <a:t> )</a:t>
            </a:r>
          </a:p>
          <a:p>
            <a:r>
              <a:rPr lang="cs-CZ" sz="2200" dirty="0" smtClean="0">
                <a:latin typeface="Garamond" pitchFamily="18" charset="0"/>
              </a:rPr>
              <a:t>Duchy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a part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Holy</a:t>
            </a:r>
            <a:r>
              <a:rPr lang="cs-CZ" sz="2200" dirty="0" smtClean="0">
                <a:latin typeface="Garamond" pitchFamily="18" charset="0"/>
              </a:rPr>
              <a:t> Roman Empire</a:t>
            </a:r>
          </a:p>
          <a:p>
            <a:endParaRPr lang="cs-CZ" sz="23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827584" y="5085184"/>
            <a:ext cx="3520440" cy="1368152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St. </a:t>
            </a:r>
            <a:r>
              <a:rPr lang="cs-CZ" sz="2400" dirty="0" err="1" smtClean="0">
                <a:latin typeface="Garamond" pitchFamily="18" charset="0"/>
              </a:rPr>
              <a:t>Wenceslaus</a:t>
            </a:r>
            <a:r>
              <a:rPr lang="cs-CZ" sz="2400" dirty="0" smtClean="0">
                <a:latin typeface="Garamond" pitchFamily="18" charset="0"/>
              </a:rPr>
              <a:t> Monument – </a:t>
            </a:r>
            <a:r>
              <a:rPr lang="cs-CZ" sz="2400" dirty="0" err="1" smtClean="0">
                <a:latin typeface="Garamond" pitchFamily="18" charset="0"/>
              </a:rPr>
              <a:t>Wenceslaus</a:t>
            </a:r>
            <a:r>
              <a:rPr lang="cs-CZ" sz="2400" dirty="0" smtClean="0">
                <a:latin typeface="Garamond" pitchFamily="18" charset="0"/>
              </a:rPr>
              <a:t> Square in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004048" y="5157192"/>
            <a:ext cx="2944376" cy="1296144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St. Vojtěch (Adalbert)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Bishop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5" name="Zástupný symbol pro obsah 7" descr="svaty vacla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422183" cy="3312368"/>
          </a:xfrm>
        </p:spPr>
      </p:pic>
      <p:pic>
        <p:nvPicPr>
          <p:cNvPr id="10" name="Zástupný symbol pro obsah 9" descr="Votivni_obraz_Ocko_-_Vojtech_invers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60647"/>
            <a:ext cx="3096344" cy="45882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643192" cy="504055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Kingdom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bohemia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6021288"/>
          </a:xfrm>
        </p:spPr>
        <p:txBody>
          <a:bodyPr/>
          <a:lstStyle/>
          <a:p>
            <a:r>
              <a:rPr lang="cs-CZ" sz="1800" dirty="0" err="1" smtClean="0">
                <a:latin typeface="Garamond" pitchFamily="18" charset="0"/>
              </a:rPr>
              <a:t>strong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large</a:t>
            </a:r>
            <a:r>
              <a:rPr lang="cs-CZ" sz="1800" dirty="0" smtClean="0">
                <a:latin typeface="Garamond" pitchFamily="18" charset="0"/>
              </a:rPr>
              <a:t>  - </a:t>
            </a:r>
            <a:r>
              <a:rPr lang="cs-CZ" sz="1800" dirty="0" err="1" smtClean="0">
                <a:latin typeface="Garamond" pitchFamily="18" charset="0"/>
              </a:rPr>
              <a:t>emancipation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from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German</a:t>
            </a:r>
            <a:r>
              <a:rPr lang="cs-CZ" sz="1800" dirty="0" smtClean="0">
                <a:latin typeface="Garamond" pitchFamily="18" charset="0"/>
              </a:rPr>
              <a:t> Empire</a:t>
            </a:r>
          </a:p>
          <a:p>
            <a:r>
              <a:rPr lang="cs-CZ" sz="1800" dirty="0" smtClean="0">
                <a:latin typeface="Garamond" pitchFamily="18" charset="0"/>
              </a:rPr>
              <a:t>Bohemian </a:t>
            </a:r>
            <a:r>
              <a:rPr lang="cs-CZ" sz="1800" dirty="0" err="1" smtClean="0">
                <a:latin typeface="Garamond" pitchFamily="18" charset="0"/>
              </a:rPr>
              <a:t>kings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members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College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Electors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German</a:t>
            </a:r>
            <a:r>
              <a:rPr lang="cs-CZ" sz="1800" dirty="0" smtClean="0">
                <a:latin typeface="Garamond" pitchFamily="18" charset="0"/>
              </a:rPr>
              <a:t> Empire</a:t>
            </a:r>
          </a:p>
          <a:p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Ottokar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I</a:t>
            </a:r>
            <a:r>
              <a:rPr lang="cs-CZ" sz="1800" dirty="0" smtClean="0">
                <a:latin typeface="Garamond" pitchFamily="18" charset="0"/>
              </a:rPr>
              <a:t> (1198–1230) </a:t>
            </a:r>
          </a:p>
          <a:p>
            <a:r>
              <a:rPr lang="cs-CZ" sz="1800" dirty="0" smtClean="0">
                <a:latin typeface="Garamond" pitchFamily="18" charset="0"/>
              </a:rPr>
              <a:t>1212 – </a:t>
            </a:r>
            <a:r>
              <a:rPr lang="cs-CZ" sz="1800" dirty="0" err="1" smtClean="0">
                <a:latin typeface="Garamond" pitchFamily="18" charset="0"/>
              </a:rPr>
              <a:t>Golden</a:t>
            </a:r>
            <a:r>
              <a:rPr lang="cs-CZ" sz="1800" dirty="0" smtClean="0">
                <a:latin typeface="Garamond" pitchFamily="18" charset="0"/>
              </a:rPr>
              <a:t> Bull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Sicily</a:t>
            </a:r>
            <a:r>
              <a:rPr lang="cs-CZ" sz="1800" dirty="0" smtClean="0">
                <a:latin typeface="Garamond" pitchFamily="18" charset="0"/>
              </a:rPr>
              <a:t> – a </a:t>
            </a:r>
            <a:r>
              <a:rPr lang="cs-CZ" sz="1800" dirty="0" err="1" smtClean="0">
                <a:latin typeface="Garamond" pitchFamily="18" charset="0"/>
              </a:rPr>
              <a:t>decree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issued</a:t>
            </a:r>
            <a:r>
              <a:rPr lang="cs-CZ" sz="1800" dirty="0" smtClean="0">
                <a:latin typeface="Garamond" pitchFamily="18" charset="0"/>
              </a:rPr>
              <a:t> by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Holy</a:t>
            </a:r>
            <a:r>
              <a:rPr lang="cs-CZ" sz="1800" dirty="0" smtClean="0">
                <a:latin typeface="Garamond" pitchFamily="18" charset="0"/>
              </a:rPr>
              <a:t> Roman </a:t>
            </a:r>
            <a:r>
              <a:rPr lang="cs-CZ" sz="1800" dirty="0" err="1" smtClean="0">
                <a:latin typeface="Garamond" pitchFamily="18" charset="0"/>
              </a:rPr>
              <a:t>Emperor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Frederik</a:t>
            </a:r>
            <a:r>
              <a:rPr lang="cs-CZ" sz="1800" dirty="0" smtClean="0">
                <a:latin typeface="Garamond" pitchFamily="18" charset="0"/>
              </a:rPr>
              <a:t> II in </a:t>
            </a:r>
            <a:r>
              <a:rPr lang="cs-CZ" sz="1800" dirty="0" err="1" smtClean="0">
                <a:latin typeface="Garamond" pitchFamily="18" charset="0"/>
              </a:rPr>
              <a:t>basel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that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confirmed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royal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hereditary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title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Ottokar</a:t>
            </a:r>
            <a:endParaRPr lang="cs-CZ" sz="1800" dirty="0" smtClean="0">
              <a:latin typeface="Garamond" pitchFamily="18" charset="0"/>
            </a:endParaRPr>
          </a:p>
          <a:p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Wenceslaus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I</a:t>
            </a:r>
            <a:r>
              <a:rPr lang="cs-CZ" sz="1800" dirty="0" smtClean="0">
                <a:latin typeface="Garamond" pitchFamily="18" charset="0"/>
              </a:rPr>
              <a:t> (1230–1253)</a:t>
            </a:r>
          </a:p>
          <a:p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Ottokar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II </a:t>
            </a:r>
            <a:r>
              <a:rPr lang="cs-CZ" sz="1800" dirty="0" smtClean="0">
                <a:latin typeface="Garamond" pitchFamily="18" charset="0"/>
              </a:rPr>
              <a:t>(</a:t>
            </a:r>
            <a:r>
              <a:rPr lang="cs-CZ" sz="1800" dirty="0" smtClean="0">
                <a:latin typeface="Garamond" pitchFamily="18" charset="0"/>
              </a:rPr>
              <a:t>1253–1278, Přemysl Otakar II) –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Iron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Golden</a:t>
            </a:r>
            <a:r>
              <a:rPr lang="cs-CZ" sz="1800" dirty="0" smtClean="0">
                <a:latin typeface="Garamond" pitchFamily="18" charset="0"/>
              </a:rPr>
              <a:t> King ,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rise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power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Bohemia</a:t>
            </a:r>
          </a:p>
          <a:p>
            <a:r>
              <a:rPr lang="cs-CZ" sz="1800" dirty="0" err="1" smtClean="0">
                <a:latin typeface="Garamond" pitchFamily="18" charset="0"/>
              </a:rPr>
              <a:t>very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rich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powerful</a:t>
            </a:r>
            <a:r>
              <a:rPr lang="cs-CZ" sz="1800" dirty="0" smtClean="0">
                <a:latin typeface="Garamond" pitchFamily="18" charset="0"/>
              </a:rPr>
              <a:t> – his </a:t>
            </a:r>
            <a:r>
              <a:rPr lang="cs-CZ" sz="1800" dirty="0" err="1" smtClean="0">
                <a:latin typeface="Garamond" pitchFamily="18" charset="0"/>
              </a:rPr>
              <a:t>kingdom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from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Krkonoše </a:t>
            </a:r>
            <a:r>
              <a:rPr lang="cs-CZ" sz="1800" dirty="0" err="1" smtClean="0">
                <a:latin typeface="Garamond" pitchFamily="18" charset="0"/>
              </a:rPr>
              <a:t>mountains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Adriatic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sea</a:t>
            </a:r>
            <a:endParaRPr lang="cs-CZ" sz="1800" dirty="0" smtClean="0">
              <a:latin typeface="Garamond" pitchFamily="18" charset="0"/>
            </a:endParaRPr>
          </a:p>
          <a:p>
            <a:r>
              <a:rPr lang="cs-CZ" sz="1800" dirty="0" smtClean="0">
                <a:latin typeface="Garamond" pitchFamily="18" charset="0"/>
              </a:rPr>
              <a:t>1255 - a </a:t>
            </a:r>
            <a:r>
              <a:rPr lang="cs-CZ" sz="1800" dirty="0" err="1" smtClean="0">
                <a:latin typeface="Garamond" pitchFamily="18" charset="0"/>
              </a:rPr>
              <a:t>crusade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Prussia</a:t>
            </a:r>
            <a:r>
              <a:rPr lang="cs-CZ" sz="1800" dirty="0" smtClean="0">
                <a:latin typeface="Garamond" pitchFamily="18" charset="0"/>
              </a:rPr>
              <a:t> – </a:t>
            </a:r>
            <a:r>
              <a:rPr lang="cs-CZ" sz="1800" dirty="0" err="1" smtClean="0">
                <a:latin typeface="Garamond" pitchFamily="18" charset="0"/>
              </a:rPr>
              <a:t>founded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city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Königsberg</a:t>
            </a:r>
            <a:r>
              <a:rPr lang="cs-CZ" sz="1800" dirty="0" smtClean="0">
                <a:latin typeface="Garamond" pitchFamily="18" charset="0"/>
              </a:rPr>
              <a:t> (Kaliningrad </a:t>
            </a:r>
            <a:r>
              <a:rPr lang="cs-CZ" sz="1800" dirty="0" err="1" smtClean="0">
                <a:latin typeface="Garamond" pitchFamily="18" charset="0"/>
              </a:rPr>
              <a:t>today</a:t>
            </a:r>
            <a:r>
              <a:rPr lang="cs-CZ" sz="1800" dirty="0" smtClean="0">
                <a:latin typeface="Garamond" pitchFamily="18" charset="0"/>
              </a:rPr>
              <a:t>)</a:t>
            </a:r>
          </a:p>
          <a:p>
            <a:r>
              <a:rPr lang="cs-CZ" sz="1800" dirty="0" smtClean="0">
                <a:latin typeface="Garamond" pitchFamily="18" charset="0"/>
              </a:rPr>
              <a:t>1278 – </a:t>
            </a:r>
            <a:r>
              <a:rPr lang="cs-CZ" sz="1800" dirty="0" err="1" smtClean="0">
                <a:latin typeface="Garamond" pitchFamily="18" charset="0"/>
              </a:rPr>
              <a:t>died</a:t>
            </a:r>
            <a:r>
              <a:rPr lang="en-US" sz="1800" dirty="0" smtClean="0">
                <a:latin typeface="Garamond" pitchFamily="18" charset="0"/>
              </a:rPr>
              <a:t> in a war with his rival, the Roman king </a:t>
            </a:r>
            <a:r>
              <a:rPr lang="en-US" sz="1800" b="1" dirty="0" smtClean="0">
                <a:latin typeface="Garamond" pitchFamily="18" charset="0"/>
              </a:rPr>
              <a:t>Rudolph Habsburg</a:t>
            </a:r>
            <a:endParaRPr lang="cs-CZ" sz="1800" b="1" dirty="0" smtClean="0">
              <a:latin typeface="Garamond" pitchFamily="18" charset="0"/>
            </a:endParaRPr>
          </a:p>
          <a:p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Wenceslaus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II </a:t>
            </a:r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Bohemia </a:t>
            </a:r>
            <a:r>
              <a:rPr lang="cs-CZ" sz="1800" dirty="0" smtClean="0">
                <a:latin typeface="Garamond" pitchFamily="18" charset="0"/>
              </a:rPr>
              <a:t>(1278–1305) – King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Bohemia, King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Poland</a:t>
            </a:r>
            <a:endParaRPr lang="cs-CZ" sz="1800" dirty="0" smtClean="0">
              <a:latin typeface="Garamond" pitchFamily="18" charset="0"/>
            </a:endParaRPr>
          </a:p>
          <a:p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Wenceslaus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III </a:t>
            </a:r>
            <a:r>
              <a:rPr lang="cs-CZ" sz="1800" dirty="0" smtClean="0">
                <a:latin typeface="Garamond" pitchFamily="18" charset="0"/>
              </a:rPr>
              <a:t>(1305–1306)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dirty="0" smtClean="0">
                <a:latin typeface="Garamond" pitchFamily="18" charset="0"/>
              </a:rPr>
              <a:t>– King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Bohemia, </a:t>
            </a:r>
            <a:r>
              <a:rPr lang="cs-CZ" sz="1800" dirty="0" err="1" smtClean="0">
                <a:latin typeface="Garamond" pitchFamily="18" charset="0"/>
              </a:rPr>
              <a:t>Poland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Hungary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assassinated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without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heirs</a:t>
            </a:r>
            <a:r>
              <a:rPr lang="cs-CZ" sz="1800" dirty="0" smtClean="0">
                <a:latin typeface="Garamond" pitchFamily="18" charset="0"/>
              </a:rPr>
              <a:t> –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Premyslid</a:t>
            </a:r>
            <a:r>
              <a:rPr lang="cs-CZ" sz="1800" dirty="0" smtClean="0">
                <a:latin typeface="Garamond" pitchFamily="18" charset="0"/>
              </a:rPr>
              <a:t> dynasty </a:t>
            </a:r>
            <a:r>
              <a:rPr lang="cs-CZ" sz="1800" dirty="0" err="1" smtClean="0">
                <a:latin typeface="Garamond" pitchFamily="18" charset="0"/>
              </a:rPr>
              <a:t>died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out</a:t>
            </a:r>
            <a:r>
              <a:rPr lang="cs-CZ" sz="1800" dirty="0" smtClean="0">
                <a:latin typeface="Garamond" pitchFamily="18" charset="0"/>
              </a:rPr>
              <a:t> in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male </a:t>
            </a:r>
            <a:r>
              <a:rPr lang="cs-CZ" sz="1800" dirty="0" err="1" smtClean="0">
                <a:latin typeface="Garamond" pitchFamily="18" charset="0"/>
              </a:rPr>
              <a:t>tail</a:t>
            </a:r>
            <a:endParaRPr lang="cs-CZ" sz="1800" dirty="0" smtClean="0">
              <a:latin typeface="Garamond" pitchFamily="18" charset="0"/>
            </a:endParaRPr>
          </a:p>
          <a:p>
            <a:pPr lvl="0"/>
            <a:r>
              <a:rPr lang="cs-CZ" sz="1800" dirty="0" err="1" smtClean="0">
                <a:latin typeface="Garamond" pitchFamily="18" charset="0"/>
              </a:rPr>
              <a:t>after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four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years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struggles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throne</a:t>
            </a:r>
            <a:r>
              <a:rPr lang="cs-CZ" sz="1800" dirty="0" smtClean="0">
                <a:latin typeface="Garamond" pitchFamily="18" charset="0"/>
              </a:rPr>
              <a:t> –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new</a:t>
            </a:r>
            <a:r>
              <a:rPr lang="cs-CZ" sz="1800" dirty="0" smtClean="0">
                <a:latin typeface="Garamond" pitchFamily="18" charset="0"/>
              </a:rPr>
              <a:t> dynasty </a:t>
            </a:r>
            <a:r>
              <a:rPr lang="cs-CZ" sz="1800" dirty="0" err="1" smtClean="0">
                <a:latin typeface="Garamond" pitchFamily="18" charset="0"/>
              </a:rPr>
              <a:t>came</a:t>
            </a:r>
            <a:r>
              <a:rPr lang="cs-CZ" sz="1800" dirty="0" smtClean="0">
                <a:latin typeface="Garamond" pitchFamily="18" charset="0"/>
              </a:rPr>
              <a:t> to Bohemia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Polish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throne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returned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b="1" dirty="0" smtClean="0">
                <a:latin typeface="Garamond" pitchFamily="18" charset="0"/>
              </a:rPr>
              <a:t>dynasty </a:t>
            </a:r>
            <a:r>
              <a:rPr lang="cs-CZ" sz="1800" b="1" dirty="0" err="1" smtClean="0">
                <a:latin typeface="Garamond" pitchFamily="18" charset="0"/>
              </a:rPr>
              <a:t>of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Piasts</a:t>
            </a:r>
            <a:endParaRPr lang="cs-CZ" sz="18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Přemyslids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95536" y="6021288"/>
            <a:ext cx="3178696" cy="576064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Ottokar</a:t>
            </a:r>
            <a:r>
              <a:rPr lang="cs-CZ" dirty="0" smtClean="0">
                <a:latin typeface="Garamond" pitchFamily="18" charset="0"/>
              </a:rPr>
              <a:t> II</a:t>
            </a:r>
          </a:p>
          <a:p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1270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427984" y="6021288"/>
            <a:ext cx="3520440" cy="601216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Wenceslaus</a:t>
            </a:r>
            <a:r>
              <a:rPr lang="cs-CZ" dirty="0" smtClean="0">
                <a:latin typeface="Garamond" pitchFamily="18" charset="0"/>
              </a:rPr>
              <a:t> II </a:t>
            </a:r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1301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10" name="Zástupný symbol pro obsah 9" descr="Reich_König_Ottokar_II._Přemys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604490" cy="4821509"/>
          </a:xfrm>
        </p:spPr>
      </p:pic>
      <p:pic>
        <p:nvPicPr>
          <p:cNvPr id="11" name="Zástupný symbol pro obsah 10" descr="WenceslausIImap-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47485" y="1340768"/>
            <a:ext cx="4362861" cy="44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95536" y="5733256"/>
            <a:ext cx="7560840" cy="801960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Kings</a:t>
            </a:r>
            <a:r>
              <a:rPr lang="cs-CZ" sz="2000" dirty="0" smtClean="0">
                <a:latin typeface="Garamond" pitchFamily="18" charset="0"/>
              </a:rPr>
              <a:t> – Otokar II, </a:t>
            </a:r>
            <a:r>
              <a:rPr lang="cs-CZ" sz="2000" dirty="0" err="1" smtClean="0">
                <a:latin typeface="Garamond" pitchFamily="18" charset="0"/>
              </a:rPr>
              <a:t>Wenceslaus</a:t>
            </a:r>
            <a:r>
              <a:rPr lang="cs-CZ" sz="2000" dirty="0" smtClean="0">
                <a:latin typeface="Garamond" pitchFamily="18" charset="0"/>
              </a:rPr>
              <a:t> II, </a:t>
            </a:r>
            <a:r>
              <a:rPr lang="cs-CZ" sz="2000" dirty="0" err="1" smtClean="0">
                <a:latin typeface="Garamond" pitchFamily="18" charset="0"/>
              </a:rPr>
              <a:t>Wenceslaus</a:t>
            </a:r>
            <a:r>
              <a:rPr lang="cs-CZ" sz="2000" dirty="0" smtClean="0">
                <a:latin typeface="Garamond" pitchFamily="18" charset="0"/>
              </a:rPr>
              <a:t> III </a:t>
            </a:r>
          </a:p>
          <a:p>
            <a:r>
              <a:rPr lang="cs-CZ" sz="2000" dirty="0" err="1" smtClean="0">
                <a:latin typeface="Garamond" pitchFamily="18" charset="0"/>
              </a:rPr>
              <a:t>Chronicle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Zbraslav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Premyslovci_premyslovc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7488832" cy="562348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Luxembourgs</a:t>
            </a:r>
            <a:endParaRPr lang="cs-CZ" sz="2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4716016" y="5949280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Charles IV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>
          <a:xfrm>
            <a:off x="611560" y="5949280"/>
            <a:ext cx="3528392" cy="52920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John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Luxembourg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Crecy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Karel_IV._na_web_ISJ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35098" y="1196752"/>
            <a:ext cx="3293286" cy="4480661"/>
          </a:xfrm>
        </p:spPr>
      </p:pic>
      <p:pic>
        <p:nvPicPr>
          <p:cNvPr id="14" name="Zástupný symbol pro obsah 13" descr="Jan Lucembursk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140051" cy="4475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5760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House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Luxembourgs</a:t>
            </a:r>
            <a:r>
              <a:rPr lang="cs-CZ" sz="3100" dirty="0" smtClean="0">
                <a:latin typeface="Garamond" pitchFamily="18" charset="0"/>
              </a:rPr>
              <a:t> (1310–1437) 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7920880" cy="604867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John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Bohemia </a:t>
            </a:r>
            <a:r>
              <a:rPr lang="cs-CZ" dirty="0" smtClean="0">
                <a:latin typeface="Garamond" pitchFamily="18" charset="0"/>
              </a:rPr>
              <a:t>(1310–1346, John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Blind)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married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Wenceslaus’s</a:t>
            </a:r>
            <a:r>
              <a:rPr lang="cs-CZ" dirty="0" smtClean="0">
                <a:latin typeface="Garamond" pitchFamily="18" charset="0"/>
              </a:rPr>
              <a:t> sister Elizabeth (Eliška) →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dynasty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throne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House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Luxembourgs</a:t>
            </a:r>
            <a:endParaRPr lang="cs-CZ" b="1" dirty="0" smtClean="0">
              <a:latin typeface="Garamond" pitchFamily="18" charset="0"/>
            </a:endParaRP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Succesfull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diplomat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warrior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in Bohemia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unpopular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needed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money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campains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abroad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nobility </a:t>
            </a:r>
            <a:r>
              <a:rPr lang="cs-CZ" dirty="0" err="1" smtClean="0">
                <a:latin typeface="Garamond" pitchFamily="18" charset="0"/>
              </a:rPr>
              <a:t>strenghten</a:t>
            </a:r>
            <a:endParaRPr lang="cs-CZ" dirty="0" smtClean="0">
              <a:latin typeface="Garamond" pitchFamily="18" charset="0"/>
            </a:endParaRP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known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fighting</a:t>
            </a:r>
            <a:r>
              <a:rPr lang="cs-CZ" dirty="0" smtClean="0">
                <a:latin typeface="Garamond" pitchFamily="18" charset="0"/>
              </a:rPr>
              <a:t> in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Battle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Crécy</a:t>
            </a:r>
            <a:r>
              <a:rPr lang="cs-CZ" dirty="0" smtClean="0">
                <a:latin typeface="Garamond" pitchFamily="18" charset="0"/>
              </a:rPr>
              <a:t> (1346 –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Hundred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England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France)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age</a:t>
            </a:r>
            <a:r>
              <a:rPr lang="cs-CZ" dirty="0" smtClean="0">
                <a:latin typeface="Garamond" pitchFamily="18" charset="0"/>
              </a:rPr>
              <a:t> 50,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been</a:t>
            </a:r>
            <a:r>
              <a:rPr lang="cs-CZ" dirty="0" smtClean="0">
                <a:latin typeface="Garamond" pitchFamily="18" charset="0"/>
              </a:rPr>
              <a:t> blind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decade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b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Charles IV </a:t>
            </a:r>
            <a:r>
              <a:rPr lang="cs-CZ" b="1" dirty="0" smtClean="0">
                <a:latin typeface="Garamond" pitchFamily="18" charset="0"/>
              </a:rPr>
              <a:t>(</a:t>
            </a:r>
            <a:r>
              <a:rPr lang="cs-CZ" b="1" dirty="0" err="1" smtClean="0">
                <a:latin typeface="Garamond" pitchFamily="18" charset="0"/>
              </a:rPr>
              <a:t>lived</a:t>
            </a:r>
            <a:r>
              <a:rPr lang="cs-CZ" b="1" dirty="0" smtClean="0">
                <a:latin typeface="Garamond" pitchFamily="18" charset="0"/>
              </a:rPr>
              <a:t> 1316–1378)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Born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Wenceslaus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name</a:t>
            </a:r>
            <a:r>
              <a:rPr lang="cs-CZ" dirty="0" smtClean="0">
                <a:latin typeface="Garamond" pitchFamily="18" charset="0"/>
              </a:rPr>
              <a:t> Charles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godfather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 (1346–1378)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Empire King (1346–1355),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(1355–1378)</a:t>
            </a: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had 4 </a:t>
            </a:r>
            <a:r>
              <a:rPr lang="cs-CZ" dirty="0" err="1" smtClean="0">
                <a:latin typeface="Garamond" pitchFamily="18" charset="0"/>
              </a:rPr>
              <a:t>wives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many </a:t>
            </a:r>
            <a:r>
              <a:rPr lang="cs-CZ" dirty="0" err="1" smtClean="0">
                <a:latin typeface="Garamond" pitchFamily="18" charset="0"/>
              </a:rPr>
              <a:t>children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waiting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male </a:t>
            </a:r>
            <a:r>
              <a:rPr lang="cs-CZ" dirty="0" err="1" smtClean="0">
                <a:latin typeface="Garamond" pitchFamily="18" charset="0"/>
              </a:rPr>
              <a:t>descendant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oldest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dirty="0" err="1" smtClean="0">
                <a:latin typeface="Garamond" pitchFamily="18" charset="0"/>
              </a:rPr>
              <a:t>Wencelaus</a:t>
            </a:r>
            <a:r>
              <a:rPr lang="cs-CZ" dirty="0" smtClean="0">
                <a:latin typeface="Garamond" pitchFamily="18" charset="0"/>
              </a:rPr>
              <a:t> (1361–1419)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spoiled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Great </a:t>
            </a:r>
            <a:r>
              <a:rPr lang="cs-CZ" sz="3100" dirty="0" err="1" smtClean="0">
                <a:latin typeface="Garamond" pitchFamily="18" charset="0"/>
              </a:rPr>
              <a:t>Moravia</a:t>
            </a:r>
            <a:r>
              <a:rPr lang="cs-CZ" sz="3100" dirty="0" smtClean="0">
                <a:latin typeface="Garamond" pitchFamily="18" charset="0"/>
              </a:rPr>
              <a:t> in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9</a:t>
            </a:r>
            <a:r>
              <a:rPr lang="cs-CZ" sz="3100" baseline="30000" dirty="0" smtClean="0">
                <a:latin typeface="Garamond" pitchFamily="18" charset="0"/>
              </a:rPr>
              <a:t>th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1" name="Zástupný symbol pro obrázek 10" descr="Cy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340768"/>
            <a:ext cx="2448272" cy="3705100"/>
          </a:xfrm>
        </p:spPr>
      </p:pic>
      <p:sp>
        <p:nvSpPr>
          <p:cNvPr id="7172" name="Zástupný symbol pro obsah 2"/>
          <p:cNvSpPr>
            <a:spLocks noGrp="1"/>
          </p:cNvSpPr>
          <p:nvPr>
            <p:ph sz="half" idx="2"/>
          </p:nvPr>
        </p:nvSpPr>
        <p:spPr>
          <a:xfrm>
            <a:off x="2843808" y="764704"/>
            <a:ext cx="5400600" cy="59046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Garamond" pitchFamily="18" charset="0"/>
              </a:rPr>
              <a:t> 5th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6th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Slavic </a:t>
            </a:r>
            <a:r>
              <a:rPr lang="cs-CZ" sz="2000" dirty="0" err="1" smtClean="0">
                <a:latin typeface="Garamond" pitchFamily="18" charset="0"/>
              </a:rPr>
              <a:t>tribes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came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this</a:t>
            </a:r>
            <a:r>
              <a:rPr lang="cs-CZ" sz="2000" dirty="0" smtClean="0">
                <a:latin typeface="Garamond" pitchFamily="18" charset="0"/>
              </a:rPr>
              <a:t> area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settled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left</a:t>
            </a:r>
            <a:r>
              <a:rPr lang="cs-CZ" sz="2000" dirty="0" smtClean="0">
                <a:latin typeface="Garamond" pitchFamily="18" charset="0"/>
              </a:rPr>
              <a:t> bank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Danube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River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along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Morava </a:t>
            </a:r>
            <a:r>
              <a:rPr lang="cs-CZ" sz="2000" dirty="0" err="1" smtClean="0">
                <a:latin typeface="Garamond" pitchFamily="18" charset="0"/>
              </a:rPr>
              <a:t>River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very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first</a:t>
            </a:r>
            <a:r>
              <a:rPr lang="cs-CZ" sz="2000" dirty="0" smtClean="0">
                <a:latin typeface="Garamond" pitchFamily="18" charset="0"/>
              </a:rPr>
              <a:t> Slavic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9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situated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mostly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around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Morava </a:t>
            </a:r>
            <a:r>
              <a:rPr lang="cs-CZ" sz="2000" dirty="0" err="1" smtClean="0">
                <a:latin typeface="Garamond" pitchFamily="18" charset="0"/>
              </a:rPr>
              <a:t>River</a:t>
            </a:r>
            <a:r>
              <a:rPr lang="cs-CZ" sz="2000" dirty="0" smtClean="0">
                <a:latin typeface="Garamond" pitchFamily="18" charset="0"/>
              </a:rPr>
              <a:t>  –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0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Great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Moravia</a:t>
            </a:r>
            <a:r>
              <a:rPr lang="cs-CZ" sz="2000" b="1" dirty="0" smtClean="0"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cultural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development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resulted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mission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Saints</a:t>
            </a:r>
            <a:r>
              <a:rPr lang="cs-CZ" sz="2000" b="1" dirty="0" smtClean="0">
                <a:latin typeface="Garamond" pitchFamily="18" charset="0"/>
              </a:rPr>
              <a:t> Cyril (</a:t>
            </a:r>
            <a:r>
              <a:rPr lang="cs-CZ" sz="2000" b="1" dirty="0" err="1" smtClean="0">
                <a:latin typeface="Garamond" pitchFamily="18" charset="0"/>
              </a:rPr>
              <a:t>Constantine</a:t>
            </a:r>
            <a:r>
              <a:rPr lang="cs-CZ" sz="2000" b="1" dirty="0" smtClean="0">
                <a:latin typeface="Garamond" pitchFamily="18" charset="0"/>
              </a:rPr>
              <a:t>) </a:t>
            </a:r>
            <a:r>
              <a:rPr lang="cs-CZ" sz="2000" b="1" dirty="0" err="1" smtClean="0">
                <a:latin typeface="Garamond" pitchFamily="18" charset="0"/>
              </a:rPr>
              <a:t>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Methodius</a:t>
            </a:r>
            <a:r>
              <a:rPr lang="cs-CZ" sz="2000" dirty="0" smtClean="0">
                <a:latin typeface="Garamond" pitchFamily="18" charset="0"/>
              </a:rPr>
              <a:t> – 863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missioners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invited</a:t>
            </a:r>
            <a:r>
              <a:rPr lang="cs-CZ" sz="2000" dirty="0" smtClean="0">
                <a:latin typeface="Garamond" pitchFamily="18" charset="0"/>
              </a:rPr>
              <a:t> by Prince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Rastislav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err="1" smtClean="0">
                <a:latin typeface="Garamond" pitchFamily="18" charset="0"/>
              </a:rPr>
              <a:t>translation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Bible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slavic </a:t>
            </a:r>
            <a:r>
              <a:rPr lang="cs-CZ" sz="2000" dirty="0" err="1" smtClean="0">
                <a:latin typeface="Garamond" pitchFamily="18" charset="0"/>
              </a:rPr>
              <a:t>language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preaching</a:t>
            </a:r>
            <a:r>
              <a:rPr lang="cs-CZ" sz="2000" dirty="0" smtClean="0">
                <a:latin typeface="Garamond" pitchFamily="18" charset="0"/>
              </a:rPr>
              <a:t> in slavic </a:t>
            </a:r>
            <a:r>
              <a:rPr lang="cs-CZ" sz="2000" dirty="0" err="1" smtClean="0">
                <a:latin typeface="Garamond" pitchFamily="18" charset="0"/>
              </a:rPr>
              <a:t>language</a:t>
            </a:r>
            <a:r>
              <a:rPr lang="cs-CZ" sz="2000" dirty="0" smtClean="0">
                <a:latin typeface="Garamond" pitchFamily="18" charset="0"/>
              </a:rPr>
              <a:t> →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Christianity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widespread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faster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created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Slavonic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script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i="1" dirty="0" err="1" smtClean="0">
                <a:latin typeface="Garamond" pitchFamily="18" charset="0"/>
              </a:rPr>
              <a:t>Glagolitsa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Garamond" pitchFamily="18" charset="0"/>
              </a:rPr>
              <a:t>885 – </a:t>
            </a:r>
            <a:r>
              <a:rPr lang="cs-CZ" sz="2000" dirty="0" err="1" smtClean="0">
                <a:latin typeface="Garamond" pitchFamily="18" charset="0"/>
              </a:rPr>
              <a:t>Methodius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died</a:t>
            </a:r>
            <a:r>
              <a:rPr lang="cs-CZ" sz="2000" dirty="0" smtClean="0">
                <a:latin typeface="Garamond" pitchFamily="18" charset="0"/>
              </a:rPr>
              <a:t> →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disciples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expeled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G.M. – </a:t>
            </a:r>
            <a:r>
              <a:rPr lang="cs-CZ" sz="2000" dirty="0" err="1" smtClean="0">
                <a:latin typeface="Garamond" pitchFamily="18" charset="0"/>
              </a:rPr>
              <a:t>went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Bulgaria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Croatia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Macedonia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etc</a:t>
            </a:r>
            <a:r>
              <a:rPr lang="cs-CZ" sz="2000" dirty="0" smtClean="0">
                <a:latin typeface="Garamond" pitchFamily="18" charset="0"/>
              </a:rPr>
              <a:t>., </a:t>
            </a:r>
            <a:r>
              <a:rPr lang="cs-CZ" sz="2000" dirty="0" err="1" smtClean="0">
                <a:latin typeface="Garamond" pitchFamily="18" charset="0"/>
              </a:rPr>
              <a:t>invented</a:t>
            </a:r>
            <a:r>
              <a:rPr lang="cs-CZ" sz="2000" dirty="0" smtClean="0">
                <a:latin typeface="Garamond" pitchFamily="18" charset="0"/>
              </a:rPr>
              <a:t> cyrilic </a:t>
            </a:r>
            <a:r>
              <a:rPr lang="cs-CZ" sz="2000" dirty="0" err="1" smtClean="0">
                <a:latin typeface="Garamond" pitchFamily="18" charset="0"/>
              </a:rPr>
              <a:t>script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045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Charles IV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7992888" cy="6021288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most </a:t>
            </a:r>
            <a:r>
              <a:rPr lang="cs-CZ" sz="2200" dirty="0" err="1" smtClean="0">
                <a:latin typeface="Garamond" pitchFamily="18" charset="0"/>
              </a:rPr>
              <a:t>important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best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known</a:t>
            </a:r>
            <a:r>
              <a:rPr lang="cs-CZ" sz="2200" dirty="0" smtClean="0">
                <a:latin typeface="Garamond" pitchFamily="18" charset="0"/>
              </a:rPr>
              <a:t> Bohemian king – </a:t>
            </a:r>
            <a:r>
              <a:rPr lang="cs-CZ" sz="2200" dirty="0" err="1" smtClean="0">
                <a:latin typeface="Garamond" pitchFamily="18" charset="0"/>
              </a:rPr>
              <a:t>till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nowadays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regarded</a:t>
            </a:r>
            <a:r>
              <a:rPr lang="cs-CZ" sz="2200" dirty="0" smtClean="0">
                <a:latin typeface="Garamond" pitchFamily="18" charset="0"/>
              </a:rPr>
              <a:t> as </a:t>
            </a:r>
            <a:r>
              <a:rPr lang="cs-CZ" sz="2200" i="1" dirty="0" smtClean="0">
                <a:latin typeface="Garamond" pitchFamily="18" charset="0"/>
              </a:rPr>
              <a:t>Pater </a:t>
            </a:r>
            <a:r>
              <a:rPr lang="cs-CZ" sz="2200" i="1" dirty="0" err="1" smtClean="0">
                <a:latin typeface="Garamond" pitchFamily="18" charset="0"/>
              </a:rPr>
              <a:t>Patriae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(</a:t>
            </a:r>
            <a:r>
              <a:rPr lang="cs-CZ" sz="2200" dirty="0" err="1" smtClean="0">
                <a:latin typeface="Garamond" pitchFamily="18" charset="0"/>
              </a:rPr>
              <a:t>Father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Country), his </a:t>
            </a:r>
            <a:r>
              <a:rPr lang="cs-CZ" sz="2200" dirty="0" err="1" smtClean="0">
                <a:latin typeface="Garamond" pitchFamily="18" charset="0"/>
              </a:rPr>
              <a:t>reign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considered</a:t>
            </a:r>
            <a:r>
              <a:rPr lang="cs-CZ" sz="2200" dirty="0" smtClean="0">
                <a:latin typeface="Garamond" pitchFamily="18" charset="0"/>
              </a:rPr>
              <a:t> as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golden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age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b="1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became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capital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Holy</a:t>
            </a:r>
            <a:r>
              <a:rPr lang="cs-CZ" sz="2200" dirty="0" smtClean="0">
                <a:latin typeface="Garamond" pitchFamily="18" charset="0"/>
              </a:rPr>
              <a:t> Roman Empire, most </a:t>
            </a:r>
            <a:r>
              <a:rPr lang="cs-CZ" sz="2200" dirty="0" err="1" smtClean="0">
                <a:latin typeface="Garamond" pitchFamily="18" charset="0"/>
              </a:rPr>
              <a:t>important</a:t>
            </a:r>
            <a:r>
              <a:rPr lang="cs-CZ" sz="2200" dirty="0" smtClean="0">
                <a:latin typeface="Garamond" pitchFamily="18" charset="0"/>
              </a:rPr>
              <a:t> city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endParaRPr lang="cs-CZ" sz="22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Charles IV </a:t>
            </a:r>
            <a:r>
              <a:rPr lang="cs-CZ" sz="2200" dirty="0" err="1" smtClean="0">
                <a:latin typeface="Garamond" pitchFamily="18" charset="0"/>
              </a:rPr>
              <a:t>rebuilt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city on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model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Paris, in </a:t>
            </a:r>
            <a:r>
              <a:rPr lang="cs-CZ" sz="2200" dirty="0" err="1" smtClean="0">
                <a:latin typeface="Garamond" pitchFamily="18" charset="0"/>
              </a:rPr>
              <a:t>Gothic</a:t>
            </a:r>
            <a:r>
              <a:rPr lang="cs-CZ" sz="2200" dirty="0" smtClean="0">
                <a:latin typeface="Garamond" pitchFamily="18" charset="0"/>
              </a:rPr>
              <a:t> style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err="1" smtClean="0">
                <a:latin typeface="Garamond" pitchFamily="18" charset="0"/>
              </a:rPr>
              <a:t>established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New </a:t>
            </a:r>
            <a:r>
              <a:rPr lang="cs-CZ" sz="2200" b="1" dirty="0" err="1" smtClean="0">
                <a:latin typeface="Garamond" pitchFamily="18" charset="0"/>
              </a:rPr>
              <a:t>Town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of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Prague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(Nové Město),  </a:t>
            </a:r>
            <a:r>
              <a:rPr lang="cs-CZ" sz="2200" b="1" dirty="0" smtClean="0">
                <a:latin typeface="Garamond" pitchFamily="18" charset="0"/>
              </a:rPr>
              <a:t>Charles </a:t>
            </a:r>
            <a:r>
              <a:rPr lang="cs-CZ" sz="2200" b="1" dirty="0" err="1" smtClean="0">
                <a:latin typeface="Garamond" pitchFamily="18" charset="0"/>
              </a:rPr>
              <a:t>Bridge</a:t>
            </a:r>
            <a:r>
              <a:rPr lang="cs-CZ" sz="2200" b="1" dirty="0" smtClean="0">
                <a:latin typeface="Garamond" pitchFamily="18" charset="0"/>
              </a:rPr>
              <a:t>, Charles Square, St. </a:t>
            </a:r>
            <a:r>
              <a:rPr lang="cs-CZ" sz="2200" b="1" dirty="0" err="1" smtClean="0">
                <a:latin typeface="Garamond" pitchFamily="18" charset="0"/>
              </a:rPr>
              <a:t>Vitus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Cathedral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rebuilt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Prague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Castle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1346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en-US" sz="2200" dirty="0" smtClean="0">
                <a:latin typeface="Garamond" pitchFamily="18" charset="0"/>
              </a:rPr>
              <a:t>elevation of the Prague bishopric to an archbishopric</a:t>
            </a:r>
            <a:endParaRPr lang="cs-CZ" sz="22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1348 – he </a:t>
            </a:r>
            <a:r>
              <a:rPr lang="cs-CZ" sz="2200" dirty="0" err="1" smtClean="0">
                <a:latin typeface="Garamond" pitchFamily="18" charset="0"/>
              </a:rPr>
              <a:t>founded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University </a:t>
            </a:r>
            <a:r>
              <a:rPr lang="cs-CZ" sz="2200" b="1" dirty="0" err="1" smtClean="0">
                <a:latin typeface="Garamond" pitchFamily="18" charset="0"/>
              </a:rPr>
              <a:t>of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later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named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after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him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very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first</a:t>
            </a:r>
            <a:r>
              <a:rPr lang="cs-CZ" sz="2200" dirty="0" smtClean="0">
                <a:latin typeface="Garamond" pitchFamily="18" charset="0"/>
              </a:rPr>
              <a:t> university in </a:t>
            </a:r>
            <a:r>
              <a:rPr lang="cs-CZ" sz="2200" dirty="0" err="1" smtClean="0">
                <a:latin typeface="Garamond" pitchFamily="18" charset="0"/>
              </a:rPr>
              <a:t>Central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important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development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education</a:t>
            </a:r>
            <a:r>
              <a:rPr lang="cs-CZ" sz="2200" dirty="0" smtClean="0">
                <a:latin typeface="Garamond" pitchFamily="18" charset="0"/>
              </a:rPr>
              <a:t>, science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culture</a:t>
            </a:r>
            <a:r>
              <a:rPr lang="cs-CZ" sz="2200" dirty="0" smtClean="0">
                <a:latin typeface="Garamond" pitchFamily="18" charset="0"/>
              </a:rPr>
              <a:t>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became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intellectual</a:t>
            </a:r>
            <a:r>
              <a:rPr lang="cs-CZ" sz="2200" dirty="0" smtClean="0">
                <a:latin typeface="Garamond" pitchFamily="18" charset="0"/>
              </a:rPr>
              <a:t> centre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b="1" dirty="0" err="1" smtClean="0">
                <a:latin typeface="Garamond" pitchFamily="18" charset="0"/>
              </a:rPr>
              <a:t>The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Karlstejn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Castle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– </a:t>
            </a:r>
            <a:r>
              <a:rPr lang="en-US" sz="2200" dirty="0" smtClean="0">
                <a:latin typeface="Garamond" pitchFamily="18" charset="0"/>
              </a:rPr>
              <a:t>a place for safekeeping 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Imperial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Regalia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Bohemian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Jewels</a:t>
            </a:r>
            <a:endParaRPr lang="cs-CZ" sz="22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971600" y="5949280"/>
            <a:ext cx="6696744" cy="720080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Kingdom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 </a:t>
            </a:r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reign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Charles IV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Karte_Böhmen_unter_Karl_IV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544616" cy="552729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ntro-hradcan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272808" cy="3512946"/>
          </a:xfrm>
        </p:spPr>
      </p:pic>
      <p:pic>
        <p:nvPicPr>
          <p:cNvPr id="8" name="Zástupný symbol pro obsah 7" descr="KarluvMos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4896544" cy="24788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4077072"/>
            <a:ext cx="3816424" cy="88924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Bohemian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Jewels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St. </a:t>
            </a:r>
            <a:r>
              <a:rPr lang="cs-CZ" dirty="0" err="1" smtClean="0">
                <a:latin typeface="Garamond" pitchFamily="18" charset="0"/>
              </a:rPr>
              <a:t>Wenceslaus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6093296"/>
            <a:ext cx="360040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Karlstejn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hrad-korunovacni-klenot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68552" cy="3377063"/>
          </a:xfrm>
        </p:spPr>
      </p:pic>
      <p:pic>
        <p:nvPicPr>
          <p:cNvPr id="8" name="Zástupný symbol pro obsah 9" descr="01-karlstejn-pohl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420888"/>
            <a:ext cx="4572000" cy="3429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Gothic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architecture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Bitov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St. Jakob’s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(Brno)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hrad-bitov-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104456" cy="3019707"/>
          </a:xfrm>
        </p:spPr>
      </p:pic>
      <p:pic>
        <p:nvPicPr>
          <p:cNvPr id="8" name="Zástupný symbol pro obsah 7" descr="kostel_sv_Jaku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521075" cy="34736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588045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holy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roman</a:t>
            </a:r>
            <a:r>
              <a:rPr lang="cs-CZ" sz="2800" dirty="0" smtClean="0">
                <a:latin typeface="Garamond" pitchFamily="18" charset="0"/>
              </a:rPr>
              <a:t> empire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14th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15th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877272"/>
          </a:xfrm>
        </p:spPr>
        <p:txBody>
          <a:bodyPr/>
          <a:lstStyle/>
          <a:p>
            <a:pPr lvl="0"/>
            <a:r>
              <a:rPr lang="cs-CZ" sz="2000" dirty="0" smtClean="0">
                <a:latin typeface="Garamond" pitchFamily="18" charset="0"/>
              </a:rPr>
              <a:t>1273 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Rudolf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Habsburg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elected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Roman Empire – </a:t>
            </a:r>
            <a:r>
              <a:rPr lang="cs-CZ" sz="2000" dirty="0" err="1" smtClean="0">
                <a:latin typeface="Garamond" pitchFamily="18" charset="0"/>
              </a:rPr>
              <a:t>unimportant</a:t>
            </a:r>
            <a:r>
              <a:rPr lang="cs-CZ" sz="2000" dirty="0" smtClean="0">
                <a:latin typeface="Garamond" pitchFamily="18" charset="0"/>
              </a:rPr>
              <a:t> dynasty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Austria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elected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because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dukes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didn’t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want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powerful</a:t>
            </a:r>
            <a:r>
              <a:rPr lang="cs-CZ" sz="2000" dirty="0" smtClean="0">
                <a:latin typeface="Garamond" pitchFamily="18" charset="0"/>
              </a:rPr>
              <a:t> Bohemian king Otakar II on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Roman </a:t>
            </a:r>
            <a:r>
              <a:rPr lang="cs-CZ" sz="2000" dirty="0" err="1" smtClean="0">
                <a:latin typeface="Garamond" pitchFamily="18" charset="0"/>
              </a:rPr>
              <a:t>throne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14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house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Luxembourgs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Henry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VII </a:t>
            </a:r>
            <a:r>
              <a:rPr lang="cs-CZ" sz="2000" dirty="0" smtClean="0">
                <a:latin typeface="Garamond" pitchFamily="18" charset="0"/>
              </a:rPr>
              <a:t>(1308–1311), </a:t>
            </a: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his </a:t>
            </a:r>
            <a:r>
              <a:rPr lang="cs-CZ" sz="2000" dirty="0" err="1" smtClean="0">
                <a:latin typeface="Garamond" pitchFamily="18" charset="0"/>
              </a:rPr>
              <a:t>unexpected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struggle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throne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began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Louis IV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Wittlesbach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(1314–1346) 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Bavaria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won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Charles IV </a:t>
            </a:r>
            <a:r>
              <a:rPr lang="cs-CZ" sz="2000" dirty="0" smtClean="0">
                <a:latin typeface="Garamond" pitchFamily="18" charset="0"/>
              </a:rPr>
              <a:t>(1346–1378)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Luxembourg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 1346 –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King, 1355 – </a:t>
            </a:r>
            <a:r>
              <a:rPr lang="cs-CZ" sz="2000" dirty="0" err="1" smtClean="0">
                <a:latin typeface="Garamond" pitchFamily="18" charset="0"/>
              </a:rPr>
              <a:t>crowned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1356 -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Golden</a:t>
            </a:r>
            <a:r>
              <a:rPr lang="cs-CZ" sz="2000" b="1" dirty="0" smtClean="0">
                <a:latin typeface="Garamond" pitchFamily="18" charset="0"/>
              </a:rPr>
              <a:t> Bull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basic </a:t>
            </a:r>
            <a:r>
              <a:rPr lang="cs-CZ" sz="2000" dirty="0" err="1" smtClean="0">
                <a:latin typeface="Garamond" pitchFamily="18" charset="0"/>
              </a:rPr>
              <a:t>law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Empire, </a:t>
            </a:r>
            <a:r>
              <a:rPr lang="en-US" sz="2000" dirty="0" smtClean="0">
                <a:latin typeface="Garamond" pitchFamily="18" charset="0"/>
              </a:rPr>
              <a:t>for a period of more than four hundred years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fixed</a:t>
            </a:r>
            <a:r>
              <a:rPr lang="en-US" sz="2000" dirty="0" smtClean="0">
                <a:latin typeface="Garamond" pitchFamily="18" charset="0"/>
              </a:rPr>
              <a:t> important aspects of the constitutional structure of the Holy Roman Empire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Wenceslaus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IV </a:t>
            </a:r>
            <a:r>
              <a:rPr lang="cs-CZ" sz="2000" dirty="0" smtClean="0">
                <a:latin typeface="Garamond" pitchFamily="18" charset="0"/>
              </a:rPr>
              <a:t>(1378–1419) – a son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Charles IV,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HRE (1378–1411) – </a:t>
            </a:r>
            <a:r>
              <a:rPr lang="cs-CZ" sz="2000" dirty="0" err="1" smtClean="0">
                <a:latin typeface="Garamond" pitchFamily="18" charset="0"/>
              </a:rPr>
              <a:t>weak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Sigismund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Luxembourg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(1410–1437) – </a:t>
            </a:r>
            <a:r>
              <a:rPr lang="cs-CZ" sz="2000" dirty="0" err="1" smtClean="0">
                <a:latin typeface="Garamond" pitchFamily="18" charset="0"/>
              </a:rPr>
              <a:t>Wenceslaus’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brother</a:t>
            </a:r>
            <a:r>
              <a:rPr lang="cs-CZ" sz="2000" dirty="0" smtClean="0">
                <a:latin typeface="Garamond" pitchFamily="18" charset="0"/>
              </a:rPr>
              <a:t>,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1378 –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Croatia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married</a:t>
            </a:r>
            <a:r>
              <a:rPr lang="cs-CZ" sz="2000" dirty="0" smtClean="0">
                <a:latin typeface="Garamond" pitchFamily="18" charset="0"/>
              </a:rPr>
              <a:t> Mary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), 1411 –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HRE, 1419 –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Bohemia, 1431 - 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Italy, 1433 – 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6372200" y="260648"/>
            <a:ext cx="1800200" cy="252028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latin typeface="Garamond" pitchFamily="18" charset="0"/>
              </a:rPr>
              <a:t>Holy</a:t>
            </a:r>
            <a:r>
              <a:rPr lang="cs-CZ" sz="2800" b="1" dirty="0" smtClean="0">
                <a:solidFill>
                  <a:schemeClr val="tx2"/>
                </a:solidFill>
                <a:latin typeface="Garamond" pitchFamily="18" charset="0"/>
              </a:rPr>
              <a:t> Roman Empire </a:t>
            </a:r>
            <a:r>
              <a:rPr lang="cs-CZ" sz="2800" b="1" dirty="0" err="1" smtClean="0">
                <a:solidFill>
                  <a:schemeClr val="tx2"/>
                </a:solidFill>
                <a:latin typeface="Garamond" pitchFamily="18" charset="0"/>
              </a:rPr>
              <a:t>around</a:t>
            </a:r>
            <a:r>
              <a:rPr lang="cs-CZ" sz="2800" b="1" dirty="0" smtClean="0">
                <a:solidFill>
                  <a:schemeClr val="tx2"/>
                </a:solidFill>
                <a:latin typeface="Garamond" pitchFamily="18" charset="0"/>
              </a:rPr>
              <a:t> 1400</a:t>
            </a:r>
            <a:endParaRPr lang="cs-CZ" sz="28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4" name="Zástupný symbol pro obsah 3" descr="HRR_14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048672" cy="63800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08912" cy="576063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 in 14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15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064896" cy="5760640"/>
          </a:xfrm>
        </p:spPr>
        <p:txBody>
          <a:bodyPr/>
          <a:lstStyle/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crisis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Papacy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14th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- Great Papal </a:t>
            </a:r>
            <a:r>
              <a:rPr lang="cs-CZ" sz="2400" dirty="0" err="1" smtClean="0">
                <a:latin typeface="Garamond" pitchFamily="18" charset="0"/>
              </a:rPr>
              <a:t>Schism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two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Popes</a:t>
            </a:r>
            <a:r>
              <a:rPr lang="cs-CZ" sz="2400" dirty="0" smtClean="0">
                <a:latin typeface="Garamond" pitchFamily="18" charset="0"/>
              </a:rPr>
              <a:t> – in Rome (Italy)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in Avignon (France)</a:t>
            </a:r>
          </a:p>
          <a:p>
            <a:r>
              <a:rPr lang="cs-CZ" sz="2400" dirty="0" smtClean="0">
                <a:latin typeface="Garamond" pitchFamily="18" charset="0"/>
              </a:rPr>
              <a:t>1409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council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Pisa </a:t>
            </a:r>
            <a:r>
              <a:rPr lang="cs-CZ" sz="2400" dirty="0" err="1" smtClean="0">
                <a:latin typeface="Garamond" pitchFamily="18" charset="0"/>
              </a:rPr>
              <a:t>elected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new</a:t>
            </a:r>
            <a:r>
              <a:rPr lang="cs-CZ" sz="2400" dirty="0" smtClean="0">
                <a:latin typeface="Garamond" pitchFamily="18" charset="0"/>
              </a:rPr>
              <a:t> pope → </a:t>
            </a:r>
            <a:r>
              <a:rPr lang="cs-CZ" sz="2400" dirty="0" err="1" smtClean="0">
                <a:latin typeface="Garamond" pitchFamily="18" charset="0"/>
              </a:rPr>
              <a:t>three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popes</a:t>
            </a:r>
            <a:endParaRPr lang="cs-CZ" sz="2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Garamond" pitchFamily="18" charset="0"/>
              </a:rPr>
              <a:t>1410 – </a:t>
            </a:r>
            <a:r>
              <a:rPr lang="cs-CZ" sz="2400" dirty="0" err="1" smtClean="0">
                <a:latin typeface="Garamond" pitchFamily="18" charset="0"/>
              </a:rPr>
              <a:t>indulgences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authorized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one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Popes</a:t>
            </a:r>
            <a:r>
              <a:rPr lang="cs-CZ" sz="2400" dirty="0" smtClean="0">
                <a:latin typeface="Garamond" pitchFamily="18" charset="0"/>
              </a:rPr>
              <a:t> (John XXIII) </a:t>
            </a:r>
            <a:r>
              <a:rPr lang="cs-CZ" sz="2400" dirty="0" err="1" smtClean="0">
                <a:latin typeface="Garamond" pitchFamily="18" charset="0"/>
              </a:rPr>
              <a:t>who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wanted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get</a:t>
            </a:r>
            <a:r>
              <a:rPr lang="cs-CZ" sz="2400" dirty="0" smtClean="0">
                <a:latin typeface="Garamond" pitchFamily="18" charset="0"/>
              </a:rPr>
              <a:t> money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crusade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his rival Pope Gregory XII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protector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dirty="0" err="1" smtClean="0">
                <a:latin typeface="Garamond" pitchFamily="18" charset="0"/>
              </a:rPr>
              <a:t>Ladislaus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Naples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1414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Council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Constance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Germany</a:t>
            </a:r>
            <a:r>
              <a:rPr lang="cs-CZ" sz="2400" dirty="0" smtClean="0">
                <a:latin typeface="Garamond" pitchFamily="18" charset="0"/>
              </a:rPr>
              <a:t>)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called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main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purpose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finish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papal </a:t>
            </a:r>
            <a:r>
              <a:rPr lang="cs-CZ" sz="2400" dirty="0" err="1" smtClean="0">
                <a:latin typeface="Garamond" pitchFamily="18" charset="0"/>
              </a:rPr>
              <a:t>schism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1417 – a </a:t>
            </a:r>
            <a:r>
              <a:rPr lang="cs-CZ" sz="2400" dirty="0" err="1" smtClean="0">
                <a:latin typeface="Garamond" pitchFamily="18" charset="0"/>
              </a:rPr>
              <a:t>new</a:t>
            </a:r>
            <a:r>
              <a:rPr lang="cs-CZ" sz="2400" dirty="0" smtClean="0">
                <a:latin typeface="Garamond" pitchFamily="18" charset="0"/>
              </a:rPr>
              <a:t> pope – </a:t>
            </a:r>
            <a:r>
              <a:rPr lang="cs-CZ" sz="2400" b="1" dirty="0" smtClean="0">
                <a:latin typeface="Garamond" pitchFamily="18" charset="0"/>
              </a:rPr>
              <a:t>Martin V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elected</a:t>
            </a:r>
            <a:r>
              <a:rPr lang="cs-CZ" sz="2400" dirty="0" smtClean="0">
                <a:latin typeface="Garamond" pitchFamily="18" charset="0"/>
              </a:rPr>
              <a:t> (1417–1437) –  he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recognized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entire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schism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ended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7920880" cy="720080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schism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caused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aslo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diplomatic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crisis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each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secular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</a:t>
            </a:r>
            <a:r>
              <a:rPr lang="cs-CZ" sz="2000" dirty="0" smtClean="0">
                <a:latin typeface="Garamond" pitchFamily="18" charset="0"/>
              </a:rPr>
              <a:t> had to </a:t>
            </a:r>
            <a:r>
              <a:rPr lang="cs-CZ" sz="2000" dirty="0" err="1" smtClean="0">
                <a:latin typeface="Garamond" pitchFamily="18" charset="0"/>
              </a:rPr>
              <a:t>choose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Pope he </a:t>
            </a:r>
            <a:r>
              <a:rPr lang="cs-CZ" sz="2000" dirty="0" err="1" smtClean="0">
                <a:latin typeface="Garamond" pitchFamily="18" charset="0"/>
              </a:rPr>
              <a:t>would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recognize</a:t>
            </a:r>
            <a:r>
              <a:rPr lang="cs-CZ" sz="2000" dirty="0" smtClean="0">
                <a:latin typeface="Garamond" pitchFamily="18" charset="0"/>
              </a:rPr>
              <a:t>:</a:t>
            </a:r>
          </a:p>
          <a:p>
            <a:endParaRPr lang="cs-CZ" dirty="0"/>
          </a:p>
        </p:txBody>
      </p:sp>
      <p:pic>
        <p:nvPicPr>
          <p:cNvPr id="4" name="Zástupný symbol pro obsah 3" descr="800px-Western_schism_1378-1417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326624" cy="56415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 err="1" smtClean="0">
                <a:latin typeface="Garamond" pitchFamily="18" charset="0"/>
              </a:rPr>
              <a:t>Hussite</a:t>
            </a:r>
            <a:r>
              <a:rPr lang="en-US" sz="2800" dirty="0" smtClean="0">
                <a:latin typeface="Garamond" pitchFamily="18" charset="0"/>
              </a:rPr>
              <a:t> Revolution (1419 - 1436)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980728"/>
            <a:ext cx="8280920" cy="587727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accent1"/>
                </a:solidFill>
                <a:latin typeface="Garamond" pitchFamily="18" charset="0"/>
              </a:rPr>
              <a:t>Master Jan Hus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forerunners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Protestant </a:t>
            </a:r>
            <a:r>
              <a:rPr lang="cs-CZ" dirty="0" err="1" smtClean="0">
                <a:latin typeface="Garamond" pitchFamily="18" charset="0"/>
              </a:rPr>
              <a:t>Reformation</a:t>
            </a:r>
            <a:r>
              <a:rPr lang="cs-CZ" dirty="0" smtClean="0">
                <a:latin typeface="Garamond" pitchFamily="18" charset="0"/>
              </a:rPr>
              <a:t> ,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inspired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influenced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thinker</a:t>
            </a:r>
            <a:r>
              <a:rPr lang="cs-CZ" dirty="0" smtClean="0">
                <a:latin typeface="Garamond" pitchFamily="18" charset="0"/>
              </a:rPr>
              <a:t>  John </a:t>
            </a:r>
            <a:r>
              <a:rPr lang="cs-CZ" dirty="0" err="1" smtClean="0">
                <a:latin typeface="Garamond" pitchFamily="18" charset="0"/>
              </a:rPr>
              <a:t>Wyclif</a:t>
            </a:r>
            <a:r>
              <a:rPr lang="cs-CZ" dirty="0" smtClean="0">
                <a:latin typeface="Garamond" pitchFamily="18" charset="0"/>
              </a:rPr>
              <a:t> (†1384)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Scholar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clergyman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preacher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Betlehem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Chapel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Professor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University, 1402 – </a:t>
            </a:r>
            <a:r>
              <a:rPr lang="cs-CZ" dirty="0" err="1" smtClean="0">
                <a:latin typeface="Garamond" pitchFamily="18" charset="0"/>
              </a:rPr>
              <a:t>Rector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University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reform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certain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practices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protesting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abuses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especially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indulgences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paying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forgivness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confession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clergy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live </a:t>
            </a:r>
            <a:r>
              <a:rPr lang="cs-CZ" dirty="0" err="1" smtClean="0">
                <a:latin typeface="Garamond" pitchFamily="18" charset="0"/>
              </a:rPr>
              <a:t>according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Bible, in </a:t>
            </a:r>
            <a:r>
              <a:rPr lang="cs-CZ" dirty="0" err="1" smtClean="0">
                <a:latin typeface="Garamond" pitchFamily="18" charset="0"/>
              </a:rPr>
              <a:t>poverty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property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secular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prohibited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punished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believers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understand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Writ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languages</a:t>
            </a:r>
            <a:r>
              <a:rPr lang="cs-CZ" dirty="0" smtClean="0">
                <a:latin typeface="Garamond" pitchFamily="18" charset="0"/>
              </a:rPr>
              <a:t>, not in latine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1410 – Hus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excomunicated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by Pope Alexander 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Central_europe_9th_centur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904656" cy="445379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8352928" cy="93610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Garamond" pitchFamily="18" charset="0"/>
                <a:hlinkClick r:id="rId3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3"/>
              </a:rPr>
              <a:t>filmcyrilametodej.cz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en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about</a:t>
            </a:r>
            <a:r>
              <a:rPr lang="cs-CZ" dirty="0" smtClean="0">
                <a:latin typeface="Garamond" pitchFamily="18" charset="0"/>
                <a:hlinkClick r:id="rId3"/>
              </a:rPr>
              <a:t>-film/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movie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document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about</a:t>
            </a:r>
            <a:r>
              <a:rPr lang="cs-CZ" dirty="0" smtClean="0">
                <a:latin typeface="Garamond" pitchFamily="18" charset="0"/>
              </a:rPr>
              <a:t> Cyril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Methodius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3250704" cy="5166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latin typeface="Garamond" pitchFamily="18" charset="0"/>
              </a:rPr>
              <a:t>Master Jan Hus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3726120" cy="951384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Jan Hus </a:t>
            </a:r>
            <a:r>
              <a:rPr lang="cs-CZ" sz="2000" dirty="0" err="1" smtClean="0">
                <a:latin typeface="Garamond" pitchFamily="18" charset="0"/>
              </a:rPr>
              <a:t>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stake</a:t>
            </a:r>
            <a:r>
              <a:rPr lang="cs-CZ" sz="2000" dirty="0" smtClean="0">
                <a:latin typeface="Garamond" pitchFamily="18" charset="0"/>
              </a:rPr>
              <a:t>.</a:t>
            </a:r>
          </a:p>
          <a:p>
            <a:r>
              <a:rPr lang="cs-CZ" sz="2000" dirty="0" err="1" smtClean="0">
                <a:latin typeface="Garamond" pitchFamily="18" charset="0"/>
              </a:rPr>
              <a:t>Codex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Jena.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>
          <a:xfrm>
            <a:off x="4355976" y="5301208"/>
            <a:ext cx="3744416" cy="155679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>
                <a:latin typeface="Garamond" pitchFamily="18" charset="0"/>
              </a:rPr>
              <a:t>Recommended</a:t>
            </a:r>
            <a:r>
              <a:rPr lang="cs-CZ" dirty="0" smtClean="0">
                <a:latin typeface="Garamond" pitchFamily="18" charset="0"/>
              </a:rPr>
              <a:t>: </a:t>
            </a:r>
          </a:p>
          <a:p>
            <a:r>
              <a:rPr lang="cs-CZ" dirty="0" smtClean="0">
                <a:latin typeface="Garamond" pitchFamily="18" charset="0"/>
              </a:rPr>
              <a:t>John Hus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Papal </a:t>
            </a:r>
            <a:r>
              <a:rPr lang="cs-CZ" dirty="0" err="1" smtClean="0">
                <a:latin typeface="Garamond" pitchFamily="18" charset="0"/>
              </a:rPr>
              <a:t>Schism</a:t>
            </a:r>
            <a:r>
              <a:rPr lang="cs-CZ" dirty="0" smtClean="0">
                <a:latin typeface="Garamond" pitchFamily="18" charset="0"/>
              </a:rPr>
              <a:t>: https://www.youtube.com/watch?v=aF1sqe7Bmto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Jan_Hus_at_the_Stak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2628302" cy="4114800"/>
          </a:xfrm>
        </p:spPr>
      </p:pic>
      <p:sp>
        <p:nvSpPr>
          <p:cNvPr id="12291" name="Zástupný symbol pro text 5"/>
          <p:cNvSpPr>
            <a:spLocks noGrp="1"/>
          </p:cNvSpPr>
          <p:nvPr>
            <p:ph sz="quarter" idx="4"/>
          </p:nvPr>
        </p:nvSpPr>
        <p:spPr>
          <a:xfrm>
            <a:off x="3635896" y="188640"/>
            <a:ext cx="4608512" cy="50405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cs-CZ" sz="2800" dirty="0" smtClean="0">
                <a:latin typeface="Garamond" pitchFamily="18" charset="0"/>
              </a:rPr>
              <a:t>Hus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invited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Council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Constance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defend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himself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explain</a:t>
            </a:r>
            <a:r>
              <a:rPr lang="cs-CZ" sz="2800" dirty="0" smtClean="0">
                <a:latin typeface="Garamond" pitchFamily="18" charset="0"/>
              </a:rPr>
              <a:t> his </a:t>
            </a:r>
            <a:r>
              <a:rPr lang="cs-CZ" sz="2800" dirty="0" err="1" smtClean="0">
                <a:latin typeface="Garamond" pitchFamily="18" charset="0"/>
              </a:rPr>
              <a:t>theories</a:t>
            </a:r>
            <a:endParaRPr lang="cs-CZ" sz="2800" dirty="0" smtClean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King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Holy</a:t>
            </a:r>
            <a:r>
              <a:rPr lang="cs-CZ" sz="2800" dirty="0" smtClean="0">
                <a:latin typeface="Garamond" pitchFamily="18" charset="0"/>
              </a:rPr>
              <a:t> Roman Empire </a:t>
            </a:r>
            <a:r>
              <a:rPr lang="cs-CZ" sz="2800" b="1" dirty="0" err="1" smtClean="0">
                <a:solidFill>
                  <a:schemeClr val="tx2"/>
                </a:solidFill>
                <a:latin typeface="Garamond" pitchFamily="18" charset="0"/>
              </a:rPr>
              <a:t>Sigismund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guaranteed</a:t>
            </a:r>
            <a:r>
              <a:rPr lang="cs-CZ" sz="2800" dirty="0" smtClean="0">
                <a:latin typeface="Garamond" pitchFamily="18" charset="0"/>
              </a:rPr>
              <a:t> to Hus a safe </a:t>
            </a:r>
            <a:r>
              <a:rPr lang="cs-CZ" sz="2800" dirty="0" err="1" smtClean="0">
                <a:latin typeface="Garamond" pitchFamily="18" charset="0"/>
              </a:rPr>
              <a:t>passage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through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HRE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he </a:t>
            </a:r>
            <a:r>
              <a:rPr lang="cs-CZ" sz="2800" dirty="0" err="1" smtClean="0">
                <a:latin typeface="Garamond" pitchFamily="18" charset="0"/>
              </a:rPr>
              <a:t>didn’t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jurisdiction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Council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Constance</a:t>
            </a:r>
            <a:r>
              <a:rPr lang="cs-CZ" sz="2800" dirty="0" smtClean="0">
                <a:latin typeface="Garamond" pitchFamily="18" charset="0"/>
              </a:rPr>
              <a:t> → Hus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imprisoned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Constance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</a:t>
            </a:r>
            <a:r>
              <a:rPr lang="cs-CZ" sz="2800" dirty="0" smtClean="0">
                <a:latin typeface="Garamond" pitchFamily="18" charset="0"/>
              </a:rPr>
              <a:t> 8 </a:t>
            </a:r>
            <a:r>
              <a:rPr lang="cs-CZ" sz="2800" dirty="0" err="1" smtClean="0">
                <a:latin typeface="Garamond" pitchFamily="18" charset="0"/>
              </a:rPr>
              <a:t>months</a:t>
            </a:r>
            <a:endParaRPr lang="cs-CZ" sz="2800" dirty="0" smtClean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r>
              <a:rPr lang="cs-CZ" sz="2800" dirty="0" smtClean="0">
                <a:latin typeface="Garamond" pitchFamily="18" charset="0"/>
              </a:rPr>
              <a:t>Master Jan Hus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condemned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Council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Constance</a:t>
            </a:r>
            <a:r>
              <a:rPr lang="cs-CZ" sz="2800" dirty="0" smtClean="0">
                <a:latin typeface="Garamond" pitchFamily="18" charset="0"/>
              </a:rPr>
              <a:t> as a </a:t>
            </a:r>
            <a:r>
              <a:rPr lang="cs-CZ" sz="2800" dirty="0" err="1" smtClean="0">
                <a:latin typeface="Garamond" pitchFamily="18" charset="0"/>
              </a:rPr>
              <a:t>heretic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sentenced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sz="2800" dirty="0" smtClean="0">
                <a:latin typeface="Garamond" pitchFamily="18" charset="0"/>
              </a:rPr>
              <a:t>6th July1415 – he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burnt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stake</a:t>
            </a:r>
            <a:r>
              <a:rPr lang="cs-CZ" sz="2800" dirty="0" smtClean="0">
                <a:latin typeface="Garamond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sz="2800" dirty="0" smtClean="0">
              <a:latin typeface="Garamond" pitchFamily="18" charset="0"/>
            </a:endParaRPr>
          </a:p>
          <a:p>
            <a:pPr>
              <a:spcBef>
                <a:spcPct val="0"/>
              </a:spcBef>
            </a:pPr>
            <a:endParaRPr lang="cs-CZ" sz="2800" dirty="0" smtClean="0">
              <a:latin typeface="Garamond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cs-CZ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2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136904" cy="62373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people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blamed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Sigismund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</a:t>
            </a:r>
            <a:r>
              <a:rPr lang="cs-CZ" sz="2000" dirty="0" smtClean="0">
                <a:latin typeface="Garamond" pitchFamily="18" charset="0"/>
              </a:rPr>
              <a:t> Hus’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want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him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become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 </a:t>
            </a: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Wenceslaus’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in 1419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Hus’ </a:t>
            </a:r>
            <a:r>
              <a:rPr lang="cs-CZ" sz="2000" dirty="0" err="1" smtClean="0">
                <a:latin typeface="Garamond" pitchFamily="18" charset="0"/>
              </a:rPr>
              <a:t>followers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launched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powerful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movement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themselves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i="1" dirty="0" err="1" smtClean="0">
                <a:latin typeface="Garamond" pitchFamily="18" charset="0"/>
              </a:rPr>
              <a:t>the</a:t>
            </a:r>
            <a:r>
              <a:rPr lang="cs-CZ" sz="2000" i="1" dirty="0" smtClean="0">
                <a:latin typeface="Garamond" pitchFamily="18" charset="0"/>
              </a:rPr>
              <a:t> </a:t>
            </a:r>
            <a:r>
              <a:rPr lang="cs-CZ" sz="2000" i="1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; ( </a:t>
            </a:r>
            <a:r>
              <a:rPr lang="cs-CZ" sz="2000" dirty="0" err="1" smtClean="0">
                <a:latin typeface="Garamond" pitchFamily="18" charset="0"/>
              </a:rPr>
              <a:t>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Chalice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symbol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movement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800" u="sng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1600" u="sng" dirty="0" err="1" smtClean="0">
                <a:latin typeface="Garamond" pitchFamily="18" charset="0"/>
              </a:rPr>
              <a:t>Their</a:t>
            </a:r>
            <a:r>
              <a:rPr lang="cs-CZ" sz="1600" u="sng" dirty="0" smtClean="0">
                <a:latin typeface="Garamond" pitchFamily="18" charset="0"/>
              </a:rPr>
              <a:t> Programe</a:t>
            </a:r>
            <a:r>
              <a:rPr lang="cs-CZ" sz="1600" dirty="0" smtClean="0">
                <a:latin typeface="Garamond" pitchFamily="18" charset="0"/>
              </a:rPr>
              <a:t>: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Freedom</a:t>
            </a:r>
            <a:r>
              <a:rPr lang="cs-CZ" sz="1600" dirty="0" smtClean="0">
                <a:latin typeface="Garamond" pitchFamily="18" charset="0"/>
              </a:rPr>
              <a:t> to </a:t>
            </a:r>
            <a:r>
              <a:rPr lang="cs-CZ" sz="1600" dirty="0" err="1" smtClean="0">
                <a:latin typeface="Garamond" pitchFamily="18" charset="0"/>
              </a:rPr>
              <a:t>preach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Word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God</a:t>
            </a:r>
            <a:r>
              <a:rPr lang="cs-CZ" sz="16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Celebration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Lord's </a:t>
            </a:r>
            <a:r>
              <a:rPr lang="cs-CZ" sz="1600" dirty="0" err="1" smtClean="0">
                <a:latin typeface="Garamond" pitchFamily="18" charset="0"/>
              </a:rPr>
              <a:t>Supper</a:t>
            </a:r>
            <a:r>
              <a:rPr lang="cs-CZ" sz="1600" dirty="0" smtClean="0">
                <a:latin typeface="Garamond" pitchFamily="18" charset="0"/>
              </a:rPr>
              <a:t> in </a:t>
            </a:r>
            <a:r>
              <a:rPr lang="cs-CZ" sz="1600" dirty="0" err="1" smtClean="0">
                <a:latin typeface="Garamond" pitchFamily="18" charset="0"/>
              </a:rPr>
              <a:t>both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kinds</a:t>
            </a:r>
            <a:r>
              <a:rPr lang="cs-CZ" sz="1600" dirty="0" smtClean="0">
                <a:latin typeface="Garamond" pitchFamily="18" charset="0"/>
              </a:rPr>
              <a:t> (</a:t>
            </a:r>
            <a:r>
              <a:rPr lang="cs-CZ" sz="1600" dirty="0" err="1" smtClean="0">
                <a:latin typeface="Garamond" pitchFamily="18" charset="0"/>
              </a:rPr>
              <a:t>bread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and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wine</a:t>
            </a:r>
            <a:r>
              <a:rPr lang="cs-CZ" sz="1600" dirty="0" smtClean="0">
                <a:latin typeface="Garamond" pitchFamily="18" charset="0"/>
              </a:rPr>
              <a:t> to </a:t>
            </a:r>
            <a:r>
              <a:rPr lang="cs-CZ" sz="1600" dirty="0" err="1" smtClean="0">
                <a:latin typeface="Garamond" pitchFamily="18" charset="0"/>
              </a:rPr>
              <a:t>priests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and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laity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alike</a:t>
            </a:r>
            <a:endParaRPr lang="cs-CZ" sz="1600" dirty="0" smtClean="0">
              <a:latin typeface="Garamond" pitchFamily="18" charset="0"/>
            </a:endParaRPr>
          </a:p>
          <a:p>
            <a:pPr lvl="0"/>
            <a:r>
              <a:rPr lang="cs-CZ" sz="1600" dirty="0" smtClean="0">
                <a:latin typeface="Garamond" pitchFamily="18" charset="0"/>
              </a:rPr>
              <a:t>No </a:t>
            </a:r>
            <a:r>
              <a:rPr lang="cs-CZ" sz="1600" dirty="0" err="1" smtClean="0">
                <a:latin typeface="Garamond" pitchFamily="18" charset="0"/>
              </a:rPr>
              <a:t>secular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power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for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clergy</a:t>
            </a:r>
            <a:r>
              <a:rPr lang="cs-CZ" sz="1600" dirty="0" smtClean="0">
                <a:latin typeface="Garamond" pitchFamily="18" charset="0"/>
              </a:rPr>
              <a:t>. 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Punishment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for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mortal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sins</a:t>
            </a:r>
            <a:r>
              <a:rPr lang="cs-CZ" sz="1600" dirty="0" smtClean="0">
                <a:latin typeface="Garamond" pitchFamily="18" charset="0"/>
              </a:rPr>
              <a:t>. </a:t>
            </a:r>
          </a:p>
          <a:p>
            <a:pPr lvl="0">
              <a:buNone/>
            </a:pPr>
            <a:endParaRPr lang="cs-CZ" sz="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1420 - </a:t>
            </a: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his </a:t>
            </a:r>
            <a:r>
              <a:rPr lang="cs-CZ" sz="2000" dirty="0" err="1" smtClean="0">
                <a:latin typeface="Garamond" pitchFamily="18" charset="0"/>
              </a:rPr>
              <a:t>corronation</a:t>
            </a:r>
            <a:r>
              <a:rPr lang="cs-CZ" sz="2000" dirty="0" smtClean="0">
                <a:latin typeface="Garamond" pitchFamily="18" charset="0"/>
              </a:rPr>
              <a:t> in 1420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cs-CZ" sz="2000" dirty="0" smtClean="0">
                <a:latin typeface="Garamond" pitchFamily="18" charset="0"/>
              </a:rPr>
              <a:t> in Bohemia →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started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Catholics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Sigismund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organized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crusade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campains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campains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unsuccesfull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due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outstanding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military</a:t>
            </a:r>
            <a:r>
              <a:rPr lang="cs-CZ" sz="2000" dirty="0" smtClean="0">
                <a:latin typeface="Garamond" pitchFamily="18" charset="0"/>
              </a:rPr>
              <a:t> leader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smtClean="0">
                <a:latin typeface="Garamond" pitchFamily="18" charset="0"/>
              </a:rPr>
              <a:t>Jan Žižka </a:t>
            </a:r>
            <a:r>
              <a:rPr lang="cs-CZ" sz="2000" dirty="0" err="1" smtClean="0">
                <a:latin typeface="Garamond" pitchFamily="18" charset="0"/>
              </a:rPr>
              <a:t>who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became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hero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Czech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tradition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7920880" cy="6669360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almost</a:t>
            </a:r>
            <a:r>
              <a:rPr lang="cs-CZ" sz="2000" dirty="0" smtClean="0">
                <a:latin typeface="Garamond" pitchFamily="18" charset="0"/>
              </a:rPr>
              <a:t> 15 </a:t>
            </a:r>
            <a:r>
              <a:rPr lang="cs-CZ" sz="2000" dirty="0" err="1" smtClean="0">
                <a:latin typeface="Garamond" pitchFamily="18" charset="0"/>
              </a:rPr>
              <a:t>years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struggles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civil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country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destroyed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plundered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ecomonical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consequences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starvation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stagnation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trade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destroyed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buildings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esp</a:t>
            </a:r>
            <a:r>
              <a:rPr lang="cs-CZ" sz="2000" dirty="0" smtClean="0">
                <a:latin typeface="Garamond" pitchFamily="18" charset="0"/>
              </a:rPr>
              <a:t>. </a:t>
            </a:r>
            <a:r>
              <a:rPr lang="cs-CZ" sz="2000" dirty="0" err="1" smtClean="0">
                <a:latin typeface="Garamond" pitchFamily="18" charset="0"/>
              </a:rPr>
              <a:t>churches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monasteries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many </a:t>
            </a:r>
            <a:r>
              <a:rPr lang="cs-CZ" sz="2000" dirty="0" err="1" smtClean="0">
                <a:latin typeface="Garamond" pitchFamily="18" charset="0"/>
              </a:rPr>
              <a:t>years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movement</a:t>
            </a:r>
            <a:r>
              <a:rPr lang="cs-CZ" sz="2000" dirty="0" smtClean="0">
                <a:latin typeface="Garamond" pitchFamily="18" charset="0"/>
              </a:rPr>
              <a:t> split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two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fractions</a:t>
            </a:r>
            <a:r>
              <a:rPr lang="cs-CZ" sz="2000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moderate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radical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moderate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wanted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finish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warfare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united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Catholics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destroyed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radical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battle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Lipany in May 1434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confessions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Catholic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legal</a:t>
            </a:r>
            <a:r>
              <a:rPr lang="cs-CZ" sz="2000" dirty="0" smtClean="0">
                <a:latin typeface="Garamond" pitchFamily="18" charset="0"/>
              </a:rPr>
              <a:t> in Bohemia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two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churches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established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>
                <a:latin typeface="Garamond" pitchFamily="18" charset="0"/>
              </a:rPr>
              <a:t>1436 – </a:t>
            </a:r>
            <a:r>
              <a:rPr lang="cs-CZ" sz="2000" dirty="0" err="1" smtClean="0">
                <a:latin typeface="Garamond" pitchFamily="18" charset="0"/>
              </a:rPr>
              <a:t>Sigismund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accepted</a:t>
            </a:r>
            <a:r>
              <a:rPr lang="cs-CZ" sz="2000" dirty="0" smtClean="0">
                <a:latin typeface="Garamond" pitchFamily="18" charset="0"/>
              </a:rPr>
              <a:t> as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King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he </a:t>
            </a:r>
            <a:r>
              <a:rPr lang="cs-CZ" sz="2000" dirty="0" err="1" smtClean="0">
                <a:latin typeface="Garamond" pitchFamily="18" charset="0"/>
              </a:rPr>
              <a:t>died</a:t>
            </a:r>
            <a:r>
              <a:rPr lang="cs-CZ" sz="2000" dirty="0" smtClean="0">
                <a:latin typeface="Garamond" pitchFamily="18" charset="0"/>
              </a:rPr>
              <a:t> in 1437</a:t>
            </a:r>
          </a:p>
          <a:p>
            <a:pPr lvl="0"/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Sigismund</a:t>
            </a:r>
            <a:r>
              <a:rPr lang="cs-CZ" sz="2000" dirty="0" smtClean="0">
                <a:latin typeface="Garamond" pitchFamily="18" charset="0"/>
              </a:rPr>
              <a:t> had to </a:t>
            </a:r>
            <a:r>
              <a:rPr lang="cs-CZ" sz="2000" dirty="0" err="1" smtClean="0">
                <a:latin typeface="Garamond" pitchFamily="18" charset="0"/>
              </a:rPr>
              <a:t>fight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only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smtClean="0">
                <a:latin typeface="Garamond" pitchFamily="18" charset="0"/>
              </a:rPr>
              <a:t>Osman </a:t>
            </a:r>
            <a:r>
              <a:rPr lang="cs-CZ" sz="2000" b="1" dirty="0" err="1" smtClean="0">
                <a:latin typeface="Garamond" pitchFamily="18" charset="0"/>
              </a:rPr>
              <a:t>Turks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spread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Minor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14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firstly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attacked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Balkan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Peninsula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later</a:t>
            </a:r>
            <a:r>
              <a:rPr lang="cs-CZ" sz="2000" dirty="0" smtClean="0">
                <a:latin typeface="Garamond" pitchFamily="18" charset="0"/>
              </a:rPr>
              <a:t> – in 15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started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threaten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endParaRPr lang="cs-CZ" sz="20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5445224"/>
            <a:ext cx="3798128" cy="1196752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Jan Žižka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Trocnov </a:t>
            </a:r>
            <a:r>
              <a:rPr lang="cs-CZ" sz="2000" dirty="0" err="1" smtClean="0">
                <a:latin typeface="Garamond" pitchFamily="18" charset="0"/>
              </a:rPr>
              <a:t>leading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Hussite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smtClean="0">
                <a:latin typeface="Garamond" pitchFamily="18" charset="0"/>
              </a:rPr>
              <a:t>.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Codex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Jena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427984" y="5733256"/>
            <a:ext cx="3520440" cy="648072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King </a:t>
            </a:r>
            <a:r>
              <a:rPr lang="cs-CZ" sz="2000" dirty="0" err="1" smtClean="0">
                <a:latin typeface="Garamond" pitchFamily="18" charset="0"/>
              </a:rPr>
              <a:t>George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Poděbrady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9" name="Zástupný symbol pro obsah 8" descr="Jensky_kodex_Ziz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552707" cy="5112568"/>
          </a:xfrm>
        </p:spPr>
      </p:pic>
      <p:pic>
        <p:nvPicPr>
          <p:cNvPr id="10" name="Zástupný symbol pro obsah 9" descr="250px-Georg_of_Podebrad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3781486" cy="511256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6021287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two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weak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kings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from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house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Habsburgs</a:t>
            </a:r>
            <a:r>
              <a:rPr lang="cs-CZ" sz="3200" dirty="0" smtClean="0">
                <a:latin typeface="Garamond" pitchFamily="18" charset="0"/>
              </a:rPr>
              <a:t> a Bohemian </a:t>
            </a:r>
            <a:r>
              <a:rPr lang="cs-CZ" sz="3200" dirty="0" err="1" smtClean="0">
                <a:latin typeface="Garamond" pitchFamily="18" charset="0"/>
              </a:rPr>
              <a:t>nobleman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leader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Hussites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George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Kunštát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and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Poděbrady</a:t>
            </a:r>
            <a:r>
              <a:rPr lang="cs-CZ" sz="3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dirty="0" smtClean="0">
                <a:latin typeface="Garamond" pitchFamily="18" charset="0"/>
              </a:rPr>
              <a:t>(1458–1471)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elected</a:t>
            </a:r>
            <a:r>
              <a:rPr lang="cs-CZ" sz="3200" dirty="0" smtClean="0">
                <a:latin typeface="Garamond" pitchFamily="18" charset="0"/>
              </a:rPr>
              <a:t> a king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sz="13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he </a:t>
            </a:r>
            <a:r>
              <a:rPr lang="cs-CZ" sz="3200" dirty="0" err="1" smtClean="0">
                <a:latin typeface="Garamond" pitchFamily="18" charset="0"/>
              </a:rPr>
              <a:t>suggested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something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what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could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considered</a:t>
            </a:r>
            <a:r>
              <a:rPr lang="cs-CZ" sz="3200" dirty="0" smtClean="0">
                <a:latin typeface="Garamond" pitchFamily="18" charset="0"/>
              </a:rPr>
              <a:t> as a </a:t>
            </a:r>
            <a:r>
              <a:rPr lang="cs-CZ" sz="3200" dirty="0" err="1" smtClean="0">
                <a:latin typeface="Garamond" pitchFamily="18" charset="0"/>
              </a:rPr>
              <a:t>proposal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latter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European</a:t>
            </a:r>
            <a:r>
              <a:rPr lang="cs-CZ" sz="3200" dirty="0" smtClean="0">
                <a:latin typeface="Garamond" pitchFamily="18" charset="0"/>
              </a:rPr>
              <a:t> Union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he </a:t>
            </a:r>
            <a:r>
              <a:rPr lang="cs-CZ" sz="3200" dirty="0" err="1" smtClean="0">
                <a:latin typeface="Garamond" pitchFamily="18" charset="0"/>
              </a:rPr>
              <a:t>tried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prevent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isolation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hussite</a:t>
            </a:r>
            <a:r>
              <a:rPr lang="cs-CZ" sz="3200" dirty="0" smtClean="0">
                <a:latin typeface="Garamond" pitchFamily="18" charset="0"/>
              </a:rPr>
              <a:t> Bohemia in </a:t>
            </a:r>
            <a:r>
              <a:rPr lang="cs-CZ" sz="3200" dirty="0" err="1" smtClean="0">
                <a:latin typeface="Garamond" pitchFamily="18" charset="0"/>
              </a:rPr>
              <a:t>catholic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so</a:t>
            </a:r>
            <a:r>
              <a:rPr lang="cs-CZ" sz="3200" dirty="0" smtClean="0">
                <a:latin typeface="Garamond" pitchFamily="18" charset="0"/>
              </a:rPr>
              <a:t> he </a:t>
            </a:r>
            <a:r>
              <a:rPr lang="cs-CZ" sz="3200" dirty="0" err="1" smtClean="0">
                <a:latin typeface="Garamond" pitchFamily="18" charset="0"/>
              </a:rPr>
              <a:t>proposed</a:t>
            </a:r>
            <a:r>
              <a:rPr lang="cs-CZ" sz="3200" dirty="0" smtClean="0">
                <a:latin typeface="Garamond" pitchFamily="18" charset="0"/>
              </a:rPr>
              <a:t> a </a:t>
            </a:r>
            <a:r>
              <a:rPr lang="cs-CZ" sz="3200" dirty="0" err="1" smtClean="0">
                <a:latin typeface="Garamond" pitchFamily="18" charset="0"/>
              </a:rPr>
              <a:t>treaty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Christian </a:t>
            </a:r>
            <a:r>
              <a:rPr lang="cs-CZ" sz="3200" dirty="0" err="1" smtClean="0">
                <a:latin typeface="Garamond" pitchFamily="18" charset="0"/>
              </a:rPr>
              <a:t>powers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member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should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pledge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settle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differences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exclusively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peaceful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fight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altogether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against</a:t>
            </a:r>
            <a:r>
              <a:rPr lang="cs-CZ" sz="3200" dirty="0" smtClean="0">
                <a:latin typeface="Garamond" pitchFamily="18" charset="0"/>
              </a:rPr>
              <a:t> Otoman </a:t>
            </a:r>
            <a:r>
              <a:rPr lang="cs-CZ" sz="3200" dirty="0" err="1" smtClean="0">
                <a:latin typeface="Garamond" pitchFamily="18" charset="0"/>
              </a:rPr>
              <a:t>Turks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who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were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threatening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endParaRPr lang="cs-CZ" sz="3200" dirty="0" smtClean="0">
              <a:latin typeface="Garamond" pitchFamily="18" charset="0"/>
            </a:endParaRP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200" dirty="0" smtClean="0">
              <a:latin typeface="Garamond" pitchFamily="18" charset="0"/>
            </a:endParaRP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1464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new</a:t>
            </a:r>
            <a:r>
              <a:rPr lang="cs-CZ" sz="3200" dirty="0" smtClean="0">
                <a:latin typeface="Garamond" pitchFamily="18" charset="0"/>
              </a:rPr>
              <a:t> Pope Paul II </a:t>
            </a:r>
            <a:r>
              <a:rPr lang="cs-CZ" sz="3200" dirty="0" err="1" smtClean="0">
                <a:latin typeface="Garamond" pitchFamily="18" charset="0"/>
              </a:rPr>
              <a:t>asked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George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leave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hussite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church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join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Catholic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Church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but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George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refused</a:t>
            </a:r>
            <a:r>
              <a:rPr lang="cs-CZ" sz="3200" dirty="0" smtClean="0">
                <a:latin typeface="Garamond" pitchFamily="18" charset="0"/>
              </a:rPr>
              <a:t> →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Pope </a:t>
            </a:r>
            <a:r>
              <a:rPr lang="cs-CZ" sz="3200" dirty="0" err="1" smtClean="0">
                <a:latin typeface="Garamond" pitchFamily="18" charset="0"/>
              </a:rPr>
              <a:t>proclaimed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George</a:t>
            </a:r>
            <a:r>
              <a:rPr lang="cs-CZ" sz="3200" dirty="0" smtClean="0">
                <a:latin typeface="Garamond" pitchFamily="18" charset="0"/>
              </a:rPr>
              <a:t> a </a:t>
            </a:r>
            <a:r>
              <a:rPr lang="cs-CZ" sz="3200" dirty="0" err="1" smtClean="0">
                <a:latin typeface="Garamond" pitchFamily="18" charset="0"/>
              </a:rPr>
              <a:t>heretic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excomunicated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him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He had </a:t>
            </a:r>
            <a:r>
              <a:rPr lang="cs-CZ" sz="3200" dirty="0" err="1" smtClean="0">
                <a:latin typeface="Garamond" pitchFamily="18" charset="0"/>
              </a:rPr>
              <a:t>also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enemies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Bohemian </a:t>
            </a:r>
            <a:r>
              <a:rPr lang="cs-CZ" sz="3200" dirty="0" err="1" smtClean="0">
                <a:latin typeface="Garamond" pitchFamily="18" charset="0"/>
              </a:rPr>
              <a:t>catholic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noblemen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they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allied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Matthias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Corvinus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Hungary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dirty="0" smtClean="0">
                <a:latin typeface="Garamond" pitchFamily="18" charset="0"/>
              </a:rPr>
              <a:t>(1458–1490)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err="1" smtClean="0">
                <a:latin typeface="Garamond" pitchFamily="18" charset="0"/>
              </a:rPr>
              <a:t>Matthias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conquered</a:t>
            </a:r>
            <a:r>
              <a:rPr lang="cs-CZ" sz="3200" dirty="0" smtClean="0">
                <a:latin typeface="Garamond" pitchFamily="18" charset="0"/>
              </a:rPr>
              <a:t> a </a:t>
            </a:r>
            <a:r>
              <a:rPr lang="cs-CZ" sz="3200" dirty="0" err="1" smtClean="0">
                <a:latin typeface="Garamond" pitchFamily="18" charset="0"/>
              </a:rPr>
              <a:t>large</a:t>
            </a:r>
            <a:r>
              <a:rPr lang="cs-CZ" sz="3200" dirty="0" smtClean="0">
                <a:latin typeface="Garamond" pitchFamily="18" charset="0"/>
              </a:rPr>
              <a:t> part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Moravia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in 1469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crowned</a:t>
            </a:r>
            <a:r>
              <a:rPr lang="cs-CZ" sz="3200" dirty="0" smtClean="0">
                <a:latin typeface="Garamond" pitchFamily="18" charset="0"/>
              </a:rPr>
              <a:t> King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Bohemia by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papal party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Moravian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ecclesiastical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metropolis</a:t>
            </a:r>
            <a:r>
              <a:rPr lang="cs-CZ" sz="3200" dirty="0" smtClean="0">
                <a:latin typeface="Garamond" pitchFamily="18" charset="0"/>
              </a:rPr>
              <a:t> Olomouc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1470 – </a:t>
            </a:r>
            <a:r>
              <a:rPr lang="cs-CZ" sz="3200" dirty="0" err="1" smtClean="0">
                <a:latin typeface="Garamond" pitchFamily="18" charset="0"/>
              </a:rPr>
              <a:t>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agreement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Mathias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rulling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Moravia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George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Bohemia</a:t>
            </a: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>
              <a:latin typeface="Garamond" pitchFamily="18" charset="0"/>
            </a:endParaRPr>
          </a:p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300" i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2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4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28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80920" cy="732061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Jaggiellonians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949280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err="1" smtClean="0">
                <a:latin typeface="Garamond" pitchFamily="18" charset="0"/>
              </a:rPr>
              <a:t>After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George’s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death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dynasty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Poland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originally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Lithuania</a:t>
            </a:r>
            <a:r>
              <a:rPr lang="cs-CZ" sz="2200" dirty="0" smtClean="0">
                <a:latin typeface="Garamond" pitchFamily="18" charset="0"/>
              </a:rPr>
              <a:t>) </a:t>
            </a:r>
            <a:r>
              <a:rPr lang="cs-CZ" sz="2200" dirty="0" err="1" smtClean="0">
                <a:latin typeface="Garamond" pitchFamily="18" charset="0"/>
              </a:rPr>
              <a:t>came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Kingdom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 – </a:t>
            </a:r>
            <a:r>
              <a:rPr lang="cs-CZ" sz="2200" b="1" dirty="0" err="1" smtClean="0">
                <a:latin typeface="Garamond" pitchFamily="18" charset="0"/>
              </a:rPr>
              <a:t>Jaggiellonians</a:t>
            </a:r>
            <a:r>
              <a:rPr lang="cs-CZ" sz="2200" dirty="0" smtClean="0">
                <a:latin typeface="Garamond" pitchFamily="18" charset="0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b="1" dirty="0" err="1" smtClean="0">
                <a:solidFill>
                  <a:schemeClr val="tx2"/>
                </a:solidFill>
                <a:latin typeface="Garamond" pitchFamily="18" charset="0"/>
              </a:rPr>
              <a:t>Vladislaus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 II </a:t>
            </a:r>
            <a:r>
              <a:rPr lang="cs-CZ" sz="2200" dirty="0" smtClean="0">
                <a:latin typeface="Garamond" pitchFamily="18" charset="0"/>
              </a:rPr>
              <a:t>(1471–1516)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A </a:t>
            </a:r>
            <a:r>
              <a:rPr lang="cs-CZ" sz="2200" dirty="0" err="1" smtClean="0">
                <a:latin typeface="Garamond" pitchFamily="18" charset="0"/>
              </a:rPr>
              <a:t>conflict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between</a:t>
            </a:r>
            <a:r>
              <a:rPr lang="cs-CZ" sz="2200" dirty="0" smtClean="0">
                <a:latin typeface="Garamond" pitchFamily="18" charset="0"/>
              </a:rPr>
              <a:t> Bohemian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Hungarian</a:t>
            </a:r>
            <a:r>
              <a:rPr lang="cs-CZ" sz="2200" dirty="0" smtClean="0">
                <a:latin typeface="Garamond" pitchFamily="18" charset="0"/>
              </a:rPr>
              <a:t> King </a:t>
            </a:r>
            <a:r>
              <a:rPr lang="cs-CZ" sz="2200" dirty="0" err="1" smtClean="0">
                <a:latin typeface="Garamond" pitchFamily="18" charset="0"/>
              </a:rPr>
              <a:t>succeded</a:t>
            </a:r>
            <a:r>
              <a:rPr lang="cs-CZ" sz="2200" dirty="0" smtClean="0">
                <a:latin typeface="Garamond" pitchFamily="18" charset="0"/>
              </a:rPr>
              <a:t> – 1471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Peace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Olomouc,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allowed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both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Vladislaus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Matthias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Corvinus</a:t>
            </a:r>
            <a:r>
              <a:rPr lang="cs-CZ" sz="2200" dirty="0" smtClean="0">
                <a:latin typeface="Garamond" pitchFamily="18" charset="0"/>
              </a:rPr>
              <a:t> to use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title</a:t>
            </a:r>
            <a:r>
              <a:rPr lang="cs-CZ" sz="2200" dirty="0" smtClean="0">
                <a:latin typeface="Garamond" pitchFamily="18" charset="0"/>
              </a:rPr>
              <a:t> "King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Bohemia„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err="1" smtClean="0">
                <a:latin typeface="Garamond" pitchFamily="18" charset="0"/>
              </a:rPr>
              <a:t>Vladislaus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would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reign</a:t>
            </a:r>
            <a:r>
              <a:rPr lang="cs-CZ" sz="2200" dirty="0" smtClean="0">
                <a:latin typeface="Garamond" pitchFamily="18" charset="0"/>
              </a:rPr>
              <a:t> in Bohemia, </a:t>
            </a:r>
            <a:r>
              <a:rPr lang="cs-CZ" sz="2200" dirty="0" err="1" smtClean="0">
                <a:latin typeface="Garamond" pitchFamily="18" charset="0"/>
              </a:rPr>
              <a:t>while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Matthias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gained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Moravia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Silesia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two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Lusatias</a:t>
            </a:r>
            <a:endParaRPr lang="cs-CZ" sz="2200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>
                <a:latin typeface="Garamond" pitchFamily="18" charset="0"/>
              </a:rPr>
              <a:t>1491 – </a:t>
            </a:r>
            <a:r>
              <a:rPr lang="cs-CZ" sz="2200" dirty="0" err="1" smtClean="0">
                <a:latin typeface="Garamond" pitchFamily="18" charset="0"/>
              </a:rPr>
              <a:t>Mathias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died</a:t>
            </a:r>
            <a:r>
              <a:rPr lang="cs-CZ" sz="2200" dirty="0" smtClean="0">
                <a:latin typeface="Garamond" pitchFamily="18" charset="0"/>
              </a:rPr>
              <a:t> → a </a:t>
            </a:r>
            <a:r>
              <a:rPr lang="cs-CZ" sz="2200" dirty="0" err="1" smtClean="0">
                <a:latin typeface="Garamond" pitchFamily="18" charset="0"/>
              </a:rPr>
              <a:t>personal</a:t>
            </a:r>
            <a:r>
              <a:rPr lang="cs-CZ" sz="2200" dirty="0" smtClean="0">
                <a:latin typeface="Garamond" pitchFamily="18" charset="0"/>
              </a:rPr>
              <a:t> union </a:t>
            </a:r>
            <a:r>
              <a:rPr lang="cs-CZ" sz="2200" dirty="0" err="1" smtClean="0">
                <a:latin typeface="Garamond" pitchFamily="18" charset="0"/>
              </a:rPr>
              <a:t>between</a:t>
            </a:r>
            <a:r>
              <a:rPr lang="cs-CZ" sz="2200" dirty="0" smtClean="0">
                <a:latin typeface="Garamond" pitchFamily="18" charset="0"/>
              </a:rPr>
              <a:t> Bohemia, </a:t>
            </a:r>
            <a:r>
              <a:rPr lang="cs-CZ" sz="2200" dirty="0" err="1" smtClean="0">
                <a:latin typeface="Garamond" pitchFamily="18" charset="0"/>
              </a:rPr>
              <a:t>Poland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Vladislaus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moved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capital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Buda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err="1" smtClean="0">
                <a:latin typeface="Garamond" pitchFamily="18" charset="0"/>
              </a:rPr>
              <a:t>Vladislaus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weak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didn’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like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conflicts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1500 – </a:t>
            </a:r>
            <a:r>
              <a:rPr lang="cs-CZ" sz="2200" dirty="0" err="1" smtClean="0">
                <a:latin typeface="Garamond" pitchFamily="18" charset="0"/>
              </a:rPr>
              <a:t>Czech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Council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adopted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municipal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that</a:t>
            </a:r>
            <a:r>
              <a:rPr lang="cs-CZ" sz="2200" dirty="0" smtClean="0">
                <a:latin typeface="Garamond" pitchFamily="18" charset="0"/>
              </a:rPr>
              <a:t> limited </a:t>
            </a:r>
            <a:r>
              <a:rPr lang="cs-CZ" sz="2200" dirty="0" err="1" smtClean="0">
                <a:latin typeface="Garamond" pitchFamily="18" charset="0"/>
              </a:rPr>
              <a:t>royal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power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Vladislaus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signed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in 1502 (hence </a:t>
            </a:r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known</a:t>
            </a:r>
            <a:r>
              <a:rPr lang="cs-CZ" sz="2200" dirty="0" smtClean="0">
                <a:latin typeface="Garamond" pitchFamily="18" charset="0"/>
              </a:rPr>
              <a:t> as </a:t>
            </a:r>
            <a:r>
              <a:rPr lang="cs-CZ" sz="2200" i="1" dirty="0" smtClean="0">
                <a:latin typeface="Garamond" pitchFamily="18" charset="0"/>
              </a:rPr>
              <a:t>Vladislav </a:t>
            </a:r>
            <a:r>
              <a:rPr lang="cs-CZ" sz="2200" i="1" dirty="0" err="1" smtClean="0">
                <a:latin typeface="Garamond" pitchFamily="18" charset="0"/>
              </a:rPr>
              <a:t>municipal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constitution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r>
              <a:rPr lang="cs-CZ" sz="2200" dirty="0" smtClean="0">
                <a:latin typeface="Garamond" pitchFamily="18" charset="0"/>
              </a:rPr>
              <a:t>1515 – his </a:t>
            </a:r>
            <a:r>
              <a:rPr lang="cs-CZ" sz="2200" dirty="0" err="1" smtClean="0">
                <a:latin typeface="Garamond" pitchFamily="18" charset="0"/>
              </a:rPr>
              <a:t>daughter</a:t>
            </a:r>
            <a:r>
              <a:rPr lang="cs-CZ" sz="2200" dirty="0" smtClean="0">
                <a:latin typeface="Garamond" pitchFamily="18" charset="0"/>
              </a:rPr>
              <a:t> Anna </a:t>
            </a:r>
            <a:r>
              <a:rPr lang="cs-CZ" sz="2200" dirty="0" err="1" smtClean="0">
                <a:latin typeface="Garamond" pitchFamily="18" charset="0"/>
              </a:rPr>
              <a:t>married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future</a:t>
            </a:r>
            <a:r>
              <a:rPr lang="cs-CZ" sz="2200" dirty="0" smtClean="0">
                <a:latin typeface="Garamond" pitchFamily="18" charset="0"/>
              </a:rPr>
              <a:t> HRE </a:t>
            </a:r>
            <a:r>
              <a:rPr lang="cs-CZ" sz="2200" dirty="0" err="1" smtClean="0">
                <a:latin typeface="Garamond" pitchFamily="18" charset="0"/>
              </a:rPr>
              <a:t>Emperor</a:t>
            </a:r>
            <a:r>
              <a:rPr lang="cs-CZ" sz="2200" dirty="0" smtClean="0">
                <a:latin typeface="Garamond" pitchFamily="18" charset="0"/>
              </a:rPr>
              <a:t> Ferdinand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Austria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House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Habsburgs</a:t>
            </a:r>
            <a:endParaRPr lang="cs-CZ" sz="2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8352928" cy="516037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Jaggiellonians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403627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consistent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</a:t>
            </a:r>
            <a:r>
              <a:rPr lang="cs-CZ" dirty="0" smtClean="0">
                <a:latin typeface="Garamond" pitchFamily="18" charset="0"/>
              </a:rPr>
              <a:t> Empire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Louis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(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Ludwig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) II </a:t>
            </a:r>
            <a:r>
              <a:rPr lang="cs-CZ" dirty="0" smtClean="0">
                <a:latin typeface="Garamond" pitchFamily="18" charset="0"/>
              </a:rPr>
              <a:t>(1516–1926)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10 </a:t>
            </a:r>
            <a:r>
              <a:rPr lang="cs-CZ" dirty="0" err="1" smtClean="0">
                <a:latin typeface="Garamond" pitchFamily="18" charset="0"/>
              </a:rPr>
              <a:t>years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when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Father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died</a:t>
            </a:r>
            <a:endParaRPr lang="cs-CZ" b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1526 –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Mohács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his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Turks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Sultan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Suleyman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Magnificent</a:t>
            </a:r>
            <a:endParaRPr lang="cs-CZ" b="1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Garamond" pitchFamily="18" charset="0"/>
              </a:rPr>
              <a:t>The Ottoman victory led to the partition of Hungary for several centuries between the Ottoman Empire, the Habsburg Monarchy, and the Principality of Transylvania</a:t>
            </a:r>
            <a:endParaRPr lang="cs-CZ" dirty="0" smtClean="0"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Louis II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children</a:t>
            </a:r>
            <a:r>
              <a:rPr lang="cs-CZ" dirty="0" smtClean="0">
                <a:latin typeface="Garamond" pitchFamily="18" charset="0"/>
              </a:rPr>
              <a:t>, his </a:t>
            </a:r>
            <a:r>
              <a:rPr lang="cs-CZ" dirty="0" err="1" smtClean="0">
                <a:latin typeface="Garamond" pitchFamily="18" charset="0"/>
              </a:rPr>
              <a:t>succesor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his sister’s </a:t>
            </a:r>
            <a:r>
              <a:rPr lang="cs-CZ" dirty="0" err="1" smtClean="0">
                <a:latin typeface="Garamond" pitchFamily="18" charset="0"/>
              </a:rPr>
              <a:t>husband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Ferdinad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Austria</a:t>
            </a:r>
            <a:endParaRPr lang="cs-CZ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16824" cy="187220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Kingdom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bohemia </a:t>
            </a:r>
            <a:br>
              <a:rPr lang="cs-CZ" sz="2800" dirty="0" smtClean="0">
                <a:latin typeface="Garamond" pitchFamily="18" charset="0"/>
              </a:rPr>
            </a:b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middle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ages</a:t>
            </a:r>
            <a:r>
              <a:rPr lang="cs-CZ" sz="2800" dirty="0" smtClean="0">
                <a:latin typeface="Garamond" pitchFamily="18" charset="0"/>
              </a:rPr>
              <a:t>.</a:t>
            </a:r>
            <a:br>
              <a:rPr lang="cs-CZ" sz="2800" dirty="0" smtClean="0">
                <a:latin typeface="Garamond" pitchFamily="18" charset="0"/>
              </a:rPr>
            </a:br>
            <a:r>
              <a:rPr lang="cs-CZ" sz="2800" dirty="0" smtClean="0">
                <a:latin typeface="Garamond" pitchFamily="18" charset="0"/>
              </a:rPr>
              <a:t>a map.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420888"/>
            <a:ext cx="7516688" cy="403547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  <a:hlinkClick r:id="rId2"/>
              </a:rPr>
              <a:t>https://www.youtube.com/watch?v=-SK7YmwuVak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732061"/>
          </a:xfrm>
        </p:spPr>
        <p:txBody>
          <a:bodyPr/>
          <a:lstStyle/>
          <a:p>
            <a:r>
              <a:rPr lang="cs-CZ" sz="2800" dirty="0" err="1" smtClean="0">
                <a:latin typeface="Garamond" pitchFamily="18" charset="0"/>
              </a:rPr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88632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i="1" dirty="0" smtClean="0">
                <a:latin typeface="Garamond" pitchFamily="18" charset="0"/>
              </a:rPr>
              <a:t>	</a:t>
            </a:r>
            <a:r>
              <a:rPr lang="cs-CZ" sz="2200" i="1" dirty="0" err="1" smtClean="0">
                <a:latin typeface="Garamond" pitchFamily="18" charset="0"/>
              </a:rPr>
              <a:t>Sedlar</a:t>
            </a:r>
            <a:r>
              <a:rPr lang="cs-CZ" sz="2200" i="1" dirty="0" smtClean="0">
                <a:latin typeface="Garamond" pitchFamily="18" charset="0"/>
              </a:rPr>
              <a:t>, Jean (1994): </a:t>
            </a:r>
            <a:r>
              <a:rPr lang="en-US" sz="2200" i="1" dirty="0" smtClean="0">
                <a:latin typeface="Garamond" pitchFamily="18" charset="0"/>
              </a:rPr>
              <a:t>W. East Central Europe in the Middle Ages, 1000-1500</a:t>
            </a:r>
            <a:r>
              <a:rPr lang="cs-CZ" sz="2200" i="1" dirty="0" smtClean="0">
                <a:latin typeface="Garamond" pitchFamily="18" charset="0"/>
              </a:rPr>
              <a:t>. </a:t>
            </a:r>
            <a:r>
              <a:rPr lang="en-US" sz="2200" i="1" dirty="0" smtClean="0">
                <a:latin typeface="Garamond" pitchFamily="18" charset="0"/>
              </a:rPr>
              <a:t>Seattle: University of Washington Press</a:t>
            </a:r>
            <a:r>
              <a:rPr lang="cs-CZ" sz="22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i="1" dirty="0" smtClean="0">
                <a:latin typeface="Garamond" pitchFamily="18" charset="0"/>
              </a:rPr>
              <a:t>         </a:t>
            </a:r>
            <a:r>
              <a:rPr lang="cs-CZ" sz="2200" i="1" dirty="0" err="1" smtClean="0">
                <a:latin typeface="Garamond" pitchFamily="18" charset="0"/>
              </a:rPr>
              <a:t>Kalhous</a:t>
            </a:r>
            <a:r>
              <a:rPr lang="cs-CZ" sz="2200" i="1" dirty="0" smtClean="0">
                <a:latin typeface="Garamond" pitchFamily="18" charset="0"/>
              </a:rPr>
              <a:t>, David (2012)</a:t>
            </a:r>
            <a:r>
              <a:rPr lang="en-US" sz="2200" i="1" dirty="0" smtClean="0">
                <a:latin typeface="Garamond" pitchFamily="18" charset="0"/>
              </a:rPr>
              <a:t>. Anatomy of a duchy: the political and ecclesiastical structures of early </a:t>
            </a:r>
            <a:r>
              <a:rPr lang="en-US" sz="2200" i="1" dirty="0" err="1" smtClean="0">
                <a:latin typeface="Garamond" pitchFamily="18" charset="0"/>
              </a:rPr>
              <a:t>Přemyslid</a:t>
            </a:r>
            <a:r>
              <a:rPr lang="en-US" sz="2200" i="1" dirty="0" smtClean="0">
                <a:latin typeface="Garamond" pitchFamily="18" charset="0"/>
              </a:rPr>
              <a:t> Bohemia</a:t>
            </a:r>
            <a:r>
              <a:rPr lang="en-US" sz="2200" dirty="0" smtClean="0">
                <a:latin typeface="Garamond" pitchFamily="18" charset="0"/>
              </a:rPr>
              <a:t>. </a:t>
            </a:r>
            <a:r>
              <a:rPr lang="en-US" sz="2200" i="1" dirty="0" smtClean="0">
                <a:latin typeface="Garamond" pitchFamily="18" charset="0"/>
              </a:rPr>
              <a:t>Leiden: Brill</a:t>
            </a:r>
            <a:r>
              <a:rPr lang="cs-CZ" sz="22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i="1" dirty="0" smtClean="0">
                <a:latin typeface="Garamond" pitchFamily="18" charset="0"/>
              </a:rPr>
              <a:t>        Doležalová, Eva – Pánek, Jaroslav (2011): </a:t>
            </a:r>
            <a:r>
              <a:rPr lang="cs-CZ" sz="2200" i="1" dirty="0" err="1" smtClean="0">
                <a:latin typeface="Garamond" pitchFamily="18" charset="0"/>
              </a:rPr>
              <a:t>Confession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and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nation</a:t>
            </a:r>
            <a:r>
              <a:rPr lang="cs-CZ" sz="2200" i="1" dirty="0" smtClean="0">
                <a:latin typeface="Garamond" pitchFamily="18" charset="0"/>
              </a:rPr>
              <a:t> in </a:t>
            </a:r>
            <a:r>
              <a:rPr lang="cs-CZ" sz="2200" i="1" dirty="0" err="1" smtClean="0">
                <a:latin typeface="Garamond" pitchFamily="18" charset="0"/>
              </a:rPr>
              <a:t>the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era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reformations</a:t>
            </a:r>
            <a:r>
              <a:rPr lang="cs-CZ" sz="2200" i="1" dirty="0" smtClean="0">
                <a:latin typeface="Garamond" pitchFamily="18" charset="0"/>
              </a:rPr>
              <a:t>: </a:t>
            </a:r>
            <a:r>
              <a:rPr lang="cs-CZ" sz="2200" i="1" dirty="0" err="1" smtClean="0">
                <a:latin typeface="Garamond" pitchFamily="18" charset="0"/>
              </a:rPr>
              <a:t>Central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Europe</a:t>
            </a:r>
            <a:r>
              <a:rPr lang="cs-CZ" sz="2200" i="1" dirty="0" smtClean="0">
                <a:latin typeface="Garamond" pitchFamily="18" charset="0"/>
              </a:rPr>
              <a:t> in </a:t>
            </a:r>
            <a:r>
              <a:rPr lang="cs-CZ" sz="2200" i="1" dirty="0" err="1" smtClean="0">
                <a:latin typeface="Garamond" pitchFamily="18" charset="0"/>
              </a:rPr>
              <a:t>comparative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Perspective</a:t>
            </a:r>
            <a:r>
              <a:rPr lang="cs-CZ" sz="2200" i="1" dirty="0" smtClean="0">
                <a:latin typeface="Garamond" pitchFamily="18" charset="0"/>
              </a:rPr>
              <a:t>). </a:t>
            </a:r>
            <a:r>
              <a:rPr lang="cs-CZ" sz="2200" i="1" dirty="0" err="1" smtClean="0">
                <a:latin typeface="Garamond" pitchFamily="18" charset="0"/>
              </a:rPr>
              <a:t>Prague</a:t>
            </a:r>
            <a:r>
              <a:rPr lang="cs-CZ" sz="2200" i="1" dirty="0" smtClean="0">
                <a:latin typeface="Garamond" pitchFamily="18" charset="0"/>
              </a:rPr>
              <a:t>: </a:t>
            </a:r>
            <a:r>
              <a:rPr lang="cs-CZ" sz="2200" i="1" dirty="0" err="1" smtClean="0">
                <a:latin typeface="Garamond" pitchFamily="18" charset="0"/>
              </a:rPr>
              <a:t>Academy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Sciences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the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Czech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Republic</a:t>
            </a:r>
            <a:r>
              <a:rPr lang="cs-CZ" sz="22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i="1" dirty="0" smtClean="0">
                <a:latin typeface="Garamond" pitchFamily="18" charset="0"/>
              </a:rPr>
              <a:t>	</a:t>
            </a:r>
            <a:r>
              <a:rPr lang="cs-CZ" sz="2200" i="1" dirty="0" err="1" smtClean="0">
                <a:latin typeface="Garamond" pitchFamily="18" charset="0"/>
              </a:rPr>
              <a:t>Kejř</a:t>
            </a:r>
            <a:r>
              <a:rPr lang="cs-CZ" sz="2200" i="1" dirty="0" smtClean="0">
                <a:latin typeface="Garamond" pitchFamily="18" charset="0"/>
              </a:rPr>
              <a:t>, Jiří (1964). </a:t>
            </a:r>
            <a:r>
              <a:rPr lang="cs-CZ" sz="2200" i="1" dirty="0" err="1" smtClean="0">
                <a:latin typeface="Garamond" pitchFamily="18" charset="0"/>
              </a:rPr>
              <a:t>The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universal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peace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organization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king </a:t>
            </a:r>
            <a:r>
              <a:rPr lang="cs-CZ" sz="2200" i="1" dirty="0" err="1" smtClean="0">
                <a:latin typeface="Garamond" pitchFamily="18" charset="0"/>
              </a:rPr>
              <a:t>George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Bohemia a </a:t>
            </a:r>
            <a:r>
              <a:rPr lang="cs-CZ" sz="2200" i="1" dirty="0" err="1" smtClean="0">
                <a:latin typeface="Garamond" pitchFamily="18" charset="0"/>
              </a:rPr>
              <a:t>fifteenth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century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plan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for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world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peace</a:t>
            </a:r>
            <a:r>
              <a:rPr lang="cs-CZ" sz="2200" i="1" dirty="0" smtClean="0">
                <a:latin typeface="Garamond" pitchFamily="18" charset="0"/>
              </a:rPr>
              <a:t> 1462/1464 ; Václav Vaněček ; </a:t>
            </a:r>
            <a:r>
              <a:rPr lang="cs-CZ" sz="2200" i="1" dirty="0" err="1" smtClean="0">
                <a:latin typeface="Garamond" pitchFamily="18" charset="0"/>
              </a:rPr>
              <a:t>edition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the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document</a:t>
            </a:r>
            <a:r>
              <a:rPr lang="cs-CZ" sz="2200" i="1" dirty="0" smtClean="0">
                <a:latin typeface="Garamond" pitchFamily="18" charset="0"/>
              </a:rPr>
              <a:t> Jiří </a:t>
            </a:r>
            <a:r>
              <a:rPr lang="cs-CZ" sz="2200" i="1" dirty="0" err="1" smtClean="0">
                <a:latin typeface="Garamond" pitchFamily="18" charset="0"/>
              </a:rPr>
              <a:t>Kejř</a:t>
            </a:r>
            <a:r>
              <a:rPr lang="cs-CZ" sz="2200" i="1" dirty="0" smtClean="0">
                <a:latin typeface="Garamond" pitchFamily="18" charset="0"/>
              </a:rPr>
              <a:t> ; </a:t>
            </a:r>
            <a:r>
              <a:rPr lang="cs-CZ" sz="2200" i="1" dirty="0" err="1" smtClean="0">
                <a:latin typeface="Garamond" pitchFamily="18" charset="0"/>
              </a:rPr>
              <a:t>english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translation</a:t>
            </a:r>
            <a:r>
              <a:rPr lang="cs-CZ" sz="2200" i="1" dirty="0" smtClean="0">
                <a:latin typeface="Garamond" pitchFamily="18" charset="0"/>
              </a:rPr>
              <a:t> Ivo Dvořák. </a:t>
            </a:r>
            <a:r>
              <a:rPr lang="cs-CZ" sz="2200" i="1" dirty="0" err="1" smtClean="0">
                <a:latin typeface="Garamond" pitchFamily="18" charset="0"/>
              </a:rPr>
              <a:t>Prague</a:t>
            </a:r>
            <a:r>
              <a:rPr lang="cs-CZ" sz="2200" i="1" dirty="0" smtClean="0">
                <a:latin typeface="Garamond" pitchFamily="18" charset="0"/>
              </a:rPr>
              <a:t>: </a:t>
            </a:r>
            <a:r>
              <a:rPr lang="cs-CZ" sz="2200" i="1" dirty="0" err="1" smtClean="0">
                <a:latin typeface="Garamond" pitchFamily="18" charset="0"/>
              </a:rPr>
              <a:t>Czechoslovak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Academy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of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Sciences</a:t>
            </a:r>
            <a:r>
              <a:rPr lang="cs-CZ" sz="22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i="1" dirty="0" smtClean="0">
                <a:latin typeface="Garamond" pitchFamily="18" charset="0"/>
              </a:rPr>
              <a:t>        </a:t>
            </a:r>
            <a:r>
              <a:rPr lang="en-US" sz="2200" i="1" dirty="0" err="1" smtClean="0">
                <a:latin typeface="Garamond" pitchFamily="18" charset="0"/>
              </a:rPr>
              <a:t>Odložilík</a:t>
            </a:r>
            <a:r>
              <a:rPr lang="en-US" sz="2200" i="1" dirty="0" smtClean="0">
                <a:latin typeface="Garamond" pitchFamily="18" charset="0"/>
              </a:rPr>
              <a:t>, </a:t>
            </a:r>
            <a:r>
              <a:rPr lang="en-US" sz="2200" i="1" dirty="0" err="1" smtClean="0">
                <a:latin typeface="Garamond" pitchFamily="18" charset="0"/>
              </a:rPr>
              <a:t>Otakar</a:t>
            </a:r>
            <a:r>
              <a:rPr lang="cs-CZ" sz="2200" i="1" dirty="0" smtClean="0">
                <a:latin typeface="Garamond" pitchFamily="18" charset="0"/>
              </a:rPr>
              <a:t> (1965)</a:t>
            </a:r>
            <a:r>
              <a:rPr lang="en-US" sz="2200" i="1" dirty="0" smtClean="0">
                <a:latin typeface="Garamond" pitchFamily="18" charset="0"/>
              </a:rPr>
              <a:t>. The </a:t>
            </a:r>
            <a:r>
              <a:rPr lang="en-US" sz="2200" i="1" dirty="0" err="1" smtClean="0">
                <a:latin typeface="Garamond" pitchFamily="18" charset="0"/>
              </a:rPr>
              <a:t>Hussite</a:t>
            </a:r>
            <a:r>
              <a:rPr lang="en-US" sz="2200" i="1" dirty="0" smtClean="0">
                <a:latin typeface="Garamond" pitchFamily="18" charset="0"/>
              </a:rPr>
              <a:t> king: Bohemia in European affairs 1440-1471. New Brunswick: Rutgers University Press</a:t>
            </a:r>
            <a:r>
              <a:rPr lang="cs-CZ" sz="2200" i="1" dirty="0" smtClean="0">
                <a:latin typeface="Garamond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i="1" dirty="0" smtClean="0">
                <a:latin typeface="Garamond" pitchFamily="18" charset="0"/>
              </a:rPr>
              <a:t>http://husitstvi.cz/en/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5292080" y="404664"/>
            <a:ext cx="3528392" cy="6192688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latin typeface="Garamond" pitchFamily="18" charset="0"/>
              </a:rPr>
              <a:t>Glagolitsa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endParaRPr lang="cs-CZ" sz="20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Slavonic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script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composed</a:t>
            </a:r>
            <a:r>
              <a:rPr lang="cs-CZ" sz="2400" dirty="0" smtClean="0">
                <a:latin typeface="Garamond" pitchFamily="18" charset="0"/>
              </a:rPr>
              <a:t> by</a:t>
            </a:r>
          </a:p>
          <a:p>
            <a:r>
              <a:rPr lang="cs-CZ" sz="2400" b="1" dirty="0" smtClean="0">
                <a:latin typeface="Garamond" pitchFamily="18" charset="0"/>
              </a:rPr>
              <a:t>St. </a:t>
            </a:r>
            <a:r>
              <a:rPr lang="cs-CZ" sz="2400" b="1" dirty="0" err="1" smtClean="0">
                <a:latin typeface="Garamond" pitchFamily="18" charset="0"/>
              </a:rPr>
              <a:t>Constantine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Philosopher</a:t>
            </a:r>
            <a:r>
              <a:rPr lang="cs-CZ" sz="2400" dirty="0" smtClean="0">
                <a:latin typeface="Garamond" pitchFamily="18" charset="0"/>
              </a:rPr>
              <a:t>.</a:t>
            </a:r>
          </a:p>
          <a:p>
            <a:r>
              <a:rPr lang="cs-CZ" sz="2400" dirty="0" err="1" smtClean="0">
                <a:latin typeface="Garamond" pitchFamily="18" charset="0"/>
              </a:rPr>
              <a:t>Glagolitsa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an  original graphic system  consisting of    38 signs  and it </a:t>
            </a:r>
            <a:r>
              <a:rPr lang="en-US" sz="2400" dirty="0" err="1" smtClean="0">
                <a:latin typeface="Garamond" pitchFamily="18" charset="0"/>
              </a:rPr>
              <a:t>expresse</a:t>
            </a:r>
            <a:r>
              <a:rPr lang="cs-CZ" sz="2400" dirty="0" smtClean="0">
                <a:latin typeface="Garamond" pitchFamily="18" charset="0"/>
              </a:rPr>
              <a:t>d</a:t>
            </a:r>
            <a:r>
              <a:rPr lang="en-US" sz="2400" dirty="0" smtClean="0">
                <a:latin typeface="Garamond" pitchFamily="18" charset="0"/>
              </a:rPr>
              <a:t>  the whole distinctiveness of the Old </a:t>
            </a:r>
            <a:r>
              <a:rPr lang="en-US" sz="2400" dirty="0" err="1" smtClean="0">
                <a:latin typeface="Garamond" pitchFamily="18" charset="0"/>
              </a:rPr>
              <a:t>Sl</a:t>
            </a:r>
            <a:r>
              <a:rPr lang="cs-CZ" sz="2400" dirty="0" err="1" smtClean="0">
                <a:latin typeface="Garamond" pitchFamily="18" charset="0"/>
              </a:rPr>
              <a:t>avic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language.  </a:t>
            </a:r>
            <a:endParaRPr lang="cs-CZ" sz="24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Phonologically it exceeded the Greek and Latin languages.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7" name="Zástupný symbol pro obsah 6" descr="hlaholice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2603"/>
            <a:ext cx="4752528" cy="659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55576" y="3717032"/>
            <a:ext cx="3520440" cy="1224136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Church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St. </a:t>
            </a:r>
            <a:r>
              <a:rPr lang="cs-CZ" sz="2000" dirty="0" err="1" smtClean="0">
                <a:latin typeface="Garamond" pitchFamily="18" charset="0"/>
              </a:rPr>
              <a:t>Margareth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Kopčany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Slovakia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en-US" sz="2000" dirty="0" smtClean="0">
                <a:latin typeface="Garamond" pitchFamily="18" charset="0"/>
              </a:rPr>
              <a:t>is the only remaining Great Moravian building</a:t>
            </a:r>
            <a:r>
              <a:rPr lang="cs-CZ" sz="2000" dirty="0" smtClean="0">
                <a:latin typeface="Garamond" pitchFamily="18" charset="0"/>
              </a:rPr>
              <a:t>. 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860032" y="5157192"/>
            <a:ext cx="3304416" cy="1368152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Great </a:t>
            </a:r>
            <a:r>
              <a:rPr lang="cs-CZ" sz="2000" dirty="0" err="1" smtClean="0">
                <a:latin typeface="Garamond" pitchFamily="18" charset="0"/>
              </a:rPr>
              <a:t>Moravian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jewelery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golden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earrings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9th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found</a:t>
            </a:r>
            <a:r>
              <a:rPr lang="cs-CZ" sz="2000" dirty="0" smtClean="0">
                <a:latin typeface="Garamond" pitchFamily="18" charset="0"/>
              </a:rPr>
              <a:t> in Valy u Mikulčic, </a:t>
            </a:r>
            <a:r>
              <a:rPr lang="cs-CZ" sz="2000" dirty="0" err="1" smtClean="0">
                <a:latin typeface="Garamond" pitchFamily="18" charset="0"/>
              </a:rPr>
              <a:t>South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Moravia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10" name="Zástupný symbol pro obsah 9" descr="Kopcany_st._margaret_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547874" cy="3024336"/>
          </a:xfrm>
        </p:spPr>
      </p:pic>
      <p:pic>
        <p:nvPicPr>
          <p:cNvPr id="11" name="Zástupný symbol pro obsah 10" descr="nausni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521075" cy="35210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660053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Places</a:t>
            </a:r>
            <a:r>
              <a:rPr lang="cs-CZ" sz="2800" dirty="0" smtClean="0"/>
              <a:t> to visit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352928" cy="5688632"/>
          </a:xfrm>
        </p:spPr>
        <p:txBody>
          <a:bodyPr anchor="t"/>
          <a:lstStyle/>
          <a:p>
            <a:r>
              <a:rPr lang="cs-CZ" sz="2000" b="1" dirty="0" err="1" smtClean="0">
                <a:latin typeface="Garamond" pitchFamily="18" charset="0"/>
              </a:rPr>
              <a:t>Moravian</a:t>
            </a:r>
            <a:r>
              <a:rPr lang="cs-CZ" sz="2000" b="1" dirty="0" smtClean="0">
                <a:latin typeface="Garamond" pitchFamily="18" charset="0"/>
              </a:rPr>
              <a:t> Museum – Zelný trh 8, Brno</a:t>
            </a:r>
          </a:p>
          <a:p>
            <a:pPr>
              <a:buNone/>
            </a:pPr>
            <a:r>
              <a:rPr lang="cs-CZ" sz="2000" dirty="0" smtClean="0">
                <a:latin typeface="Garamond" pitchFamily="18" charset="0"/>
              </a:rPr>
              <a:t>http://www.</a:t>
            </a:r>
            <a:r>
              <a:rPr lang="cs-CZ" sz="2000" dirty="0" err="1" smtClean="0">
                <a:latin typeface="Garamond" pitchFamily="18" charset="0"/>
              </a:rPr>
              <a:t>mzm.cz</a:t>
            </a:r>
            <a:r>
              <a:rPr lang="cs-CZ" sz="2000" dirty="0" smtClean="0">
                <a:latin typeface="Garamond" pitchFamily="18" charset="0"/>
              </a:rPr>
              <a:t>/</a:t>
            </a:r>
            <a:r>
              <a:rPr lang="cs-CZ" sz="2000" dirty="0" err="1" smtClean="0">
                <a:latin typeface="Garamond" pitchFamily="18" charset="0"/>
              </a:rPr>
              <a:t>en</a:t>
            </a:r>
            <a:r>
              <a:rPr lang="cs-CZ" sz="2000" dirty="0" smtClean="0">
                <a:latin typeface="Garamond" pitchFamily="18" charset="0"/>
              </a:rPr>
              <a:t>/</a:t>
            </a:r>
            <a:r>
              <a:rPr lang="cs-CZ" sz="2000" dirty="0" err="1" smtClean="0">
                <a:latin typeface="Garamond" pitchFamily="18" charset="0"/>
              </a:rPr>
              <a:t>great</a:t>
            </a:r>
            <a:r>
              <a:rPr lang="cs-CZ" sz="2000" dirty="0" smtClean="0">
                <a:latin typeface="Garamond" pitchFamily="18" charset="0"/>
              </a:rPr>
              <a:t>-</a:t>
            </a:r>
            <a:r>
              <a:rPr lang="cs-CZ" sz="2000" dirty="0" err="1" smtClean="0">
                <a:latin typeface="Garamond" pitchFamily="18" charset="0"/>
              </a:rPr>
              <a:t>moravia</a:t>
            </a:r>
            <a:r>
              <a:rPr lang="cs-CZ" sz="2000" dirty="0" smtClean="0">
                <a:latin typeface="Garamond" pitchFamily="18" charset="0"/>
              </a:rPr>
              <a:t>/</a:t>
            </a:r>
          </a:p>
          <a:p>
            <a:pPr>
              <a:buNone/>
            </a:pPr>
            <a:r>
              <a:rPr lang="en-US" sz="1600" b="1" dirty="0" smtClean="0">
                <a:latin typeface="Garamond" pitchFamily="18" charset="0"/>
              </a:rPr>
              <a:t>Great Moravia</a:t>
            </a:r>
            <a:r>
              <a:rPr lang="en-US" sz="1600" dirty="0" smtClean="0">
                <a:latin typeface="Garamond" pitchFamily="18" charset="0"/>
              </a:rPr>
              <a:t> – this exhibition introduces you to the plentiful treasures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en-US" sz="1600" dirty="0" smtClean="0">
                <a:latin typeface="Garamond" pitchFamily="18" charset="0"/>
              </a:rPr>
              <a:t>documenting the remarkable phenomenon of Great Moravia, the very first Slavonic state. Coming here you shall be astonished by the incredible beauty of Moravian </a:t>
            </a:r>
            <a:r>
              <a:rPr lang="en-US" sz="1600" dirty="0" err="1" smtClean="0">
                <a:latin typeface="Garamond" pitchFamily="18" charset="0"/>
              </a:rPr>
              <a:t>jewellery</a:t>
            </a:r>
            <a:r>
              <a:rPr lang="en-US" sz="1600" dirty="0" smtClean="0">
                <a:latin typeface="Garamond" pitchFamily="18" charset="0"/>
              </a:rPr>
              <a:t>, pottery, technological skills and handicraft of Moravian craftsmen</a:t>
            </a:r>
            <a:r>
              <a:rPr lang="cs-CZ" sz="1600" dirty="0" smtClean="0">
                <a:latin typeface="Garamond" pitchFamily="18" charset="0"/>
              </a:rPr>
              <a:t>.</a:t>
            </a:r>
            <a:r>
              <a:rPr lang="en-US" sz="1600" dirty="0" smtClean="0">
                <a:latin typeface="Garamond" pitchFamily="18" charset="0"/>
              </a:rPr>
              <a:t> </a:t>
            </a:r>
            <a:r>
              <a:rPr lang="en-US" sz="1800" dirty="0" smtClean="0">
                <a:latin typeface="Garamond" pitchFamily="18" charset="0"/>
              </a:rPr>
              <a:t> </a:t>
            </a:r>
            <a:endParaRPr lang="cs-CZ" sz="1800" dirty="0" smtClean="0">
              <a:latin typeface="Garamond" pitchFamily="18" charset="0"/>
            </a:endParaRPr>
          </a:p>
          <a:p>
            <a:r>
              <a:rPr lang="en-US" sz="2000" b="1" dirty="0" smtClean="0">
                <a:latin typeface="Garamond" pitchFamily="18" charset="0"/>
              </a:rPr>
              <a:t>Slavic fortified settlement in </a:t>
            </a:r>
            <a:r>
              <a:rPr lang="en-US" sz="2000" b="1" dirty="0" err="1" smtClean="0">
                <a:latin typeface="Garamond" pitchFamily="18" charset="0"/>
              </a:rPr>
              <a:t>Mikulčice</a:t>
            </a:r>
            <a:r>
              <a:rPr lang="en-US" sz="2000" b="1" dirty="0" smtClean="0">
                <a:latin typeface="Garamond" pitchFamily="18" charset="0"/>
              </a:rPr>
              <a:t>, The National Cultural Relic</a:t>
            </a:r>
            <a:r>
              <a:rPr lang="cs-CZ" sz="2000" b="1" dirty="0" smtClean="0">
                <a:latin typeface="Garamond" pitchFamily="18" charset="0"/>
              </a:rPr>
              <a:t>, Mikulčice – Valy, </a:t>
            </a:r>
            <a:r>
              <a:rPr lang="cs-CZ" sz="2000" b="1" dirty="0" err="1" smtClean="0">
                <a:latin typeface="Garamond" pitchFamily="18" charset="0"/>
              </a:rPr>
              <a:t>South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Moravia</a:t>
            </a:r>
            <a:endParaRPr lang="cs-CZ" sz="20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000" dirty="0" smtClean="0">
                <a:latin typeface="Garamond" pitchFamily="18" charset="0"/>
              </a:rPr>
              <a:t>http://www.</a:t>
            </a:r>
            <a:r>
              <a:rPr lang="cs-CZ" sz="2000" dirty="0" err="1" smtClean="0">
                <a:latin typeface="Garamond" pitchFamily="18" charset="0"/>
              </a:rPr>
              <a:t>masaryk.info</a:t>
            </a:r>
            <a:r>
              <a:rPr lang="cs-CZ" sz="2000" dirty="0" smtClean="0">
                <a:latin typeface="Garamond" pitchFamily="18" charset="0"/>
              </a:rPr>
              <a:t>/</a:t>
            </a:r>
            <a:r>
              <a:rPr lang="cs-CZ" sz="2000" dirty="0" err="1" smtClean="0">
                <a:latin typeface="Garamond" pitchFamily="18" charset="0"/>
              </a:rPr>
              <a:t>english</a:t>
            </a:r>
            <a:r>
              <a:rPr lang="cs-CZ" sz="2000" dirty="0" smtClean="0">
                <a:latin typeface="Garamond" pitchFamily="18" charset="0"/>
              </a:rPr>
              <a:t>/#</a:t>
            </a:r>
            <a:r>
              <a:rPr lang="cs-CZ" sz="2000" dirty="0" err="1" smtClean="0">
                <a:latin typeface="Garamond" pitchFamily="18" charset="0"/>
              </a:rPr>
              <a:t>mikulcice</a:t>
            </a:r>
            <a:endParaRPr lang="cs-CZ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Garamond" pitchFamily="18" charset="0"/>
              </a:rPr>
              <a:t>The place of historical importance, set in a beautiful countryside, remarkable as a historical site of Great Moravia (8-10th century AD). Two archeological exhibitions with priceless excavations. The original seat of Great Moravia kings and a place of cultural and religious mission of St. Cyril and Methodius.</a:t>
            </a:r>
            <a:endParaRPr lang="cs-CZ" sz="1600" dirty="0" smtClean="0">
              <a:latin typeface="Garamond" pitchFamily="18" charset="0"/>
            </a:endParaRPr>
          </a:p>
          <a:p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2000" b="1" dirty="0" smtClean="0">
                <a:latin typeface="Garamond" pitchFamily="18" charset="0"/>
              </a:rPr>
              <a:t>Modrá u Velehradu – </a:t>
            </a:r>
            <a:r>
              <a:rPr lang="cs-CZ" sz="2000" b="1" dirty="0" err="1" smtClean="0">
                <a:latin typeface="Garamond" pitchFamily="18" charset="0"/>
              </a:rPr>
              <a:t>Archeoskanzen</a:t>
            </a:r>
            <a:endParaRPr lang="cs-CZ" sz="20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1600" b="1" dirty="0" err="1" smtClean="0">
                <a:latin typeface="Garamond" pitchFamily="18" charset="0"/>
              </a:rPr>
              <a:t>Archeoskanzen</a:t>
            </a:r>
            <a:r>
              <a:rPr lang="en-US" sz="1600" b="1" dirty="0" smtClean="0">
                <a:latin typeface="Garamond" pitchFamily="18" charset="0"/>
              </a:rPr>
              <a:t> </a:t>
            </a:r>
            <a:r>
              <a:rPr lang="cs-CZ" sz="1600" b="1" dirty="0" smtClean="0">
                <a:latin typeface="Garamond" pitchFamily="18" charset="0"/>
              </a:rPr>
              <a:t>Modrá</a:t>
            </a:r>
            <a:r>
              <a:rPr lang="en-US" sz="1600" b="1" dirty="0" smtClean="0">
                <a:latin typeface="Garamond" pitchFamily="18" charset="0"/>
              </a:rPr>
              <a:t> </a:t>
            </a:r>
            <a:r>
              <a:rPr lang="en-US" sz="1600" dirty="0" smtClean="0">
                <a:latin typeface="Garamond" pitchFamily="18" charset="0"/>
              </a:rPr>
              <a:t>- Fortified settlement in the </a:t>
            </a:r>
            <a:r>
              <a:rPr lang="cs-CZ" sz="1600" dirty="0" err="1" smtClean="0">
                <a:latin typeface="Garamond" pitchFamily="18" charset="0"/>
              </a:rPr>
              <a:t>Central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en-US" sz="1600" dirty="0" smtClean="0">
                <a:latin typeface="Garamond" pitchFamily="18" charset="0"/>
              </a:rPr>
              <a:t>Moravia is located near </a:t>
            </a:r>
            <a:r>
              <a:rPr lang="en-US" sz="1600" dirty="0" err="1" smtClean="0">
                <a:latin typeface="Garamond" pitchFamily="18" charset="0"/>
              </a:rPr>
              <a:t>Uherske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Hradiste</a:t>
            </a:r>
            <a:r>
              <a:rPr lang="cs-CZ" sz="1600" dirty="0" smtClean="0">
                <a:latin typeface="Garamond" pitchFamily="18" charset="0"/>
              </a:rPr>
              <a:t>. </a:t>
            </a:r>
            <a:r>
              <a:rPr lang="en-US" sz="1600" dirty="0" smtClean="0">
                <a:latin typeface="Garamond" pitchFamily="18" charset="0"/>
              </a:rPr>
              <a:t>It is an important subject </a:t>
            </a:r>
            <a:r>
              <a:rPr lang="cs-CZ" sz="1600" dirty="0" err="1" smtClean="0">
                <a:latin typeface="Garamond" pitchFamily="18" charset="0"/>
              </a:rPr>
              <a:t>showing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en-US" sz="1600" dirty="0" smtClean="0">
                <a:latin typeface="Garamond" pitchFamily="18" charset="0"/>
              </a:rPr>
              <a:t>one of the most important periods of our national history. </a:t>
            </a:r>
            <a:r>
              <a:rPr lang="en-US" sz="1600" dirty="0" err="1" smtClean="0">
                <a:latin typeface="Garamond" pitchFamily="18" charset="0"/>
              </a:rPr>
              <a:t>Skanzen</a:t>
            </a:r>
            <a:r>
              <a:rPr lang="en-US" sz="1600" dirty="0" smtClean="0">
                <a:latin typeface="Garamond" pitchFamily="18" charset="0"/>
              </a:rPr>
              <a:t> live everyday life, with educational performances, programs, experimental melting of metals, manufacture of ceramics, agricultural production and the constantly carried out archaeological research.</a:t>
            </a:r>
            <a:endParaRPr lang="cs-CZ" sz="1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948085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Western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in 9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10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frankish</a:t>
            </a:r>
            <a:r>
              <a:rPr lang="cs-CZ" sz="2800" dirty="0" smtClean="0">
                <a:latin typeface="Garamond" pitchFamily="18" charset="0"/>
              </a:rPr>
              <a:t> empire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268760"/>
            <a:ext cx="7776864" cy="5400600"/>
          </a:xfrm>
        </p:spPr>
        <p:txBody>
          <a:bodyPr/>
          <a:lstStyle/>
          <a:p>
            <a:pPr lvl="0"/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Charlemagne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(Charles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Great) 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764 </a:t>
            </a:r>
            <a:r>
              <a:rPr lang="cs-CZ" sz="2400" dirty="0" smtClean="0">
                <a:latin typeface="Garamond" pitchFamily="18" charset="0"/>
              </a:rPr>
              <a:t>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Franks</a:t>
            </a:r>
            <a:r>
              <a:rPr lang="cs-CZ" sz="2400" dirty="0" smtClean="0">
                <a:latin typeface="Garamond" pitchFamily="18" charset="0"/>
              </a:rPr>
              <a:t>, 774 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sz="2400" b="1" dirty="0" smtClean="0">
                <a:latin typeface="Garamond" pitchFamily="18" charset="0"/>
              </a:rPr>
              <a:t>800 – </a:t>
            </a:r>
            <a:r>
              <a:rPr lang="cs-CZ" sz="2400" dirty="0" err="1" smtClean="0">
                <a:latin typeface="Garamond" pitchFamily="18" charset="0"/>
              </a:rPr>
              <a:t>crowned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Pope – </a:t>
            </a:r>
            <a:r>
              <a:rPr lang="cs-CZ" sz="2400" dirty="0" err="1" smtClean="0">
                <a:latin typeface="Garamond" pitchFamily="18" charset="0"/>
              </a:rPr>
              <a:t>Emperor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Romans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en-US" sz="2400" dirty="0" smtClean="0">
                <a:latin typeface="Garamond" pitchFamily="18" charset="0"/>
              </a:rPr>
              <a:t>the ceremony formally acknowledged the Frankish Empire as the successor of the (Western) Roman one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after</a:t>
            </a:r>
            <a:r>
              <a:rPr lang="cs-CZ" sz="2400" dirty="0" smtClean="0">
                <a:latin typeface="Garamond" pitchFamily="18" charset="0"/>
              </a:rPr>
              <a:t> 840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empire split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three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parts</a:t>
            </a:r>
            <a:r>
              <a:rPr lang="cs-CZ" sz="2400" dirty="0" smtClean="0">
                <a:latin typeface="Garamond" pitchFamily="18" charset="0"/>
              </a:rPr>
              <a:t>:</a:t>
            </a:r>
            <a:endParaRPr lang="cs-CZ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err="1" smtClean="0">
                <a:latin typeface="Garamond" pitchFamily="18" charset="0"/>
              </a:rPr>
              <a:t>West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Frankish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Charles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Bald </a:t>
            </a:r>
            <a:r>
              <a:rPr lang="cs-CZ" sz="2400" dirty="0" smtClean="0">
                <a:latin typeface="Garamond" pitchFamily="18" charset="0"/>
              </a:rPr>
              <a:t>– </a:t>
            </a:r>
            <a:r>
              <a:rPr lang="en-US" sz="2400" dirty="0" smtClean="0">
                <a:latin typeface="Garamond" pitchFamily="18" charset="0"/>
              </a:rPr>
              <a:t>the foundation for the later France </a:t>
            </a:r>
            <a:r>
              <a:rPr lang="cs-CZ" sz="2400" dirty="0" err="1" smtClean="0">
                <a:latin typeface="Garamond" pitchFamily="18" charset="0"/>
              </a:rPr>
              <a:t>under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House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Kapet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 smtClean="0">
                <a:latin typeface="Garamond" pitchFamily="18" charset="0"/>
              </a:rPr>
              <a:t>Middle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– 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Lothar 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I </a:t>
            </a:r>
            <a:r>
              <a:rPr lang="cs-CZ" sz="2400" dirty="0" smtClean="0">
                <a:latin typeface="Garamond" pitchFamily="18" charset="0"/>
              </a:rPr>
              <a:t>(</a:t>
            </a:r>
            <a:r>
              <a:rPr lang="cs-CZ" sz="2400" dirty="0" err="1" smtClean="0">
                <a:latin typeface="Garamond" pitchFamily="18" charset="0"/>
              </a:rPr>
              <a:t>Lotharingia</a:t>
            </a:r>
            <a:r>
              <a:rPr lang="cs-CZ" sz="2400" dirty="0" smtClean="0">
                <a:latin typeface="Garamond" pitchFamily="18" charset="0"/>
              </a:rPr>
              <a:t>, Burgundy, </a:t>
            </a:r>
            <a:r>
              <a:rPr lang="cs-CZ" sz="2400" dirty="0" err="1" smtClean="0">
                <a:latin typeface="Garamond" pitchFamily="18" charset="0"/>
              </a:rPr>
              <a:t>nothern</a:t>
            </a:r>
            <a:r>
              <a:rPr lang="cs-CZ" sz="2400" dirty="0" smtClean="0">
                <a:latin typeface="Garamond" pitchFamily="18" charset="0"/>
              </a:rPr>
              <a:t> Italy – Lombardy)</a:t>
            </a:r>
            <a:endParaRPr lang="cs-CZ" sz="2400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err="1" smtClean="0">
                <a:latin typeface="Garamond" pitchFamily="18" charset="0"/>
              </a:rPr>
              <a:t>East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Frankish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Louis (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Ludwig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German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→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area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modern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Switzerland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1872208" cy="5904656"/>
          </a:xfrm>
        </p:spPr>
        <p:txBody>
          <a:bodyPr>
            <a:normAutofit fontScale="92500"/>
          </a:bodyPr>
          <a:lstStyle/>
          <a:p>
            <a:endParaRPr lang="cs-CZ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cs-CZ" sz="2400" b="1" u="sng" dirty="0" err="1" smtClean="0">
                <a:solidFill>
                  <a:schemeClr val="tx2"/>
                </a:solidFill>
                <a:latin typeface="Garamond" pitchFamily="18" charset="0"/>
              </a:rPr>
              <a:t>Division</a:t>
            </a:r>
            <a:r>
              <a:rPr lang="cs-CZ" sz="2400" b="1" u="sng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u="sng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400" b="1" u="sng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u="sng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sz="2400" b="1" u="sng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u="sng" dirty="0" err="1" smtClean="0">
                <a:solidFill>
                  <a:schemeClr val="tx2"/>
                </a:solidFill>
                <a:latin typeface="Garamond" pitchFamily="18" charset="0"/>
              </a:rPr>
              <a:t>Frankish</a:t>
            </a:r>
            <a:r>
              <a:rPr lang="cs-CZ" sz="2400" b="1" u="sng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r>
              <a:rPr lang="cs-CZ" sz="2400" b="1" u="sng" dirty="0" smtClean="0">
                <a:solidFill>
                  <a:schemeClr val="tx2"/>
                </a:solidFill>
                <a:latin typeface="Garamond" pitchFamily="18" charset="0"/>
              </a:rPr>
              <a:t>Empire</a:t>
            </a:r>
          </a:p>
          <a:p>
            <a:endParaRPr lang="cs-CZ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Frankia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smtClean="0">
                <a:latin typeface="Garamond" pitchFamily="18" charset="0"/>
              </a:rPr>
              <a:t>– pink</a:t>
            </a:r>
          </a:p>
          <a:p>
            <a:endParaRPr lang="cs-CZ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Middle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Frankia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smtClean="0">
                <a:latin typeface="Garamond" pitchFamily="18" charset="0"/>
              </a:rPr>
              <a:t>– green</a:t>
            </a:r>
          </a:p>
          <a:p>
            <a:endParaRPr lang="cs-CZ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East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Frankia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yellow</a:t>
            </a:r>
            <a:endParaRPr lang="cs-CZ" sz="2400" dirty="0" smtClean="0">
              <a:latin typeface="Garamond" pitchFamily="18" charset="0"/>
            </a:endParaRPr>
          </a:p>
          <a:p>
            <a:endParaRPr lang="cs-CZ" sz="2400" dirty="0" smtClean="0">
              <a:latin typeface="Garamond" pitchFamily="18" charset="0"/>
            </a:endParaRPr>
          </a:p>
          <a:p>
            <a:endParaRPr lang="cs-CZ" sz="2400" dirty="0"/>
          </a:p>
        </p:txBody>
      </p:sp>
      <p:pic>
        <p:nvPicPr>
          <p:cNvPr id="7" name="Zástupný symbol pro obsah 6" descr="800px-Partage_de_l'Empire_carolingien_au_Traité_de_Verdun_en_8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6574644" cy="60486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roman</a:t>
            </a:r>
            <a:r>
              <a:rPr lang="cs-CZ" sz="2800" dirty="0" smtClean="0">
                <a:latin typeface="Garamond" pitchFamily="18" charset="0"/>
              </a:rPr>
              <a:t> empire in 10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HRR 96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322524" cy="53285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1405</TotalTime>
  <Words>2779</Words>
  <Application>Microsoft Office PowerPoint</Application>
  <PresentationFormat>Předvádění na obrazovce (4:3)</PresentationFormat>
  <Paragraphs>247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Bohatý</vt:lpstr>
      <vt:lpstr>Central europe and the czech lands in the middle ages </vt:lpstr>
      <vt:lpstr>The Great Moravia in the 9th century </vt:lpstr>
      <vt:lpstr>The Great Moravia in the 9th century </vt:lpstr>
      <vt:lpstr>Snímek 4</vt:lpstr>
      <vt:lpstr>Snímek 5</vt:lpstr>
      <vt:lpstr>Places to visit</vt:lpstr>
      <vt:lpstr>Western europe in 9th and 10th century – frankish empire</vt:lpstr>
      <vt:lpstr>Snímek 8</vt:lpstr>
      <vt:lpstr>The roman empire in 10th century</vt:lpstr>
      <vt:lpstr>The holy roman empire</vt:lpstr>
      <vt:lpstr>Central europe in 10th and 11 th century </vt:lpstr>
      <vt:lpstr>Snímek 12</vt:lpstr>
      <vt:lpstr>Bohemia from 9th century till 1306 </vt:lpstr>
      <vt:lpstr>Snímek 14</vt:lpstr>
      <vt:lpstr>The Kingdom of bohemia</vt:lpstr>
      <vt:lpstr>the House of Přemyslids</vt:lpstr>
      <vt:lpstr>Snímek 17</vt:lpstr>
      <vt:lpstr>the House of Luxembourgs</vt:lpstr>
      <vt:lpstr>  the House of Luxembourgs (1310–1437)  </vt:lpstr>
      <vt:lpstr>Charles IV</vt:lpstr>
      <vt:lpstr>Snímek 21</vt:lpstr>
      <vt:lpstr>Snímek 22</vt:lpstr>
      <vt:lpstr>Snímek 23</vt:lpstr>
      <vt:lpstr>Gothic architecture</vt:lpstr>
      <vt:lpstr>The holy roman empire during 14th and 15th century</vt:lpstr>
      <vt:lpstr>Snímek 26</vt:lpstr>
      <vt:lpstr>The church  in 14th and 15th  century</vt:lpstr>
      <vt:lpstr>Snímek 28</vt:lpstr>
      <vt:lpstr>The Hussite Revolution (1419 - 1436)</vt:lpstr>
      <vt:lpstr>Master Jan Hus</vt:lpstr>
      <vt:lpstr>The Hussites</vt:lpstr>
      <vt:lpstr>Snímek 32</vt:lpstr>
      <vt:lpstr>Snímek 33</vt:lpstr>
      <vt:lpstr>The Hussites</vt:lpstr>
      <vt:lpstr>The house of Jaggiellonians</vt:lpstr>
      <vt:lpstr>The house of Jaggiellonians</vt:lpstr>
      <vt:lpstr>Kingdom of bohemia  during the middle ages. a map.  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outline of the history of the Czech Lands in the Middle Ages</dc:title>
  <dc:creator>Standard</dc:creator>
  <cp:lastModifiedBy>Standard</cp:lastModifiedBy>
  <cp:revision>142</cp:revision>
  <dcterms:created xsi:type="dcterms:W3CDTF">2012-09-16T15:49:53Z</dcterms:created>
  <dcterms:modified xsi:type="dcterms:W3CDTF">2015-09-15T18:16:22Z</dcterms:modified>
</cp:coreProperties>
</file>