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94" r:id="rId4"/>
    <p:sldId id="284" r:id="rId5"/>
    <p:sldId id="293" r:id="rId6"/>
    <p:sldId id="295" r:id="rId7"/>
    <p:sldId id="285" r:id="rId8"/>
    <p:sldId id="296" r:id="rId9"/>
    <p:sldId id="286" r:id="rId10"/>
    <p:sldId id="297" r:id="rId11"/>
    <p:sldId id="287" r:id="rId12"/>
    <p:sldId id="300" r:id="rId13"/>
    <p:sldId id="301" r:id="rId14"/>
    <p:sldId id="302" r:id="rId15"/>
    <p:sldId id="303" r:id="rId16"/>
    <p:sldId id="304" r:id="rId17"/>
    <p:sldId id="288" r:id="rId18"/>
    <p:sldId id="289" r:id="rId19"/>
    <p:sldId id="290" r:id="rId20"/>
    <p:sldId id="291" r:id="rId21"/>
    <p:sldId id="257" r:id="rId22"/>
    <p:sldId id="259" r:id="rId23"/>
    <p:sldId id="309" r:id="rId24"/>
    <p:sldId id="261" r:id="rId25"/>
    <p:sldId id="308" r:id="rId26"/>
    <p:sldId id="292" r:id="rId27"/>
    <p:sldId id="307" r:id="rId28"/>
    <p:sldId id="317" r:id="rId29"/>
    <p:sldId id="310" r:id="rId30"/>
    <p:sldId id="311" r:id="rId31"/>
    <p:sldId id="312" r:id="rId32"/>
    <p:sldId id="313" r:id="rId33"/>
    <p:sldId id="314" r:id="rId34"/>
    <p:sldId id="315" r:id="rId35"/>
    <p:sldId id="31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1DEA5E-93B1-4538-8E32-164E4261BB0D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9B2E2A-C46B-4F50-BBDB-C954DBE86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AD50-28E6-420F-8665-2AD307A857A2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8287-EDCC-4E96-94EF-D5E06C0A21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44DE4-3CC4-44E2-AC73-86AEFDF905CF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3AE693-66B3-4BCD-914B-ADB7D25CD4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9D6-8527-465A-BB14-DC7330FEC1D9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0B52-E55C-4F8B-A442-04E805CEFE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AA4764F-A921-495D-843D-F05309DCFCAC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F175F-EB2D-4776-BC73-ACAAEEF12F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2CC9-A3AC-4D46-8CF1-F1E939A0565B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5F55-E057-418C-92EB-EAF7FF2DAC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DE77-3A37-452F-A9B9-8FA7BE5F3151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9CDB-9469-4CB8-8158-B58B1CD994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B1B8-B98F-4F8D-8DA2-4F9D2486B63E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4C0B-8FFC-47C8-8179-2A514987B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23D0-6D11-4A73-90BB-9E5BA8EA0DE4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8243-13B7-472F-91D0-B9636C324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A40B-DD8A-4315-AE70-955FF82935EC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95EF-CCEA-4B5E-B599-E9B289E99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9A479-3F65-4CAA-B9CF-FCE594A842EB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AA9E-6CB0-4007-846F-B054C488A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EDB688-6977-46B5-8689-C63EFCF54E18}" type="datetimeFigureOut">
              <a:rPr lang="cs-CZ"/>
              <a:pPr>
                <a:defRPr/>
              </a:pPr>
              <a:t>25.9.2015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D77C62-D819-4B00-8BC6-396EDD788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antini.cz/index-en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mekmilotice.cz/virtualni-prohlidka-2/" TargetMode="External"/><Relationship Id="rId2" Type="http://schemas.openxmlformats.org/officeDocument/2006/relationships/hyperlink" Target="http://www.zamek-vranov.cz/en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6408712" cy="49685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err="1">
                <a:latin typeface="Garamond" pitchFamily="18" charset="0"/>
              </a:rPr>
              <a:t>Central</a:t>
            </a:r>
            <a:r>
              <a:rPr lang="cs-CZ" u="sng" dirty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Europe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Before</a:t>
            </a:r>
            <a:r>
              <a:rPr lang="cs-CZ" u="sng" dirty="0" smtClean="0">
                <a:latin typeface="Garamond" pitchFamily="18" charset="0"/>
              </a:rPr>
              <a:t>, </a:t>
            </a:r>
            <a:r>
              <a:rPr lang="cs-CZ" u="sng" dirty="0" err="1" smtClean="0">
                <a:latin typeface="Garamond" pitchFamily="18" charset="0"/>
              </a:rPr>
              <a:t>during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and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>
                <a:latin typeface="Garamond" pitchFamily="18" charset="0"/>
              </a:rPr>
              <a:t>after</a:t>
            </a:r>
            <a:r>
              <a:rPr lang="cs-CZ" u="sng" dirty="0">
                <a:latin typeface="Garamond" pitchFamily="18" charset="0"/>
              </a:rPr>
              <a:t> </a:t>
            </a:r>
            <a:r>
              <a:rPr lang="cs-CZ" u="sng" dirty="0" smtClean="0">
                <a:latin typeface="Garamond" pitchFamily="18" charset="0"/>
              </a:rPr>
              <a:t/>
            </a:r>
            <a:br>
              <a:rPr lang="cs-CZ" u="sng" dirty="0" smtClean="0">
                <a:latin typeface="Garamond" pitchFamily="18" charset="0"/>
              </a:rPr>
            </a:br>
            <a:r>
              <a:rPr lang="cs-CZ" u="sng" dirty="0" err="1" smtClean="0">
                <a:latin typeface="Garamond" pitchFamily="18" charset="0"/>
              </a:rPr>
              <a:t>Thirty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>
                <a:latin typeface="Garamond" pitchFamily="18" charset="0"/>
              </a:rPr>
              <a:t>Years</a:t>
            </a:r>
            <a:r>
              <a:rPr lang="cs-CZ" u="sng" dirty="0">
                <a:latin typeface="Garamond" pitchFamily="18" charset="0"/>
              </a:rPr>
              <a:t>´ </a:t>
            </a:r>
            <a:r>
              <a:rPr lang="cs-CZ" u="sng" dirty="0" err="1" smtClean="0">
                <a:latin typeface="Garamond" pitchFamily="18" charset="0"/>
              </a:rPr>
              <a:t>War</a:t>
            </a:r>
            <a:r>
              <a:rPr lang="cs-CZ" dirty="0">
                <a:latin typeface="Garamond" pitchFamily="18" charset="0"/>
              </a:rPr>
              <a:t/>
            </a:r>
            <a:br>
              <a:rPr lang="cs-CZ" dirty="0">
                <a:latin typeface="Garamond" pitchFamily="18" charset="0"/>
              </a:rPr>
            </a:br>
            <a:endParaRPr lang="cs-CZ" u="sng" dirty="0">
              <a:latin typeface="Garamond" pitchFamily="18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6400800" cy="433387"/>
          </a:xfrm>
        </p:spPr>
        <p:txBody>
          <a:bodyPr/>
          <a:lstStyle/>
          <a:p>
            <a:pPr eaLnBrk="1" hangingPunct="1"/>
            <a:r>
              <a:rPr lang="cs-CZ" sz="2800" dirty="0" smtClean="0">
                <a:latin typeface="Garamond" pitchFamily="18" charset="0"/>
              </a:rPr>
              <a:t>Jana </a:t>
            </a:r>
            <a:r>
              <a:rPr lang="cs-CZ" sz="2800" dirty="0" err="1" smtClean="0">
                <a:latin typeface="Garamond" pitchFamily="18" charset="0"/>
              </a:rPr>
              <a:t>Skerlova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Ph.D</a:t>
            </a:r>
            <a:r>
              <a:rPr lang="cs-CZ" sz="2800" dirty="0" smtClean="0"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064896" cy="6195715"/>
          </a:xfrm>
        </p:spPr>
        <p:txBody>
          <a:bodyPr/>
          <a:lstStyle/>
          <a:p>
            <a:pPr lvl="0"/>
            <a:r>
              <a:rPr lang="cs-CZ" sz="2200" dirty="0" err="1" smtClean="0">
                <a:latin typeface="Garamond" pitchFamily="18" charset="0"/>
              </a:rPr>
              <a:t>Rudoplh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supported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culture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arts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sciences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etc</a:t>
            </a:r>
            <a:r>
              <a:rPr lang="cs-CZ" sz="2200" dirty="0" smtClean="0">
                <a:latin typeface="Garamond" pitchFamily="18" charset="0"/>
              </a:rPr>
              <a:t>.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due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presence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many </a:t>
            </a:r>
            <a:r>
              <a:rPr lang="cs-CZ" sz="2200" dirty="0" err="1" smtClean="0">
                <a:latin typeface="Garamond" pitchFamily="18" charset="0"/>
              </a:rPr>
              <a:t>artist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scientist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development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culture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natural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sciences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capital</a:t>
            </a:r>
            <a:r>
              <a:rPr lang="cs-CZ" sz="2200" dirty="0" smtClean="0">
                <a:latin typeface="Garamond" pitchFamily="18" charset="0"/>
              </a:rPr>
              <a:t> city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called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i="1" dirty="0" smtClean="0">
                <a:latin typeface="Garamond" pitchFamily="18" charset="0"/>
              </a:rPr>
              <a:t>„</a:t>
            </a:r>
            <a:r>
              <a:rPr lang="cs-CZ" sz="2200" b="1" i="1" dirty="0" err="1" smtClean="0">
                <a:latin typeface="Garamond" pitchFamily="18" charset="0"/>
              </a:rPr>
              <a:t>the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Golden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Prague</a:t>
            </a:r>
            <a:r>
              <a:rPr lang="cs-CZ" sz="2200" b="1" i="1" dirty="0" smtClean="0">
                <a:latin typeface="Garamond" pitchFamily="18" charset="0"/>
              </a:rPr>
              <a:t>“</a:t>
            </a:r>
            <a:endParaRPr lang="cs-CZ" sz="2200" b="1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Rudolph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supported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natural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philosofers</a:t>
            </a:r>
            <a:r>
              <a:rPr lang="cs-CZ" sz="2200" dirty="0" smtClean="0">
                <a:latin typeface="Garamond" pitchFamily="18" charset="0"/>
              </a:rPr>
              <a:t> such as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astronomers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Tycho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Brahe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and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Johannes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Kepler</a:t>
            </a:r>
            <a:r>
              <a:rPr lang="cs-CZ" sz="2200" i="1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Giordanno</a:t>
            </a:r>
            <a:r>
              <a:rPr lang="cs-CZ" sz="2200" i="1" dirty="0" smtClean="0">
                <a:latin typeface="Garamond" pitchFamily="18" charset="0"/>
              </a:rPr>
              <a:t> Bruno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spent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some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time</a:t>
            </a:r>
            <a:r>
              <a:rPr lang="cs-CZ" sz="2200" dirty="0" smtClean="0">
                <a:latin typeface="Garamond" pitchFamily="18" charset="0"/>
              </a:rPr>
              <a:t> in </a:t>
            </a:r>
            <a:r>
              <a:rPr lang="cs-CZ" sz="2200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when</a:t>
            </a:r>
            <a:r>
              <a:rPr lang="cs-CZ" sz="2200" dirty="0" smtClean="0">
                <a:latin typeface="Garamond" pitchFamily="18" charset="0"/>
              </a:rPr>
              <a:t> he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on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run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inquisition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err="1" smtClean="0">
                <a:latin typeface="Garamond" pitchFamily="18" charset="0"/>
              </a:rPr>
              <a:t>Rudolph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kept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menagerie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exotic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animals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botanical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gardens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Europe’s</a:t>
            </a:r>
            <a:r>
              <a:rPr lang="cs-CZ" sz="2200" dirty="0" smtClean="0">
                <a:latin typeface="Garamond" pitchFamily="18" charset="0"/>
              </a:rPr>
              <a:t> most </a:t>
            </a:r>
            <a:r>
              <a:rPr lang="cs-CZ" sz="2200" dirty="0" err="1" smtClean="0">
                <a:latin typeface="Garamond" pitchFamily="18" charset="0"/>
              </a:rPr>
              <a:t>extensive</a:t>
            </a:r>
            <a:r>
              <a:rPr lang="cs-CZ" sz="2200" dirty="0" smtClean="0">
                <a:latin typeface="Garamond" pitchFamily="18" charset="0"/>
              </a:rPr>
              <a:t> "</a:t>
            </a:r>
            <a:r>
              <a:rPr lang="cs-CZ" sz="2200" dirty="0" err="1" smtClean="0">
                <a:latin typeface="Garamond" pitchFamily="18" charset="0"/>
              </a:rPr>
              <a:t>cabinet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curiosities</a:t>
            </a:r>
            <a:r>
              <a:rPr lang="cs-CZ" sz="2200" dirty="0" smtClean="0">
                <a:latin typeface="Garamond" pitchFamily="18" charset="0"/>
              </a:rPr>
              <a:t>"(</a:t>
            </a:r>
            <a:r>
              <a:rPr lang="cs-CZ" sz="2200" dirty="0" err="1" smtClean="0">
                <a:latin typeface="Garamond" pitchFamily="18" charset="0"/>
              </a:rPr>
              <a:t>Kunstkammer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Rudolph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patronated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occult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sciences</a:t>
            </a:r>
            <a:r>
              <a:rPr lang="cs-CZ" sz="2200" i="1" dirty="0" smtClean="0">
                <a:latin typeface="Garamond" pitchFamily="18" charset="0"/>
              </a:rPr>
              <a:t>, </a:t>
            </a:r>
            <a:r>
              <a:rPr lang="cs-CZ" sz="2200" dirty="0" smtClean="0">
                <a:latin typeface="Garamond" pitchFamily="18" charset="0"/>
              </a:rPr>
              <a:t>many </a:t>
            </a:r>
            <a:r>
              <a:rPr lang="cs-CZ" sz="2200" dirty="0" err="1" smtClean="0">
                <a:latin typeface="Garamond" pitchFamily="18" charset="0"/>
              </a:rPr>
              <a:t>alchymists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stayed</a:t>
            </a:r>
            <a:r>
              <a:rPr lang="cs-CZ" sz="2200" dirty="0" smtClean="0">
                <a:latin typeface="Garamond" pitchFamily="18" charset="0"/>
              </a:rPr>
              <a:t> in </a:t>
            </a:r>
            <a:r>
              <a:rPr lang="cs-CZ" sz="2200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during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reign</a:t>
            </a:r>
            <a:r>
              <a:rPr lang="cs-CZ" sz="2200" dirty="0" smtClean="0">
                <a:latin typeface="Garamond" pitchFamily="18" charset="0"/>
              </a:rPr>
              <a:t> such as Edward </a:t>
            </a:r>
            <a:r>
              <a:rPr lang="cs-CZ" sz="2200" dirty="0" err="1" smtClean="0">
                <a:latin typeface="Garamond" pitchFamily="18" charset="0"/>
              </a:rPr>
              <a:t>Kelley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John </a:t>
            </a:r>
            <a:r>
              <a:rPr lang="cs-CZ" sz="2200" dirty="0" err="1" smtClean="0">
                <a:latin typeface="Garamond" pitchFamily="18" charset="0"/>
              </a:rPr>
              <a:t>Dee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200" dirty="0" smtClean="0">
                <a:latin typeface="Garamond" pitchFamily="18" charset="0"/>
              </a:rPr>
              <a:t>he had his </a:t>
            </a:r>
            <a:r>
              <a:rPr lang="cs-CZ" sz="2200" dirty="0" err="1" smtClean="0">
                <a:latin typeface="Garamond" pitchFamily="18" charset="0"/>
              </a:rPr>
              <a:t>private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alchemy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laboratory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where</a:t>
            </a:r>
            <a:r>
              <a:rPr lang="cs-CZ" sz="2200" dirty="0" smtClean="0">
                <a:latin typeface="Garamond" pitchFamily="18" charset="0"/>
              </a:rPr>
              <a:t> he </a:t>
            </a:r>
            <a:r>
              <a:rPr lang="cs-CZ" sz="2200" dirty="0" err="1" smtClean="0">
                <a:latin typeface="Garamond" pitchFamily="18" charset="0"/>
              </a:rPr>
              <a:t>arranged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experiments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smtClean="0">
                <a:latin typeface="Garamond" pitchFamily="18" charset="0"/>
              </a:rPr>
              <a:t>His </a:t>
            </a:r>
            <a:r>
              <a:rPr lang="cs-CZ" sz="2200" dirty="0" err="1" smtClean="0">
                <a:latin typeface="Garamond" pitchFamily="18" charset="0"/>
              </a:rPr>
              <a:t>lifelong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wish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find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Philosopher</a:t>
            </a:r>
            <a:r>
              <a:rPr lang="cs-CZ" sz="2200" dirty="0" smtClean="0">
                <a:latin typeface="Garamond" pitchFamily="18" charset="0"/>
              </a:rPr>
              <a:t>'s Stone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become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immortal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err="1" smtClean="0">
                <a:latin typeface="Garamond" pitchFamily="18" charset="0"/>
              </a:rPr>
              <a:t>apart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Philosopher</a:t>
            </a:r>
            <a:r>
              <a:rPr lang="cs-CZ" sz="2200" dirty="0" smtClean="0">
                <a:latin typeface="Garamond" pitchFamily="18" charset="0"/>
              </a:rPr>
              <a:t>´s Stone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alchymsits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wanted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construct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artificial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human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being</a:t>
            </a:r>
            <a:r>
              <a:rPr lang="cs-CZ" sz="2200" dirty="0" smtClean="0">
                <a:latin typeface="Garamond" pitchFamily="18" charset="0"/>
              </a:rPr>
              <a:t> – homunkulus</a:t>
            </a:r>
          </a:p>
          <a:p>
            <a:pPr lvl="0">
              <a:buNone/>
            </a:pPr>
            <a:endParaRPr lang="cs-CZ" sz="2000" dirty="0" smtClean="0">
              <a:latin typeface="Garamond" pitchFamily="18" charset="0"/>
            </a:endParaRPr>
          </a:p>
          <a:p>
            <a:endParaRPr lang="cs-CZ" sz="22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89098" y="692696"/>
            <a:ext cx="3429000" cy="72008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Rudoplh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Ii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89098" y="1772816"/>
            <a:ext cx="3575390" cy="4392488"/>
          </a:xfrm>
        </p:spPr>
        <p:txBody>
          <a:bodyPr>
            <a:normAutofit/>
          </a:bodyPr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Rudolph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loved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collecting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paintings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also</a:t>
            </a:r>
            <a:r>
              <a:rPr lang="cs-CZ" sz="2400" dirty="0" smtClean="0">
                <a:latin typeface="Garamond" pitchFamily="18" charset="0"/>
              </a:rPr>
              <a:t> a patron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many </a:t>
            </a:r>
            <a:r>
              <a:rPr lang="cs-CZ" sz="2400" dirty="0" err="1" smtClean="0">
                <a:latin typeface="Garamond" pitchFamily="18" charset="0"/>
              </a:rPr>
              <a:t>contemporary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artists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e</a:t>
            </a:r>
            <a:r>
              <a:rPr lang="cs-CZ" sz="2400" dirty="0" smtClean="0">
                <a:latin typeface="Garamond" pitchFamily="18" charset="0"/>
              </a:rPr>
              <a:t>. g. </a:t>
            </a:r>
            <a:r>
              <a:rPr lang="cs-CZ" sz="2400" i="1" dirty="0" err="1" smtClean="0">
                <a:latin typeface="Garamond" pitchFamily="18" charset="0"/>
              </a:rPr>
              <a:t>Giuseppe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Arcimboldo</a:t>
            </a:r>
            <a:r>
              <a:rPr lang="cs-CZ" sz="2400" i="1" dirty="0" smtClean="0">
                <a:latin typeface="Garamond" pitchFamily="18" charset="0"/>
              </a:rPr>
              <a:t>, </a:t>
            </a:r>
            <a:r>
              <a:rPr lang="cs-CZ" sz="2400" i="1" dirty="0" err="1" smtClean="0">
                <a:latin typeface="Garamond" pitchFamily="18" charset="0"/>
              </a:rPr>
              <a:t>Bartolomeus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Spranger</a:t>
            </a:r>
            <a:r>
              <a:rPr lang="cs-CZ" sz="2400" i="1" dirty="0" smtClean="0">
                <a:latin typeface="Garamond" pitchFamily="18" charset="0"/>
              </a:rPr>
              <a:t>, Hans </a:t>
            </a:r>
            <a:r>
              <a:rPr lang="cs-CZ" sz="2400" i="1" dirty="0" err="1" smtClean="0">
                <a:latin typeface="Garamond" pitchFamily="18" charset="0"/>
              </a:rPr>
              <a:t>von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Aachen</a:t>
            </a:r>
            <a:r>
              <a:rPr lang="cs-CZ" sz="2400" i="1" dirty="0" smtClean="0">
                <a:latin typeface="Garamond" pitchFamily="18" charset="0"/>
              </a:rPr>
              <a:t>, Adrian de </a:t>
            </a:r>
            <a:r>
              <a:rPr lang="cs-CZ" sz="2400" i="1" dirty="0" err="1" smtClean="0">
                <a:latin typeface="Garamond" pitchFamily="18" charset="0"/>
              </a:rPr>
              <a:t>Vries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many </a:t>
            </a:r>
            <a:r>
              <a:rPr lang="cs-CZ" sz="2400" dirty="0" err="1" smtClean="0">
                <a:latin typeface="Garamond" pitchFamily="18" charset="0"/>
              </a:rPr>
              <a:t>others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 smtClean="0"/>
          </a:p>
          <a:p>
            <a:r>
              <a:rPr lang="cs-CZ" sz="2400" i="1" dirty="0" err="1" smtClean="0">
                <a:latin typeface="Garamond" pitchFamily="18" charset="0"/>
              </a:rPr>
              <a:t>Interesting</a:t>
            </a:r>
            <a:r>
              <a:rPr lang="cs-CZ" sz="2400" i="1" dirty="0" smtClean="0">
                <a:latin typeface="Garamond" pitchFamily="18" charset="0"/>
              </a:rPr>
              <a:t> web </a:t>
            </a:r>
            <a:r>
              <a:rPr lang="cs-CZ" sz="2400" i="1" dirty="0" err="1" smtClean="0">
                <a:latin typeface="Garamond" pitchFamily="18" charset="0"/>
              </a:rPr>
              <a:t>site</a:t>
            </a:r>
            <a:r>
              <a:rPr lang="cs-CZ" sz="2400" i="1" dirty="0" smtClean="0">
                <a:latin typeface="Garamond" pitchFamily="18" charset="0"/>
              </a:rPr>
              <a:t>: http://english.habsburger.net/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/>
          </a:p>
        </p:txBody>
      </p:sp>
      <p:pic>
        <p:nvPicPr>
          <p:cNvPr id="4" name="Zástupný symbol pro obsah 3" descr="488px-Arcimboldovertemnus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349" b="9349"/>
          <a:stretch>
            <a:fillRect/>
          </a:stretch>
        </p:blipFill>
        <p:spPr>
          <a:xfrm>
            <a:off x="683568" y="1052736"/>
            <a:ext cx="4206240" cy="42062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rot="10800000" flipV="1">
            <a:off x="467544" y="836712"/>
            <a:ext cx="7239000" cy="504056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Reneissance</a:t>
            </a:r>
            <a:r>
              <a:rPr lang="cs-CZ" sz="3100" dirty="0" smtClean="0">
                <a:latin typeface="Garamond" pitchFamily="18" charset="0"/>
              </a:rPr>
              <a:t> style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980728"/>
            <a:ext cx="7704856" cy="5475635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dominating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artificial</a:t>
            </a:r>
            <a:r>
              <a:rPr lang="cs-CZ" sz="2000" dirty="0" smtClean="0">
                <a:latin typeface="Garamond" pitchFamily="18" charset="0"/>
              </a:rPr>
              <a:t> style in 16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17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in Bohemia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Central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endParaRPr lang="cs-CZ" sz="2000" dirty="0" smtClean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The obvious distinguishing features of Classical Roman architecture were adopted by Renaissance architects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Prague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Castle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rebuilt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this</a:t>
            </a:r>
            <a:r>
              <a:rPr lang="cs-CZ" sz="2000" dirty="0" smtClean="0">
                <a:latin typeface="Garamond" pitchFamily="18" charset="0"/>
              </a:rPr>
              <a:t> style</a:t>
            </a:r>
          </a:p>
          <a:p>
            <a:pPr lvl="0"/>
            <a:r>
              <a:rPr lang="cs-CZ" sz="2000" dirty="0" smtClean="0">
                <a:latin typeface="Garamond" pitchFamily="18" charset="0"/>
              </a:rPr>
              <a:t>A </a:t>
            </a:r>
            <a:r>
              <a:rPr lang="cs-CZ" sz="2000" dirty="0" err="1" smtClean="0">
                <a:latin typeface="Garamond" pitchFamily="18" charset="0"/>
              </a:rPr>
              <a:t>villa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Queen</a:t>
            </a:r>
            <a:r>
              <a:rPr lang="cs-CZ" sz="2000" dirty="0" smtClean="0">
                <a:latin typeface="Garamond" pitchFamily="18" charset="0"/>
              </a:rPr>
              <a:t> Anna – </a:t>
            </a:r>
            <a:r>
              <a:rPr lang="cs-CZ" sz="2000" b="1" dirty="0" smtClean="0">
                <a:latin typeface="Garamond" pitchFamily="18" charset="0"/>
              </a:rPr>
              <a:t>Belveder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near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Prague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Castle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dirty="0" smtClean="0">
                <a:latin typeface="Garamond" pitchFamily="18" charset="0"/>
              </a:rPr>
              <a:t>many </a:t>
            </a:r>
            <a:r>
              <a:rPr lang="cs-CZ" sz="2000" dirty="0" err="1" smtClean="0">
                <a:latin typeface="Garamond" pitchFamily="18" charset="0"/>
              </a:rPr>
              <a:t>Italian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architects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came</a:t>
            </a:r>
            <a:r>
              <a:rPr lang="cs-CZ" sz="2000" dirty="0" smtClean="0">
                <a:latin typeface="Garamond" pitchFamily="18" charset="0"/>
              </a:rPr>
              <a:t> to Bohemia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Old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castles</a:t>
            </a:r>
            <a:r>
              <a:rPr lang="cs-CZ" sz="2000" dirty="0" smtClean="0">
                <a:latin typeface="Garamond" pitchFamily="18" charset="0"/>
              </a:rPr>
              <a:t> are </a:t>
            </a:r>
            <a:r>
              <a:rPr lang="cs-CZ" sz="2000" dirty="0" err="1" smtClean="0">
                <a:latin typeface="Garamond" pitchFamily="18" charset="0"/>
              </a:rPr>
              <a:t>rebiult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modern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chateaus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e</a:t>
            </a:r>
            <a:r>
              <a:rPr lang="cs-CZ" sz="2000" dirty="0" smtClean="0">
                <a:latin typeface="Garamond" pitchFamily="18" charset="0"/>
              </a:rPr>
              <a:t>. g. </a:t>
            </a:r>
            <a:r>
              <a:rPr lang="cs-CZ" sz="2000" b="1" dirty="0" err="1" smtClean="0">
                <a:latin typeface="Garamond" pitchFamily="18" charset="0"/>
              </a:rPr>
              <a:t>Chateau</a:t>
            </a:r>
            <a:r>
              <a:rPr lang="cs-CZ" sz="2000" b="1" dirty="0" smtClean="0">
                <a:latin typeface="Garamond" pitchFamily="18" charset="0"/>
              </a:rPr>
              <a:t> Litomyšl</a:t>
            </a:r>
            <a:r>
              <a:rPr lang="cs-CZ" sz="2000" dirty="0" smtClean="0">
                <a:latin typeface="Garamond" pitchFamily="18" charset="0"/>
              </a:rPr>
              <a:t> (UNESCO), </a:t>
            </a:r>
            <a:r>
              <a:rPr lang="cs-CZ" sz="2000" b="1" dirty="0" err="1" smtClean="0">
                <a:latin typeface="Garamond" pitchFamily="18" charset="0"/>
              </a:rPr>
              <a:t>Castle</a:t>
            </a:r>
            <a:r>
              <a:rPr lang="cs-CZ" sz="2000" b="1" dirty="0" smtClean="0">
                <a:latin typeface="Garamond" pitchFamily="18" charset="0"/>
              </a:rPr>
              <a:t> Český Krumlov </a:t>
            </a:r>
            <a:r>
              <a:rPr lang="cs-CZ" sz="2000" dirty="0" smtClean="0">
                <a:latin typeface="Garamond" pitchFamily="18" charset="0"/>
              </a:rPr>
              <a:t>– UNESCO </a:t>
            </a:r>
          </a:p>
          <a:p>
            <a:pPr lvl="0"/>
            <a:r>
              <a:rPr lang="cs-CZ" sz="2000" dirty="0" smtClean="0">
                <a:latin typeface="Garamond" pitchFamily="18" charset="0"/>
              </a:rPr>
              <a:t>Prosperity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towns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town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halls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squares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houses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palaces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nobility </a:t>
            </a:r>
            <a:r>
              <a:rPr lang="cs-CZ" sz="2000" dirty="0" err="1" smtClean="0">
                <a:latin typeface="Garamond" pitchFamily="18" charset="0"/>
              </a:rPr>
              <a:t>built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towns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Town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Telč </a:t>
            </a:r>
            <a:r>
              <a:rPr lang="cs-CZ" sz="2000" dirty="0" smtClean="0">
                <a:latin typeface="Garamond" pitchFamily="18" charset="0"/>
              </a:rPr>
              <a:t>– </a:t>
            </a:r>
            <a:r>
              <a:rPr lang="cs-CZ" sz="2000" dirty="0" err="1" smtClean="0">
                <a:latin typeface="Garamond" pitchFamily="18" charset="0"/>
              </a:rPr>
              <a:t>houses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picturesque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facades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arcades</a:t>
            </a:r>
            <a:r>
              <a:rPr lang="cs-CZ" sz="2000" dirty="0" smtClean="0">
                <a:latin typeface="Garamond" pitchFamily="18" charset="0"/>
              </a:rPr>
              <a:t> - UNESCO </a:t>
            </a: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Town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Slavonice</a:t>
            </a:r>
            <a:endParaRPr lang="cs-CZ" sz="2000" b="1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near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Brno – </a:t>
            </a:r>
            <a:r>
              <a:rPr lang="cs-CZ" sz="2000" b="1" dirty="0" smtClean="0">
                <a:latin typeface="Garamond" pitchFamily="18" charset="0"/>
              </a:rPr>
              <a:t>Bučovice </a:t>
            </a:r>
            <a:r>
              <a:rPr lang="cs-CZ" sz="2000" b="1" dirty="0" err="1" smtClean="0">
                <a:latin typeface="Garamond" pitchFamily="18" charset="0"/>
              </a:rPr>
              <a:t>castle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– </a:t>
            </a:r>
            <a:r>
              <a:rPr lang="cs-CZ" sz="2000" dirty="0" err="1" smtClean="0">
                <a:latin typeface="Garamond" pitchFamily="18" charset="0"/>
              </a:rPr>
              <a:t>unique</a:t>
            </a:r>
            <a:r>
              <a:rPr lang="cs-CZ" sz="2000" dirty="0" smtClean="0">
                <a:latin typeface="Garamond" pitchFamily="18" charset="0"/>
              </a:rPr>
              <a:t> - </a:t>
            </a:r>
            <a:r>
              <a:rPr lang="cs-CZ" sz="2000" dirty="0" err="1" smtClean="0">
                <a:latin typeface="Garamond" pitchFamily="18" charset="0"/>
              </a:rPr>
              <a:t>newly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built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castle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Reneissance</a:t>
            </a:r>
            <a:r>
              <a:rPr lang="cs-CZ" sz="2800" dirty="0" smtClean="0">
                <a:latin typeface="Garamond" pitchFamily="18" charset="0"/>
              </a:rPr>
              <a:t> style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Telč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Litomyšl 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telc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744416" cy="2905667"/>
          </a:xfrm>
        </p:spPr>
      </p:pic>
      <p:pic>
        <p:nvPicPr>
          <p:cNvPr id="10" name="Zástupný symbol pro obsah 9" descr="slide0001_image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76144" y="1988841"/>
            <a:ext cx="4168604" cy="29523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Reneissance</a:t>
            </a:r>
            <a:r>
              <a:rPr lang="cs-CZ" sz="2800" dirty="0" smtClean="0">
                <a:latin typeface="Garamond" pitchFamily="18" charset="0"/>
              </a:rPr>
              <a:t> style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Belveder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Royal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Summer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Palace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364088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Český Krumlov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Belved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916832"/>
            <a:ext cx="4334109" cy="3240360"/>
          </a:xfrm>
        </p:spPr>
      </p:pic>
      <p:pic>
        <p:nvPicPr>
          <p:cNvPr id="8" name="Zástupný symbol pro obsah 7" descr="kruml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83836"/>
            <a:ext cx="4248472" cy="3275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Reneissance</a:t>
            </a:r>
            <a:r>
              <a:rPr lang="cs-CZ" sz="2800" dirty="0" smtClean="0">
                <a:latin typeface="Garamond" pitchFamily="18" charset="0"/>
              </a:rPr>
              <a:t> style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house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Town</a:t>
            </a:r>
            <a:r>
              <a:rPr lang="cs-CZ" dirty="0" smtClean="0">
                <a:latin typeface="Garamond" pitchFamily="18" charset="0"/>
              </a:rPr>
              <a:t> Square in </a:t>
            </a:r>
            <a:r>
              <a:rPr lang="cs-CZ" dirty="0" err="1" smtClean="0">
                <a:latin typeface="Garamond" pitchFamily="18" charset="0"/>
              </a:rPr>
              <a:t>Prague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11960" y="6093296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Hall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Pilsen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staromá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027036" cy="4248472"/>
          </a:xfrm>
        </p:spPr>
      </p:pic>
      <p:pic>
        <p:nvPicPr>
          <p:cNvPr id="8" name="Zástupný symbol pro obsah 7" descr="town hall pils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33475" y="1711325"/>
            <a:ext cx="2810725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Opočno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04048" y="5877272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Bučovice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opocno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1" y="2132856"/>
            <a:ext cx="4128459" cy="3096344"/>
          </a:xfrm>
        </p:spPr>
      </p:pic>
      <p:pic>
        <p:nvPicPr>
          <p:cNvPr id="8" name="Zástupný symbol pro obsah 7" descr="bucovi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138116" cy="31035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864096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680520" cy="576064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>
                <a:latin typeface="Garamond" pitchFamily="18" charset="0"/>
              </a:rPr>
              <a:t>Matthias</a:t>
            </a:r>
            <a:r>
              <a:rPr lang="cs-CZ" dirty="0" smtClean="0">
                <a:latin typeface="Garamond" pitchFamily="18" charset="0"/>
              </a:rPr>
              <a:t> (1611–1619) – </a:t>
            </a:r>
            <a:r>
              <a:rPr lang="cs-CZ" dirty="0" err="1" smtClean="0">
                <a:latin typeface="Garamond" pitchFamily="18" charset="0"/>
              </a:rPr>
              <a:t>disregarded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Letter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Majesty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issue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involving</a:t>
            </a:r>
            <a:r>
              <a:rPr lang="cs-CZ" dirty="0" smtClean="0">
                <a:latin typeface="Garamond" pitchFamily="18" charset="0"/>
              </a:rPr>
              <a:t> Protestant </a:t>
            </a:r>
            <a:r>
              <a:rPr lang="cs-CZ" dirty="0" err="1" smtClean="0">
                <a:latin typeface="Garamond" pitchFamily="18" charset="0"/>
              </a:rPr>
              <a:t>churches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noblemen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revolted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1618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Defenestration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unpopular</a:t>
            </a:r>
            <a:r>
              <a:rPr lang="cs-CZ" dirty="0" smtClean="0">
                <a:latin typeface="Garamond" pitchFamily="18" charset="0"/>
              </a:rPr>
              <a:t>  king’s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r>
              <a:rPr lang="cs-CZ" dirty="0" smtClean="0">
                <a:latin typeface="Garamond" pitchFamily="18" charset="0"/>
              </a:rPr>
              <a:t> in Bohemia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governors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high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offcials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window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Castle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provisional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30 </a:t>
            </a:r>
            <a:r>
              <a:rPr lang="cs-CZ" dirty="0" err="1" smtClean="0">
                <a:latin typeface="Garamond" pitchFamily="18" charset="0"/>
              </a:rPr>
              <a:t>directors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nobility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Matthias’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b="1" dirty="0" smtClean="0">
                <a:latin typeface="Garamond" pitchFamily="18" charset="0"/>
              </a:rPr>
              <a:t>Ferdinand II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deposed</a:t>
            </a:r>
            <a:r>
              <a:rPr lang="cs-CZ" dirty="0" smtClean="0">
                <a:latin typeface="Garamond" pitchFamily="18" charset="0"/>
              </a:rPr>
              <a:t>, in his </a:t>
            </a:r>
            <a:r>
              <a:rPr lang="cs-CZ" dirty="0" err="1" smtClean="0">
                <a:latin typeface="Garamond" pitchFamily="18" charset="0"/>
              </a:rPr>
              <a:t>place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Frederick</a:t>
            </a:r>
            <a:r>
              <a:rPr lang="cs-CZ" b="1" dirty="0" smtClean="0">
                <a:latin typeface="Garamond" pitchFamily="18" charset="0"/>
              </a:rPr>
              <a:t>  V </a:t>
            </a:r>
            <a:r>
              <a:rPr lang="cs-CZ" dirty="0" smtClean="0">
                <a:latin typeface="Garamond" pitchFamily="18" charset="0"/>
              </a:rPr>
              <a:t>(1619–1920)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„Winter King“</a:t>
            </a:r>
          </a:p>
          <a:p>
            <a:pPr lvl="0"/>
            <a:endParaRPr lang="cs-CZ" dirty="0" smtClean="0">
              <a:latin typeface="Garamond" pitchFamily="18" charset="0"/>
            </a:endParaRPr>
          </a:p>
        </p:txBody>
      </p:sp>
      <p:pic>
        <p:nvPicPr>
          <p:cNvPr id="7" name="Zástupný symbol pro obsah 8" descr="Defenestration-prague-1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060848"/>
            <a:ext cx="3941195" cy="294981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260648"/>
            <a:ext cx="7848872" cy="6336704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decisive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clash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opposing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place</a:t>
            </a:r>
            <a:r>
              <a:rPr lang="cs-CZ" dirty="0" smtClean="0">
                <a:latin typeface="Garamond" pitchFamily="18" charset="0"/>
              </a:rPr>
              <a:t> in 1620 in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White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Mountain</a:t>
            </a:r>
            <a:endParaRPr lang="cs-CZ" b="1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Frederick</a:t>
            </a:r>
            <a:r>
              <a:rPr lang="cs-CZ" dirty="0" smtClean="0">
                <a:latin typeface="Garamond" pitchFamily="18" charset="0"/>
              </a:rPr>
              <a:t>, Bohemian </a:t>
            </a:r>
            <a:r>
              <a:rPr lang="cs-CZ" dirty="0" err="1" smtClean="0">
                <a:latin typeface="Garamond" pitchFamily="18" charset="0"/>
              </a:rPr>
              <a:t>Estates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Kingdom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Bohemia </a:t>
            </a:r>
            <a:r>
              <a:rPr lang="cs-CZ" b="1" dirty="0" err="1" smtClean="0">
                <a:latin typeface="Garamond" pitchFamily="18" charset="0"/>
              </a:rPr>
              <a:t>lost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its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independence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for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following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almost</a:t>
            </a:r>
            <a:r>
              <a:rPr lang="cs-CZ" b="1" dirty="0" smtClean="0">
                <a:latin typeface="Garamond" pitchFamily="18" charset="0"/>
              </a:rPr>
              <a:t> 300 </a:t>
            </a:r>
            <a:r>
              <a:rPr lang="cs-CZ" b="1" dirty="0" err="1" smtClean="0">
                <a:latin typeface="Garamond" pitchFamily="18" charset="0"/>
              </a:rPr>
              <a:t>years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Catholic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be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permitted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creed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revolt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episode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religious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Years’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swetp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1618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1648</a:t>
            </a: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period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Years’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brought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devastation</a:t>
            </a:r>
            <a:r>
              <a:rPr lang="cs-CZ" dirty="0" smtClean="0">
                <a:latin typeface="Garamond" pitchFamily="18" charset="0"/>
              </a:rPr>
              <a:t> to Bohemia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had far-</a:t>
            </a:r>
            <a:r>
              <a:rPr lang="cs-CZ" dirty="0" err="1" smtClean="0">
                <a:latin typeface="Garamond" pitchFamily="18" charset="0"/>
              </a:rPr>
              <a:t>reaching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consequences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future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 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5832648" cy="6264696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>
                <a:latin typeface="Garamond" pitchFamily="18" charset="0"/>
              </a:rPr>
              <a:t>in 1621 a </a:t>
            </a:r>
            <a:r>
              <a:rPr lang="cs-CZ" sz="3200" dirty="0" err="1" smtClean="0">
                <a:latin typeface="Garamond" pitchFamily="18" charset="0"/>
              </a:rPr>
              <a:t>greant</a:t>
            </a:r>
            <a:r>
              <a:rPr lang="cs-CZ" sz="3200" dirty="0" smtClean="0">
                <a:latin typeface="Garamond" pitchFamily="18" charset="0"/>
              </a:rPr>
              <a:t> trial </a:t>
            </a:r>
            <a:r>
              <a:rPr lang="cs-CZ" sz="3200" dirty="0" err="1" smtClean="0">
                <a:latin typeface="Garamond" pitchFamily="18" charset="0"/>
              </a:rPr>
              <a:t>with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politicians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who</a:t>
            </a:r>
            <a:r>
              <a:rPr lang="cs-CZ" sz="3200" dirty="0" smtClean="0">
                <a:latin typeface="Garamond" pitchFamily="18" charset="0"/>
              </a:rPr>
              <a:t> had </a:t>
            </a:r>
            <a:r>
              <a:rPr lang="cs-CZ" sz="3200" dirty="0" err="1" smtClean="0">
                <a:latin typeface="Garamond" pitchFamily="18" charset="0"/>
              </a:rPr>
              <a:t>been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active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rebellion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took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place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Prague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their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properties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were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confiscated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divided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among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Catholic</a:t>
            </a:r>
            <a:r>
              <a:rPr lang="cs-CZ" sz="3200" dirty="0" smtClean="0">
                <a:latin typeface="Garamond" pitchFamily="18" charset="0"/>
              </a:rPr>
              <a:t> nobility </a:t>
            </a:r>
            <a:r>
              <a:rPr lang="cs-CZ" sz="3200" dirty="0" err="1" smtClean="0">
                <a:latin typeface="Garamond" pitchFamily="18" charset="0"/>
              </a:rPr>
              <a:t>from</a:t>
            </a:r>
            <a:r>
              <a:rPr lang="cs-CZ" sz="3200" dirty="0" smtClean="0">
                <a:latin typeface="Garamond" pitchFamily="18" charset="0"/>
              </a:rPr>
              <a:t> Bohemia, 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Hungary</a:t>
            </a:r>
            <a:endParaRPr lang="cs-CZ" sz="32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b="1" dirty="0" smtClean="0">
                <a:latin typeface="Garamond" pitchFamily="18" charset="0"/>
              </a:rPr>
              <a:t>on June 21 1621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twenty</a:t>
            </a:r>
            <a:r>
              <a:rPr lang="cs-CZ" sz="3200" dirty="0" smtClean="0">
                <a:latin typeface="Garamond" pitchFamily="18" charset="0"/>
              </a:rPr>
              <a:t>-</a:t>
            </a:r>
            <a:r>
              <a:rPr lang="cs-CZ" sz="3200" dirty="0" err="1" smtClean="0">
                <a:latin typeface="Garamond" pitchFamily="18" charset="0"/>
              </a:rPr>
              <a:t>seven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Estates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oppositions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leaders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were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executed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old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Town</a:t>
            </a:r>
            <a:r>
              <a:rPr lang="cs-CZ" sz="3200" dirty="0" smtClean="0">
                <a:latin typeface="Garamond" pitchFamily="18" charset="0"/>
              </a:rPr>
              <a:t> Square in </a:t>
            </a:r>
            <a:r>
              <a:rPr lang="cs-CZ" sz="3200" dirty="0" err="1" smtClean="0">
                <a:latin typeface="Garamond" pitchFamily="18" charset="0"/>
              </a:rPr>
              <a:t>Prague</a:t>
            </a:r>
            <a:endParaRPr lang="cs-CZ" sz="3000" dirty="0" smtClean="0">
              <a:latin typeface="Garamond" pitchFamily="18" charset="0"/>
            </a:endParaRPr>
          </a:p>
          <a:p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throne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Bohemia  </a:t>
            </a:r>
            <a:r>
              <a:rPr lang="cs-CZ" sz="3000" dirty="0" err="1" smtClean="0">
                <a:latin typeface="Garamond" pitchFamily="18" charset="0"/>
              </a:rPr>
              <a:t>became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hereditary</a:t>
            </a:r>
            <a:r>
              <a:rPr lang="cs-CZ" sz="3000" dirty="0" smtClean="0">
                <a:latin typeface="Garamond" pitchFamily="18" charset="0"/>
              </a:rPr>
              <a:t> in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Habsburg</a:t>
            </a:r>
            <a:r>
              <a:rPr lang="cs-CZ" sz="3000" dirty="0" smtClean="0">
                <a:latin typeface="Garamond" pitchFamily="18" charset="0"/>
              </a:rPr>
              <a:t> dynasty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most </a:t>
            </a:r>
            <a:r>
              <a:rPr lang="cs-CZ" sz="3000" dirty="0" err="1" smtClean="0">
                <a:latin typeface="Garamond" pitchFamily="18" charset="0"/>
              </a:rPr>
              <a:t>important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offices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were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transferred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permanently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Vienna</a:t>
            </a:r>
            <a:endParaRPr lang="cs-CZ" sz="3000" dirty="0" smtClean="0">
              <a:latin typeface="Garamond" pitchFamily="18" charset="0"/>
            </a:endParaRPr>
          </a:p>
          <a:p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property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Protestant </a:t>
            </a:r>
            <a:r>
              <a:rPr lang="cs-CZ" sz="3000" dirty="0" err="1" smtClean="0">
                <a:latin typeface="Garamond" pitchFamily="18" charset="0"/>
              </a:rPr>
              <a:t>leaders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were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confiscated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soon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became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first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language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country</a:t>
            </a:r>
          </a:p>
          <a:p>
            <a:endParaRPr lang="cs-CZ" sz="3000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10" descr="200px-Kaiser_Ferdinand_II._16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2395" y="1196752"/>
            <a:ext cx="2991605" cy="4113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Habsburgs</a:t>
            </a:r>
            <a:r>
              <a:rPr lang="cs-CZ" sz="2800" dirty="0" smtClean="0">
                <a:latin typeface="Garamond" pitchFamily="18" charset="0"/>
              </a:rPr>
              <a:t>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208912" cy="540300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orriginaly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Switzerland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13th </a:t>
            </a:r>
            <a:r>
              <a:rPr lang="cs-CZ" dirty="0" err="1" smtClean="0">
                <a:latin typeface="Garamond" pitchFamily="18" charset="0"/>
              </a:rPr>
              <a:t>century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domains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Austria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14th </a:t>
            </a:r>
            <a:r>
              <a:rPr lang="cs-CZ" dirty="0" err="1" smtClean="0">
                <a:latin typeface="Garamond" pitchFamily="18" charset="0"/>
              </a:rPr>
              <a:t>century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1526 – 1918 </a:t>
            </a:r>
            <a:r>
              <a:rPr lang="cs-CZ" dirty="0" err="1" smtClean="0">
                <a:latin typeface="Garamond" pitchFamily="18" charset="0"/>
              </a:rPr>
              <a:t>ruled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Bohamian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rule </a:t>
            </a:r>
            <a:r>
              <a:rPr lang="cs-CZ" dirty="0" err="1" smtClean="0">
                <a:latin typeface="Garamond" pitchFamily="18" charset="0"/>
              </a:rPr>
              <a:t>brought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re-</a:t>
            </a:r>
            <a:r>
              <a:rPr lang="cs-CZ" dirty="0" err="1" smtClean="0">
                <a:latin typeface="Garamond" pitchFamily="18" charset="0"/>
              </a:rPr>
              <a:t>introduction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Roman </a:t>
            </a:r>
            <a:r>
              <a:rPr lang="cs-CZ" dirty="0" err="1" smtClean="0">
                <a:latin typeface="Garamond" pitchFamily="18" charset="0"/>
              </a:rPr>
              <a:t>Catholic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faith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centralization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construction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multi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empire</a:t>
            </a:r>
          </a:p>
          <a:p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Crownlands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monarchy,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domination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Bohemia,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Silesia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1918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64807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2"/>
          </p:nvPr>
        </p:nvSpPr>
        <p:spPr>
          <a:xfrm>
            <a:off x="6516216" y="6021288"/>
            <a:ext cx="2301882" cy="72008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 smtClean="0">
                <a:latin typeface="Garamond" pitchFamily="18" charset="0"/>
              </a:rPr>
              <a:t>Unsuccesful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siege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Brno by </a:t>
            </a:r>
            <a:r>
              <a:rPr lang="cs-CZ" sz="2000" dirty="0" err="1" smtClean="0">
                <a:latin typeface="Garamond" pitchFamily="18" charset="0"/>
              </a:rPr>
              <a:t>Swedish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in 1645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12" name="Zástupný symbol pro obsah 11" descr="783px-Veduta_z_obléhání_Brna_Švédy_v_roce_16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71" r="11671"/>
          <a:stretch>
            <a:fillRect/>
          </a:stretch>
        </p:blipFill>
        <p:spPr>
          <a:xfrm>
            <a:off x="323528" y="620688"/>
            <a:ext cx="6048672" cy="604867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Consequences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Thirty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Years</a:t>
            </a:r>
            <a:r>
              <a:rPr lang="cs-CZ" sz="3100" dirty="0" smtClean="0">
                <a:latin typeface="Garamond" pitchFamily="18" charset="0"/>
              </a:rPr>
              <a:t>´ </a:t>
            </a:r>
            <a:r>
              <a:rPr lang="cs-CZ" sz="3100" dirty="0" err="1" smtClean="0">
                <a:latin typeface="Garamond" pitchFamily="18" charset="0"/>
              </a:rPr>
              <a:t>War</a:t>
            </a:r>
            <a:r>
              <a:rPr lang="cs-CZ" sz="3100" dirty="0" smtClean="0">
                <a:latin typeface="Garamond" pitchFamily="18" charset="0"/>
              </a:rPr>
              <a:t> in </a:t>
            </a:r>
            <a:r>
              <a:rPr lang="cs-CZ" sz="3100" dirty="0" err="1" smtClean="0">
                <a:latin typeface="Garamond" pitchFamily="18" charset="0"/>
              </a:rPr>
              <a:t>Habsburg</a:t>
            </a:r>
            <a:r>
              <a:rPr lang="cs-CZ" sz="3100" dirty="0" smtClean="0">
                <a:latin typeface="Garamond" pitchFamily="18" charset="0"/>
              </a:rPr>
              <a:t> Monarchy </a:t>
            </a:r>
            <a:r>
              <a:rPr lang="cs-CZ" sz="3100" dirty="0" err="1" smtClean="0">
                <a:latin typeface="Garamond" pitchFamily="18" charset="0"/>
              </a:rPr>
              <a:t>and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Czech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lands</a:t>
            </a:r>
            <a:r>
              <a:rPr lang="cs-CZ" sz="3100" dirty="0" smtClean="0">
                <a:latin typeface="Garamond" pitchFamily="18" charset="0"/>
              </a:rPr>
              <a:t>:</a:t>
            </a:r>
            <a:endParaRPr lang="cs-CZ" sz="31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981075"/>
            <a:ext cx="8208963" cy="58769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b="1" i="1" dirty="0" err="1" smtClean="0">
                <a:latin typeface="Garamond" pitchFamily="18" charset="0"/>
              </a:rPr>
              <a:t>Political</a:t>
            </a:r>
            <a:r>
              <a:rPr lang="cs-CZ" b="1" i="1" dirty="0" smtClean="0">
                <a:latin typeface="Garamond" pitchFamily="18" charset="0"/>
              </a:rPr>
              <a:t>: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liquidation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enabled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introduce</a:t>
            </a:r>
            <a:r>
              <a:rPr lang="cs-CZ" dirty="0" smtClean="0">
                <a:latin typeface="Garamond" pitchFamily="18" charset="0"/>
              </a:rPr>
              <a:t> a model </a:t>
            </a:r>
            <a:r>
              <a:rPr lang="cs-CZ" dirty="0" err="1" smtClean="0">
                <a:latin typeface="Garamond" pitchFamily="18" charset="0"/>
              </a:rPr>
              <a:t>based</a:t>
            </a:r>
            <a:r>
              <a:rPr lang="cs-CZ" dirty="0" smtClean="0">
                <a:latin typeface="Garamond" pitchFamily="18" charset="0"/>
              </a:rPr>
              <a:t> on a </a:t>
            </a:r>
            <a:r>
              <a:rPr lang="cs-CZ" dirty="0" err="1" smtClean="0">
                <a:latin typeface="Garamond" pitchFamily="18" charset="0"/>
              </a:rPr>
              <a:t>powerful</a:t>
            </a:r>
            <a:r>
              <a:rPr lang="cs-CZ" dirty="0" smtClean="0">
                <a:latin typeface="Garamond" pitchFamily="18" charset="0"/>
              </a:rPr>
              <a:t>´s </a:t>
            </a:r>
            <a:r>
              <a:rPr lang="cs-CZ" dirty="0" err="1" smtClean="0">
                <a:latin typeface="Garamond" pitchFamily="18" charset="0"/>
              </a:rPr>
              <a:t>monarch</a:t>
            </a:r>
            <a:r>
              <a:rPr lang="cs-CZ" dirty="0" smtClean="0">
                <a:latin typeface="Garamond" pitchFamily="18" charset="0"/>
              </a:rPr>
              <a:t>´s rule, </a:t>
            </a:r>
            <a:r>
              <a:rPr lang="cs-CZ" dirty="0" err="1" smtClean="0">
                <a:latin typeface="Garamond" pitchFamily="18" charset="0"/>
              </a:rPr>
              <a:t>traditionally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royal</a:t>
            </a:r>
            <a:r>
              <a:rPr lang="cs-CZ" b="1" dirty="0" smtClean="0">
                <a:latin typeface="Garamond" pitchFamily="18" charset="0"/>
              </a:rPr>
              <a:t> (</a:t>
            </a:r>
            <a:r>
              <a:rPr lang="cs-CZ" b="1" dirty="0" err="1" smtClean="0">
                <a:latin typeface="Garamond" pitchFamily="18" charset="0"/>
              </a:rPr>
              <a:t>Baroque</a:t>
            </a:r>
            <a:r>
              <a:rPr lang="cs-CZ" b="1" dirty="0" smtClean="0">
                <a:latin typeface="Garamond" pitchFamily="18" charset="0"/>
              </a:rPr>
              <a:t>) </a:t>
            </a:r>
            <a:r>
              <a:rPr lang="cs-CZ" b="1" dirty="0" err="1" smtClean="0">
                <a:latin typeface="Garamond" pitchFamily="18" charset="0"/>
              </a:rPr>
              <a:t>absolutism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decided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eliminate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opposition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completely</a:t>
            </a:r>
            <a:r>
              <a:rPr lang="cs-CZ" dirty="0" smtClean="0">
                <a:latin typeface="Garamond" pitchFamily="18" charset="0"/>
              </a:rPr>
              <a:t>, to </a:t>
            </a:r>
            <a:r>
              <a:rPr lang="cs-CZ" dirty="0" err="1" smtClean="0">
                <a:latin typeface="Garamond" pitchFamily="18" charset="0"/>
              </a:rPr>
              <a:t>establish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position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incorporate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Crown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much more </a:t>
            </a:r>
            <a:r>
              <a:rPr lang="cs-CZ" dirty="0" err="1" smtClean="0">
                <a:latin typeface="Garamond" pitchFamily="18" charset="0"/>
              </a:rPr>
              <a:t>firmly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before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1627 – Ferdinand II </a:t>
            </a:r>
            <a:r>
              <a:rPr lang="cs-CZ" dirty="0" err="1" smtClean="0">
                <a:latin typeface="Garamond" pitchFamily="18" charset="0"/>
              </a:rPr>
              <a:t>formaly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Bohemia a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Diet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legislative</a:t>
            </a:r>
            <a:r>
              <a:rPr lang="cs-CZ" dirty="0" smtClean="0">
                <a:latin typeface="Garamond" pitchFamily="18" charset="0"/>
              </a:rPr>
              <a:t> autonomy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reduced</a:t>
            </a:r>
            <a:r>
              <a:rPr lang="cs-CZ" dirty="0" smtClean="0">
                <a:latin typeface="Garamond" pitchFamily="18" charset="0"/>
              </a:rPr>
              <a:t> to a </a:t>
            </a:r>
            <a:r>
              <a:rPr lang="cs-CZ" dirty="0" err="1" smtClean="0">
                <a:latin typeface="Garamond" pitchFamily="18" charset="0"/>
              </a:rPr>
              <a:t>consultative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76672"/>
            <a:ext cx="8208268" cy="6192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b="1" i="1" dirty="0" err="1" smtClean="0">
                <a:latin typeface="Garamond" pitchFamily="18" charset="0"/>
              </a:rPr>
              <a:t>Economical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and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social</a:t>
            </a:r>
            <a:r>
              <a:rPr lang="cs-CZ" sz="28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destroyed</a:t>
            </a:r>
            <a:r>
              <a:rPr lang="cs-CZ" dirty="0" smtClean="0">
                <a:latin typeface="Garamond" pitchFamily="18" charset="0"/>
              </a:rPr>
              <a:t>, many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consequence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diseases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famine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black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epidemies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not </a:t>
            </a:r>
            <a:r>
              <a:rPr lang="cs-CZ" dirty="0" err="1" smtClean="0">
                <a:latin typeface="Garamond" pitchFamily="18" charset="0"/>
              </a:rPr>
              <a:t>enough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labour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tightening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serfdom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About</a:t>
            </a:r>
            <a:r>
              <a:rPr lang="cs-CZ" sz="2800" dirty="0" smtClean="0">
                <a:latin typeface="Garamond" pitchFamily="18" charset="0"/>
              </a:rPr>
              <a:t> 36 000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families</a:t>
            </a:r>
            <a:r>
              <a:rPr lang="cs-CZ" sz="2800" dirty="0" smtClean="0">
                <a:latin typeface="Garamond" pitchFamily="18" charset="0"/>
              </a:rPr>
              <a:t> had </a:t>
            </a:r>
            <a:r>
              <a:rPr lang="cs-CZ" sz="2800" dirty="0" err="1" smtClean="0">
                <a:latin typeface="Garamond" pitchFamily="18" charset="0"/>
              </a:rPr>
              <a:t>been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compelled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emigrate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Bohemia – </a:t>
            </a:r>
            <a:r>
              <a:rPr lang="cs-CZ" sz="2800" dirty="0" err="1" smtClean="0">
                <a:latin typeface="Garamond" pitchFamily="18" charset="0"/>
              </a:rPr>
              <a:t>replaced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foreigners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among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emigrés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many </a:t>
            </a:r>
            <a:r>
              <a:rPr lang="cs-CZ" sz="2800" dirty="0" err="1" smtClean="0">
                <a:latin typeface="Garamond" pitchFamily="18" charset="0"/>
              </a:rPr>
              <a:t>outstanding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scholars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intellectuals</a:t>
            </a:r>
            <a:r>
              <a:rPr lang="cs-CZ" sz="2800" dirty="0" smtClean="0">
                <a:latin typeface="Garamond" pitchFamily="18" charset="0"/>
              </a:rPr>
              <a:t>, such as </a:t>
            </a:r>
            <a:r>
              <a:rPr lang="cs-CZ" sz="2800" b="1" dirty="0" smtClean="0">
                <a:latin typeface="Garamond" pitchFamily="18" charset="0"/>
              </a:rPr>
              <a:t>Jan Amos Komenský (</a:t>
            </a:r>
            <a:r>
              <a:rPr lang="cs-CZ" sz="2800" b="1" dirty="0" err="1" smtClean="0">
                <a:latin typeface="Garamond" pitchFamily="18" charset="0"/>
              </a:rPr>
              <a:t>Comenius</a:t>
            </a:r>
            <a:r>
              <a:rPr lang="cs-CZ" sz="2800" b="1" dirty="0" smtClean="0">
                <a:latin typeface="Garamond" pitchFamily="18" charset="0"/>
              </a:rPr>
              <a:t>) </a:t>
            </a:r>
            <a:r>
              <a:rPr lang="cs-CZ" sz="2800" dirty="0" smtClean="0">
                <a:latin typeface="Garamond" pitchFamily="18" charset="0"/>
              </a:rPr>
              <a:t>a prominent </a:t>
            </a:r>
            <a:r>
              <a:rPr lang="cs-CZ" sz="2800" dirty="0" err="1" smtClean="0">
                <a:latin typeface="Garamond" pitchFamily="18" charset="0"/>
              </a:rPr>
              <a:t>thinker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teacher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scholar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renown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7776864" cy="6453336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cs-CZ" sz="2800" b="1" i="1" dirty="0" err="1" smtClean="0">
                <a:latin typeface="Garamond" pitchFamily="18" charset="0"/>
              </a:rPr>
              <a:t>Economical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and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social</a:t>
            </a:r>
            <a:r>
              <a:rPr lang="cs-CZ" sz="28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Mountain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unprecedented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property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financial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speculations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devaluation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literally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cutting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coins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peasants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allowed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marry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move</a:t>
            </a:r>
            <a:r>
              <a:rPr lang="cs-CZ" dirty="0" smtClean="0">
                <a:latin typeface="Garamond" pitchFamily="18" charset="0"/>
              </a:rPr>
              <a:t> house, study </a:t>
            </a:r>
            <a:r>
              <a:rPr lang="cs-CZ" dirty="0" err="1" smtClean="0">
                <a:latin typeface="Garamond" pitchFamily="18" charset="0"/>
              </a:rPr>
              <a:t>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learn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trade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landlord’s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consent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had to </a:t>
            </a:r>
            <a:r>
              <a:rPr lang="cs-CZ" dirty="0" err="1" smtClean="0">
                <a:latin typeface="Garamond" pitchFamily="18" charset="0"/>
              </a:rPr>
              <a:t>work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landlord’s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fields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several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days</a:t>
            </a:r>
            <a:r>
              <a:rPr lang="cs-CZ" dirty="0" smtClean="0">
                <a:latin typeface="Garamond" pitchFamily="18" charset="0"/>
              </a:rPr>
              <a:t> in a </a:t>
            </a:r>
            <a:r>
              <a:rPr lang="cs-CZ" dirty="0" err="1" smtClean="0">
                <a:latin typeface="Garamond" pitchFamily="18" charset="0"/>
              </a:rPr>
              <a:t>week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Ruthless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peasants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had to </a:t>
            </a:r>
            <a:r>
              <a:rPr lang="cs-CZ" dirty="0" err="1" smtClean="0">
                <a:latin typeface="Garamond" pitchFamily="18" charset="0"/>
              </a:rPr>
              <a:t>pay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heavy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taxation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Large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number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colonists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Germanization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humulitation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misery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260648"/>
            <a:ext cx="8353623" cy="6408711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3100" b="1" i="1" dirty="0" err="1" smtClean="0">
                <a:latin typeface="Garamond" pitchFamily="18" charset="0"/>
              </a:rPr>
              <a:t>Religious</a:t>
            </a:r>
            <a:r>
              <a:rPr lang="cs-CZ" sz="3100" b="1" i="1" dirty="0" smtClean="0">
                <a:latin typeface="Garamond" pitchFamily="18" charset="0"/>
              </a:rPr>
              <a:t> </a:t>
            </a:r>
            <a:r>
              <a:rPr lang="cs-CZ" sz="3100" b="1" i="1" dirty="0" err="1" smtClean="0">
                <a:latin typeface="Garamond" pitchFamily="18" charset="0"/>
              </a:rPr>
              <a:t>consequences</a:t>
            </a:r>
            <a:r>
              <a:rPr lang="cs-CZ" sz="31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u="sng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two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hundred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clergy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elevated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become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first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most </a:t>
            </a:r>
            <a:r>
              <a:rPr lang="cs-CZ" sz="2800" dirty="0" err="1" smtClean="0">
                <a:latin typeface="Garamond" pitchFamily="18" charset="0"/>
              </a:rPr>
              <a:t>important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Estate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lands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dominance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Roman 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secured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re-</a:t>
            </a:r>
            <a:r>
              <a:rPr lang="cs-CZ" sz="2800" b="1" dirty="0" err="1" smtClean="0">
                <a:latin typeface="Garamond" pitchFamily="18" charset="0"/>
              </a:rPr>
              <a:t>Catholicization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started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b="1" dirty="0" smtClean="0">
                <a:latin typeface="Garamond" pitchFamily="18" charset="0"/>
              </a:rPr>
              <a:t>Ferdinand II </a:t>
            </a:r>
            <a:r>
              <a:rPr lang="cs-CZ" sz="2800" dirty="0" err="1" smtClean="0">
                <a:latin typeface="Garamond" pitchFamily="18" charset="0"/>
              </a:rPr>
              <a:t>issued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edict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which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ordered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all</a:t>
            </a:r>
            <a:r>
              <a:rPr lang="cs-CZ" sz="2800" dirty="0" smtClean="0">
                <a:latin typeface="Garamond" pitchFamily="18" charset="0"/>
              </a:rPr>
              <a:t> non-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 </a:t>
            </a:r>
            <a:r>
              <a:rPr lang="cs-CZ" sz="2800" dirty="0" err="1" smtClean="0">
                <a:latin typeface="Garamond" pitchFamily="18" charset="0"/>
              </a:rPr>
              <a:t>noblemen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convert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emigrate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so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large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wave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emmigration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succeeded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Protestant </a:t>
            </a:r>
            <a:r>
              <a:rPr lang="cs-CZ" sz="2800" dirty="0" err="1" smtClean="0">
                <a:latin typeface="Garamond" pitchFamily="18" charset="0"/>
              </a:rPr>
              <a:t>preachers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expelled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jesuits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assumed</a:t>
            </a:r>
            <a:r>
              <a:rPr lang="cs-CZ" sz="2800" dirty="0" smtClean="0">
                <a:latin typeface="Garamond" pitchFamily="18" charset="0"/>
              </a:rPr>
              <a:t> a dominant role as </a:t>
            </a:r>
            <a:r>
              <a:rPr lang="cs-CZ" sz="2800" dirty="0" err="1" smtClean="0">
                <a:latin typeface="Garamond" pitchFamily="18" charset="0"/>
              </a:rPr>
              <a:t>close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counselors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ruler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school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administrators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censors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books</a:t>
            </a:r>
            <a:endParaRPr lang="cs-CZ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7372672" cy="5979691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cs-CZ" sz="2800" b="1" i="1" dirty="0" err="1" smtClean="0">
                <a:latin typeface="Garamond" pitchFamily="18" charset="0"/>
              </a:rPr>
              <a:t>Religious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consequences</a:t>
            </a:r>
            <a:r>
              <a:rPr lang="cs-CZ" sz="28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Catholic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faith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only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permitted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creed</a:t>
            </a:r>
            <a:r>
              <a:rPr lang="cs-CZ" sz="2800" b="1" dirty="0" smtClean="0">
                <a:latin typeface="Garamond" pitchFamily="18" charset="0"/>
              </a:rPr>
              <a:t> in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country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hussite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</a:t>
            </a:r>
            <a:r>
              <a:rPr lang="cs-CZ" sz="2800" dirty="0" smtClean="0">
                <a:latin typeface="Garamond" pitchFamily="18" charset="0"/>
              </a:rPr>
              <a:t> protestant </a:t>
            </a:r>
            <a:r>
              <a:rPr lang="cs-CZ" sz="2800" dirty="0" err="1" smtClean="0">
                <a:latin typeface="Garamond" pitchFamily="18" charset="0"/>
              </a:rPr>
              <a:t>inhabitansts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often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violently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forced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convert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forced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conversion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along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tightening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serfdom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aggravating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social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situation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resulted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unrest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parts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coutry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led to </a:t>
            </a:r>
            <a:r>
              <a:rPr lang="cs-CZ" sz="2800" dirty="0" err="1" smtClean="0">
                <a:latin typeface="Garamond" pitchFamily="18" charset="0"/>
              </a:rPr>
              <a:t>several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peasant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rebellions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58868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- </a:t>
            </a:r>
            <a:r>
              <a:rPr lang="cs-CZ" sz="2800" dirty="0" err="1" smtClean="0">
                <a:latin typeface="Garamond" pitchFamily="18" charset="0"/>
              </a:rPr>
              <a:t>Summary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616624"/>
          </a:xfrm>
        </p:spPr>
        <p:txBody>
          <a:bodyPr/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one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most </a:t>
            </a:r>
            <a:r>
              <a:rPr lang="cs-CZ" sz="2400" dirty="0" err="1" smtClean="0">
                <a:latin typeface="Garamond" pitchFamily="18" charset="0"/>
              </a:rPr>
              <a:t>destructive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conflicts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history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fought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largely</a:t>
            </a:r>
            <a:r>
              <a:rPr lang="cs-CZ" sz="2400" dirty="0" smtClean="0">
                <a:latin typeface="Garamond" pitchFamily="18" charset="0"/>
              </a:rPr>
              <a:t> as </a:t>
            </a:r>
            <a:r>
              <a:rPr lang="cs-CZ" sz="2400" b="1" dirty="0" smtClean="0">
                <a:latin typeface="Garamond" pitchFamily="18" charset="0"/>
              </a:rPr>
              <a:t>a </a:t>
            </a:r>
            <a:r>
              <a:rPr lang="cs-CZ" sz="2400" b="1" dirty="0" err="1" smtClean="0">
                <a:latin typeface="Garamond" pitchFamily="18" charset="0"/>
              </a:rPr>
              <a:t>religious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conflict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between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Protestants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and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Catholics</a:t>
            </a:r>
            <a:r>
              <a:rPr lang="cs-CZ" sz="2400" b="1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Holy</a:t>
            </a:r>
            <a:r>
              <a:rPr lang="cs-CZ" sz="2400" b="1" dirty="0" smtClean="0">
                <a:latin typeface="Garamond" pitchFamily="18" charset="0"/>
              </a:rPr>
              <a:t> Roman Empire 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later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became</a:t>
            </a:r>
            <a:r>
              <a:rPr lang="cs-CZ" sz="2400" dirty="0" smtClean="0">
                <a:latin typeface="Garamond" pitchFamily="18" charset="0"/>
              </a:rPr>
              <a:t> more a </a:t>
            </a:r>
            <a:r>
              <a:rPr lang="cs-CZ" sz="2400" dirty="0" err="1" smtClean="0">
                <a:latin typeface="Garamond" pitchFamily="18" charset="0"/>
              </a:rPr>
              <a:t>continuation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Bourbon (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)–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Austrian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German</a:t>
            </a:r>
            <a:r>
              <a:rPr lang="cs-CZ" sz="2400" dirty="0" smtClean="0">
                <a:latin typeface="Garamond" pitchFamily="18" charset="0"/>
              </a:rPr>
              <a:t>) </a:t>
            </a:r>
            <a:r>
              <a:rPr lang="cs-CZ" sz="2400" dirty="0" err="1" smtClean="0">
                <a:latin typeface="Garamond" pitchFamily="18" charset="0"/>
              </a:rPr>
              <a:t>rivalry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political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pre</a:t>
            </a:r>
            <a:r>
              <a:rPr lang="cs-CZ" sz="2400" dirty="0" smtClean="0">
                <a:latin typeface="Garamond" pitchFamily="18" charset="0"/>
              </a:rPr>
              <a:t>-eminence,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turn</a:t>
            </a:r>
            <a:r>
              <a:rPr lang="cs-CZ" sz="2400" dirty="0" smtClean="0">
                <a:latin typeface="Garamond" pitchFamily="18" charset="0"/>
              </a:rPr>
              <a:t> led to </a:t>
            </a:r>
            <a:r>
              <a:rPr lang="cs-CZ" sz="2400" dirty="0" err="1" smtClean="0">
                <a:latin typeface="Garamond" pitchFamily="18" charset="0"/>
              </a:rPr>
              <a:t>further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warfare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between</a:t>
            </a:r>
            <a:r>
              <a:rPr lang="cs-CZ" sz="2400" dirty="0" smtClean="0">
                <a:latin typeface="Garamond" pitchFamily="18" charset="0"/>
              </a:rPr>
              <a:t> France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all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participated</a:t>
            </a:r>
            <a:r>
              <a:rPr lang="cs-CZ" sz="2400" dirty="0" smtClean="0">
                <a:latin typeface="Garamond" pitchFamily="18" charset="0"/>
              </a:rPr>
              <a:t> on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Years</a:t>
            </a:r>
            <a:r>
              <a:rPr lang="cs-CZ" sz="2400" dirty="0" smtClean="0">
                <a:latin typeface="Garamond" pitchFamily="18" charset="0"/>
              </a:rPr>
              <a:t>´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directly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indirectly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Peace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Westphalia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finished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Years</a:t>
            </a:r>
            <a:r>
              <a:rPr lang="cs-CZ" sz="2400" dirty="0" smtClean="0">
                <a:latin typeface="Garamond" pitchFamily="18" charset="0"/>
              </a:rPr>
              <a:t>´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series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peace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treaties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signed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between</a:t>
            </a:r>
            <a:r>
              <a:rPr lang="cs-CZ" sz="2400" dirty="0" smtClean="0">
                <a:latin typeface="Garamond" pitchFamily="18" charset="0"/>
              </a:rPr>
              <a:t> May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October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1648 </a:t>
            </a:r>
          </a:p>
          <a:p>
            <a:pPr lvl="0"/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675"/>
            <a:ext cx="8496944" cy="588045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- </a:t>
            </a:r>
            <a:r>
              <a:rPr lang="cs-CZ" sz="2800" dirty="0" err="1" smtClean="0">
                <a:latin typeface="Garamond" pitchFamily="18" charset="0"/>
              </a:rPr>
              <a:t>Summary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920880" cy="5544616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2400" b="1" u="sng" dirty="0" smtClean="0">
                <a:latin typeface="Garamond" pitchFamily="18" charset="0"/>
              </a:rPr>
              <a:t>The main tenets of the Peace of </a:t>
            </a:r>
            <a:r>
              <a:rPr lang="en-US" sz="2400" b="1" u="sng" dirty="0" err="1" smtClean="0">
                <a:latin typeface="Garamond" pitchFamily="18" charset="0"/>
              </a:rPr>
              <a:t>Westphali</a:t>
            </a:r>
            <a:r>
              <a:rPr lang="cs-CZ" sz="2400" b="1" u="sng" dirty="0" smtClean="0">
                <a:latin typeface="Garamond" pitchFamily="18" charset="0"/>
              </a:rPr>
              <a:t>a (1648):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All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parties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would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recognize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Peace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Augsburg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1555 (</a:t>
            </a:r>
            <a:r>
              <a:rPr lang="cs-CZ" sz="2400" dirty="0" err="1" smtClean="0">
                <a:latin typeface="Garamond" pitchFamily="18" charset="0"/>
              </a:rPr>
              <a:t>each</a:t>
            </a:r>
            <a:r>
              <a:rPr lang="cs-CZ" sz="2400" dirty="0" smtClean="0">
                <a:latin typeface="Garamond" pitchFamily="18" charset="0"/>
              </a:rPr>
              <a:t> Prince </a:t>
            </a:r>
            <a:r>
              <a:rPr lang="cs-CZ" sz="2400" b="1" dirty="0" smtClean="0">
                <a:latin typeface="Garamond" pitchFamily="18" charset="0"/>
              </a:rPr>
              <a:t>in </a:t>
            </a:r>
            <a:r>
              <a:rPr lang="cs-CZ" sz="2400" b="1" dirty="0" err="1" smtClean="0">
                <a:latin typeface="Garamond" pitchFamily="18" charset="0"/>
              </a:rPr>
              <a:t>Holy</a:t>
            </a:r>
            <a:r>
              <a:rPr lang="cs-CZ" sz="2400" b="1" dirty="0" smtClean="0">
                <a:latin typeface="Garamond" pitchFamily="18" charset="0"/>
              </a:rPr>
              <a:t> Roman Empire </a:t>
            </a:r>
            <a:r>
              <a:rPr lang="cs-CZ" sz="2400" dirty="0" err="1" smtClean="0">
                <a:latin typeface="Garamond" pitchFamily="18" charset="0"/>
              </a:rPr>
              <a:t>could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choose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religion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own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Catholicism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Lutheranism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Calvinism</a:t>
            </a:r>
            <a:r>
              <a:rPr lang="cs-CZ" sz="2400" dirty="0" smtClean="0">
                <a:latin typeface="Garamond" pitchFamily="18" charset="0"/>
              </a:rPr>
              <a:t>) – </a:t>
            </a:r>
            <a:r>
              <a:rPr lang="cs-CZ" sz="2400" i="1" dirty="0" err="1" smtClean="0">
                <a:latin typeface="Garamond" pitchFamily="18" charset="0"/>
              </a:rPr>
              <a:t>cuius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regio</a:t>
            </a:r>
            <a:r>
              <a:rPr lang="cs-CZ" sz="2400" i="1" dirty="0" smtClean="0">
                <a:latin typeface="Garamond" pitchFamily="18" charset="0"/>
              </a:rPr>
              <a:t>, </a:t>
            </a:r>
            <a:r>
              <a:rPr lang="cs-CZ" sz="2400" i="1" dirty="0" err="1" smtClean="0">
                <a:latin typeface="Garamond" pitchFamily="18" charset="0"/>
              </a:rPr>
              <a:t>eius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religio</a:t>
            </a:r>
            <a:endParaRPr lang="cs-CZ" sz="2400" i="1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Christians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living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principalities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where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their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denomination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not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established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church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guaranteed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right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practice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their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faith</a:t>
            </a:r>
            <a:r>
              <a:rPr lang="cs-CZ" sz="2400" dirty="0" smtClean="0">
                <a:latin typeface="Garamond" pitchFamily="18" charset="0"/>
              </a:rPr>
              <a:t> in public </a:t>
            </a:r>
            <a:r>
              <a:rPr lang="cs-CZ" sz="2400" dirty="0" err="1" smtClean="0">
                <a:latin typeface="Garamond" pitchFamily="18" charset="0"/>
              </a:rPr>
              <a:t>during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allotted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hours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private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their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will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en-US" sz="2400" dirty="0" smtClean="0">
                <a:latin typeface="Garamond" pitchFamily="18" charset="0"/>
              </a:rPr>
              <a:t>General recognition of the exclusive sovereignty of each party over its lands, people, and agents abroad</a:t>
            </a:r>
            <a:r>
              <a:rPr lang="cs-CZ" sz="2400" i="1" dirty="0" smtClean="0">
                <a:latin typeface="Garamond" pitchFamily="18" charset="0"/>
              </a:rPr>
              <a:t>.</a:t>
            </a:r>
          </a:p>
          <a:p>
            <a:pPr>
              <a:buNone/>
            </a:pPr>
            <a:r>
              <a:rPr lang="cs-CZ" sz="1600" i="1" dirty="0" err="1" smtClean="0">
                <a:latin typeface="Garamond" pitchFamily="18" charset="0"/>
              </a:rPr>
              <a:t>Readings</a:t>
            </a:r>
            <a:r>
              <a:rPr lang="cs-CZ" sz="1600" i="1" dirty="0" smtClean="0">
                <a:latin typeface="Garamond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>
                <a:latin typeface="Garamond" pitchFamily="18" charset="0"/>
              </a:rPr>
              <a:t>Grafton</a:t>
            </a:r>
            <a:r>
              <a:rPr lang="cs-CZ" sz="1600" i="1" dirty="0" smtClean="0">
                <a:latin typeface="Garamond" pitchFamily="18" charset="0"/>
              </a:rPr>
              <a:t>, </a:t>
            </a:r>
            <a:r>
              <a:rPr lang="cs-CZ" sz="1600" i="1" dirty="0" err="1" smtClean="0">
                <a:latin typeface="Garamond" pitchFamily="18" charset="0"/>
              </a:rPr>
              <a:t>Anthony</a:t>
            </a:r>
            <a:r>
              <a:rPr lang="cs-CZ" sz="1600" i="1" dirty="0" smtClean="0">
                <a:latin typeface="Garamond" pitchFamily="18" charset="0"/>
              </a:rPr>
              <a:t>(2001): </a:t>
            </a:r>
            <a:r>
              <a:rPr lang="cs-CZ" sz="1600" i="1" dirty="0" err="1" smtClean="0">
                <a:latin typeface="Garamond" pitchFamily="18" charset="0"/>
              </a:rPr>
              <a:t>Thirty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Years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War</a:t>
            </a:r>
            <a:r>
              <a:rPr lang="cs-CZ" sz="1600" i="1" dirty="0" smtClean="0">
                <a:latin typeface="Garamond" pitchFamily="18" charset="0"/>
              </a:rPr>
              <a:t>. New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i="1" dirty="0" smtClean="0">
                <a:latin typeface="Garamond" pitchFamily="18" charset="0"/>
              </a:rPr>
              <a:t>York </a:t>
            </a:r>
            <a:r>
              <a:rPr lang="cs-CZ" sz="1600" i="1" dirty="0" err="1" smtClean="0">
                <a:latin typeface="Garamond" pitchFamily="18" charset="0"/>
              </a:rPr>
              <a:t>Review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of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Books</a:t>
            </a:r>
            <a:r>
              <a:rPr lang="cs-CZ" sz="1600" i="1" dirty="0" smtClean="0">
                <a:latin typeface="Garamond" pitchFamily="18" charset="0"/>
              </a:rPr>
              <a:t>.</a:t>
            </a:r>
            <a:endParaRPr lang="cs-CZ" sz="16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>
                <a:latin typeface="Garamond" pitchFamily="18" charset="0"/>
              </a:rPr>
              <a:t>Duchhardt</a:t>
            </a:r>
            <a:r>
              <a:rPr lang="cs-CZ" sz="1600" i="1" dirty="0" smtClean="0">
                <a:latin typeface="Garamond" pitchFamily="18" charset="0"/>
              </a:rPr>
              <a:t>, </a:t>
            </a:r>
            <a:r>
              <a:rPr lang="cs-CZ" sz="1600" i="1" dirty="0" err="1" smtClean="0">
                <a:latin typeface="Garamond" pitchFamily="18" charset="0"/>
              </a:rPr>
              <a:t>Heinz</a:t>
            </a:r>
            <a:r>
              <a:rPr lang="cs-CZ" sz="1600" i="1" dirty="0" smtClean="0">
                <a:latin typeface="Garamond" pitchFamily="18" charset="0"/>
              </a:rPr>
              <a:t> : </a:t>
            </a:r>
            <a:r>
              <a:rPr lang="cs-CZ" sz="1600" i="1" dirty="0" err="1" smtClean="0">
                <a:latin typeface="Garamond" pitchFamily="18" charset="0"/>
              </a:rPr>
              <a:t>Münster</a:t>
            </a:r>
            <a:r>
              <a:rPr lang="cs-CZ" sz="1600" i="1" dirty="0" smtClean="0">
                <a:latin typeface="Garamond" pitchFamily="18" charset="0"/>
              </a:rPr>
              <a:t>/</a:t>
            </a:r>
            <a:r>
              <a:rPr lang="cs-CZ" sz="1600" i="1" dirty="0" err="1" smtClean="0">
                <a:latin typeface="Garamond" pitchFamily="18" charset="0"/>
              </a:rPr>
              <a:t>Osnabrück</a:t>
            </a:r>
            <a:r>
              <a:rPr lang="cs-CZ" sz="1600" i="1" dirty="0" smtClean="0">
                <a:latin typeface="Garamond" pitchFamily="18" charset="0"/>
              </a:rPr>
              <a:t> as a </a:t>
            </a:r>
            <a:r>
              <a:rPr lang="cs-CZ" sz="1600" i="1" dirty="0" err="1" smtClean="0">
                <a:latin typeface="Garamond" pitchFamily="18" charset="0"/>
              </a:rPr>
              <a:t>Short</a:t>
            </a:r>
            <a:r>
              <a:rPr lang="cs-CZ" sz="1600" i="1" dirty="0" smtClean="0">
                <a:latin typeface="Garamond" pitchFamily="18" charset="0"/>
              </a:rPr>
              <a:t>-</a:t>
            </a:r>
            <a:r>
              <a:rPr lang="cs-CZ" sz="1600" i="1" dirty="0" err="1" smtClean="0">
                <a:latin typeface="Garamond" pitchFamily="18" charset="0"/>
              </a:rPr>
              <a:t>Lived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Peace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System</a:t>
            </a:r>
            <a:r>
              <a:rPr lang="cs-CZ" sz="1600" i="1" dirty="0" smtClean="0">
                <a:latin typeface="Garamond" pitchFamily="18" charset="0"/>
              </a:rPr>
              <a:t>. In: </a:t>
            </a:r>
            <a:r>
              <a:rPr lang="cs-CZ" sz="1600" i="1" dirty="0" err="1" smtClean="0">
                <a:latin typeface="Garamond" pitchFamily="18" charset="0"/>
              </a:rPr>
              <a:t>Goudoever</a:t>
            </a:r>
            <a:r>
              <a:rPr lang="cs-CZ" sz="1600" i="1" dirty="0" smtClean="0">
                <a:latin typeface="Garamond" pitchFamily="18" charset="0"/>
              </a:rPr>
              <a:t>, Albert P. van (</a:t>
            </a:r>
            <a:r>
              <a:rPr lang="cs-CZ" sz="1600" i="1" dirty="0" err="1" smtClean="0">
                <a:latin typeface="Garamond" pitchFamily="18" charset="0"/>
              </a:rPr>
              <a:t>ed</a:t>
            </a:r>
            <a:r>
              <a:rPr lang="cs-CZ" sz="1600" i="1" dirty="0" smtClean="0">
                <a:latin typeface="Garamond" pitchFamily="18" charset="0"/>
              </a:rPr>
              <a:t>.) (1993): Great </a:t>
            </a:r>
            <a:r>
              <a:rPr lang="cs-CZ" sz="1600" i="1" dirty="0" err="1" smtClean="0">
                <a:latin typeface="Garamond" pitchFamily="18" charset="0"/>
              </a:rPr>
              <a:t>Peace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Congresses</a:t>
            </a:r>
            <a:r>
              <a:rPr lang="cs-CZ" sz="1600" i="1" dirty="0" smtClean="0">
                <a:latin typeface="Garamond" pitchFamily="18" charset="0"/>
              </a:rPr>
              <a:t> in </a:t>
            </a:r>
            <a:r>
              <a:rPr lang="cs-CZ" sz="1600" i="1" dirty="0" err="1" smtClean="0">
                <a:latin typeface="Garamond" pitchFamily="18" charset="0"/>
              </a:rPr>
              <a:t>History</a:t>
            </a:r>
            <a:r>
              <a:rPr lang="cs-CZ" sz="1600" i="1" dirty="0" smtClean="0">
                <a:latin typeface="Garamond" pitchFamily="18" charset="0"/>
              </a:rPr>
              <a:t> 1648–1990. Utrecht. </a:t>
            </a:r>
            <a:r>
              <a:rPr lang="cs-CZ" sz="1600" i="1" dirty="0" err="1" smtClean="0">
                <a:latin typeface="Garamond" pitchFamily="18" charset="0"/>
              </a:rPr>
              <a:t>Pp</a:t>
            </a:r>
            <a:r>
              <a:rPr lang="cs-CZ" sz="1600" i="1" dirty="0" smtClean="0">
                <a:latin typeface="Garamond" pitchFamily="18" charset="0"/>
              </a:rPr>
              <a:t> 13–19.</a:t>
            </a:r>
            <a:endParaRPr lang="cs-CZ" sz="16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71048" cy="576064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</a:t>
            </a: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30 </a:t>
            </a:r>
            <a:r>
              <a:rPr lang="cs-CZ" sz="2800" dirty="0" err="1" smtClean="0">
                <a:latin typeface="Garamond" pitchFamily="18" charset="0"/>
              </a:rPr>
              <a:t>Years’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992888" cy="576064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</a:t>
            </a:r>
            <a:r>
              <a:rPr lang="cs-CZ" dirty="0" smtClean="0">
                <a:latin typeface="Garamond" pitchFamily="18" charset="0"/>
              </a:rPr>
              <a:t> Empire – OE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a part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1683 –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besieged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b="1" dirty="0" smtClean="0">
                <a:latin typeface="Garamond" pitchFamily="18" charset="0"/>
              </a:rPr>
              <a:t>Jan (John) III </a:t>
            </a:r>
            <a:r>
              <a:rPr lang="cs-CZ" b="1" dirty="0" err="1" smtClean="0">
                <a:latin typeface="Garamond" pitchFamily="18" charset="0"/>
              </a:rPr>
              <a:t>Sobieski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(1674–1696) </a:t>
            </a:r>
            <a:r>
              <a:rPr lang="cs-CZ" dirty="0" err="1" smtClean="0">
                <a:latin typeface="Garamond" pitchFamily="18" charset="0"/>
              </a:rPr>
              <a:t>helped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1697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Zenta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1699 - </a:t>
            </a:r>
            <a:r>
              <a:rPr lang="cs-CZ" b="1" dirty="0" err="1" smtClean="0">
                <a:latin typeface="Garamond" pitchFamily="18" charset="0"/>
              </a:rPr>
              <a:t>Peace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Karlowitz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dirty="0" err="1" smtClean="0">
                <a:latin typeface="Garamond" pitchFamily="18" charset="0"/>
              </a:rPr>
              <a:t>Sremski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Karlovci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</a:t>
            </a:r>
            <a:r>
              <a:rPr lang="cs-CZ" dirty="0" err="1" smtClean="0">
                <a:latin typeface="Garamond" pitchFamily="18" charset="0"/>
              </a:rPr>
              <a:t>Croatia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Slavonia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incorporated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1701–1714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Spanish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Succession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x </a:t>
            </a:r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dynasty)</a:t>
            </a:r>
          </a:p>
          <a:p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Spanish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throne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territories</a:t>
            </a:r>
            <a:r>
              <a:rPr lang="cs-CZ" dirty="0" smtClean="0">
                <a:latin typeface="Garamond" pitchFamily="18" charset="0"/>
              </a:rPr>
              <a:t> in Italy (</a:t>
            </a:r>
            <a:r>
              <a:rPr lang="cs-CZ" dirty="0" err="1" smtClean="0">
                <a:latin typeface="Garamond" pitchFamily="18" charset="0"/>
              </a:rPr>
              <a:t>Naples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Sardinia</a:t>
            </a:r>
            <a:r>
              <a:rPr lang="cs-CZ" dirty="0" smtClean="0">
                <a:latin typeface="Garamond" pitchFamily="18" charset="0"/>
              </a:rPr>
              <a:t>, Milan)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Spanish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Netherlands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compensation</a:t>
            </a:r>
            <a:endParaRPr lang="cs-CZ" dirty="0" smtClean="0">
              <a:latin typeface="Garamond" pitchFamily="18" charset="0"/>
            </a:endParaRPr>
          </a:p>
          <a:p>
            <a:r>
              <a:rPr lang="cs-CZ" b="1" dirty="0" err="1" smtClean="0">
                <a:latin typeface="Garamond" pitchFamily="18" charset="0"/>
              </a:rPr>
              <a:t>Habsburg</a:t>
            </a:r>
            <a:r>
              <a:rPr lang="cs-CZ" b="1" dirty="0" smtClean="0">
                <a:latin typeface="Garamond" pitchFamily="18" charset="0"/>
              </a:rPr>
              <a:t> Monarchy </a:t>
            </a:r>
            <a:r>
              <a:rPr lang="cs-CZ" b="1" dirty="0" err="1" smtClean="0">
                <a:latin typeface="Garamond" pitchFamily="18" charset="0"/>
              </a:rPr>
              <a:t>became</a:t>
            </a:r>
            <a:r>
              <a:rPr lang="cs-CZ" b="1" dirty="0" smtClean="0">
                <a:latin typeface="Garamond" pitchFamily="18" charset="0"/>
              </a:rPr>
              <a:t> a </a:t>
            </a:r>
            <a:r>
              <a:rPr lang="cs-CZ" b="1" dirty="0" err="1" smtClean="0">
                <a:latin typeface="Garamond" pitchFamily="18" charset="0"/>
              </a:rPr>
              <a:t>great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beginning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18</a:t>
            </a:r>
            <a:r>
              <a:rPr lang="cs-CZ" b="1" baseline="30000" dirty="0" smtClean="0">
                <a:latin typeface="Garamond" pitchFamily="18" charset="0"/>
              </a:rPr>
              <a:t>th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century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and</a:t>
            </a:r>
            <a:r>
              <a:rPr lang="cs-CZ" b="1" dirty="0" smtClean="0">
                <a:latin typeface="Garamond" pitchFamily="18" charset="0"/>
              </a:rPr>
              <a:t> a </a:t>
            </a:r>
            <a:r>
              <a:rPr lang="cs-CZ" b="1" dirty="0" err="1" smtClean="0">
                <a:latin typeface="Garamond" pitchFamily="18" charset="0"/>
              </a:rPr>
              <a:t>leading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</a:t>
            </a:r>
            <a:r>
              <a:rPr lang="cs-CZ" b="1" dirty="0" smtClean="0">
                <a:latin typeface="Garamond" pitchFamily="18" charset="0"/>
              </a:rPr>
              <a:t> in </a:t>
            </a:r>
            <a:r>
              <a:rPr lang="cs-CZ" b="1" dirty="0" err="1" smtClean="0">
                <a:latin typeface="Garamond" pitchFamily="18" charset="0"/>
              </a:rPr>
              <a:t>Central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Europe</a:t>
            </a:r>
            <a:endParaRPr lang="cs-CZ" b="1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39000" cy="66005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euroepan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baroque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166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Around</a:t>
            </a:r>
            <a:r>
              <a:rPr lang="cs-CZ" sz="2200" dirty="0" smtClean="0">
                <a:latin typeface="Garamond" pitchFamily="18" charset="0"/>
              </a:rPr>
              <a:t> 1600 in Italy, in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Central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Europe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during</a:t>
            </a:r>
            <a:r>
              <a:rPr lang="cs-CZ" sz="2200" dirty="0" smtClean="0">
                <a:latin typeface="Garamond" pitchFamily="18" charset="0"/>
              </a:rPr>
              <a:t> 17th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18th </a:t>
            </a:r>
            <a:r>
              <a:rPr lang="cs-CZ" sz="2200" dirty="0" err="1" smtClean="0">
                <a:latin typeface="Garamond" pitchFamily="18" charset="0"/>
              </a:rPr>
              <a:t>century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last </a:t>
            </a:r>
            <a:r>
              <a:rPr lang="cs-CZ" sz="2200" dirty="0" err="1" smtClean="0">
                <a:latin typeface="Garamond" pitchFamily="18" charset="0"/>
              </a:rPr>
              <a:t>universal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artifical</a:t>
            </a:r>
            <a:r>
              <a:rPr lang="cs-CZ" sz="2200" dirty="0" smtClean="0">
                <a:latin typeface="Garamond" pitchFamily="18" charset="0"/>
              </a:rPr>
              <a:t> style in </a:t>
            </a:r>
            <a:r>
              <a:rPr lang="cs-CZ" sz="2200" dirty="0" err="1" smtClean="0">
                <a:latin typeface="Garamond" pitchFamily="18" charset="0"/>
              </a:rPr>
              <a:t>Europe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Encouraged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supported</a:t>
            </a:r>
            <a:r>
              <a:rPr lang="cs-CZ" sz="2200" dirty="0" smtClean="0">
                <a:latin typeface="Garamond" pitchFamily="18" charset="0"/>
              </a:rPr>
              <a:t> by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Catholic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Church</a:t>
            </a:r>
            <a:r>
              <a:rPr lang="cs-CZ" sz="2200" dirty="0" smtClean="0">
                <a:latin typeface="Garamond" pitchFamily="18" charset="0"/>
              </a:rPr>
              <a:t> – in response to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Protestant </a:t>
            </a:r>
            <a:r>
              <a:rPr lang="cs-CZ" sz="2200" dirty="0" err="1" smtClean="0">
                <a:latin typeface="Garamond" pitchFamily="18" charset="0"/>
              </a:rPr>
              <a:t>Movement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should</a:t>
            </a:r>
            <a:r>
              <a:rPr lang="cs-CZ" sz="2200" dirty="0" smtClean="0">
                <a:latin typeface="Garamond" pitchFamily="18" charset="0"/>
              </a:rPr>
              <a:t> support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influence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Catholic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church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r>
              <a:rPr lang="en-US" sz="2200" dirty="0" smtClean="0">
                <a:latin typeface="Garamond" pitchFamily="18" charset="0"/>
              </a:rPr>
              <a:t>the arts should communicate religious themes in direct and emotional involvement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Paintings</a:t>
            </a:r>
            <a:r>
              <a:rPr lang="cs-CZ" sz="2200" dirty="0" smtClean="0">
                <a:latin typeface="Garamond" pitchFamily="18" charset="0"/>
              </a:rPr>
              <a:t> – Karel </a:t>
            </a:r>
            <a:r>
              <a:rPr lang="cs-CZ" sz="2200" dirty="0" err="1" smtClean="0">
                <a:latin typeface="Garamond" pitchFamily="18" charset="0"/>
              </a:rPr>
              <a:t>Škréta</a:t>
            </a:r>
            <a:r>
              <a:rPr lang="cs-CZ" sz="2200" dirty="0" smtClean="0">
                <a:latin typeface="Garamond" pitchFamily="18" charset="0"/>
              </a:rPr>
              <a:t>, Václav </a:t>
            </a:r>
            <a:r>
              <a:rPr lang="cs-CZ" sz="2200" dirty="0" err="1" smtClean="0">
                <a:latin typeface="Garamond" pitchFamily="18" charset="0"/>
              </a:rPr>
              <a:t>Vavřinec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Reiner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Sculptures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Matyas</a:t>
            </a:r>
            <a:r>
              <a:rPr lang="cs-CZ" sz="2200" dirty="0" smtClean="0">
                <a:latin typeface="Garamond" pitchFamily="18" charset="0"/>
              </a:rPr>
              <a:t> Bernard Braun (Charles </a:t>
            </a:r>
            <a:r>
              <a:rPr lang="cs-CZ" sz="2200" dirty="0" err="1" smtClean="0">
                <a:latin typeface="Garamond" pitchFamily="18" charset="0"/>
              </a:rPr>
              <a:t>Bridge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sculptures</a:t>
            </a:r>
            <a:r>
              <a:rPr lang="cs-CZ" sz="2200" dirty="0" smtClean="0">
                <a:latin typeface="Garamond" pitchFamily="18" charset="0"/>
              </a:rPr>
              <a:t>, Kuks), </a:t>
            </a:r>
            <a:r>
              <a:rPr lang="cs-CZ" sz="2200" dirty="0" err="1" smtClean="0">
                <a:latin typeface="Garamond" pitchFamily="18" charset="0"/>
              </a:rPr>
              <a:t>Ferdinad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Maxmilian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Brokoff</a:t>
            </a:r>
            <a:r>
              <a:rPr lang="cs-CZ" sz="2200" dirty="0" smtClean="0">
                <a:latin typeface="Garamond" pitchFamily="18" charset="0"/>
              </a:rPr>
              <a:t> (Charles </a:t>
            </a:r>
            <a:r>
              <a:rPr lang="cs-CZ" sz="2200" dirty="0" err="1" smtClean="0">
                <a:latin typeface="Garamond" pitchFamily="18" charset="0"/>
              </a:rPr>
              <a:t>Bridge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Music – </a:t>
            </a:r>
            <a:r>
              <a:rPr lang="cs-CZ" sz="2200" dirty="0" err="1" smtClean="0">
                <a:latin typeface="Garamond" pitchFamily="18" charset="0"/>
              </a:rPr>
              <a:t>Johann</a:t>
            </a:r>
            <a:r>
              <a:rPr lang="cs-CZ" sz="2200" dirty="0" smtClean="0">
                <a:latin typeface="Garamond" pitchFamily="18" charset="0"/>
              </a:rPr>
              <a:t> Sebastian </a:t>
            </a:r>
            <a:r>
              <a:rPr lang="cs-CZ" sz="2200" dirty="0" err="1" smtClean="0">
                <a:latin typeface="Garamond" pitchFamily="18" charset="0"/>
              </a:rPr>
              <a:t>Bach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Georg</a:t>
            </a:r>
            <a:r>
              <a:rPr lang="cs-CZ" sz="2200" dirty="0" smtClean="0">
                <a:latin typeface="Garamond" pitchFamily="18" charset="0"/>
              </a:rPr>
              <a:t> Friedrich Händel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Czech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composers</a:t>
            </a:r>
            <a:r>
              <a:rPr lang="cs-CZ" sz="2200" dirty="0" smtClean="0">
                <a:latin typeface="Garamond" pitchFamily="18" charset="0"/>
              </a:rPr>
              <a:t>:Adam Václav Michna z </a:t>
            </a:r>
            <a:r>
              <a:rPr lang="cs-CZ" sz="2200" dirty="0" err="1" smtClean="0">
                <a:latin typeface="Garamond" pitchFamily="18" charset="0"/>
              </a:rPr>
              <a:t>Otradovic</a:t>
            </a:r>
            <a:r>
              <a:rPr lang="cs-CZ" sz="2200" dirty="0" smtClean="0">
                <a:latin typeface="Garamond" pitchFamily="18" charset="0"/>
              </a:rPr>
              <a:t>, Jan </a:t>
            </a:r>
            <a:r>
              <a:rPr lang="cs-CZ" sz="2200" dirty="0" err="1" smtClean="0">
                <a:latin typeface="Garamond" pitchFamily="18" charset="0"/>
              </a:rPr>
              <a:t>Dismas</a:t>
            </a:r>
            <a:r>
              <a:rPr lang="cs-CZ" sz="2200" dirty="0" smtClean="0">
                <a:latin typeface="Garamond" pitchFamily="18" charset="0"/>
              </a:rPr>
              <a:t> Zelenka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Literature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Architecture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endParaRPr lang="cs-CZ" sz="1800" dirty="0" smtClean="0"/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Ferdinand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1619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Ferdinand I </a:t>
            </a:r>
            <a:r>
              <a:rPr lang="cs-CZ" dirty="0" smtClean="0">
                <a:latin typeface="Garamond" pitchFamily="18" charset="0"/>
              </a:rPr>
              <a:t>(1526–1564)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He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in 1558 (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brother</a:t>
            </a:r>
            <a:r>
              <a:rPr lang="cs-CZ" dirty="0" smtClean="0">
                <a:latin typeface="Garamond" pitchFamily="18" charset="0"/>
              </a:rPr>
              <a:t> Charles V had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1526 (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by Bohemian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Diet – i.</a:t>
            </a:r>
            <a:r>
              <a:rPr lang="cs-CZ" dirty="0" err="1" smtClean="0">
                <a:latin typeface="Garamond" pitchFamily="18" charset="0"/>
              </a:rPr>
              <a:t>e</a:t>
            </a:r>
            <a:r>
              <a:rPr lang="cs-CZ" dirty="0" smtClean="0">
                <a:latin typeface="Garamond" pitchFamily="18" charset="0"/>
              </a:rPr>
              <a:t>. nobles, </a:t>
            </a:r>
            <a:r>
              <a:rPr lang="cs-CZ" dirty="0" err="1" smtClean="0">
                <a:latin typeface="Garamond" pitchFamily="18" charset="0"/>
              </a:rPr>
              <a:t>clergy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royal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because</a:t>
            </a:r>
            <a:r>
              <a:rPr lang="cs-CZ" dirty="0" smtClean="0">
                <a:latin typeface="Garamond" pitchFamily="18" charset="0"/>
              </a:rPr>
              <a:t>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husband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Jagiellonica</a:t>
            </a:r>
            <a:r>
              <a:rPr lang="cs-CZ" dirty="0" smtClean="0">
                <a:latin typeface="Garamond" pitchFamily="18" charset="0"/>
              </a:rPr>
              <a:t> – sister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king Luis II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Mohács</a:t>
            </a:r>
            <a:r>
              <a:rPr lang="cs-CZ" dirty="0" smtClean="0">
                <a:latin typeface="Garamond" pitchFamily="18" charset="0"/>
              </a:rPr>
              <a:t> in 1526)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Croatia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Dalmatia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Slavonia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formally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Galicia</a:t>
            </a:r>
            <a:r>
              <a:rPr lang="cs-CZ" dirty="0" smtClean="0">
                <a:latin typeface="Garamond" pitchFamily="18" charset="0"/>
              </a:rPr>
              <a:t> (in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Lodomeria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 → </a:t>
            </a:r>
            <a:r>
              <a:rPr lang="cs-CZ" dirty="0" err="1" smtClean="0">
                <a:latin typeface="Garamond" pitchFamily="18" charset="0"/>
              </a:rPr>
              <a:t>large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powerful</a:t>
            </a:r>
            <a:r>
              <a:rPr lang="cs-CZ" dirty="0" smtClean="0">
                <a:latin typeface="Garamond" pitchFamily="18" charset="0"/>
              </a:rPr>
              <a:t> empire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baroque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2000" dirty="0" smtClean="0">
                <a:latin typeface="Garamond" pitchFamily="18" charset="0"/>
              </a:rPr>
              <a:t>Karel </a:t>
            </a:r>
            <a:r>
              <a:rPr lang="cs-CZ" sz="2000" dirty="0" err="1" smtClean="0">
                <a:latin typeface="Garamond" pitchFamily="18" charset="0"/>
              </a:rPr>
              <a:t>Škréta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Self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Portrait</a:t>
            </a:r>
            <a:endParaRPr lang="cs-CZ" sz="2000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sz="2000" dirty="0" smtClean="0">
                <a:latin typeface="Garamond" pitchFamily="18" charset="0"/>
              </a:rPr>
              <a:t>Karel </a:t>
            </a:r>
            <a:r>
              <a:rPr lang="cs-CZ" sz="2000" dirty="0" err="1" smtClean="0">
                <a:latin typeface="Garamond" pitchFamily="18" charset="0"/>
              </a:rPr>
              <a:t>Škréta</a:t>
            </a:r>
            <a:r>
              <a:rPr lang="cs-CZ" sz="2000" dirty="0" smtClean="0">
                <a:latin typeface="Garamond" pitchFamily="18" charset="0"/>
              </a:rPr>
              <a:t> - Paris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Helen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9" name="Zástupný symbol pro obsah 8" descr="skreta_autoportr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117273" cy="4114800"/>
          </a:xfrm>
        </p:spPr>
      </p:pic>
      <p:pic>
        <p:nvPicPr>
          <p:cNvPr id="10" name="Zástupný symbol pro obsah 9" descr="483px-Karel_Škréta_-_Paris_a_Hele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268760"/>
            <a:ext cx="3312414" cy="4114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840760" cy="5040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dirty="0" smtClean="0"/>
              <a:t>		</a:t>
            </a:r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lands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3315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5445125"/>
            <a:ext cx="4140200" cy="129698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>
                <a:latin typeface="Garamond" pitchFamily="18" charset="0"/>
              </a:rPr>
              <a:t>Pilgrimage Church of St John of </a:t>
            </a:r>
            <a:r>
              <a:rPr lang="en-US" dirty="0" err="1" smtClean="0">
                <a:latin typeface="Garamond" pitchFamily="18" charset="0"/>
              </a:rPr>
              <a:t>Nepomuk</a:t>
            </a:r>
            <a:r>
              <a:rPr lang="en-US" dirty="0" smtClean="0">
                <a:latin typeface="Garamond" pitchFamily="18" charset="0"/>
              </a:rPr>
              <a:t> on </a:t>
            </a:r>
            <a:r>
              <a:rPr lang="en-US" dirty="0" err="1" smtClean="0">
                <a:latin typeface="Garamond" pitchFamily="18" charset="0"/>
              </a:rPr>
              <a:t>Zelena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hora</a:t>
            </a:r>
            <a:r>
              <a:rPr lang="en-US" dirty="0" smtClean="0">
                <a:latin typeface="Garamond" pitchFamily="18" charset="0"/>
              </a:rPr>
              <a:t> Hill</a:t>
            </a:r>
          </a:p>
          <a:p>
            <a:pPr eaLnBrk="1" hangingPunct="1"/>
            <a:r>
              <a:rPr lang="cs-CZ" dirty="0" smtClean="0">
                <a:latin typeface="Garamond" pitchFamily="18" charset="0"/>
              </a:rPr>
              <a:t>-Jan Blažej </a:t>
            </a:r>
            <a:r>
              <a:rPr lang="cs-CZ" dirty="0" err="1" smtClean="0">
                <a:latin typeface="Garamond" pitchFamily="18" charset="0"/>
              </a:rPr>
              <a:t>Santini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Aichel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santini.cz</a:t>
            </a:r>
            <a:r>
              <a:rPr lang="cs-CZ" dirty="0" smtClean="0">
                <a:hlinkClick r:id="rId2"/>
              </a:rPr>
              <a:t>/index-</a:t>
            </a:r>
            <a:r>
              <a:rPr lang="cs-CZ" dirty="0" err="1" smtClean="0">
                <a:hlinkClick r:id="rId2"/>
              </a:rPr>
              <a:t>en.aspx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3316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572000" y="5445224"/>
            <a:ext cx="3849688" cy="115252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– St. </a:t>
            </a:r>
            <a:r>
              <a:rPr lang="cs-CZ" dirty="0" err="1" smtClean="0">
                <a:latin typeface="Garamond" pitchFamily="18" charset="0"/>
              </a:rPr>
              <a:t>Nicholas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Christof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Kilian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Ignac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Dienzenhofer</a:t>
            </a:r>
            <a:endParaRPr lang="cs-CZ" dirty="0" smtClean="0">
              <a:latin typeface="Garamond" pitchFamily="18" charset="0"/>
            </a:endParaRPr>
          </a:p>
        </p:txBody>
      </p:sp>
      <p:pic>
        <p:nvPicPr>
          <p:cNvPr id="13317" name="Zástupný symbol pro obsah 12" descr="zelenahora11_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728700"/>
            <a:ext cx="3096344" cy="4644517"/>
          </a:xfrm>
        </p:spPr>
      </p:pic>
      <p:pic>
        <p:nvPicPr>
          <p:cNvPr id="13318" name="Zástupný symbol pro obsah 14" descr="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3928" y="1628800"/>
            <a:ext cx="4824536" cy="3223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Baroque</a:t>
            </a:r>
            <a:r>
              <a:rPr lang="cs-CZ" sz="2800" dirty="0" smtClean="0"/>
              <a:t> in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lands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Kuks (western Bohemia) – </a:t>
            </a:r>
            <a:r>
              <a:rPr lang="cs-CZ" dirty="0" err="1" smtClean="0">
                <a:latin typeface="Garamond" pitchFamily="18" charset="0"/>
              </a:rPr>
              <a:t>Matyas</a:t>
            </a:r>
            <a:r>
              <a:rPr lang="cs-CZ" dirty="0" smtClean="0">
                <a:latin typeface="Garamond" pitchFamily="18" charset="0"/>
              </a:rPr>
              <a:t> Bernard Braun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5949280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Charles </a:t>
            </a:r>
            <a:r>
              <a:rPr lang="cs-CZ" dirty="0" err="1" smtClean="0">
                <a:latin typeface="Garamond" pitchFamily="18" charset="0"/>
              </a:rPr>
              <a:t>Bridge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)  – St. Adalbert – F. M. </a:t>
            </a:r>
            <a:r>
              <a:rPr lang="cs-CZ" dirty="0" err="1" smtClean="0">
                <a:latin typeface="Garamond" pitchFamily="18" charset="0"/>
              </a:rPr>
              <a:t>Brokoff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1 (50)-Kuks-Matthias Bernard Braun´s statues-Virtues and Vic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23616"/>
            <a:ext cx="4414804" cy="3305584"/>
          </a:xfrm>
        </p:spPr>
      </p:pic>
      <p:pic>
        <p:nvPicPr>
          <p:cNvPr id="8" name="Zástupný symbol pro obsah 7" descr="Charles_Bridge_St_Adalbe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764704"/>
            <a:ext cx="3168352" cy="475252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/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in Brno </a:t>
            </a:r>
            <a:r>
              <a:rPr lang="cs-CZ" sz="2800" dirty="0" err="1" smtClean="0">
                <a:latin typeface="Garamond" pitchFamily="18" charset="0"/>
              </a:rPr>
              <a:t>surroundings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4869160"/>
            <a:ext cx="3521075" cy="1527175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Vranov nad Dyjí (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) – Jan Bernard Fischer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Erlach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  <a:hlinkClick r:id="rId2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2"/>
              </a:rPr>
              <a:t>zamek</a:t>
            </a:r>
            <a:r>
              <a:rPr lang="cs-CZ" dirty="0" smtClean="0">
                <a:latin typeface="Garamond" pitchFamily="18" charset="0"/>
                <a:hlinkClick r:id="rId2"/>
              </a:rPr>
              <a:t>-</a:t>
            </a:r>
            <a:r>
              <a:rPr lang="cs-CZ" dirty="0" err="1" smtClean="0">
                <a:latin typeface="Garamond" pitchFamily="18" charset="0"/>
                <a:hlinkClick r:id="rId2"/>
              </a:rPr>
              <a:t>vranov.cz</a:t>
            </a:r>
            <a:r>
              <a:rPr lang="cs-CZ" dirty="0" smtClean="0">
                <a:latin typeface="Garamond" pitchFamily="18" charset="0"/>
                <a:hlinkClick r:id="rId2"/>
              </a:rPr>
              <a:t>/</a:t>
            </a:r>
            <a:r>
              <a:rPr lang="cs-CZ" dirty="0" err="1" smtClean="0">
                <a:latin typeface="Garamond" pitchFamily="18" charset="0"/>
                <a:hlinkClick r:id="rId2"/>
              </a:rPr>
              <a:t>en</a:t>
            </a:r>
            <a:r>
              <a:rPr lang="cs-CZ" dirty="0" smtClean="0">
                <a:latin typeface="Garamond" pitchFamily="18" charset="0"/>
                <a:hlinkClick r:id="rId2"/>
              </a:rPr>
              <a:t>/ </a:t>
            </a:r>
            <a:endParaRPr lang="cs-CZ" dirty="0" smtClean="0">
              <a:latin typeface="Garamond" pitchFamily="18" charset="0"/>
            </a:endParaRPr>
          </a:p>
        </p:txBody>
      </p:sp>
      <p:sp>
        <p:nvSpPr>
          <p:cNvPr id="14340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4008" y="4869160"/>
            <a:ext cx="3521075" cy="1800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Milotice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southeastern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)  - </a:t>
            </a:r>
            <a:r>
              <a:rPr lang="de-DE" dirty="0" smtClean="0">
                <a:latin typeface="Garamond" pitchFamily="18" charset="0"/>
              </a:rPr>
              <a:t>Josef Emanuel Fischer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de-DE" dirty="0" smtClean="0">
                <a:latin typeface="Garamond" pitchFamily="18" charset="0"/>
              </a:rPr>
              <a:t> </a:t>
            </a:r>
            <a:r>
              <a:rPr lang="de-DE" dirty="0" err="1" smtClean="0">
                <a:latin typeface="Garamond" pitchFamily="18" charset="0"/>
              </a:rPr>
              <a:t>Erlach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  <a:hlinkClick r:id="rId3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3"/>
              </a:rPr>
              <a:t>zamekmilotice.cz</a:t>
            </a:r>
            <a:r>
              <a:rPr lang="cs-CZ" dirty="0" smtClean="0">
                <a:latin typeface="Garamond" pitchFamily="18" charset="0"/>
                <a:hlinkClick r:id="rId3"/>
              </a:rPr>
              <a:t>/</a:t>
            </a:r>
            <a:r>
              <a:rPr lang="cs-CZ" dirty="0" err="1" smtClean="0">
                <a:latin typeface="Garamond" pitchFamily="18" charset="0"/>
                <a:hlinkClick r:id="rId3"/>
              </a:rPr>
              <a:t>virtualni</a:t>
            </a:r>
            <a:r>
              <a:rPr lang="cs-CZ" dirty="0" smtClean="0">
                <a:latin typeface="Garamond" pitchFamily="18" charset="0"/>
                <a:hlinkClick r:id="rId3"/>
              </a:rPr>
              <a:t>-</a:t>
            </a:r>
            <a:r>
              <a:rPr lang="cs-CZ" dirty="0" err="1" smtClean="0">
                <a:latin typeface="Garamond" pitchFamily="18" charset="0"/>
                <a:hlinkClick r:id="rId3"/>
              </a:rPr>
              <a:t>prohlidka</a:t>
            </a:r>
            <a:r>
              <a:rPr lang="cs-CZ" dirty="0" smtClean="0">
                <a:latin typeface="Garamond" pitchFamily="18" charset="0"/>
                <a:hlinkClick r:id="rId3"/>
              </a:rPr>
              <a:t>-2/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</p:txBody>
      </p:sp>
      <p:pic>
        <p:nvPicPr>
          <p:cNvPr id="14341" name="Zástupný symbol pro obsah 6" descr="vranov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772816"/>
            <a:ext cx="3809591" cy="2856334"/>
          </a:xfrm>
        </p:spPr>
      </p:pic>
      <p:pic>
        <p:nvPicPr>
          <p:cNvPr id="14342" name="Zástupný symbol pro obsah 7" descr="milotic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11638" y="1772816"/>
            <a:ext cx="4277416" cy="284839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42048" cy="4446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monunets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city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brno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5363" name="Zástupný symbol pro text 5"/>
          <p:cNvSpPr>
            <a:spLocks noGrp="1"/>
          </p:cNvSpPr>
          <p:nvPr>
            <p:ph type="body" idx="1"/>
          </p:nvPr>
        </p:nvSpPr>
        <p:spPr>
          <a:xfrm>
            <a:off x="250825" y="5589588"/>
            <a:ext cx="3529013" cy="792162"/>
          </a:xfrm>
        </p:spPr>
        <p:txBody>
          <a:bodyPr>
            <a:noAutofit/>
          </a:bodyPr>
          <a:lstStyle/>
          <a:p>
            <a:pPr eaLnBrk="1" hangingPunct="1"/>
            <a:r>
              <a:rPr lang="cs-CZ" sz="2000" dirty="0" smtClean="0">
                <a:latin typeface="Garamond" pitchFamily="18" charset="0"/>
              </a:rPr>
              <a:t>Green Market -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Parnas </a:t>
            </a:r>
            <a:r>
              <a:rPr lang="cs-CZ" sz="2000" dirty="0" err="1" smtClean="0">
                <a:latin typeface="Garamond" pitchFamily="18" charset="0"/>
              </a:rPr>
              <a:t>Fountain</a:t>
            </a:r>
            <a:r>
              <a:rPr lang="cs-CZ" sz="2000" dirty="0" smtClean="0">
                <a:latin typeface="Garamond" pitchFamily="18" charset="0"/>
              </a:rPr>
              <a:t> - </a:t>
            </a:r>
            <a:r>
              <a:rPr lang="cs-CZ" sz="2000" dirty="0" err="1" smtClean="0">
                <a:latin typeface="Garamond" pitchFamily="18" charset="0"/>
              </a:rPr>
              <a:t>Johann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Bernhard</a:t>
            </a:r>
            <a:r>
              <a:rPr lang="cs-CZ" sz="2000" dirty="0" smtClean="0">
                <a:latin typeface="Garamond" pitchFamily="18" charset="0"/>
              </a:rPr>
              <a:t> Fischer </a:t>
            </a:r>
            <a:r>
              <a:rPr lang="cs-CZ" sz="2000" dirty="0" err="1" smtClean="0">
                <a:latin typeface="Garamond" pitchFamily="18" charset="0"/>
              </a:rPr>
              <a:t>von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Erlach</a:t>
            </a:r>
            <a:endParaRPr lang="cs-CZ" sz="2000" dirty="0" smtClean="0">
              <a:latin typeface="Garamond" pitchFamily="18" charset="0"/>
            </a:endParaRPr>
          </a:p>
        </p:txBody>
      </p:sp>
      <p:sp>
        <p:nvSpPr>
          <p:cNvPr id="15364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500563" y="5589588"/>
            <a:ext cx="3455987" cy="792162"/>
          </a:xfrm>
        </p:spPr>
        <p:txBody>
          <a:bodyPr/>
          <a:lstStyle/>
          <a:p>
            <a:pPr eaLnBrk="1" hangingPunct="1"/>
            <a:r>
              <a:rPr lang="cs-CZ" sz="2000" dirty="0" smtClean="0">
                <a:latin typeface="Garamond" pitchFamily="18" charset="0"/>
              </a:rPr>
              <a:t>St. </a:t>
            </a:r>
            <a:r>
              <a:rPr lang="cs-CZ" sz="2000" dirty="0" err="1" smtClean="0">
                <a:latin typeface="Garamond" pitchFamily="18" charset="0"/>
              </a:rPr>
              <a:t>Johns’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Church</a:t>
            </a:r>
            <a:r>
              <a:rPr lang="cs-CZ" sz="2000" dirty="0" smtClean="0">
                <a:latin typeface="Garamond" pitchFamily="18" charset="0"/>
              </a:rPr>
              <a:t>, Minoritská </a:t>
            </a:r>
            <a:r>
              <a:rPr lang="cs-CZ" sz="2000" dirty="0" err="1" smtClean="0">
                <a:latin typeface="Garamond" pitchFamily="18" charset="0"/>
              </a:rPr>
              <a:t>street</a:t>
            </a:r>
            <a:r>
              <a:rPr lang="cs-CZ" sz="2000" dirty="0" smtClean="0">
                <a:latin typeface="Garamond" pitchFamily="18" charset="0"/>
              </a:rPr>
              <a:t>, Brno</a:t>
            </a:r>
          </a:p>
        </p:txBody>
      </p:sp>
      <p:pic>
        <p:nvPicPr>
          <p:cNvPr id="15365" name="Zástupný symbol pro obsah 9" descr="450px-Kašna_Parnas_(Brno)_(6033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08720"/>
            <a:ext cx="3384624" cy="4503581"/>
          </a:xfrm>
        </p:spPr>
      </p:pic>
      <p:pic>
        <p:nvPicPr>
          <p:cNvPr id="15366" name="Zástupný symbol pro obsah 10" descr="800px-Brno,_kostel_(10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556792"/>
            <a:ext cx="4609134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28092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monunets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city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brno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6021288"/>
            <a:ext cx="3672408" cy="5760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St. Thomas’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– Moravské Square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32040" y="6021288"/>
            <a:ext cx="3744416" cy="57606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Column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Square Svobody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Brno_-_Kostel_sv._Tomáše,_místodžitelský_palác_a_alegorická_postava_spravedlnost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445080" cy="2952328"/>
          </a:xfrm>
        </p:spPr>
      </p:pic>
      <p:pic>
        <p:nvPicPr>
          <p:cNvPr id="8" name="Zástupný symbol pro obsah 7" descr="Morový_sloup_na_brněnském_náměstí_Svobody_od_východ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4131815" cy="44644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Ferdinand I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Anne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Bohemia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6" name="Zástupný symbol pro obrázek 5" descr="303px-Hans_Bocksberger_der_Aeltere_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300948" cy="454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pro obsah 7" descr="220px-Hans_Maler_-_Queen_Anne_of_Hungary_and_Bohemia_-_WGA138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2448272" cy="33496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Ferdinand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064896" cy="5616624"/>
          </a:xfrm>
        </p:spPr>
        <p:txBody>
          <a:bodyPr/>
          <a:lstStyle/>
          <a:p>
            <a:r>
              <a:rPr lang="cs-CZ" b="1" u="sng" dirty="0" err="1" smtClean="0">
                <a:latin typeface="Garamond" pitchFamily="18" charset="0"/>
              </a:rPr>
              <a:t>The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key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events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during</a:t>
            </a:r>
            <a:r>
              <a:rPr lang="cs-CZ" b="1" u="sng" dirty="0" smtClean="0">
                <a:latin typeface="Garamond" pitchFamily="18" charset="0"/>
              </a:rPr>
              <a:t> his </a:t>
            </a:r>
            <a:r>
              <a:rPr lang="cs-CZ" b="1" u="sng" dirty="0" err="1" smtClean="0">
                <a:latin typeface="Garamond" pitchFamily="18" charset="0"/>
              </a:rPr>
              <a:t>reign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were</a:t>
            </a:r>
            <a:r>
              <a:rPr lang="cs-CZ" b="1" dirty="0" smtClean="0"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contest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with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Ottoman</a:t>
            </a:r>
            <a:r>
              <a:rPr lang="cs-CZ" b="1" i="1" dirty="0" smtClean="0">
                <a:latin typeface="Garamond" pitchFamily="18" charset="0"/>
              </a:rPr>
              <a:t> Empire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great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advance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Central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began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1520s</a:t>
            </a:r>
          </a:p>
          <a:p>
            <a:pPr lvl="0">
              <a:buFont typeface="Courier New" pitchFamily="49" charset="0"/>
              <a:buChar char="o"/>
            </a:pPr>
            <a:r>
              <a:rPr lang="cs-CZ" sz="2000" dirty="0" smtClean="0">
                <a:latin typeface="Garamond" pitchFamily="18" charset="0"/>
              </a:rPr>
              <a:t>1529 –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unsuccessfuly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assaulted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capital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Monarchy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Siege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took</a:t>
            </a:r>
            <a:r>
              <a:rPr lang="cs-CZ" sz="2000" dirty="0" smtClean="0">
                <a:latin typeface="Garamond" pitchFamily="18" charset="0"/>
              </a:rPr>
              <a:t> 150 </a:t>
            </a:r>
            <a:r>
              <a:rPr lang="cs-CZ" sz="2000" dirty="0" err="1" smtClean="0">
                <a:latin typeface="Garamond" pitchFamily="18" charset="0"/>
              </a:rPr>
              <a:t>days</a:t>
            </a: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aim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campain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securing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control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over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weakening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Habsburgs’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unusually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bad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weather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conditions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saved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heavy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rain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snowfall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made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Turks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leave</a:t>
            </a: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returned</a:t>
            </a:r>
            <a:r>
              <a:rPr lang="cs-CZ" sz="2000" dirty="0" smtClean="0">
                <a:latin typeface="Garamond" pitchFamily="18" charset="0"/>
              </a:rPr>
              <a:t> in 1533,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wasn’t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strong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Garamond" pitchFamily="18" charset="0"/>
              </a:rPr>
              <a:t>1533 – a </a:t>
            </a:r>
            <a:r>
              <a:rPr lang="cs-CZ" sz="2000" dirty="0" err="1" smtClean="0">
                <a:latin typeface="Garamond" pitchFamily="18" charset="0"/>
              </a:rPr>
              <a:t>peace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treaty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Ottoman</a:t>
            </a:r>
            <a:r>
              <a:rPr lang="cs-CZ" sz="2000" dirty="0" smtClean="0">
                <a:latin typeface="Garamond" pitchFamily="18" charset="0"/>
              </a:rPr>
              <a:t> Empire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concluded</a:t>
            </a:r>
            <a:r>
              <a:rPr lang="cs-CZ" sz="2000" dirty="0" smtClean="0">
                <a:latin typeface="Garamond" pitchFamily="18" charset="0"/>
              </a:rPr>
              <a:t> – split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sector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vassal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Ottoman</a:t>
            </a:r>
            <a:r>
              <a:rPr lang="cs-CZ" sz="2000" dirty="0" smtClean="0">
                <a:latin typeface="Garamond" pitchFamily="18" charset="0"/>
              </a:rPr>
              <a:t> Empire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east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7992888" cy="6051699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contest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with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protestant </a:t>
            </a:r>
            <a:r>
              <a:rPr lang="cs-CZ" b="1" i="1" dirty="0" err="1" smtClean="0">
                <a:latin typeface="Garamond" pitchFamily="18" charset="0"/>
              </a:rPr>
              <a:t>Reformation</a:t>
            </a:r>
            <a:r>
              <a:rPr lang="cs-CZ" b="1" i="1" dirty="0" smtClean="0">
                <a:latin typeface="Garamond" pitchFamily="18" charset="0"/>
              </a:rPr>
              <a:t>, </a:t>
            </a:r>
            <a:r>
              <a:rPr lang="cs-CZ" b="1" i="1" dirty="0" err="1" smtClean="0">
                <a:latin typeface="Garamond" pitchFamily="18" charset="0"/>
              </a:rPr>
              <a:t>which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resulted</a:t>
            </a:r>
            <a:r>
              <a:rPr lang="cs-CZ" b="1" i="1" dirty="0" smtClean="0">
                <a:latin typeface="Garamond" pitchFamily="18" charset="0"/>
              </a:rPr>
              <a:t> in </a:t>
            </a:r>
            <a:r>
              <a:rPr lang="cs-CZ" b="1" i="1" dirty="0" err="1" smtClean="0">
                <a:latin typeface="Garamond" pitchFamily="18" charset="0"/>
              </a:rPr>
              <a:t>several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wars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religion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 smtClean="0">
                <a:latin typeface="Garamond" pitchFamily="18" charset="0"/>
              </a:rPr>
              <a:t>1519 –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ninety</a:t>
            </a:r>
            <a:r>
              <a:rPr lang="cs-CZ" sz="1400" dirty="0" smtClean="0">
                <a:latin typeface="Garamond" pitchFamily="18" charset="0"/>
              </a:rPr>
              <a:t>-</a:t>
            </a:r>
            <a:r>
              <a:rPr lang="cs-CZ" sz="1400" dirty="0" err="1" smtClean="0">
                <a:latin typeface="Garamond" pitchFamily="18" charset="0"/>
              </a:rPr>
              <a:t>five</a:t>
            </a:r>
            <a:r>
              <a:rPr lang="cs-CZ" sz="1400" dirty="0" smtClean="0">
                <a:latin typeface="Garamond" pitchFamily="18" charset="0"/>
              </a:rPr>
              <a:t> thesis  </a:t>
            </a:r>
            <a:r>
              <a:rPr lang="cs-CZ" sz="1400" dirty="0" err="1" smtClean="0">
                <a:latin typeface="Garamond" pitchFamily="18" charset="0"/>
              </a:rPr>
              <a:t>of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Wittenberg</a:t>
            </a:r>
            <a:r>
              <a:rPr lang="cs-CZ" sz="1400" dirty="0" smtClean="0">
                <a:latin typeface="Garamond" pitchFamily="18" charset="0"/>
              </a:rPr>
              <a:t> - </a:t>
            </a:r>
            <a:r>
              <a:rPr lang="cs-CZ" sz="1400" dirty="0" err="1" smtClean="0">
                <a:latin typeface="Garamond" pitchFamily="18" charset="0"/>
              </a:rPr>
              <a:t>was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written</a:t>
            </a:r>
            <a:r>
              <a:rPr lang="cs-CZ" sz="1400" dirty="0" smtClean="0">
                <a:latin typeface="Garamond" pitchFamily="18" charset="0"/>
              </a:rPr>
              <a:t> by </a:t>
            </a:r>
            <a:r>
              <a:rPr lang="cs-CZ" sz="1400" b="1" dirty="0" smtClean="0">
                <a:latin typeface="Garamond" pitchFamily="18" charset="0"/>
              </a:rPr>
              <a:t>Martin </a:t>
            </a:r>
            <a:r>
              <a:rPr lang="cs-CZ" sz="1400" b="1" dirty="0" err="1" smtClean="0">
                <a:latin typeface="Garamond" pitchFamily="18" charset="0"/>
              </a:rPr>
              <a:t>Luther</a:t>
            </a:r>
            <a:r>
              <a:rPr lang="cs-CZ" sz="1400" b="1" dirty="0" smtClean="0">
                <a:latin typeface="Garamond" pitchFamily="18" charset="0"/>
              </a:rPr>
              <a:t> </a:t>
            </a:r>
            <a:r>
              <a:rPr lang="cs-CZ" sz="1400" dirty="0" smtClean="0">
                <a:latin typeface="Garamond" pitchFamily="18" charset="0"/>
              </a:rPr>
              <a:t>in 1517 </a:t>
            </a:r>
            <a:r>
              <a:rPr lang="cs-CZ" sz="1400" dirty="0" err="1" smtClean="0">
                <a:latin typeface="Garamond" pitchFamily="18" charset="0"/>
              </a:rPr>
              <a:t>and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is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widely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regarded</a:t>
            </a:r>
            <a:r>
              <a:rPr lang="cs-CZ" sz="1400" dirty="0" smtClean="0">
                <a:latin typeface="Garamond" pitchFamily="18" charset="0"/>
              </a:rPr>
              <a:t> as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primary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catalyst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for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b="1" dirty="0" smtClean="0">
                <a:latin typeface="Garamond" pitchFamily="18" charset="0"/>
              </a:rPr>
              <a:t>Protestant </a:t>
            </a:r>
            <a:r>
              <a:rPr lang="cs-CZ" sz="1400" b="1" dirty="0" err="1" smtClean="0">
                <a:latin typeface="Garamond" pitchFamily="18" charset="0"/>
              </a:rPr>
              <a:t>Reformation</a:t>
            </a:r>
            <a:r>
              <a:rPr lang="cs-CZ" sz="1400" b="1" dirty="0" smtClean="0">
                <a:latin typeface="Garamond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disputation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protests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against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clerical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abuses</a:t>
            </a:r>
            <a:r>
              <a:rPr lang="cs-CZ" sz="1400" dirty="0" smtClean="0">
                <a:latin typeface="Garamond" pitchFamily="18" charset="0"/>
              </a:rPr>
              <a:t>, </a:t>
            </a:r>
            <a:r>
              <a:rPr lang="cs-CZ" sz="1400" dirty="0" err="1" smtClean="0">
                <a:latin typeface="Garamond" pitchFamily="18" charset="0"/>
              </a:rPr>
              <a:t>especially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sale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of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indulgences</a:t>
            </a:r>
            <a:endParaRPr lang="cs-CZ" sz="14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smtClean="0">
                <a:latin typeface="Garamond" pitchFamily="18" charset="0"/>
              </a:rPr>
              <a:t>1546–1547 – </a:t>
            </a:r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Smalkaldic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war</a:t>
            </a:r>
            <a:r>
              <a:rPr lang="cs-CZ" sz="1800" dirty="0" smtClean="0">
                <a:latin typeface="Garamond" pitchFamily="18" charset="0"/>
              </a:rPr>
              <a:t> –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Smalkaldic</a:t>
            </a:r>
            <a:r>
              <a:rPr lang="cs-CZ" sz="1800" dirty="0" smtClean="0">
                <a:latin typeface="Garamond" pitchFamily="18" charset="0"/>
              </a:rPr>
              <a:t> Union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protestant </a:t>
            </a:r>
            <a:r>
              <a:rPr lang="cs-CZ" sz="1800" dirty="0" err="1" smtClean="0">
                <a:latin typeface="Garamond" pitchFamily="18" charset="0"/>
              </a:rPr>
              <a:t>towns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princes </a:t>
            </a:r>
            <a:r>
              <a:rPr lang="cs-CZ" sz="1800" dirty="0" err="1" smtClean="0">
                <a:latin typeface="Garamond" pitchFamily="18" charset="0"/>
              </a:rPr>
              <a:t>united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ruling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catholic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Habsburg</a:t>
            </a:r>
            <a:r>
              <a:rPr lang="cs-CZ" sz="1800" dirty="0" smtClean="0">
                <a:latin typeface="Garamond" pitchFamily="18" charset="0"/>
              </a:rPr>
              <a:t> dynasty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Ferdinad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his </a:t>
            </a:r>
            <a:r>
              <a:rPr lang="cs-CZ" sz="1800" dirty="0" err="1" smtClean="0">
                <a:latin typeface="Garamond" pitchFamily="18" charset="0"/>
              </a:rPr>
              <a:t>brother</a:t>
            </a:r>
            <a:r>
              <a:rPr lang="cs-CZ" sz="1800" dirty="0" smtClean="0">
                <a:latin typeface="Garamond" pitchFamily="18" charset="0"/>
              </a:rPr>
              <a:t> Charles V,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Emperor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formed</a:t>
            </a:r>
            <a:r>
              <a:rPr lang="cs-CZ" sz="1800" dirty="0" smtClean="0">
                <a:latin typeface="Garamond" pitchFamily="18" charset="0"/>
              </a:rPr>
              <a:t> a </a:t>
            </a:r>
            <a:r>
              <a:rPr lang="cs-CZ" sz="1800" dirty="0" err="1" smtClean="0">
                <a:latin typeface="Garamond" pitchFamily="18" charset="0"/>
              </a:rPr>
              <a:t>strong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army</a:t>
            </a:r>
            <a:r>
              <a:rPr lang="cs-CZ" sz="1800" dirty="0" smtClean="0">
                <a:latin typeface="Garamond" pitchFamily="18" charset="0"/>
              </a:rPr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they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asked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Bohemian </a:t>
            </a:r>
            <a:r>
              <a:rPr lang="cs-CZ" sz="1800" dirty="0" err="1" smtClean="0">
                <a:latin typeface="Garamond" pitchFamily="18" charset="0"/>
              </a:rPr>
              <a:t>estates</a:t>
            </a:r>
            <a:r>
              <a:rPr lang="cs-CZ" sz="1800" dirty="0" smtClean="0">
                <a:latin typeface="Garamond" pitchFamily="18" charset="0"/>
              </a:rPr>
              <a:t> (nobility, </a:t>
            </a:r>
            <a:r>
              <a:rPr lang="cs-CZ" sz="1800" dirty="0" err="1" smtClean="0">
                <a:latin typeface="Garamond" pitchFamily="18" charset="0"/>
              </a:rPr>
              <a:t>clergy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towns</a:t>
            </a:r>
            <a:r>
              <a:rPr lang="cs-CZ" sz="1800" dirty="0" smtClean="0">
                <a:latin typeface="Garamond" pitchFamily="18" charset="0"/>
              </a:rPr>
              <a:t>)) to </a:t>
            </a:r>
            <a:r>
              <a:rPr lang="cs-CZ" sz="1800" dirty="0" err="1" smtClean="0">
                <a:latin typeface="Garamond" pitchFamily="18" charset="0"/>
              </a:rPr>
              <a:t>form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army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send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it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fight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Smalkaldic</a:t>
            </a:r>
            <a:r>
              <a:rPr lang="cs-CZ" sz="1800" dirty="0" smtClean="0">
                <a:latin typeface="Garamond" pitchFamily="18" charset="0"/>
              </a:rPr>
              <a:t> Union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Bohemians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refused</a:t>
            </a:r>
            <a:r>
              <a:rPr lang="cs-CZ" sz="1800" dirty="0" smtClean="0">
                <a:latin typeface="Garamond" pitchFamily="18" charset="0"/>
              </a:rPr>
              <a:t> to do </a:t>
            </a:r>
            <a:r>
              <a:rPr lang="cs-CZ" sz="1800" dirty="0" err="1" smtClean="0">
                <a:latin typeface="Garamond" pitchFamily="18" charset="0"/>
              </a:rPr>
              <a:t>it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because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didn’t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want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fight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protestants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because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Bohemian </a:t>
            </a:r>
            <a:r>
              <a:rPr lang="cs-CZ" sz="1800" dirty="0" err="1" smtClean="0">
                <a:latin typeface="Garamond" pitchFamily="18" charset="0"/>
              </a:rPr>
              <a:t>national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army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could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called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only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defend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country not to </a:t>
            </a:r>
            <a:r>
              <a:rPr lang="cs-CZ" sz="1800" dirty="0" err="1" smtClean="0">
                <a:latin typeface="Garamond" pitchFamily="18" charset="0"/>
              </a:rPr>
              <a:t>conquere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foreign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lands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or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fight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abroad</a:t>
            </a:r>
            <a:endParaRPr lang="cs-CZ" sz="18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Bohemian </a:t>
            </a:r>
            <a:r>
              <a:rPr lang="cs-CZ" sz="1800" dirty="0" err="1" smtClean="0">
                <a:latin typeface="Garamond" pitchFamily="18" charset="0"/>
              </a:rPr>
              <a:t>estates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protesting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b="1" dirty="0" smtClean="0">
                <a:latin typeface="Garamond" pitchFamily="18" charset="0"/>
              </a:rPr>
              <a:t>rose </a:t>
            </a:r>
            <a:r>
              <a:rPr lang="cs-CZ" sz="1800" b="1" dirty="0" err="1" smtClean="0">
                <a:latin typeface="Garamond" pitchFamily="18" charset="0"/>
              </a:rPr>
              <a:t>up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against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Habsburgs</a:t>
            </a:r>
            <a:endParaRPr lang="cs-CZ" sz="1800" b="1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but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rebellion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easily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supressed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represions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followed</a:t>
            </a:r>
            <a:endParaRPr lang="cs-CZ" sz="18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represions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nobility </a:t>
            </a:r>
            <a:r>
              <a:rPr lang="cs-CZ" sz="1800" dirty="0" err="1" smtClean="0">
                <a:latin typeface="Garamond" pitchFamily="18" charset="0"/>
              </a:rPr>
              <a:t>weren’t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strict</a:t>
            </a:r>
            <a:r>
              <a:rPr lang="cs-CZ" sz="1800" dirty="0" smtClean="0">
                <a:latin typeface="Garamond" pitchFamily="18" charset="0"/>
              </a:rPr>
              <a:t> (</a:t>
            </a:r>
            <a:r>
              <a:rPr lang="cs-CZ" sz="1800" dirty="0" err="1" smtClean="0">
                <a:latin typeface="Garamond" pitchFamily="18" charset="0"/>
              </a:rPr>
              <a:t>usually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noblemen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lost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their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property</a:t>
            </a:r>
            <a:r>
              <a:rPr lang="cs-CZ" sz="1800" dirty="0" smtClean="0">
                <a:latin typeface="Garamond" pitchFamily="18" charset="0"/>
              </a:rPr>
              <a:t>) </a:t>
            </a:r>
            <a:r>
              <a:rPr lang="cs-CZ" sz="1800" dirty="0" err="1" smtClean="0">
                <a:latin typeface="Garamond" pitchFamily="18" charset="0"/>
              </a:rPr>
              <a:t>but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towns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which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 </a:t>
            </a:r>
            <a:r>
              <a:rPr lang="cs-CZ" sz="1800" dirty="0" err="1" smtClean="0">
                <a:latin typeface="Garamond" pitchFamily="18" charset="0"/>
              </a:rPr>
              <a:t>participating</a:t>
            </a:r>
            <a:r>
              <a:rPr lang="cs-CZ" sz="1800" dirty="0" smtClean="0">
                <a:latin typeface="Garamond" pitchFamily="18" charset="0"/>
              </a:rPr>
              <a:t> on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uprising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were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excluded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from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political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life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town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goverment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was</a:t>
            </a:r>
            <a:r>
              <a:rPr lang="cs-CZ" sz="1800" dirty="0" smtClean="0">
                <a:latin typeface="Garamond" pitchFamily="18" charset="0"/>
              </a:rPr>
              <a:t> put </a:t>
            </a:r>
            <a:r>
              <a:rPr lang="cs-CZ" sz="1800" dirty="0" err="1" smtClean="0">
                <a:latin typeface="Garamond" pitchFamily="18" charset="0"/>
              </a:rPr>
              <a:t>under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control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royal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clerks</a:t>
            </a:r>
            <a:endParaRPr lang="cs-CZ" sz="18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hussite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church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persecuted</a:t>
            </a:r>
            <a:r>
              <a:rPr lang="cs-CZ" sz="1800" dirty="0" smtClean="0">
                <a:latin typeface="Garamond" pitchFamily="18" charset="0"/>
              </a:rPr>
              <a:t> in Bohemian </a:t>
            </a:r>
            <a:r>
              <a:rPr lang="cs-CZ" sz="1800" dirty="0" err="1" smtClean="0">
                <a:latin typeface="Garamond" pitchFamily="18" charset="0"/>
              </a:rPr>
              <a:t>Lands</a:t>
            </a:r>
            <a:endParaRPr lang="cs-CZ" sz="18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6" name="Zástupný symbol pro obsah 5" descr="800px-Growth_of_Habsburg_territo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8657738" cy="55446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516037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Maxmilian</a:t>
            </a:r>
            <a:r>
              <a:rPr lang="cs-CZ" sz="2800" dirty="0" smtClean="0">
                <a:latin typeface="Garamond" pitchFamily="18" charset="0"/>
              </a:rPr>
              <a:t> II (1562–1576) 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776864" cy="5877272"/>
          </a:xfrm>
        </p:spPr>
        <p:txBody>
          <a:bodyPr/>
          <a:lstStyle/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faced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rising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new</a:t>
            </a:r>
            <a:r>
              <a:rPr lang="cs-CZ" sz="2000" dirty="0" smtClean="0">
                <a:latin typeface="Garamond" pitchFamily="18" charset="0"/>
              </a:rPr>
              <a:t> Protestant </a:t>
            </a:r>
            <a:r>
              <a:rPr lang="cs-CZ" sz="2000" dirty="0" err="1" smtClean="0">
                <a:latin typeface="Garamond" pitchFamily="18" charset="0"/>
              </a:rPr>
              <a:t>movements</a:t>
            </a:r>
            <a:r>
              <a:rPr lang="cs-CZ" sz="2000" dirty="0" smtClean="0">
                <a:latin typeface="Garamond" pitchFamily="18" charset="0"/>
              </a:rPr>
              <a:t> in Bohemia –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Bohemian </a:t>
            </a:r>
            <a:r>
              <a:rPr lang="cs-CZ" sz="2000" dirty="0" err="1" smtClean="0">
                <a:latin typeface="Garamond" pitchFamily="18" charset="0"/>
              </a:rPr>
              <a:t>Brethern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Lutherans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ratified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religious</a:t>
            </a:r>
            <a:r>
              <a:rPr lang="cs-CZ" sz="2000" dirty="0" smtClean="0">
                <a:latin typeface="Garamond" pitchFamily="18" charset="0"/>
              </a:rPr>
              <a:t> programe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Bohemian non-</a:t>
            </a:r>
            <a:r>
              <a:rPr lang="cs-CZ" sz="2000" dirty="0" err="1" smtClean="0">
                <a:latin typeface="Garamond" pitchFamily="18" charset="0"/>
              </a:rPr>
              <a:t>catholic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estates</a:t>
            </a:r>
            <a:r>
              <a:rPr lang="cs-CZ" sz="2000" dirty="0" smtClean="0">
                <a:latin typeface="Garamond" pitchFamily="18" charset="0"/>
              </a:rPr>
              <a:t> - 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Bohemian </a:t>
            </a:r>
            <a:r>
              <a:rPr lang="cs-CZ" sz="2000" b="1" dirty="0" err="1" smtClean="0">
                <a:latin typeface="Garamond" pitchFamily="18" charset="0"/>
              </a:rPr>
              <a:t>Confession</a:t>
            </a:r>
            <a:endParaRPr lang="cs-CZ" sz="2000" b="1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he </a:t>
            </a:r>
            <a:r>
              <a:rPr lang="cs-CZ" sz="2000" dirty="0" err="1" smtClean="0">
                <a:latin typeface="Garamond" pitchFamily="18" charset="0"/>
              </a:rPr>
              <a:t>ratified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only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orally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didn’t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religious</a:t>
            </a:r>
            <a:r>
              <a:rPr lang="cs-CZ" sz="2000" dirty="0" smtClean="0">
                <a:latin typeface="Garamond" pitchFamily="18" charset="0"/>
              </a:rPr>
              <a:t> liberty as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Bohemian </a:t>
            </a:r>
            <a:r>
              <a:rPr lang="cs-CZ" sz="2000" dirty="0" err="1" smtClean="0">
                <a:latin typeface="Garamond" pitchFamily="18" charset="0"/>
              </a:rPr>
              <a:t>estates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wished</a:t>
            </a: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Rudolph</a:t>
            </a:r>
            <a:r>
              <a:rPr lang="cs-CZ" sz="2800" dirty="0" smtClean="0">
                <a:latin typeface="Garamond" pitchFamily="18" charset="0"/>
              </a:rPr>
              <a:t> II (1576-1611)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949280"/>
          </a:xfrm>
        </p:spPr>
        <p:txBody>
          <a:bodyPr>
            <a:normAutofit/>
          </a:bodyPr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Eccentric</a:t>
            </a:r>
            <a:r>
              <a:rPr lang="cs-CZ" sz="2400" dirty="0" smtClean="0">
                <a:latin typeface="Garamond" pitchFamily="18" charset="0"/>
              </a:rPr>
              <a:t> person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Incompetent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weak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r>
              <a:rPr lang="cs-CZ" sz="2400" dirty="0" smtClean="0">
                <a:latin typeface="Garamond" pitchFamily="18" charset="0"/>
              </a:rPr>
              <a:t>, not </a:t>
            </a:r>
            <a:r>
              <a:rPr lang="cs-CZ" sz="2400" dirty="0" err="1" smtClean="0">
                <a:latin typeface="Garamond" pitchFamily="18" charset="0"/>
              </a:rPr>
              <a:t>very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interested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politics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r>
              <a:rPr lang="cs-CZ" sz="2400" dirty="0" err="1" smtClean="0">
                <a:latin typeface="Garamond" pitchFamily="18" charset="0"/>
              </a:rPr>
              <a:t>left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Vienna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Prague</a:t>
            </a:r>
            <a:r>
              <a:rPr lang="cs-CZ" sz="2400" dirty="0" smtClean="0">
                <a:latin typeface="Garamond" pitchFamily="18" charset="0"/>
              </a:rPr>
              <a:t>, Bohemian </a:t>
            </a:r>
            <a:r>
              <a:rPr lang="cs-CZ" sz="2400" dirty="0" err="1" smtClean="0">
                <a:latin typeface="Garamond" pitchFamily="18" charset="0"/>
              </a:rPr>
              <a:t>capital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grew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important</a:t>
            </a:r>
            <a:r>
              <a:rPr lang="cs-CZ" sz="2400" dirty="0" smtClean="0">
                <a:latin typeface="Garamond" pitchFamily="18" charset="0"/>
              </a:rPr>
              <a:t> center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culture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1593–1606 – „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“ –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Osman </a:t>
            </a:r>
            <a:r>
              <a:rPr lang="cs-CZ" sz="2400" dirty="0" err="1" smtClean="0">
                <a:latin typeface="Garamond" pitchFamily="18" charset="0"/>
              </a:rPr>
              <a:t>Turks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1609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Czech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Estates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forced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Rudolph</a:t>
            </a:r>
            <a:r>
              <a:rPr lang="cs-CZ" sz="2400" dirty="0" smtClean="0">
                <a:latin typeface="Garamond" pitchFamily="18" charset="0"/>
              </a:rPr>
              <a:t> II to </a:t>
            </a:r>
            <a:r>
              <a:rPr lang="cs-CZ" sz="2400" dirty="0" err="1" smtClean="0">
                <a:latin typeface="Garamond" pitchFamily="18" charset="0"/>
              </a:rPr>
              <a:t>issue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decree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cs-CZ" sz="2400" dirty="0" err="1" smtClean="0">
                <a:latin typeface="Garamond" pitchFamily="18" charset="0"/>
              </a:rPr>
              <a:t>so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called</a:t>
            </a:r>
            <a:r>
              <a:rPr lang="cs-CZ" sz="2400" dirty="0" smtClean="0">
                <a:latin typeface="Garamond" pitchFamily="18" charset="0"/>
              </a:rPr>
              <a:t> "</a:t>
            </a:r>
            <a:r>
              <a:rPr lang="cs-CZ" sz="2400" dirty="0" err="1" smtClean="0">
                <a:latin typeface="Garamond" pitchFamily="18" charset="0"/>
              </a:rPr>
              <a:t>Maiestatus</a:t>
            </a:r>
            <a:r>
              <a:rPr lang="cs-CZ" sz="2400" dirty="0" smtClean="0">
                <a:latin typeface="Garamond" pitchFamily="18" charset="0"/>
              </a:rPr>
              <a:t>"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Letter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Majesty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- </a:t>
            </a:r>
            <a:r>
              <a:rPr lang="cs-CZ" sz="2400" dirty="0" err="1" smtClean="0">
                <a:latin typeface="Garamond" pitchFamily="18" charset="0"/>
              </a:rPr>
              <a:t>Rudolph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compelled</a:t>
            </a:r>
            <a:r>
              <a:rPr lang="cs-CZ" sz="2400" dirty="0" smtClean="0">
                <a:latin typeface="Garamond" pitchFamily="18" charset="0"/>
              </a:rPr>
              <a:t> to grant far-</a:t>
            </a:r>
            <a:r>
              <a:rPr lang="cs-CZ" sz="2400" dirty="0" err="1" smtClean="0">
                <a:latin typeface="Garamond" pitchFamily="18" charset="0"/>
              </a:rPr>
              <a:t>reaching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consessions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nobility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proclaim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freedom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religious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confession</a:t>
            </a:r>
            <a:r>
              <a:rPr lang="cs-CZ" sz="2400" dirty="0" smtClean="0">
                <a:latin typeface="Garamond" pitchFamily="18" charset="0"/>
              </a:rPr>
              <a:t> in Bohemian </a:t>
            </a:r>
            <a:r>
              <a:rPr lang="cs-CZ" sz="2400" dirty="0" err="1" smtClean="0">
                <a:latin typeface="Garamond" pitchFamily="18" charset="0"/>
              </a:rPr>
              <a:t>Lands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1604 –1606 – </a:t>
            </a:r>
            <a:r>
              <a:rPr lang="cs-CZ" sz="2400" dirty="0" err="1" smtClean="0">
                <a:latin typeface="Garamond" pitchFamily="18" charset="0"/>
              </a:rPr>
              <a:t>uprising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r>
              <a:rPr lang="cs-CZ" sz="2400" dirty="0" err="1" smtClean="0">
                <a:latin typeface="Garamond" pitchFamily="18" charset="0"/>
              </a:rPr>
              <a:t>since</a:t>
            </a:r>
            <a:r>
              <a:rPr lang="cs-CZ" sz="2400" dirty="0" smtClean="0">
                <a:latin typeface="Garamond" pitchFamily="18" charset="0"/>
              </a:rPr>
              <a:t> 1608 – he </a:t>
            </a:r>
            <a:r>
              <a:rPr lang="cs-CZ" sz="2400" dirty="0" err="1" smtClean="0">
                <a:latin typeface="Garamond" pitchFamily="18" charset="0"/>
              </a:rPr>
              <a:t>ruled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only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over</a:t>
            </a:r>
            <a:r>
              <a:rPr lang="cs-CZ" sz="2400" dirty="0" smtClean="0">
                <a:latin typeface="Garamond" pitchFamily="18" charset="0"/>
              </a:rPr>
              <a:t> Bohemia, </a:t>
            </a:r>
            <a:r>
              <a:rPr lang="cs-CZ" sz="2400" dirty="0" err="1" smtClean="0">
                <a:latin typeface="Garamond" pitchFamily="18" charset="0"/>
              </a:rPr>
              <a:t>Silesia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Lusitania</a:t>
            </a:r>
            <a:r>
              <a:rPr lang="cs-CZ" sz="2400" dirty="0" smtClean="0">
                <a:latin typeface="Garamond" pitchFamily="18" charset="0"/>
              </a:rPr>
              <a:t>, his </a:t>
            </a:r>
            <a:r>
              <a:rPr lang="cs-CZ" sz="2400" dirty="0" err="1" smtClean="0">
                <a:latin typeface="Garamond" pitchFamily="18" charset="0"/>
              </a:rPr>
              <a:t>brother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Mathiass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became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Moravia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endParaRPr lang="cs-CZ" sz="2200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1049</TotalTime>
  <Words>2460</Words>
  <Application>Microsoft Office PowerPoint</Application>
  <PresentationFormat>Předvádění na obrazovce (4:3)</PresentationFormat>
  <Paragraphs>214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Bohatý</vt:lpstr>
      <vt:lpstr>Central Europe Before, during and after  Thirty Years´ War </vt:lpstr>
      <vt:lpstr>the House of Habsburgs </vt:lpstr>
      <vt:lpstr>Ferdinand I</vt:lpstr>
      <vt:lpstr>the House of Habsburgs</vt:lpstr>
      <vt:lpstr>Ferdinand I</vt:lpstr>
      <vt:lpstr>Snímek 6</vt:lpstr>
      <vt:lpstr>The habsburg monarchy</vt:lpstr>
      <vt:lpstr>Maxmilian II (1562–1576)  </vt:lpstr>
      <vt:lpstr>Rudolph II (1576-1611)</vt:lpstr>
      <vt:lpstr>Snímek 10</vt:lpstr>
      <vt:lpstr>Rudoplh Ii</vt:lpstr>
      <vt:lpstr>the Reneissance style </vt:lpstr>
      <vt:lpstr>the Reneissance style</vt:lpstr>
      <vt:lpstr>the Reneissance style</vt:lpstr>
      <vt:lpstr>the Reneissance style</vt:lpstr>
      <vt:lpstr>the Reneissance style</vt:lpstr>
      <vt:lpstr>The Thirty Years' War  (1618–1648)  </vt:lpstr>
      <vt:lpstr>Snímek 18</vt:lpstr>
      <vt:lpstr>Snímek 19</vt:lpstr>
      <vt:lpstr>The Thirty Years' War  (1618–1648)  </vt:lpstr>
      <vt:lpstr>  The Consequences of Thirty Years´ War in Habsburg Monarchy and the Czech lands:</vt:lpstr>
      <vt:lpstr>Snímek 22</vt:lpstr>
      <vt:lpstr>Snímek 23</vt:lpstr>
      <vt:lpstr>Snímek 24</vt:lpstr>
      <vt:lpstr>Snímek 25</vt:lpstr>
      <vt:lpstr>The Thirty Years' War  (1618–1648) - Summary</vt:lpstr>
      <vt:lpstr>The Thirty Years' War  (1618–1648) - Summary</vt:lpstr>
      <vt:lpstr>Habsburg monarchy after 30 Years’ war</vt:lpstr>
      <vt:lpstr>Central euroepan baroque</vt:lpstr>
      <vt:lpstr>baroque</vt:lpstr>
      <vt:lpstr>  Baroque in czech lands</vt:lpstr>
      <vt:lpstr>Baroque in czech lands</vt:lpstr>
      <vt:lpstr>Baroque in Brno surroundings</vt:lpstr>
      <vt:lpstr>Baroque monunets in the city of brno</vt:lpstr>
      <vt:lpstr>Baroque monunets in the city of brno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after  Thirty Years´ War. Enlightenment and reforms. Maria Theresa and Joseph II</dc:title>
  <dc:creator>Standard</dc:creator>
  <cp:lastModifiedBy>Standard</cp:lastModifiedBy>
  <cp:revision>105</cp:revision>
  <dcterms:created xsi:type="dcterms:W3CDTF">2012-09-23T16:42:16Z</dcterms:created>
  <dcterms:modified xsi:type="dcterms:W3CDTF">2015-09-25T14:17:37Z</dcterms:modified>
</cp:coreProperties>
</file>