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61" r:id="rId11"/>
    <p:sldId id="279" r:id="rId12"/>
    <p:sldId id="262" r:id="rId13"/>
    <p:sldId id="263" r:id="rId14"/>
    <p:sldId id="280" r:id="rId15"/>
    <p:sldId id="264" r:id="rId16"/>
    <p:sldId id="266" r:id="rId17"/>
    <p:sldId id="278" r:id="rId18"/>
    <p:sldId id="265" r:id="rId19"/>
    <p:sldId id="267" r:id="rId20"/>
    <p:sldId id="268" r:id="rId21"/>
    <p:sldId id="277" r:id="rId22"/>
    <p:sldId id="269" r:id="rId23"/>
    <p:sldId id="270" r:id="rId24"/>
    <p:sldId id="271" r:id="rId25"/>
    <p:sldId id="273" r:id="rId26"/>
    <p:sldId id="272" r:id="rId27"/>
    <p:sldId id="276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75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 varScale="1">
        <p:scale>
          <a:sx n="68" d="100"/>
          <a:sy n="6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erlitz.org/" TargetMode="External"/><Relationship Id="rId2" Type="http://schemas.openxmlformats.org/officeDocument/2006/relationships/hyperlink" Target="http://www.ceskatelevize.cz/ivysilani/10099029347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zamek-slavkov.cz/en/" TargetMode="External"/><Relationship Id="rId4" Type="http://schemas.openxmlformats.org/officeDocument/2006/relationships/hyperlink" Target="http://www.youtube.com/watch?v=mdd1a90CFi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?id=EPsEJIdFz3AC&amp;dq=Revolutionary+France+Furet" TargetMode="External"/><Relationship Id="rId2" Type="http://schemas.openxmlformats.org/officeDocument/2006/relationships/hyperlink" Target="http://books.google.com/?id=I2oA5MtB0ZkC&amp;dq=Lefebvre+estates+gener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956376" cy="4653136"/>
          </a:xfrm>
        </p:spPr>
        <p:txBody>
          <a:bodyPr/>
          <a:lstStyle/>
          <a:p>
            <a:r>
              <a:rPr lang="cs-CZ" sz="3600" u="sng" dirty="0" err="1" smtClean="0">
                <a:latin typeface="Garamond" pitchFamily="18" charset="0"/>
              </a:rPr>
              <a:t>Central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Europe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during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and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after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the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Napoleonic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Wars</a:t>
            </a:r>
            <a:r>
              <a:rPr lang="cs-CZ" sz="3600" u="sng" dirty="0" smtClean="0">
                <a:latin typeface="Garamond" pitchFamily="18" charset="0"/>
              </a:rPr>
              <a:t>.</a:t>
            </a:r>
            <a:r>
              <a:rPr lang="cs-CZ" sz="3600" dirty="0" smtClean="0">
                <a:latin typeface="Garamond" pitchFamily="18" charset="0"/>
              </a:rPr>
              <a:t/>
            </a:r>
            <a:br>
              <a:rPr lang="cs-CZ" sz="3600" dirty="0" smtClean="0">
                <a:latin typeface="Garamond" pitchFamily="18" charset="0"/>
              </a:rPr>
            </a:br>
            <a:r>
              <a:rPr lang="cs-CZ" sz="3600" u="sng" dirty="0" err="1" smtClean="0">
                <a:latin typeface="Garamond" pitchFamily="18" charset="0"/>
              </a:rPr>
              <a:t>The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Rise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of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National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Movements</a:t>
            </a:r>
            <a:r>
              <a:rPr lang="cs-CZ" sz="3600" u="sng" dirty="0" smtClean="0">
                <a:latin typeface="Garamond" pitchFamily="18" charset="0"/>
              </a:rPr>
              <a:t>.</a:t>
            </a:r>
            <a:r>
              <a:rPr lang="cs-CZ" sz="3600" dirty="0" smtClean="0">
                <a:latin typeface="Garamond" pitchFamily="18" charset="0"/>
              </a:rPr>
              <a:t/>
            </a:r>
            <a:br>
              <a:rPr lang="cs-CZ" sz="3600" dirty="0" smtClean="0">
                <a:latin typeface="Garamond" pitchFamily="18" charset="0"/>
              </a:rPr>
            </a:br>
            <a:r>
              <a:rPr lang="cs-CZ" sz="3600" u="sng" dirty="0" err="1" smtClean="0">
                <a:latin typeface="Garamond" pitchFamily="18" charset="0"/>
              </a:rPr>
              <a:t>revolutions</a:t>
            </a:r>
            <a:r>
              <a:rPr lang="cs-CZ" sz="3600" u="sng" dirty="0" smtClean="0">
                <a:latin typeface="Garamond" pitchFamily="18" charset="0"/>
              </a:rPr>
              <a:t> 1848/49.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9872" y="5445224"/>
            <a:ext cx="5114778" cy="86409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sz="3200" dirty="0" smtClean="0">
                <a:latin typeface="Garamond" pitchFamily="18" charset="0"/>
              </a:rPr>
              <a:t>Jana </a:t>
            </a:r>
            <a:r>
              <a:rPr lang="cs-CZ" sz="3200" dirty="0" err="1" smtClean="0">
                <a:latin typeface="Garamond" pitchFamily="18" charset="0"/>
              </a:rPr>
              <a:t>Skerlova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Ph.D</a:t>
            </a:r>
            <a:r>
              <a:rPr lang="cs-CZ" sz="3200" dirty="0" smtClean="0">
                <a:latin typeface="Garamond" pitchFamily="18" charset="0"/>
              </a:rPr>
              <a:t>.</a:t>
            </a:r>
            <a:endParaRPr lang="cs-CZ" sz="3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648072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064896" cy="5547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Francis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II</a:t>
            </a:r>
            <a:r>
              <a:rPr lang="cs-CZ" b="1" dirty="0" smtClean="0">
                <a:latin typeface="Garamond" pitchFamily="18" charset="0"/>
              </a:rPr>
              <a:t> (1792 – 1836)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1804 </a:t>
            </a:r>
            <a:r>
              <a:rPr lang="cs-CZ" dirty="0" err="1" smtClean="0">
                <a:latin typeface="Garamond" pitchFamily="18" charset="0"/>
              </a:rPr>
              <a:t>ruled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Francis</a:t>
            </a:r>
            <a:r>
              <a:rPr lang="cs-CZ" b="1" dirty="0" smtClean="0">
                <a:latin typeface="Garamond" pitchFamily="18" charset="0"/>
              </a:rPr>
              <a:t> I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era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absolutism</a:t>
            </a:r>
            <a:endParaRPr lang="cs-CZ" i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– Prince  </a:t>
            </a:r>
            <a:r>
              <a:rPr lang="cs-CZ" b="1" dirty="0" err="1" smtClean="0">
                <a:latin typeface="Garamond" pitchFamily="18" charset="0"/>
              </a:rPr>
              <a:t>Klemens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Wenzel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Metternich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convinced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conservative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monarchist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Metternich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1811 –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Code</a:t>
            </a:r>
            <a:r>
              <a:rPr lang="cs-CZ" dirty="0" smtClean="0">
                <a:latin typeface="Garamond" pitchFamily="18" charset="0"/>
              </a:rPr>
              <a:t> (ABGB)– </a:t>
            </a:r>
            <a:r>
              <a:rPr lang="cs-CZ" dirty="0" err="1" smtClean="0">
                <a:latin typeface="Garamond" pitchFamily="18" charset="0"/>
              </a:rPr>
              <a:t>compromis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ideologies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1811 – </a:t>
            </a:r>
            <a:r>
              <a:rPr lang="cs-CZ" dirty="0" err="1" smtClean="0">
                <a:latin typeface="Garamond" pitchFamily="18" charset="0"/>
              </a:rPr>
              <a:t>devastating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collpase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finances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February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paper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currency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devalued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fifth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original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value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7300664" cy="59070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What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is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absolutism</a:t>
            </a:r>
            <a:r>
              <a:rPr lang="cs-CZ" i="1" dirty="0" smtClean="0">
                <a:latin typeface="Garamond" pitchFamily="18" charset="0"/>
              </a:rPr>
              <a:t>?</a:t>
            </a:r>
          </a:p>
          <a:p>
            <a:pPr>
              <a:buNone/>
            </a:pPr>
            <a:endParaRPr lang="cs-CZ" i="1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a political system and theory of government </a:t>
            </a:r>
            <a:endParaRPr lang="cs-CZ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the </a:t>
            </a:r>
            <a:r>
              <a:rPr lang="cs-CZ" dirty="0" smtClean="0">
                <a:latin typeface="Garamond" pitchFamily="18" charset="0"/>
              </a:rPr>
              <a:t>K</a:t>
            </a:r>
            <a:r>
              <a:rPr lang="en-US" dirty="0" err="1" smtClean="0">
                <a:latin typeface="Garamond" pitchFamily="18" charset="0"/>
              </a:rPr>
              <a:t>ing</a:t>
            </a:r>
            <a:r>
              <a:rPr lang="en-US" dirty="0" smtClean="0">
                <a:latin typeface="Garamond" pitchFamily="18" charset="0"/>
              </a:rPr>
              <a:t> (or </a:t>
            </a:r>
            <a:r>
              <a:rPr lang="cs-CZ" dirty="0" smtClean="0">
                <a:latin typeface="Garamond" pitchFamily="18" charset="0"/>
              </a:rPr>
              <a:t>Q</a:t>
            </a:r>
            <a:r>
              <a:rPr lang="en-US" dirty="0" err="1" smtClean="0">
                <a:latin typeface="Garamond" pitchFamily="18" charset="0"/>
              </a:rPr>
              <a:t>ueen</a:t>
            </a:r>
            <a:r>
              <a:rPr lang="en-US" dirty="0" smtClean="0">
                <a:latin typeface="Garamond" pitchFamily="18" charset="0"/>
              </a:rPr>
              <a:t>) is all-powerful and possesses a monopoly on the use of force and the administration of justice</a:t>
            </a:r>
            <a:endParaRPr lang="cs-CZ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the ultimate authority to run a state was in the hands of a king who ruled by divine right</a:t>
            </a:r>
            <a:r>
              <a:rPr lang="cs-CZ" dirty="0" smtClean="0">
                <a:latin typeface="Garamond" pitchFamily="18" charset="0"/>
              </a:rPr>
              <a:t> (i. </a:t>
            </a:r>
            <a:r>
              <a:rPr lang="cs-CZ" dirty="0" err="1" smtClean="0">
                <a:latin typeface="Garamond" pitchFamily="18" charset="0"/>
              </a:rPr>
              <a:t>e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en-US" dirty="0" smtClean="0">
                <a:latin typeface="Garamond" pitchFamily="18" charset="0"/>
              </a:rPr>
              <a:t>a </a:t>
            </a:r>
            <a:r>
              <a:rPr lang="cs-CZ" dirty="0" smtClean="0">
                <a:latin typeface="Garamond" pitchFamily="18" charset="0"/>
              </a:rPr>
              <a:t>K</a:t>
            </a:r>
            <a:r>
              <a:rPr lang="en-US" dirty="0" err="1" smtClean="0">
                <a:latin typeface="Garamond" pitchFamily="18" charset="0"/>
              </a:rPr>
              <a:t>ing</a:t>
            </a:r>
            <a:r>
              <a:rPr lang="cs-CZ" dirty="0" smtClean="0">
                <a:latin typeface="Garamond" pitchFamily="18" charset="0"/>
              </a:rPr>
              <a:t>/ </a:t>
            </a:r>
            <a:r>
              <a:rPr lang="cs-CZ" dirty="0" err="1" smtClean="0">
                <a:latin typeface="Garamond" pitchFamily="18" charset="0"/>
              </a:rPr>
              <a:t>Queen</a:t>
            </a:r>
            <a:r>
              <a:rPr lang="en-US" dirty="0" smtClean="0">
                <a:latin typeface="Garamond" pitchFamily="18" charset="0"/>
              </a:rPr>
              <a:t> was given his</a:t>
            </a:r>
            <a:r>
              <a:rPr lang="cs-CZ" dirty="0" smtClean="0">
                <a:latin typeface="Garamond" pitchFamily="18" charset="0"/>
              </a:rPr>
              <a:t>/her</a:t>
            </a:r>
            <a:r>
              <a:rPr lang="en-US" dirty="0" smtClean="0">
                <a:latin typeface="Garamond" pitchFamily="18" charset="0"/>
              </a:rPr>
              <a:t> position by some higher power</a:t>
            </a:r>
            <a:r>
              <a:rPr lang="cs-CZ" dirty="0" smtClean="0">
                <a:latin typeface="Garamond" pitchFamily="18" charset="0"/>
              </a:rPr>
              <a:t> – by </a:t>
            </a:r>
            <a:r>
              <a:rPr lang="cs-CZ" dirty="0" err="1" smtClean="0">
                <a:latin typeface="Garamond" pitchFamily="18" charset="0"/>
              </a:rPr>
              <a:t>God</a:t>
            </a:r>
            <a:r>
              <a:rPr lang="cs-CZ" dirty="0" smtClean="0">
                <a:latin typeface="Garamond" pitchFamily="18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pPr marL="514350" indent="-514350">
              <a:buNone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prerequisites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absolutism</a:t>
            </a:r>
            <a:r>
              <a:rPr lang="cs-CZ" dirty="0" smtClean="0">
                <a:latin typeface="Garamond" pitchFamily="18" charset="0"/>
              </a:rPr>
              <a:t>: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1. The King (or Queen) has an orderly and efficient bureaucracy where all power and directives flow downward from the monarch.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2. The King (or Queen) has a large standing army with which to enforce his (or her) will.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3. The power of any other groups or traditional institutions is suppressed, especially the power of the nobility as a class.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4. Absolute government is costly and usually requires heavy taxation for support.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cs-CZ" dirty="0" smtClean="0">
                <a:latin typeface="Garamond" pitchFamily="18" charset="0"/>
              </a:rPr>
              <a:t>5</a:t>
            </a:r>
            <a:r>
              <a:rPr lang="en-US" dirty="0" smtClean="0">
                <a:latin typeface="Garamond" pitchFamily="18" charset="0"/>
              </a:rPr>
              <a:t>. Absolute government depends heavily for its success on strong personality traits in the King (or Queen) as a personal symbol of the state/country. 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endParaRPr lang="cs-CZ" i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796136" y="4581128"/>
            <a:ext cx="3347864" cy="1728192"/>
          </a:xfrm>
        </p:spPr>
        <p:txBody>
          <a:bodyPr>
            <a:noAutofit/>
          </a:bodyPr>
          <a:lstStyle/>
          <a:p>
            <a:r>
              <a:rPr lang="cs-CZ" sz="2400" dirty="0" err="1" smtClean="0">
                <a:latin typeface="Garamond" pitchFamily="18" charset="0"/>
              </a:rPr>
              <a:t>Emperor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Francis</a:t>
            </a:r>
            <a:r>
              <a:rPr lang="cs-CZ" sz="2400" dirty="0" smtClean="0">
                <a:latin typeface="Garamond" pitchFamily="18" charset="0"/>
              </a:rPr>
              <a:t> 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his </a:t>
            </a:r>
            <a:r>
              <a:rPr lang="cs-CZ" sz="2400" dirty="0" err="1" smtClean="0">
                <a:latin typeface="Garamond" pitchFamily="18" charset="0"/>
              </a:rPr>
              <a:t>Family</a:t>
            </a:r>
            <a:r>
              <a:rPr lang="cs-CZ" sz="2400" dirty="0" smtClean="0">
                <a:latin typeface="Garamond" pitchFamily="18" charset="0"/>
              </a:rPr>
              <a:t>, a </a:t>
            </a:r>
            <a:r>
              <a:rPr lang="cs-CZ" sz="2400" dirty="0" err="1" smtClean="0">
                <a:latin typeface="Garamond" pitchFamily="18" charset="0"/>
              </a:rPr>
              <a:t>portrait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Jozef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Kreutzinger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4" name="Zástupný symbol pro obsah 3" descr="Josef_Kreutzinger_-_Kaiserliche_Famil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68" r="6268"/>
          <a:stretch>
            <a:fillRect/>
          </a:stretch>
        </p:blipFill>
        <p:spPr>
          <a:xfrm>
            <a:off x="395536" y="764704"/>
            <a:ext cx="5196310" cy="5196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476672"/>
            <a:ext cx="8136904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Europe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After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Congress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Vienna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59046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cs-CZ" sz="3000" b="1" i="1" dirty="0" err="1" smtClean="0">
                <a:solidFill>
                  <a:schemeClr val="tx2"/>
                </a:solidFill>
                <a:latin typeface="Garamond" pitchFamily="18" charset="0"/>
              </a:rPr>
              <a:t>Congress</a:t>
            </a:r>
            <a:r>
              <a:rPr lang="cs-CZ" sz="3000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000" b="1" i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3000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000" b="1" i="1" dirty="0" err="1" smtClean="0">
                <a:solidFill>
                  <a:schemeClr val="tx2"/>
                </a:solidFill>
                <a:latin typeface="Garamond" pitchFamily="18" charset="0"/>
              </a:rPr>
              <a:t>Vienna</a:t>
            </a:r>
            <a:endParaRPr lang="cs-CZ" sz="3000" b="1" i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a </a:t>
            </a:r>
            <a:r>
              <a:rPr lang="cs-CZ" dirty="0" err="1" smtClean="0">
                <a:latin typeface="Garamond" pitchFamily="18" charset="0"/>
              </a:rPr>
              <a:t>conference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ambassadors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chaired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b="1" dirty="0" err="1" smtClean="0">
                <a:latin typeface="Garamond" pitchFamily="18" charset="0"/>
              </a:rPr>
              <a:t>Klemens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Wenzel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Metternich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held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, 1814 to June, 1815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aim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 </a:t>
            </a:r>
            <a:r>
              <a:rPr lang="cs-CZ" dirty="0" err="1" smtClean="0">
                <a:latin typeface="Garamond" pitchFamily="18" charset="0"/>
              </a:rPr>
              <a:t>finishing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France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restauration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principles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situation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before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(no </a:t>
            </a:r>
            <a:r>
              <a:rPr lang="cs-CZ" dirty="0" err="1" smtClean="0">
                <a:latin typeface="Garamond" pitchFamily="18" charset="0"/>
              </a:rPr>
              <a:t>revolutions</a:t>
            </a:r>
            <a:r>
              <a:rPr lang="cs-CZ" dirty="0" smtClean="0">
                <a:latin typeface="Garamond" pitchFamily="18" charset="0"/>
              </a:rPr>
              <a:t>, no </a:t>
            </a:r>
            <a:r>
              <a:rPr lang="cs-CZ" dirty="0" err="1" smtClean="0">
                <a:latin typeface="Garamond" pitchFamily="18" charset="0"/>
              </a:rPr>
              <a:t>republicanism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lesser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4 Great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Tzar</a:t>
            </a:r>
            <a:r>
              <a:rPr lang="cs-CZ" dirty="0" smtClean="0">
                <a:latin typeface="Garamond" pitchFamily="18" charset="0"/>
              </a:rPr>
              <a:t> Alexandr I,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Carl</a:t>
            </a:r>
            <a:r>
              <a:rPr lang="cs-CZ" dirty="0" smtClean="0">
                <a:latin typeface="Garamond" pitchFamily="18" charset="0"/>
              </a:rPr>
              <a:t> Robert </a:t>
            </a:r>
            <a:r>
              <a:rPr lang="cs-CZ" dirty="0" err="1" smtClean="0">
                <a:latin typeface="Garamond" pitchFamily="18" charset="0"/>
              </a:rPr>
              <a:t>Nesselrode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Prussia</a:t>
            </a:r>
            <a:r>
              <a:rPr lang="cs-CZ" dirty="0" smtClean="0">
                <a:latin typeface="Garamond" pitchFamily="18" charset="0"/>
              </a:rPr>
              <a:t> (King </a:t>
            </a:r>
            <a:r>
              <a:rPr lang="cs-CZ" dirty="0" err="1" smtClean="0">
                <a:latin typeface="Garamond" pitchFamily="18" charset="0"/>
              </a:rPr>
              <a:t>Frederick</a:t>
            </a:r>
            <a:r>
              <a:rPr lang="cs-CZ" dirty="0" smtClean="0">
                <a:latin typeface="Garamond" pitchFamily="18" charset="0"/>
              </a:rPr>
              <a:t> William III, </a:t>
            </a:r>
            <a:r>
              <a:rPr lang="cs-CZ" dirty="0" err="1" smtClean="0">
                <a:latin typeface="Garamond" pitchFamily="18" charset="0"/>
              </a:rPr>
              <a:t>Chancellor</a:t>
            </a:r>
            <a:r>
              <a:rPr lang="cs-CZ" dirty="0" smtClean="0">
                <a:latin typeface="Garamond" pitchFamily="18" charset="0"/>
              </a:rPr>
              <a:t> Karl August </a:t>
            </a:r>
            <a:r>
              <a:rPr lang="cs-CZ" dirty="0" err="1" smtClean="0">
                <a:latin typeface="Garamond" pitchFamily="18" charset="0"/>
              </a:rPr>
              <a:t>von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Hardenberg</a:t>
            </a:r>
            <a:r>
              <a:rPr lang="cs-CZ" dirty="0" smtClean="0">
                <a:latin typeface="Garamond" pitchFamily="18" charset="0"/>
              </a:rPr>
              <a:t>) ,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Francis</a:t>
            </a:r>
            <a:r>
              <a:rPr lang="cs-CZ" dirty="0" smtClean="0">
                <a:latin typeface="Garamond" pitchFamily="18" charset="0"/>
              </a:rPr>
              <a:t> I.,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Prince </a:t>
            </a:r>
            <a:r>
              <a:rPr lang="cs-CZ" dirty="0" err="1" smtClean="0">
                <a:latin typeface="Garamond" pitchFamily="18" charset="0"/>
              </a:rPr>
              <a:t>Metternich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Secretary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Viscount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Castelreagh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Wellington)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surprisingly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role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France – </a:t>
            </a:r>
            <a:r>
              <a:rPr lang="cs-CZ" dirty="0" err="1" smtClean="0">
                <a:latin typeface="Garamond" pitchFamily="18" charset="0"/>
              </a:rPr>
              <a:t>thanks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Ministre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Affairs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Maurice</a:t>
            </a:r>
            <a:r>
              <a:rPr lang="cs-CZ" dirty="0" smtClean="0">
                <a:latin typeface="Garamond" pitchFamily="18" charset="0"/>
              </a:rPr>
              <a:t> de </a:t>
            </a:r>
            <a:r>
              <a:rPr lang="cs-CZ" dirty="0" err="1" smtClean="0">
                <a:latin typeface="Garamond" pitchFamily="18" charset="0"/>
              </a:rPr>
              <a:t>Talleyrand</a:t>
            </a:r>
            <a:r>
              <a:rPr lang="cs-CZ" dirty="0" smtClean="0">
                <a:latin typeface="Garamond" pitchFamily="18" charset="0"/>
              </a:rPr>
              <a:t> – a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good</a:t>
            </a:r>
            <a:r>
              <a:rPr lang="cs-CZ" dirty="0" smtClean="0">
                <a:latin typeface="Garamond" pitchFamily="18" charset="0"/>
              </a:rPr>
              <a:t> diplomat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516216" y="3645024"/>
            <a:ext cx="2448272" cy="2952328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Congress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Vienna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not </a:t>
            </a:r>
            <a:r>
              <a:rPr lang="cs-CZ" sz="2000" dirty="0" err="1" smtClean="0">
                <a:latin typeface="Garamond" pitchFamily="18" charset="0"/>
              </a:rPr>
              <a:t>only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political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congress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festive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event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concerts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dances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hunting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coursing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etc</a:t>
            </a:r>
            <a:r>
              <a:rPr lang="cs-CZ" sz="2000" dirty="0" smtClean="0">
                <a:latin typeface="Garamond" pitchFamily="18" charset="0"/>
              </a:rPr>
              <a:t> . </a:t>
            </a:r>
            <a:r>
              <a:rPr lang="cs-CZ" sz="2000" dirty="0" err="1" smtClean="0">
                <a:latin typeface="Garamond" pitchFamily="18" charset="0"/>
              </a:rPr>
              <a:t>Due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sometimes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dirty="0" smtClean="0">
                <a:latin typeface="Garamond" pitchFamily="18" charset="0"/>
              </a:rPr>
              <a:t> „A Dancing </a:t>
            </a:r>
            <a:r>
              <a:rPr lang="cs-CZ" sz="2000" dirty="0" err="1" smtClean="0">
                <a:latin typeface="Garamond" pitchFamily="18" charset="0"/>
              </a:rPr>
              <a:t>Congress</a:t>
            </a:r>
            <a:r>
              <a:rPr lang="cs-CZ" sz="2000" dirty="0" smtClean="0">
                <a:latin typeface="Garamond" pitchFamily="18" charset="0"/>
              </a:rPr>
              <a:t>“.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4" name="Zástupný symbol pro obsah 3" descr="Congres 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61" r="16761"/>
          <a:stretch>
            <a:fillRect/>
          </a:stretch>
        </p:blipFill>
        <p:spPr>
          <a:xfrm>
            <a:off x="323528" y="404664"/>
            <a:ext cx="5976664" cy="59766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35292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i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i="1" dirty="0" err="1" smtClean="0">
                <a:solidFill>
                  <a:schemeClr val="tx2"/>
                </a:solidFill>
                <a:latin typeface="Garamond" pitchFamily="18" charset="0"/>
              </a:rPr>
              <a:t>Final</a:t>
            </a:r>
            <a:r>
              <a:rPr lang="cs-CZ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i="1" dirty="0" err="1" smtClean="0">
                <a:solidFill>
                  <a:schemeClr val="tx2"/>
                </a:solidFill>
                <a:latin typeface="Garamond" pitchFamily="18" charset="0"/>
              </a:rPr>
              <a:t>Act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– June 1815:</a:t>
            </a:r>
          </a:p>
          <a:p>
            <a:pPr lvl="0"/>
            <a:r>
              <a:rPr lang="cs-CZ" b="1" i="1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given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Duchy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Warsaw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Congress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allowed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keep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Finland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annexed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Sweden</a:t>
            </a:r>
            <a:r>
              <a:rPr lang="cs-CZ" dirty="0" smtClean="0">
                <a:latin typeface="Garamond" pitchFamily="18" charset="0"/>
              </a:rPr>
              <a:t> in 1809)</a:t>
            </a:r>
          </a:p>
          <a:p>
            <a:pPr lvl="0"/>
            <a:r>
              <a:rPr lang="cs-CZ" b="1" i="1" dirty="0" err="1" smtClean="0">
                <a:latin typeface="Garamond" pitchFamily="18" charset="0"/>
              </a:rPr>
              <a:t>Prussia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given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fifths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Saxony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Duchy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Warsaw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Danzig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Rhineland</a:t>
            </a:r>
            <a:r>
              <a:rPr lang="cs-CZ" dirty="0" smtClean="0">
                <a:latin typeface="Garamond" pitchFamily="18" charset="0"/>
              </a:rPr>
              <a:t>/</a:t>
            </a:r>
            <a:r>
              <a:rPr lang="cs-CZ" dirty="0" err="1" smtClean="0">
                <a:latin typeface="Garamond" pitchFamily="18" charset="0"/>
              </a:rPr>
              <a:t>Westphalia</a:t>
            </a:r>
            <a:r>
              <a:rPr lang="cs-CZ" dirty="0" smtClean="0">
                <a:latin typeface="Garamond" pitchFamily="18" charset="0"/>
              </a:rPr>
              <a:t>.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A </a:t>
            </a:r>
            <a:r>
              <a:rPr lang="cs-CZ" b="1" i="1" dirty="0" err="1" smtClean="0">
                <a:latin typeface="Garamond" pitchFamily="18" charset="0"/>
              </a:rPr>
              <a:t>German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Confederation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38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previous</a:t>
            </a:r>
            <a:r>
              <a:rPr lang="cs-CZ" dirty="0" smtClean="0">
                <a:latin typeface="Garamond" pitchFamily="18" charset="0"/>
              </a:rPr>
              <a:t> 360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Roman Empire, </a:t>
            </a:r>
            <a:r>
              <a:rPr lang="cs-CZ" dirty="0" err="1" smtClean="0">
                <a:latin typeface="Garamond" pitchFamily="18" charset="0"/>
              </a:rPr>
              <a:t>under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presidency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United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Kingdom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Netherlands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neutrality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Switzerland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guaranteed</a:t>
            </a:r>
            <a:r>
              <a:rPr lang="cs-CZ" dirty="0" smtClean="0">
                <a:latin typeface="Garamond" pitchFamily="18" charset="0"/>
              </a:rPr>
              <a:t>.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Bourbon Ferdinand IV, 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Sicily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restored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control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</a:t>
            </a:r>
            <a:r>
              <a:rPr lang="cs-CZ" b="1" i="1" dirty="0" err="1" smtClean="0">
                <a:latin typeface="Garamond" pitchFamily="18" charset="0"/>
              </a:rPr>
              <a:t>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Kingdom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Naples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slave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trade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condemned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292080" y="4509120"/>
            <a:ext cx="3429000" cy="1920240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Garamond" pitchFamily="18" charset="0"/>
              </a:rPr>
              <a:t>Clement </a:t>
            </a:r>
            <a:r>
              <a:rPr lang="de-DE" sz="2800" dirty="0" err="1" smtClean="0">
                <a:latin typeface="Garamond" pitchFamily="18" charset="0"/>
              </a:rPr>
              <a:t>Wenceslas</a:t>
            </a:r>
            <a:r>
              <a:rPr lang="cs-CZ" sz="2800" dirty="0" smtClean="0">
                <a:latin typeface="Garamond" pitchFamily="18" charset="0"/>
              </a:rPr>
              <a:t> Nepomuk</a:t>
            </a:r>
            <a:r>
              <a:rPr lang="de-DE" sz="2800" dirty="0" smtClean="0">
                <a:latin typeface="Garamond" pitchFamily="18" charset="0"/>
              </a:rPr>
              <a:t> Lothar von Metternich-</a:t>
            </a:r>
            <a:r>
              <a:rPr lang="de-DE" sz="2800" dirty="0" err="1" smtClean="0">
                <a:latin typeface="Garamond" pitchFamily="18" charset="0"/>
              </a:rPr>
              <a:t>Winneburg</a:t>
            </a:r>
            <a:r>
              <a:rPr lang="de-DE" sz="2800" dirty="0" smtClean="0">
                <a:latin typeface="Garamond" pitchFamily="18" charset="0"/>
              </a:rPr>
              <a:t>-Beilstein</a:t>
            </a:r>
            <a:r>
              <a:rPr lang="cs-CZ" sz="2800" dirty="0" smtClean="0">
                <a:latin typeface="Garamond" pitchFamily="18" charset="0"/>
              </a:rPr>
              <a:t> (1773 – 1859)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7" name="Zástupný symbol pro obrázek 6" descr="Portrait-of-Klemens-Lothar-Wenzel-von-Metterni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4104456" cy="625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congress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Map_congress_of_vie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85492"/>
            <a:ext cx="7243332" cy="56077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most </a:t>
            </a:r>
            <a:r>
              <a:rPr lang="cs-CZ" sz="3100" dirty="0" err="1" smtClean="0">
                <a:latin typeface="Garamond" pitchFamily="18" charset="0"/>
              </a:rPr>
              <a:t>important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results</a:t>
            </a:r>
            <a:r>
              <a:rPr lang="cs-CZ" sz="3100" dirty="0" smtClean="0">
                <a:latin typeface="Garamond" pitchFamily="18" charset="0"/>
              </a:rPr>
              <a:t>:</a:t>
            </a:r>
            <a:r>
              <a:rPr lang="cs-CZ" sz="2800" dirty="0" smtClean="0">
                <a:latin typeface="Garamond" pitchFamily="18" charset="0"/>
              </a:rPr>
              <a:t/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7992888" cy="597666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4400" dirty="0" err="1" smtClean="0">
                <a:latin typeface="Garamond" pitchFamily="18" charset="0"/>
              </a:rPr>
              <a:t>so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called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The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Concert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of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Europe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also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known</a:t>
            </a:r>
            <a:r>
              <a:rPr lang="cs-CZ" sz="4400" dirty="0" smtClean="0">
                <a:latin typeface="Garamond" pitchFamily="18" charset="0"/>
              </a:rPr>
              <a:t> as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Congress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System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Vienna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System</a:t>
            </a:r>
            <a:r>
              <a:rPr lang="cs-CZ" sz="4400" dirty="0" smtClean="0">
                <a:latin typeface="Garamond" pitchFamily="18" charset="0"/>
              </a:rPr>
              <a:t> – </a:t>
            </a:r>
            <a:r>
              <a:rPr lang="cs-CZ" sz="4400" dirty="0" err="1" smtClean="0">
                <a:latin typeface="Garamond" pitchFamily="18" charset="0"/>
              </a:rPr>
              <a:t>it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network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treaties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institutions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practices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that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should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ensure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balance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power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that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existed</a:t>
            </a:r>
            <a:r>
              <a:rPr lang="cs-CZ" sz="4400" dirty="0" smtClean="0">
                <a:latin typeface="Garamond" pitchFamily="18" charset="0"/>
              </a:rPr>
              <a:t> in </a:t>
            </a:r>
            <a:r>
              <a:rPr lang="cs-CZ" sz="4400" dirty="0" err="1" smtClean="0">
                <a:latin typeface="Garamond" pitchFamily="18" charset="0"/>
              </a:rPr>
              <a:t>Europe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from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Napoleonic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Wars</a:t>
            </a:r>
            <a:r>
              <a:rPr lang="cs-CZ" sz="4400" dirty="0" smtClean="0">
                <a:latin typeface="Garamond" pitchFamily="18" charset="0"/>
              </a:rPr>
              <a:t> (1815) to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outbreak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World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War</a:t>
            </a:r>
            <a:r>
              <a:rPr lang="cs-CZ" sz="4400" dirty="0" smtClean="0">
                <a:latin typeface="Garamond" pitchFamily="18" charset="0"/>
              </a:rPr>
              <a:t> I (1914) </a:t>
            </a:r>
          </a:p>
          <a:p>
            <a:pPr lvl="0"/>
            <a:r>
              <a:rPr lang="cs-CZ" sz="4400" dirty="0" smtClean="0">
                <a:latin typeface="Garamond" pitchFamily="18" charset="0"/>
              </a:rPr>
              <a:t>1815 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Quadruplle</a:t>
            </a:r>
            <a:r>
              <a:rPr lang="cs-CZ" sz="4400" b="1" dirty="0" smtClean="0">
                <a:latin typeface="Garamond" pitchFamily="18" charset="0"/>
              </a:rPr>
              <a:t> Aliance </a:t>
            </a:r>
            <a:r>
              <a:rPr lang="cs-CZ" sz="4400" b="1" dirty="0" err="1" smtClean="0">
                <a:latin typeface="Garamond" pitchFamily="18" charset="0"/>
              </a:rPr>
              <a:t>was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established</a:t>
            </a:r>
            <a:r>
              <a:rPr lang="cs-CZ" sz="4400" dirty="0" smtClean="0">
                <a:latin typeface="Garamond" pitchFamily="18" charset="0"/>
              </a:rPr>
              <a:t> 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winners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over</a:t>
            </a:r>
            <a:r>
              <a:rPr lang="cs-CZ" sz="4400" dirty="0" smtClean="0">
                <a:latin typeface="Garamond" pitchFamily="18" charset="0"/>
              </a:rPr>
              <a:t> Napoleon (</a:t>
            </a:r>
            <a:r>
              <a:rPr lang="cs-CZ" sz="4400" dirty="0" err="1" smtClean="0">
                <a:latin typeface="Garamond" pitchFamily="18" charset="0"/>
              </a:rPr>
              <a:t>United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Kingdom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Austria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Prussia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Russia</a:t>
            </a:r>
            <a:r>
              <a:rPr lang="cs-CZ" sz="44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4400" dirty="0" smtClean="0">
                <a:latin typeface="Garamond" pitchFamily="18" charset="0"/>
              </a:rPr>
              <a:t>1815 – </a:t>
            </a:r>
            <a:r>
              <a:rPr lang="cs-CZ" sz="4400" b="1" dirty="0" err="1" smtClean="0">
                <a:latin typeface="Garamond" pitchFamily="18" charset="0"/>
              </a:rPr>
              <a:t>the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Holy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Alliance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signed</a:t>
            </a:r>
            <a:r>
              <a:rPr lang="cs-CZ" sz="4400" dirty="0" smtClean="0">
                <a:latin typeface="Garamond" pitchFamily="18" charset="0"/>
              </a:rPr>
              <a:t> by </a:t>
            </a:r>
            <a:r>
              <a:rPr lang="cs-CZ" sz="4400" dirty="0" err="1" smtClean="0">
                <a:latin typeface="Garamond" pitchFamily="18" charset="0"/>
              </a:rPr>
              <a:t>Russian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Tzar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Austrian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Emperor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Prussian</a:t>
            </a:r>
            <a:r>
              <a:rPr lang="cs-CZ" sz="4400" dirty="0" smtClean="0">
                <a:latin typeface="Garamond" pitchFamily="18" charset="0"/>
              </a:rPr>
              <a:t> King 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aim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this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document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to </a:t>
            </a:r>
            <a:r>
              <a:rPr lang="cs-CZ" sz="4400" dirty="0" err="1" smtClean="0">
                <a:latin typeface="Garamond" pitchFamily="18" charset="0"/>
              </a:rPr>
              <a:t>implement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Christian </a:t>
            </a:r>
            <a:r>
              <a:rPr lang="cs-CZ" sz="4400" dirty="0" err="1" smtClean="0">
                <a:latin typeface="Garamond" pitchFamily="18" charset="0"/>
              </a:rPr>
              <a:t>values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principles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into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political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life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moral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principles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were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emphasized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main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goal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again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cooperation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against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revolutionary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liberal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democratic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movements</a:t>
            </a:r>
            <a:endParaRPr lang="cs-CZ" sz="4400" dirty="0" smtClean="0">
              <a:latin typeface="Garamond" pitchFamily="18" charset="0"/>
            </a:endParaRPr>
          </a:p>
          <a:p>
            <a:pPr lvl="0"/>
            <a:r>
              <a:rPr lang="cs-CZ" sz="4400" dirty="0" err="1" smtClean="0">
                <a:latin typeface="Garamond" pitchFamily="18" charset="0"/>
              </a:rPr>
              <a:t>later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it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signed</a:t>
            </a:r>
            <a:r>
              <a:rPr lang="cs-CZ" sz="4400" dirty="0" smtClean="0">
                <a:latin typeface="Garamond" pitchFamily="18" charset="0"/>
              </a:rPr>
              <a:t> by </a:t>
            </a:r>
            <a:r>
              <a:rPr lang="cs-CZ" sz="4400" dirty="0" err="1" smtClean="0">
                <a:latin typeface="Garamond" pitchFamily="18" charset="0"/>
              </a:rPr>
              <a:t>almost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all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European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rulers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except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those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from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Skandinavia</a:t>
            </a:r>
            <a:r>
              <a:rPr lang="cs-CZ" sz="4400" dirty="0" smtClean="0">
                <a:latin typeface="Garamond" pitchFamily="18" charset="0"/>
              </a:rPr>
              <a:t>, Osman </a:t>
            </a:r>
            <a:r>
              <a:rPr lang="cs-CZ" sz="4400" dirty="0" err="1" smtClean="0">
                <a:latin typeface="Garamond" pitchFamily="18" charset="0"/>
              </a:rPr>
              <a:t>Sultan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Pope,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Great </a:t>
            </a:r>
            <a:r>
              <a:rPr lang="cs-CZ" sz="4400" dirty="0" err="1" smtClean="0">
                <a:latin typeface="Garamond" pitchFamily="18" charset="0"/>
              </a:rPr>
              <a:t>Britain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left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system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Holy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Alliance</a:t>
            </a:r>
            <a:r>
              <a:rPr lang="cs-CZ" sz="4400" dirty="0" smtClean="0">
                <a:latin typeface="Garamond" pitchFamily="18" charset="0"/>
              </a:rPr>
              <a:t> in 1822</a:t>
            </a:r>
          </a:p>
          <a:p>
            <a:pPr lvl="0"/>
            <a:r>
              <a:rPr lang="cs-CZ" sz="4400" dirty="0" smtClean="0">
                <a:latin typeface="Garamond" pitchFamily="18" charset="0"/>
              </a:rPr>
              <a:t>1818 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occupation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France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finished</a:t>
            </a:r>
            <a:r>
              <a:rPr lang="cs-CZ" sz="4400" dirty="0" smtClean="0">
                <a:latin typeface="Garamond" pitchFamily="18" charset="0"/>
              </a:rPr>
              <a:t> – France </a:t>
            </a:r>
            <a:r>
              <a:rPr lang="cs-CZ" sz="4400" dirty="0" err="1" smtClean="0">
                <a:latin typeface="Garamond" pitchFamily="18" charset="0"/>
              </a:rPr>
              <a:t>acceded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Quadrupple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Alliance</a:t>
            </a:r>
            <a:r>
              <a:rPr lang="cs-CZ" sz="4400" dirty="0" smtClean="0">
                <a:latin typeface="Garamond" pitchFamily="18" charset="0"/>
              </a:rPr>
              <a:t> →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Quintupple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Alliance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established</a:t>
            </a:r>
            <a:endParaRPr lang="cs-CZ" sz="4400" dirty="0" smtClean="0">
              <a:latin typeface="Garamond" pitchFamily="18" charset="0"/>
            </a:endParaRPr>
          </a:p>
          <a:p>
            <a:pPr lvl="0"/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meetings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Great </a:t>
            </a:r>
            <a:r>
              <a:rPr lang="cs-CZ" sz="4400" dirty="0" err="1" smtClean="0">
                <a:latin typeface="Garamond" pitchFamily="18" charset="0"/>
              </a:rPr>
              <a:t>Powers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during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this</a:t>
            </a:r>
            <a:r>
              <a:rPr lang="cs-CZ" sz="4400" dirty="0" smtClean="0">
                <a:latin typeface="Garamond" pitchFamily="18" charset="0"/>
              </a:rPr>
              <a:t> period: </a:t>
            </a:r>
            <a:r>
              <a:rPr lang="cs-CZ" sz="4400" dirty="0" err="1" smtClean="0">
                <a:latin typeface="Garamond" pitchFamily="18" charset="0"/>
              </a:rPr>
              <a:t>Aachen</a:t>
            </a:r>
            <a:r>
              <a:rPr lang="cs-CZ" sz="4400" dirty="0" smtClean="0">
                <a:latin typeface="Garamond" pitchFamily="18" charset="0"/>
              </a:rPr>
              <a:t> (1818), </a:t>
            </a:r>
            <a:r>
              <a:rPr lang="cs-CZ" sz="4400" dirty="0" err="1" smtClean="0">
                <a:latin typeface="Garamond" pitchFamily="18" charset="0"/>
              </a:rPr>
              <a:t>Carlsbad</a:t>
            </a:r>
            <a:r>
              <a:rPr lang="cs-CZ" sz="4400" dirty="0" smtClean="0">
                <a:latin typeface="Garamond" pitchFamily="18" charset="0"/>
              </a:rPr>
              <a:t> (1819), Verona (1822), London (1832), Berlin (1878)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Rise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National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Movements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330992"/>
          </a:xfrm>
        </p:spPr>
        <p:txBody>
          <a:bodyPr/>
          <a:lstStyle/>
          <a:p>
            <a:pPr>
              <a:buNone/>
            </a:pPr>
            <a:r>
              <a:rPr lang="cs-CZ" dirty="0" err="1" smtClean="0">
                <a:latin typeface="Garamond" pitchFamily="18" charset="0"/>
              </a:rPr>
              <a:t>Rebirth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spirits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first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wave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national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movements</a:t>
            </a:r>
            <a:r>
              <a:rPr lang="cs-CZ" b="1" i="1" dirty="0" smtClean="0">
                <a:latin typeface="Garamond" pitchFamily="18" charset="0"/>
              </a:rPr>
              <a:t> – 1820s: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Italian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second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wave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national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movements</a:t>
            </a:r>
            <a:r>
              <a:rPr lang="cs-CZ" b="1" i="1" dirty="0" smtClean="0">
                <a:latin typeface="Garamond" pitchFamily="18" charset="0"/>
              </a:rPr>
              <a:t> in 1830s: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almost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in France (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extremly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conservative</a:t>
            </a:r>
            <a:r>
              <a:rPr lang="cs-CZ" dirty="0" smtClean="0">
                <a:latin typeface="Garamond" pitchFamily="18" charset="0"/>
              </a:rPr>
              <a:t> king Charles X) , </a:t>
            </a:r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spread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Belgium</a:t>
            </a:r>
            <a:r>
              <a:rPr lang="cs-CZ" dirty="0" smtClean="0">
                <a:latin typeface="Garamond" pitchFamily="18" charset="0"/>
              </a:rPr>
              <a:t>, to Italy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15212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Central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Europe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during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Napoleonic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Wars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064896" cy="5544616"/>
          </a:xfrm>
        </p:spPr>
        <p:txBody>
          <a:bodyPr>
            <a:noAutofit/>
          </a:bodyPr>
          <a:lstStyle/>
          <a:p>
            <a:pPr lvl="0"/>
            <a:r>
              <a:rPr lang="cs-CZ" sz="2400" dirty="0" smtClean="0">
                <a:latin typeface="Garamond" pitchFamily="18" charset="0"/>
              </a:rPr>
              <a:t>1789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Revolution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broke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out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400" dirty="0" smtClean="0">
                <a:latin typeface="Garamond" pitchFamily="18" charset="0"/>
              </a:rPr>
              <a:t>1792–1815 – </a:t>
            </a:r>
            <a:r>
              <a:rPr lang="cs-CZ" sz="2400" dirty="0" err="1" smtClean="0">
                <a:latin typeface="Garamond" pitchFamily="18" charset="0"/>
              </a:rPr>
              <a:t>anti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wars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400" dirty="0" smtClean="0">
                <a:latin typeface="Garamond" pitchFamily="18" charset="0"/>
              </a:rPr>
              <a:t>1792–1802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Revolution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Several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coaliations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France (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r>
              <a:rPr lang="cs-CZ" sz="2400" dirty="0" smtClean="0">
                <a:latin typeface="Garamond" pitchFamily="18" charset="0"/>
              </a:rPr>
              <a:t> + </a:t>
            </a:r>
            <a:r>
              <a:rPr lang="cs-CZ" sz="2400" dirty="0" err="1" smtClean="0">
                <a:latin typeface="Garamond" pitchFamily="18" charset="0"/>
              </a:rPr>
              <a:t>Prussia</a:t>
            </a:r>
            <a:r>
              <a:rPr lang="cs-CZ" sz="2400" dirty="0" smtClean="0">
                <a:latin typeface="Garamond" pitchFamily="18" charset="0"/>
              </a:rPr>
              <a:t> + Great </a:t>
            </a:r>
            <a:r>
              <a:rPr lang="cs-CZ" sz="2400" dirty="0" err="1" smtClean="0">
                <a:latin typeface="Garamond" pitchFamily="18" charset="0"/>
              </a:rPr>
              <a:t>Britain</a:t>
            </a:r>
            <a:r>
              <a:rPr lang="cs-CZ" sz="2400" dirty="0" smtClean="0">
                <a:latin typeface="Garamond" pitchFamily="18" charset="0"/>
              </a:rPr>
              <a:t> + </a:t>
            </a:r>
            <a:r>
              <a:rPr lang="cs-CZ" sz="2400" dirty="0" err="1" smtClean="0">
                <a:latin typeface="Garamond" pitchFamily="18" charset="0"/>
              </a:rPr>
              <a:t>Russia</a:t>
            </a:r>
            <a:r>
              <a:rPr lang="cs-CZ" sz="2400" dirty="0" smtClean="0">
                <a:latin typeface="Garamond" pitchFamily="18" charset="0"/>
              </a:rPr>
              <a:t> + </a:t>
            </a:r>
            <a:r>
              <a:rPr lang="cs-CZ" sz="2400" dirty="0" err="1" smtClean="0">
                <a:latin typeface="Garamond" pitchFamily="18" charset="0"/>
              </a:rPr>
              <a:t>several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smaller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German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France), </a:t>
            </a:r>
            <a:r>
              <a:rPr lang="cs-CZ" sz="2400" dirty="0" err="1" smtClean="0">
                <a:latin typeface="Garamond" pitchFamily="18" charset="0"/>
              </a:rPr>
              <a:t>several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military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campaigns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1803–1805 – Napoleon’s </a:t>
            </a:r>
            <a:r>
              <a:rPr lang="cs-CZ" sz="2400" dirty="0" err="1" smtClean="0">
                <a:latin typeface="Garamond" pitchFamily="18" charset="0"/>
              </a:rPr>
              <a:t>Invasion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Great </a:t>
            </a:r>
            <a:r>
              <a:rPr lang="cs-CZ" sz="2400" dirty="0" err="1" smtClean="0">
                <a:latin typeface="Garamond" pitchFamily="18" charset="0"/>
              </a:rPr>
              <a:t>Britain</a:t>
            </a:r>
            <a:r>
              <a:rPr lang="cs-CZ" sz="2400" dirty="0" smtClean="0">
                <a:latin typeface="Garamond" pitchFamily="18" charset="0"/>
              </a:rPr>
              <a:t> - </a:t>
            </a:r>
            <a:r>
              <a:rPr lang="cs-CZ" sz="2400" dirty="0" err="1" smtClean="0">
                <a:latin typeface="Garamond" pitchFamily="18" charset="0"/>
              </a:rPr>
              <a:t>unsuccesfull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1804 – 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Napoleon Bonaparte </a:t>
            </a:r>
            <a:r>
              <a:rPr lang="cs-CZ" sz="2400" dirty="0" err="1" smtClean="0">
                <a:latin typeface="Garamond" pitchFamily="18" charset="0"/>
              </a:rPr>
              <a:t>crowned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Emperor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France</a:t>
            </a:r>
          </a:p>
          <a:p>
            <a:pPr lvl="0"/>
            <a:r>
              <a:rPr lang="cs-CZ" sz="2400" b="1" dirty="0" err="1" smtClean="0">
                <a:latin typeface="Garamond" pitchFamily="18" charset="0"/>
              </a:rPr>
              <a:t>March</a:t>
            </a:r>
            <a:r>
              <a:rPr lang="cs-CZ" sz="2400" b="1" dirty="0" smtClean="0">
                <a:latin typeface="Garamond" pitchFamily="18" charset="0"/>
              </a:rPr>
              <a:t> 1805 – </a:t>
            </a:r>
            <a:r>
              <a:rPr lang="cs-CZ" sz="2400" dirty="0" smtClean="0">
                <a:latin typeface="Garamond" pitchFamily="18" charset="0"/>
              </a:rPr>
              <a:t>Napoleon </a:t>
            </a:r>
            <a:r>
              <a:rPr lang="cs-CZ" sz="2400" dirty="0" err="1" smtClean="0">
                <a:latin typeface="Garamond" pitchFamily="18" charset="0"/>
              </a:rPr>
              <a:t>proclaimed</a:t>
            </a:r>
            <a:r>
              <a:rPr lang="cs-CZ" sz="2400" dirty="0" smtClean="0">
                <a:latin typeface="Garamond" pitchFamily="18" charset="0"/>
              </a:rPr>
              <a:t> King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Italy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Than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he </a:t>
            </a:r>
            <a:r>
              <a:rPr lang="cs-CZ" sz="2400" dirty="0" err="1" smtClean="0">
                <a:latin typeface="Garamond" pitchFamily="18" charset="0"/>
              </a:rPr>
              <a:t>marched</a:t>
            </a:r>
            <a:r>
              <a:rPr lang="cs-CZ" sz="2400" dirty="0" smtClean="0">
                <a:latin typeface="Garamond" pitchFamily="18" charset="0"/>
              </a:rPr>
              <a:t> via </a:t>
            </a:r>
            <a:r>
              <a:rPr lang="cs-CZ" sz="2400" dirty="0" err="1" smtClean="0">
                <a:latin typeface="Garamond" pitchFamily="18" charset="0"/>
              </a:rPr>
              <a:t>Bavaria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towards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occupied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Vienna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it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a </a:t>
            </a:r>
            <a:r>
              <a:rPr lang="cs-CZ" sz="2400" dirty="0" err="1" smtClean="0">
                <a:latin typeface="Garamond" pitchFamily="18" charset="0"/>
              </a:rPr>
              <a:t>big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shock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Austrians</a:t>
            </a:r>
            <a:endParaRPr lang="cs-CZ" sz="2400" dirty="0" smtClean="0">
              <a:latin typeface="Garamond" pitchFamily="18" charset="0"/>
            </a:endParaRPr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Poland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November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Uprising</a:t>
            </a:r>
            <a:r>
              <a:rPr lang="cs-CZ" sz="2800" dirty="0" smtClean="0">
                <a:latin typeface="Garamond" pitchFamily="18" charset="0"/>
              </a:rPr>
              <a:t> 1830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3563888" cy="58772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Napoleonic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Congress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semi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autonomous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Congress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Poland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controlled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through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personal</a:t>
            </a:r>
            <a:r>
              <a:rPr lang="cs-CZ" dirty="0" smtClean="0">
                <a:latin typeface="Garamond" pitchFamily="18" charset="0"/>
              </a:rPr>
              <a:t> union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semi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autonomous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Grand Duchy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Poznań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controlled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Prussia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semi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autonomous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Kingdom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Galicia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and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Sandomer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controlled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Austria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/>
          </a:p>
        </p:txBody>
      </p:sp>
      <p:pic>
        <p:nvPicPr>
          <p:cNvPr id="7" name="Zástupný symbol pro obsah 6" descr="605px-Congress_Poland_in_181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24744"/>
            <a:ext cx="5184576" cy="514172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064896" cy="6525344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outbreak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uprising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29, 1830 in </a:t>
            </a:r>
            <a:r>
              <a:rPr lang="cs-CZ" dirty="0" err="1" smtClean="0">
                <a:latin typeface="Garamond" pitchFamily="18" charset="0"/>
              </a:rPr>
              <a:t>Warsaw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On 25 </a:t>
            </a: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1831,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Sejm </a:t>
            </a:r>
            <a:r>
              <a:rPr lang="cs-CZ" dirty="0" err="1" smtClean="0">
                <a:latin typeface="Garamond" pitchFamily="18" charset="0"/>
              </a:rPr>
              <a:t>passed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Dethronization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Tsar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Nicolas</a:t>
            </a:r>
            <a:r>
              <a:rPr lang="cs-CZ" dirty="0" smtClean="0">
                <a:latin typeface="Garamond" pitchFamily="18" charset="0"/>
              </a:rPr>
              <a:t> I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personal</a:t>
            </a:r>
            <a:r>
              <a:rPr lang="cs-CZ" dirty="0" smtClean="0">
                <a:latin typeface="Garamond" pitchFamily="18" charset="0"/>
              </a:rPr>
              <a:t> union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smtClean="0">
                <a:latin typeface="Garamond" pitchFamily="18" charset="0"/>
              </a:rPr>
              <a:t>on 29 </a:t>
            </a:r>
            <a:r>
              <a:rPr lang="cs-CZ" b="1" dirty="0" err="1" smtClean="0">
                <a:latin typeface="Garamond" pitchFamily="18" charset="0"/>
              </a:rPr>
              <a:t>January</a:t>
            </a:r>
            <a:r>
              <a:rPr lang="cs-CZ" b="1" dirty="0" smtClean="0">
                <a:latin typeface="Garamond" pitchFamily="18" charset="0"/>
              </a:rPr>
              <a:t> 1831 Prince Adam </a:t>
            </a:r>
            <a:r>
              <a:rPr lang="cs-CZ" b="1" dirty="0" err="1" smtClean="0">
                <a:latin typeface="Garamond" pitchFamily="18" charset="0"/>
              </a:rPr>
              <a:t>Czartoryzski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Ostrolenka</a:t>
            </a:r>
            <a:r>
              <a:rPr lang="cs-CZ" dirty="0" smtClean="0">
                <a:latin typeface="Garamond" pitchFamily="18" charset="0"/>
              </a:rPr>
              <a:t> in May 1831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Uprising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supressed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cruel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persecution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succeded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leaders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uprising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sentenced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death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emigrated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cosequence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vawe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1830s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collapse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Alliance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wave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national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movements</a:t>
            </a:r>
            <a:r>
              <a:rPr lang="cs-CZ" sz="2800" dirty="0" smtClean="0">
                <a:latin typeface="Garamond" pitchFamily="18" charset="0"/>
              </a:rPr>
              <a:t> in 1840</a:t>
            </a:r>
            <a:r>
              <a:rPr lang="cs-CZ" sz="2800" cap="none" dirty="0" smtClean="0">
                <a:latin typeface="Garamond" pitchFamily="18" charset="0"/>
              </a:rPr>
              <a:t>s</a:t>
            </a:r>
            <a:endParaRPr lang="cs-CZ" sz="2800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136904" cy="5403000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spread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England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rest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mid</a:t>
            </a:r>
            <a:r>
              <a:rPr lang="cs-CZ" dirty="0" smtClean="0">
                <a:latin typeface="Garamond" pitchFamily="18" charset="0"/>
              </a:rPr>
              <a:t>-1840s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bad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harvest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potato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blight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drought</a:t>
            </a:r>
            <a:r>
              <a:rPr lang="cs-CZ" dirty="0" smtClean="0">
                <a:latin typeface="Garamond" pitchFamily="18" charset="0"/>
              </a:rPr>
              <a:t> in 1846 → </a:t>
            </a:r>
            <a:r>
              <a:rPr lang="cs-CZ" dirty="0" err="1" smtClean="0">
                <a:latin typeface="Garamond" pitchFamily="18" charset="0"/>
              </a:rPr>
              <a:t>famine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influence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industrial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politics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bourgeouisie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owners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factories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businessmen</a:t>
            </a:r>
            <a:r>
              <a:rPr lang="cs-CZ" dirty="0" smtClean="0">
                <a:latin typeface="Garamond" pitchFamily="18" charset="0"/>
              </a:rPr>
              <a:t>) had money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small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influence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bad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conditions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working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classes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1848 in Italy (</a:t>
            </a:r>
            <a:r>
              <a:rPr lang="cs-CZ" dirty="0" err="1" smtClean="0">
                <a:latin typeface="Garamond" pitchFamily="18" charset="0"/>
              </a:rPr>
              <a:t>Sicily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Bourbons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February</a:t>
            </a:r>
            <a:r>
              <a:rPr lang="cs-CZ" dirty="0" smtClean="0">
                <a:latin typeface="Garamond" pitchFamily="18" charset="0"/>
              </a:rPr>
              <a:t> 1848 –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in France – </a:t>
            </a:r>
            <a:r>
              <a:rPr lang="cs-CZ" dirty="0" err="1" smtClean="0">
                <a:latin typeface="Garamond" pitchFamily="18" charset="0"/>
              </a:rPr>
              <a:t>ended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constitutional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Louis </a:t>
            </a:r>
            <a:r>
              <a:rPr lang="cs-CZ" b="1" dirty="0" err="1" smtClean="0">
                <a:latin typeface="Garamond" pitchFamily="18" charset="0"/>
              </a:rPr>
              <a:t>Phillipe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Orleans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German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States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136904" cy="6093296"/>
          </a:xfrm>
        </p:spPr>
        <p:txBody>
          <a:bodyPr>
            <a:noAutofit/>
          </a:bodyPr>
          <a:lstStyle/>
          <a:p>
            <a:pPr lvl="0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March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Revolution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southern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western </a:t>
            </a:r>
            <a:r>
              <a:rPr lang="cs-CZ" sz="2200" dirty="0" err="1" smtClean="0">
                <a:latin typeface="Garamond" pitchFamily="18" charset="0"/>
              </a:rPr>
              <a:t>parts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it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led by </a:t>
            </a:r>
            <a:r>
              <a:rPr lang="cs-CZ" sz="2200" dirty="0" err="1" smtClean="0">
                <a:latin typeface="Garamond" pitchFamily="18" charset="0"/>
              </a:rPr>
              <a:t>well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educated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students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intellectuals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but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many </a:t>
            </a:r>
            <a:r>
              <a:rPr lang="cs-CZ" sz="2200" dirty="0" err="1" smtClean="0">
                <a:latin typeface="Garamond" pitchFamily="18" charset="0"/>
              </a:rPr>
              <a:t>mass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demonstrations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there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were</a:t>
            </a:r>
            <a:r>
              <a:rPr lang="cs-CZ" sz="2200" dirty="0" smtClean="0">
                <a:latin typeface="Garamond" pitchFamily="18" charset="0"/>
              </a:rPr>
              <a:t> 39 </a:t>
            </a:r>
            <a:r>
              <a:rPr lang="cs-CZ" sz="2200" dirty="0" err="1" smtClean="0">
                <a:latin typeface="Garamond" pitchFamily="18" charset="0"/>
              </a:rPr>
              <a:t>states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demand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national</a:t>
            </a:r>
            <a:r>
              <a:rPr lang="cs-CZ" sz="2200" b="1" dirty="0" smtClean="0">
                <a:latin typeface="Garamond" pitchFamily="18" charset="0"/>
              </a:rPr>
              <a:t> unity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wanted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i="1" dirty="0" smtClean="0">
                <a:latin typeface="Garamond" pitchFamily="18" charset="0"/>
              </a:rPr>
              <a:t>civil </a:t>
            </a:r>
            <a:r>
              <a:rPr lang="cs-CZ" sz="2200" i="1" dirty="0" err="1" smtClean="0">
                <a:latin typeface="Garamond" pitchFamily="18" charset="0"/>
              </a:rPr>
              <a:t>rights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two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conceptions</a:t>
            </a:r>
            <a:r>
              <a:rPr lang="cs-CZ" sz="2200" dirty="0" smtClean="0">
                <a:latin typeface="Garamond" pitchFamily="18" charset="0"/>
              </a:rPr>
              <a:t>: </a:t>
            </a:r>
          </a:p>
          <a:p>
            <a:pPr lvl="0">
              <a:buFont typeface="Arial" pitchFamily="34" charset="0"/>
              <a:buChar char="•"/>
            </a:pPr>
            <a:r>
              <a:rPr lang="cs-CZ" sz="2200" dirty="0" smtClean="0">
                <a:latin typeface="Garamond" pitchFamily="18" charset="0"/>
              </a:rPr>
              <a:t>"</a:t>
            </a:r>
            <a:r>
              <a:rPr lang="cs-CZ" sz="2200" dirty="0" err="1" smtClean="0">
                <a:latin typeface="Garamond" pitchFamily="18" charset="0"/>
              </a:rPr>
              <a:t>greater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solution</a:t>
            </a:r>
            <a:r>
              <a:rPr lang="cs-CZ" sz="2200" dirty="0" smtClean="0">
                <a:latin typeface="Garamond" pitchFamily="18" charset="0"/>
              </a:rPr>
              <a:t>" (</a:t>
            </a:r>
            <a:r>
              <a:rPr lang="cs-CZ" sz="2200" dirty="0" err="1" smtClean="0">
                <a:latin typeface="Garamond" pitchFamily="18" charset="0"/>
              </a:rPr>
              <a:t>including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-</a:t>
            </a:r>
            <a:r>
              <a:rPr lang="cs-CZ" sz="2200" dirty="0" err="1" smtClean="0">
                <a:latin typeface="Garamond" pitchFamily="18" charset="0"/>
              </a:rPr>
              <a:t>speaking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areas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Austria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sz="2200" dirty="0" smtClean="0">
                <a:latin typeface="Garamond" pitchFamily="18" charset="0"/>
              </a:rPr>
              <a:t>"</a:t>
            </a:r>
            <a:r>
              <a:rPr lang="cs-CZ" sz="2200" dirty="0" err="1" smtClean="0">
                <a:latin typeface="Garamond" pitchFamily="18" charset="0"/>
              </a:rPr>
              <a:t>smaller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solution</a:t>
            </a:r>
            <a:r>
              <a:rPr lang="cs-CZ" sz="2200" dirty="0" smtClean="0">
                <a:latin typeface="Garamond" pitchFamily="18" charset="0"/>
              </a:rPr>
              <a:t>" 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March</a:t>
            </a:r>
            <a:r>
              <a:rPr lang="cs-CZ" sz="2200" dirty="0" smtClean="0">
                <a:latin typeface="Garamond" pitchFamily="18" charset="0"/>
              </a:rPr>
              <a:t> 1849 - 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constitution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proclaimed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they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decided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proclaim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constitutional</a:t>
            </a:r>
            <a:r>
              <a:rPr lang="cs-CZ" sz="2200" dirty="0" smtClean="0">
                <a:latin typeface="Garamond" pitchFamily="18" charset="0"/>
              </a:rPr>
              <a:t> monarchy –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crown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offered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Prussian</a:t>
            </a:r>
            <a:r>
              <a:rPr lang="cs-CZ" sz="2200" dirty="0" smtClean="0">
                <a:latin typeface="Garamond" pitchFamily="18" charset="0"/>
              </a:rPr>
              <a:t> king </a:t>
            </a:r>
            <a:r>
              <a:rPr lang="cs-CZ" sz="2200" dirty="0" err="1" smtClean="0">
                <a:latin typeface="Garamond" pitchFamily="18" charset="0"/>
              </a:rPr>
              <a:t>Frederick</a:t>
            </a:r>
            <a:r>
              <a:rPr lang="cs-CZ" sz="2200" dirty="0" smtClean="0">
                <a:latin typeface="Garamond" pitchFamily="18" charset="0"/>
              </a:rPr>
              <a:t> William IV – </a:t>
            </a:r>
            <a:r>
              <a:rPr lang="cs-CZ" sz="2200" dirty="0" err="1" smtClean="0">
                <a:latin typeface="Garamond" pitchFamily="18" charset="0"/>
              </a:rPr>
              <a:t>refused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accept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crown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from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hands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revolutionary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parliament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constituion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refused</a:t>
            </a:r>
            <a:r>
              <a:rPr lang="cs-CZ" sz="2200" dirty="0" smtClean="0">
                <a:latin typeface="Garamond" pitchFamily="18" charset="0"/>
              </a:rPr>
              <a:t> by most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rulers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revolution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unsuccesful</a:t>
            </a:r>
            <a:endParaRPr lang="cs-CZ" sz="22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62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136904" cy="590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300" b="1" dirty="0" smtClean="0">
                <a:solidFill>
                  <a:schemeClr val="tx2"/>
                </a:solidFill>
                <a:latin typeface="Garamond" pitchFamily="18" charset="0"/>
              </a:rPr>
              <a:t>Ferdinand I (1836–1848) </a:t>
            </a:r>
            <a:endParaRPr lang="cs-CZ" sz="33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weak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ruler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mentally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challenged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real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ruler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monarchy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konservative </a:t>
            </a:r>
            <a:r>
              <a:rPr lang="cs-CZ" sz="3200" dirty="0" err="1" smtClean="0">
                <a:latin typeface="Garamond" pitchFamily="18" charset="0"/>
              </a:rPr>
              <a:t>Chief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Minister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Klemens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Wenzel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von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Metternich</a:t>
            </a:r>
            <a:r>
              <a:rPr lang="cs-CZ" sz="3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3200" dirty="0" err="1" smtClean="0">
                <a:latin typeface="Garamond" pitchFamily="18" charset="0"/>
              </a:rPr>
              <a:t>so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called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pre</a:t>
            </a:r>
            <a:r>
              <a:rPr lang="cs-CZ" sz="3200" dirty="0" smtClean="0">
                <a:latin typeface="Garamond" pitchFamily="18" charset="0"/>
              </a:rPr>
              <a:t>-</a:t>
            </a:r>
            <a:r>
              <a:rPr lang="cs-CZ" sz="3200" dirty="0" err="1" smtClean="0">
                <a:latin typeface="Garamond" pitchFamily="18" charset="0"/>
              </a:rPr>
              <a:t>March</a:t>
            </a:r>
            <a:r>
              <a:rPr lang="cs-CZ" sz="3200" dirty="0" smtClean="0">
                <a:latin typeface="Garamond" pitchFamily="18" charset="0"/>
              </a:rPr>
              <a:t> period - </a:t>
            </a:r>
            <a:r>
              <a:rPr lang="cs-CZ" sz="3200" dirty="0" err="1" smtClean="0">
                <a:latin typeface="Garamond" pitchFamily="18" charset="0"/>
              </a:rPr>
              <a:t>restricted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freedom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press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speech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association</a:t>
            </a:r>
            <a:r>
              <a:rPr lang="cs-CZ" sz="3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3200" dirty="0" smtClean="0">
                <a:latin typeface="Garamond" pitchFamily="18" charset="0"/>
              </a:rPr>
              <a:t>limited many university </a:t>
            </a:r>
            <a:r>
              <a:rPr lang="cs-CZ" sz="3200" dirty="0" err="1" smtClean="0">
                <a:latin typeface="Garamond" pitchFamily="18" charset="0"/>
              </a:rPr>
              <a:t>activities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strong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censorship</a:t>
            </a:r>
            <a:r>
              <a:rPr lang="cs-CZ" sz="3200" dirty="0" smtClean="0">
                <a:latin typeface="Garamond" pitchFamily="18" charset="0"/>
              </a:rPr>
              <a:t>, police </a:t>
            </a:r>
            <a:r>
              <a:rPr lang="cs-CZ" sz="3200" dirty="0" err="1" smtClean="0">
                <a:latin typeface="Garamond" pitchFamily="18" charset="0"/>
              </a:rPr>
              <a:t>control</a:t>
            </a: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empire, </a:t>
            </a:r>
            <a:r>
              <a:rPr lang="cs-CZ" sz="3200" dirty="0" err="1" smtClean="0">
                <a:latin typeface="Garamond" pitchFamily="18" charset="0"/>
              </a:rPr>
              <a:t>ruled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from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Vienna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included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Germans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Hungarians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Slovenes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Poles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Czechs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Croats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Slovaks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Ukrainians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Romanians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Serbs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Italians</a:t>
            </a:r>
            <a:r>
              <a:rPr lang="cs-CZ" sz="3200" dirty="0" smtClean="0">
                <a:latin typeface="Garamond" pitchFamily="18" charset="0"/>
              </a:rPr>
              <a:t>, </a:t>
            </a:r>
          </a:p>
          <a:p>
            <a:pPr lvl="0"/>
            <a:r>
              <a:rPr lang="cs-CZ" sz="3200" dirty="0" err="1" smtClean="0">
                <a:latin typeface="Garamond" pitchFamily="18" charset="0"/>
              </a:rPr>
              <a:t>all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wanted</a:t>
            </a:r>
            <a:r>
              <a:rPr lang="cs-CZ" sz="3200" dirty="0" smtClean="0">
                <a:latin typeface="Garamond" pitchFamily="18" charset="0"/>
              </a:rPr>
              <a:t> to </a:t>
            </a:r>
            <a:r>
              <a:rPr lang="cs-CZ" sz="3200" dirty="0" err="1" smtClean="0">
                <a:latin typeface="Garamond" pitchFamily="18" charset="0"/>
              </a:rPr>
              <a:t>either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achieve</a:t>
            </a:r>
            <a:r>
              <a:rPr lang="cs-CZ" sz="3200" dirty="0" smtClean="0">
                <a:latin typeface="Garamond" pitchFamily="18" charset="0"/>
              </a:rPr>
              <a:t> autonomy, </a:t>
            </a:r>
            <a:r>
              <a:rPr lang="cs-CZ" sz="3200" dirty="0" err="1" smtClean="0">
                <a:latin typeface="Garamond" pitchFamily="18" charset="0"/>
              </a:rPr>
              <a:t>independence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or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even</a:t>
            </a:r>
            <a:r>
              <a:rPr lang="cs-CZ" sz="3200" dirty="0" smtClean="0">
                <a:latin typeface="Garamond" pitchFamily="18" charset="0"/>
              </a:rPr>
              <a:t> hegemony </a:t>
            </a:r>
            <a:r>
              <a:rPr lang="cs-CZ" sz="3200" dirty="0" err="1" smtClean="0">
                <a:latin typeface="Garamond" pitchFamily="18" charset="0"/>
              </a:rPr>
              <a:t>over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other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nationalities</a:t>
            </a: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Rebirth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national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spirits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among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nationalities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Habsburg</a:t>
            </a:r>
            <a:r>
              <a:rPr lang="cs-CZ" sz="3200" dirty="0" smtClean="0">
                <a:latin typeface="Garamond" pitchFamily="18" charset="0"/>
              </a:rPr>
              <a:t> Monarchy</a:t>
            </a:r>
          </a:p>
          <a:p>
            <a:pPr lvl="0"/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1848 in </a:t>
            </a:r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7992888" cy="5403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first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unrests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Prague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March</a:t>
            </a:r>
            <a:r>
              <a:rPr lang="cs-CZ" sz="2800" dirty="0" smtClean="0">
                <a:latin typeface="Garamond" pitchFamily="18" charset="0"/>
              </a:rPr>
              <a:t> 1848 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conception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austroslavism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June 1848 –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Pan-Slav </a:t>
            </a:r>
            <a:r>
              <a:rPr lang="cs-CZ" sz="2800" b="1" dirty="0" err="1" smtClean="0">
                <a:latin typeface="Garamond" pitchFamily="18" charset="0"/>
              </a:rPr>
              <a:t>Congress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held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Prague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leadership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historian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latin typeface="Garamond" pitchFamily="18" charset="0"/>
              </a:rPr>
              <a:t>František Palacký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Discussions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whether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Slavs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should</a:t>
            </a:r>
            <a:r>
              <a:rPr lang="cs-CZ" sz="2800" dirty="0" smtClean="0">
                <a:latin typeface="Garamond" pitchFamily="18" charset="0"/>
              </a:rPr>
              <a:t> support </a:t>
            </a:r>
            <a:r>
              <a:rPr lang="cs-CZ" sz="2800" dirty="0" err="1" smtClean="0">
                <a:latin typeface="Garamond" pitchFamily="18" charset="0"/>
              </a:rPr>
              <a:t>federated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work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hasten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dissolution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no </a:t>
            </a:r>
            <a:r>
              <a:rPr lang="cs-CZ" sz="2800" dirty="0" err="1" smtClean="0">
                <a:latin typeface="Garamond" pitchFamily="18" charset="0"/>
              </a:rPr>
              <a:t>decision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800" b="1" dirty="0" err="1" smtClean="0">
                <a:latin typeface="Garamond" pitchFamily="18" charset="0"/>
              </a:rPr>
              <a:t>uprising</a:t>
            </a:r>
            <a:r>
              <a:rPr lang="cs-CZ" sz="2800" b="1" dirty="0" smtClean="0">
                <a:latin typeface="Garamond" pitchFamily="18" charset="0"/>
              </a:rPr>
              <a:t> in June </a:t>
            </a:r>
            <a:r>
              <a:rPr lang="cs-CZ" sz="2800" dirty="0" smtClean="0">
                <a:latin typeface="Garamond" pitchFamily="18" charset="0"/>
              </a:rPr>
              <a:t>– </a:t>
            </a:r>
            <a:r>
              <a:rPr lang="cs-CZ" sz="2800" dirty="0" err="1" smtClean="0">
                <a:latin typeface="Garamond" pitchFamily="18" charset="0"/>
              </a:rPr>
              <a:t>supressed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army</a:t>
            </a:r>
            <a:r>
              <a:rPr lang="cs-CZ" sz="2800" dirty="0" smtClean="0">
                <a:latin typeface="Garamond" pitchFamily="18" charset="0"/>
              </a:rPr>
              <a:t> led by Alfred I, Prince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Windisch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Grätz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March</a:t>
            </a:r>
            <a:r>
              <a:rPr lang="cs-CZ" sz="2800" dirty="0" smtClean="0">
                <a:latin typeface="Garamond" pitchFamily="18" charset="0"/>
              </a:rPr>
              <a:t> 1848 – </a:t>
            </a:r>
            <a:r>
              <a:rPr lang="cs-CZ" sz="2800" dirty="0" err="1" smtClean="0">
                <a:latin typeface="Garamond" pitchFamily="18" charset="0"/>
              </a:rPr>
              <a:t>revolution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Metternich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removed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office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escaped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in </a:t>
            </a:r>
            <a:r>
              <a:rPr lang="cs-CZ" sz="2800" dirty="0" err="1" smtClean="0">
                <a:latin typeface="Garamond" pitchFamily="18" charset="0"/>
              </a:rPr>
              <a:t>September</a:t>
            </a:r>
            <a:r>
              <a:rPr lang="cs-CZ" sz="2800" dirty="0" smtClean="0">
                <a:latin typeface="Garamond" pitchFamily="18" charset="0"/>
              </a:rPr>
              <a:t> 1848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Emperor</a:t>
            </a:r>
            <a:r>
              <a:rPr lang="cs-CZ" sz="2800" dirty="0" smtClean="0">
                <a:latin typeface="Garamond" pitchFamily="18" charset="0"/>
              </a:rPr>
              <a:t>´s </a:t>
            </a:r>
            <a:r>
              <a:rPr lang="cs-CZ" sz="2800" dirty="0" err="1" smtClean="0">
                <a:latin typeface="Garamond" pitchFamily="18" charset="0"/>
              </a:rPr>
              <a:t>decree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serfdom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completely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cancelled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citizens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got</a:t>
            </a:r>
            <a:r>
              <a:rPr lang="cs-CZ" sz="2800" dirty="0" smtClean="0">
                <a:latin typeface="Garamond" pitchFamily="18" charset="0"/>
              </a:rPr>
              <a:t> civil </a:t>
            </a:r>
            <a:r>
              <a:rPr lang="cs-CZ" sz="2800" dirty="0" err="1" smtClean="0">
                <a:latin typeface="Garamond" pitchFamily="18" charset="0"/>
              </a:rPr>
              <a:t>rights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suffrage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general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October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new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uprising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r>
              <a:rPr lang="cs-CZ" sz="2800" dirty="0" smtClean="0">
                <a:latin typeface="Garamond" pitchFamily="18" charset="0"/>
              </a:rPr>
              <a:t> - </a:t>
            </a:r>
            <a:r>
              <a:rPr lang="cs-CZ" sz="2800" dirty="0" err="1" smtClean="0">
                <a:latin typeface="Garamond" pitchFamily="18" charset="0"/>
              </a:rPr>
              <a:t>supressed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December</a:t>
            </a:r>
            <a:r>
              <a:rPr lang="cs-CZ" sz="2800" dirty="0" smtClean="0">
                <a:latin typeface="Garamond" pitchFamily="18" charset="0"/>
              </a:rPr>
              <a:t> 1848 – </a:t>
            </a:r>
            <a:r>
              <a:rPr lang="cs-CZ" sz="2800" dirty="0" err="1" smtClean="0">
                <a:latin typeface="Garamond" pitchFamily="18" charset="0"/>
              </a:rPr>
              <a:t>Ferdinad</a:t>
            </a:r>
            <a:r>
              <a:rPr lang="cs-CZ" sz="2800" dirty="0" smtClean="0">
                <a:latin typeface="Garamond" pitchFamily="18" charset="0"/>
              </a:rPr>
              <a:t> I </a:t>
            </a:r>
            <a:r>
              <a:rPr lang="cs-CZ" sz="2800" dirty="0" err="1" smtClean="0">
                <a:latin typeface="Garamond" pitchFamily="18" charset="0"/>
              </a:rPr>
              <a:t>resigned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lived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Prague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till</a:t>
            </a:r>
            <a:r>
              <a:rPr lang="cs-CZ" sz="2800" dirty="0" smtClean="0">
                <a:latin typeface="Garamond" pitchFamily="18" charset="0"/>
              </a:rPr>
              <a:t> 1875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75252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Franz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Joseph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I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Austria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(1848–1916) </a:t>
            </a:r>
          </a:p>
          <a:p>
            <a:pPr>
              <a:buNone/>
            </a:pPr>
            <a:endParaRPr lang="cs-CZ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absolutism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Constituonal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experiments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autocratic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measures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Stadion´s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accepted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assembly</a:t>
            </a:r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Zástupný symbol pro obsah 8" descr="439px-Franz_Joseph_18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908720"/>
            <a:ext cx="3816424" cy="520737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7632848" cy="60510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1848 – </a:t>
            </a:r>
            <a:r>
              <a:rPr lang="cs-CZ" b="1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in </a:t>
            </a:r>
            <a:r>
              <a:rPr lang="cs-CZ" b="1" dirty="0" err="1" smtClean="0">
                <a:latin typeface="Garamond" pitchFamily="18" charset="0"/>
              </a:rPr>
              <a:t>Hungary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12 </a:t>
            </a:r>
            <a:r>
              <a:rPr lang="cs-CZ" dirty="0" err="1" smtClean="0">
                <a:latin typeface="Garamond" pitchFamily="18" charset="0"/>
              </a:rPr>
              <a:t>Demands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among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others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dirty="0" err="1" smtClean="0">
                <a:latin typeface="Garamond" pitchFamily="18" charset="0"/>
              </a:rPr>
              <a:t>authonomy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control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, budget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taxes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multinational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Slovaks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Rumanians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Ruthenians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Serbs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.)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1848 – </a:t>
            </a:r>
            <a:r>
              <a:rPr lang="cs-CZ" i="1" dirty="0" err="1" smtClean="0">
                <a:latin typeface="Garamond" pitchFamily="18" charset="0"/>
              </a:rPr>
              <a:t>Demands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of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Slovak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Nation</a:t>
            </a:r>
            <a:r>
              <a:rPr lang="cs-CZ" i="1" dirty="0" smtClean="0">
                <a:latin typeface="Garamond" pitchFamily="18" charset="0"/>
              </a:rPr>
              <a:t> – </a:t>
            </a:r>
            <a:r>
              <a:rPr lang="cs-CZ" i="1" dirty="0" err="1" smtClean="0">
                <a:latin typeface="Garamond" pitchFamily="18" charset="0"/>
              </a:rPr>
              <a:t>first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Slovak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political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programme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authonomy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framework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i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refused</a:t>
            </a:r>
            <a:r>
              <a:rPr lang="cs-CZ" dirty="0" smtClean="0">
                <a:latin typeface="Garamond" pitchFamily="18" charset="0"/>
              </a:rPr>
              <a:t> (no </a:t>
            </a:r>
            <a:r>
              <a:rPr lang="cs-CZ" dirty="0" err="1" smtClean="0">
                <a:latin typeface="Garamond" pitchFamily="18" charset="0"/>
              </a:rPr>
              <a:t>politic</a:t>
            </a:r>
            <a:r>
              <a:rPr lang="cs-CZ" dirty="0" smtClean="0">
                <a:latin typeface="Garamond" pitchFamily="18" charset="0"/>
              </a:rPr>
              <a:t> nor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 (</a:t>
            </a:r>
            <a:r>
              <a:rPr lang="cs-CZ" dirty="0" err="1" smtClean="0">
                <a:latin typeface="Garamond" pitchFamily="18" charset="0"/>
              </a:rPr>
              <a:t>togenther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non-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fought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1849 –independent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Franz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Joseph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Tzar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a help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revolt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13 August 1849 </a:t>
            </a:r>
            <a:r>
              <a:rPr lang="cs-CZ" b="1" dirty="0" smtClean="0">
                <a:latin typeface="Garamond" pitchFamily="18" charset="0"/>
              </a:rPr>
              <a:t>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Villágos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Repressions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39000" cy="72008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second</a:t>
            </a:r>
            <a:r>
              <a:rPr lang="cs-CZ" sz="2800" dirty="0" smtClean="0">
                <a:latin typeface="Garamond" pitchFamily="18" charset="0"/>
              </a:rPr>
              <a:t> half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19th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848872" cy="51869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conservative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1851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cancelled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i="1" dirty="0" err="1" smtClean="0">
                <a:latin typeface="Garamond" pitchFamily="18" charset="0"/>
              </a:rPr>
              <a:t>neoabsolutism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introduced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main</a:t>
            </a:r>
            <a:r>
              <a:rPr lang="cs-CZ" dirty="0" smtClean="0">
                <a:latin typeface="Garamond" pitchFamily="18" charset="0"/>
              </a:rPr>
              <a:t> personality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b="1" dirty="0" smtClean="0">
                <a:latin typeface="Garamond" pitchFamily="18" charset="0"/>
              </a:rPr>
              <a:t> Alexander </a:t>
            </a:r>
            <a:r>
              <a:rPr lang="cs-CZ" b="1" dirty="0" err="1" smtClean="0">
                <a:latin typeface="Garamond" pitchFamily="18" charset="0"/>
              </a:rPr>
              <a:t>Bach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→ </a:t>
            </a:r>
            <a:r>
              <a:rPr lang="cs-CZ" i="1" dirty="0" err="1" smtClean="0">
                <a:latin typeface="Garamond" pitchFamily="18" charset="0"/>
              </a:rPr>
              <a:t>Bach’s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absolutism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police </a:t>
            </a:r>
            <a:r>
              <a:rPr lang="cs-CZ" dirty="0" err="1" smtClean="0">
                <a:latin typeface="Garamond" pitchFamily="18" charset="0"/>
              </a:rPr>
              <a:t>regime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centralism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control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public </a:t>
            </a:r>
            <a:r>
              <a:rPr lang="cs-CZ" dirty="0" err="1" smtClean="0">
                <a:latin typeface="Garamond" pitchFamily="18" charset="0"/>
              </a:rPr>
              <a:t>life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strict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censorship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cancelled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kept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eqality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before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law</a:t>
            </a:r>
            <a:r>
              <a:rPr lang="cs-CZ" dirty="0" smtClean="0">
                <a:latin typeface="Garamond" pitchFamily="18" charset="0"/>
              </a:rPr>
              <a:t>,  </a:t>
            </a:r>
            <a:r>
              <a:rPr lang="cs-CZ" dirty="0" err="1" smtClean="0">
                <a:latin typeface="Garamond" pitchFamily="18" charset="0"/>
              </a:rPr>
              <a:t>freedom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religion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cancellation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serfdom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reforms</a:t>
            </a:r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208912" cy="648072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cs-CZ" sz="3800" b="1" dirty="0" err="1" smtClean="0">
                <a:solidFill>
                  <a:schemeClr val="tx2"/>
                </a:solidFill>
                <a:latin typeface="Garamond" pitchFamily="18" charset="0"/>
              </a:rPr>
              <a:t>Foreign</a:t>
            </a:r>
            <a:r>
              <a:rPr lang="cs-CZ" sz="38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800" b="1" dirty="0" err="1" smtClean="0">
                <a:solidFill>
                  <a:schemeClr val="tx2"/>
                </a:solidFill>
                <a:latin typeface="Garamond" pitchFamily="18" charset="0"/>
              </a:rPr>
              <a:t>policy</a:t>
            </a:r>
            <a:r>
              <a:rPr lang="cs-CZ" sz="3800" b="1" dirty="0" smtClean="0">
                <a:solidFill>
                  <a:schemeClr val="tx2"/>
                </a:solidFill>
                <a:latin typeface="Garamond" pitchFamily="18" charset="0"/>
              </a:rPr>
              <a:t> – </a:t>
            </a:r>
            <a:r>
              <a:rPr lang="cs-CZ" sz="3800" b="1" dirty="0" err="1" smtClean="0">
                <a:solidFill>
                  <a:schemeClr val="tx2"/>
                </a:solidFill>
                <a:latin typeface="Garamond" pitchFamily="18" charset="0"/>
              </a:rPr>
              <a:t>unsuccesful</a:t>
            </a:r>
            <a:endParaRPr lang="cs-CZ" sz="38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>
              <a:buNone/>
            </a:pPr>
            <a:endParaRPr lang="cs-CZ" sz="22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sz="3200" dirty="0" smtClean="0">
                <a:latin typeface="Garamond" pitchFamily="18" charset="0"/>
              </a:rPr>
              <a:t>neutrality in </a:t>
            </a:r>
            <a:r>
              <a:rPr lang="cs-CZ" sz="3200" b="1" i="1" dirty="0" err="1" smtClean="0">
                <a:latin typeface="Garamond" pitchFamily="18" charset="0"/>
              </a:rPr>
              <a:t>Crimean</a:t>
            </a:r>
            <a:r>
              <a:rPr lang="cs-CZ" sz="3200" b="1" i="1" dirty="0" smtClean="0">
                <a:latin typeface="Garamond" pitchFamily="18" charset="0"/>
              </a:rPr>
              <a:t> </a:t>
            </a:r>
            <a:r>
              <a:rPr lang="cs-CZ" sz="3200" b="1" i="1" dirty="0" err="1" smtClean="0">
                <a:latin typeface="Garamond" pitchFamily="18" charset="0"/>
              </a:rPr>
              <a:t>War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b="1" i="1" dirty="0" smtClean="0">
                <a:latin typeface="Garamond" pitchFamily="18" charset="0"/>
              </a:rPr>
              <a:t>1853–1856 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Originally</a:t>
            </a:r>
            <a:r>
              <a:rPr lang="cs-CZ" sz="3200" dirty="0" smtClean="0">
                <a:latin typeface="Garamond" pitchFamily="18" charset="0"/>
              </a:rPr>
              <a:t> a </a:t>
            </a:r>
            <a:r>
              <a:rPr lang="cs-CZ" sz="3200" dirty="0" err="1" smtClean="0">
                <a:latin typeface="Garamond" pitchFamily="18" charset="0"/>
              </a:rPr>
              <a:t>conflict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between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Russia</a:t>
            </a:r>
            <a:r>
              <a:rPr lang="cs-CZ" sz="3200" dirty="0" smtClean="0">
                <a:latin typeface="Garamond" pitchFamily="18" charset="0"/>
              </a:rPr>
              <a:t>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dispute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for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protection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rights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Christians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Holy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Land</a:t>
            </a:r>
            <a:r>
              <a:rPr lang="cs-CZ" sz="3200" dirty="0" smtClean="0">
                <a:latin typeface="Garamond" pitchFamily="18" charset="0"/>
              </a:rPr>
              <a:t> (</a:t>
            </a:r>
            <a:r>
              <a:rPr lang="cs-CZ" sz="3200" dirty="0" err="1" smtClean="0">
                <a:latin typeface="Garamond" pitchFamily="18" charset="0"/>
              </a:rPr>
              <a:t>controlled</a:t>
            </a:r>
            <a:r>
              <a:rPr lang="cs-CZ" sz="3200" dirty="0" smtClean="0">
                <a:latin typeface="Garamond" pitchFamily="18" charset="0"/>
              </a:rPr>
              <a:t> by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Empire)</a:t>
            </a: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wanted</a:t>
            </a:r>
            <a:r>
              <a:rPr lang="cs-CZ" sz="3200" dirty="0" smtClean="0">
                <a:latin typeface="Garamond" pitchFamily="18" charset="0"/>
              </a:rPr>
              <a:t> to use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decline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 („</a:t>
            </a:r>
            <a:r>
              <a:rPr lang="cs-CZ" sz="3200" dirty="0" err="1" smtClean="0">
                <a:latin typeface="Garamond" pitchFamily="18" charset="0"/>
              </a:rPr>
              <a:t>sick</a:t>
            </a:r>
            <a:r>
              <a:rPr lang="cs-CZ" sz="3200" dirty="0" smtClean="0">
                <a:latin typeface="Garamond" pitchFamily="18" charset="0"/>
              </a:rPr>
              <a:t> man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r>
              <a:rPr lang="cs-CZ" sz="3200" dirty="0" smtClean="0">
                <a:latin typeface="Garamond" pitchFamily="18" charset="0"/>
              </a:rPr>
              <a:t>“)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take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control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over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straits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Bosporus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Dardanells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November</a:t>
            </a:r>
            <a:r>
              <a:rPr lang="cs-CZ" sz="3200" dirty="0" smtClean="0">
                <a:latin typeface="Garamond" pitchFamily="18" charset="0"/>
              </a:rPr>
              <a:t> 1953 –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fleet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destroyed</a:t>
            </a:r>
            <a:r>
              <a:rPr lang="cs-CZ" sz="3200" dirty="0" smtClean="0">
                <a:latin typeface="Garamond" pitchFamily="18" charset="0"/>
              </a:rPr>
              <a:t> by </a:t>
            </a:r>
            <a:r>
              <a:rPr lang="cs-CZ" sz="3200" dirty="0" err="1" smtClean="0">
                <a:latin typeface="Garamond" pitchFamily="18" charset="0"/>
              </a:rPr>
              <a:t>Russians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Battle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Sinope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smtClean="0">
                <a:latin typeface="Garamond" pitchFamily="18" charset="0"/>
              </a:rPr>
              <a:t>Great </a:t>
            </a:r>
            <a:r>
              <a:rPr lang="cs-CZ" sz="3200" dirty="0" err="1" smtClean="0">
                <a:latin typeface="Garamond" pitchFamily="18" charset="0"/>
              </a:rPr>
              <a:t>Britain</a:t>
            </a:r>
            <a:r>
              <a:rPr lang="cs-CZ" sz="3200" dirty="0" smtClean="0">
                <a:latin typeface="Garamond" pitchFamily="18" charset="0"/>
              </a:rPr>
              <a:t> nad France </a:t>
            </a:r>
            <a:r>
              <a:rPr lang="cs-CZ" sz="3200" dirty="0" err="1" smtClean="0">
                <a:latin typeface="Garamond" pitchFamily="18" charset="0"/>
              </a:rPr>
              <a:t>declared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against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supported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Empire, </a:t>
            </a:r>
            <a:r>
              <a:rPr lang="cs-CZ" sz="3200" dirty="0" err="1" smtClean="0">
                <a:latin typeface="Garamond" pitchFamily="18" charset="0"/>
              </a:rPr>
              <a:t>later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also</a:t>
            </a:r>
            <a:r>
              <a:rPr lang="cs-CZ" sz="3200" dirty="0" smtClean="0">
                <a:latin typeface="Garamond" pitchFamily="18" charset="0"/>
              </a:rPr>
              <a:t> 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Kingdom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Sardinia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Austrian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Emperor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agreed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intervention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but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did</a:t>
            </a:r>
            <a:r>
              <a:rPr lang="cs-CZ" sz="3200" dirty="0" smtClean="0">
                <a:latin typeface="Garamond" pitchFamily="18" charset="0"/>
              </a:rPr>
              <a:t> not support </a:t>
            </a:r>
            <a:r>
              <a:rPr lang="cs-CZ" sz="3200" dirty="0" err="1" smtClean="0">
                <a:latin typeface="Garamond" pitchFamily="18" charset="0"/>
              </a:rPr>
              <a:t>it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declared</a:t>
            </a:r>
            <a:r>
              <a:rPr lang="cs-CZ" sz="3200" dirty="0" smtClean="0">
                <a:latin typeface="Garamond" pitchFamily="18" charset="0"/>
              </a:rPr>
              <a:t> neutrality</a:t>
            </a:r>
          </a:p>
          <a:p>
            <a:pPr lvl="0">
              <a:buFont typeface="Courier New" pitchFamily="49" charset="0"/>
              <a:buChar char="o"/>
            </a:pPr>
            <a:r>
              <a:rPr lang="cs-CZ" sz="3200" dirty="0" smtClean="0">
                <a:latin typeface="Garamond" pitchFamily="18" charset="0"/>
              </a:rPr>
              <a:t>1854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Russians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advanced</a:t>
            </a:r>
            <a:r>
              <a:rPr lang="cs-CZ" sz="3200" dirty="0" smtClean="0">
                <a:latin typeface="Garamond" pitchFamily="18" charset="0"/>
              </a:rPr>
              <a:t> to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Danubian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Principalities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Wallachia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Moldavia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after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their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withdrawl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their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place</a:t>
            </a:r>
            <a:r>
              <a:rPr lang="cs-CZ" sz="3200" dirty="0" smtClean="0">
                <a:latin typeface="Garamond" pitchFamily="18" charset="0"/>
              </a:rPr>
              <a:t> in these </a:t>
            </a:r>
            <a:r>
              <a:rPr lang="cs-CZ" sz="3200" dirty="0" err="1" smtClean="0">
                <a:latin typeface="Garamond" pitchFamily="18" charset="0"/>
              </a:rPr>
              <a:t>Principalities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taken</a:t>
            </a:r>
            <a:r>
              <a:rPr lang="cs-CZ" sz="3200" dirty="0" smtClean="0">
                <a:latin typeface="Garamond" pitchFamily="18" charset="0"/>
              </a:rPr>
              <a:t> by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Austrians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smtClean="0">
                <a:latin typeface="Garamond" pitchFamily="18" charset="0"/>
              </a:rPr>
              <a:t>1856 – Paris </a:t>
            </a:r>
            <a:r>
              <a:rPr lang="cs-CZ" sz="3200" dirty="0" err="1" smtClean="0">
                <a:latin typeface="Garamond" pitchFamily="18" charset="0"/>
              </a:rPr>
              <a:t>Peace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Treaty</a:t>
            </a:r>
            <a:r>
              <a:rPr lang="cs-CZ" sz="3200" dirty="0" smtClean="0">
                <a:latin typeface="Garamond" pitchFamily="18" charset="0"/>
              </a:rPr>
              <a:t> – neutrality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Black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Sea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straits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After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</a:t>
            </a:r>
            <a:r>
              <a:rPr lang="cs-CZ" sz="3200" dirty="0" smtClean="0">
                <a:latin typeface="Garamond" pitchFamily="18" charset="0"/>
              </a:rPr>
              <a:t> had to </a:t>
            </a:r>
            <a:r>
              <a:rPr lang="cs-CZ" sz="3200" dirty="0" err="1" smtClean="0">
                <a:latin typeface="Garamond" pitchFamily="18" charset="0"/>
              </a:rPr>
              <a:t>return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danubian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Principalities</a:t>
            </a:r>
            <a:r>
              <a:rPr lang="cs-CZ" sz="3200" dirty="0" smtClean="0">
                <a:latin typeface="Garamond" pitchFamily="18" charset="0"/>
              </a:rPr>
              <a:t> to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Empire, </a:t>
            </a:r>
            <a:r>
              <a:rPr lang="cs-CZ" sz="3200" dirty="0" err="1" smtClean="0">
                <a:latin typeface="Garamond" pitchFamily="18" charset="0"/>
              </a:rPr>
              <a:t>practically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became</a:t>
            </a:r>
            <a:r>
              <a:rPr lang="cs-CZ" sz="3200" dirty="0" smtClean="0">
                <a:latin typeface="Garamond" pitchFamily="18" charset="0"/>
              </a:rPr>
              <a:t> independent</a:t>
            </a:r>
          </a:p>
          <a:p>
            <a:pPr lvl="0">
              <a:buFont typeface="Courier New" pitchFamily="49" charset="0"/>
              <a:buChar char="o"/>
            </a:pPr>
            <a:r>
              <a:rPr lang="cs-CZ" sz="3200" b="1" dirty="0" err="1" smtClean="0">
                <a:latin typeface="Garamond" pitchFamily="18" charset="0"/>
              </a:rPr>
              <a:t>International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isolation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Habsburg</a:t>
            </a:r>
            <a:r>
              <a:rPr lang="cs-CZ" sz="3200" dirty="0" smtClean="0">
                <a:latin typeface="Garamond" pitchFamily="18" charset="0"/>
              </a:rPr>
              <a:t> Monarchy </a:t>
            </a:r>
            <a:r>
              <a:rPr lang="cs-CZ" sz="3200" dirty="0" err="1" smtClean="0">
                <a:latin typeface="Garamond" pitchFamily="18" charset="0"/>
              </a:rPr>
              <a:t>during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after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Crimean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War</a:t>
            </a:r>
            <a:endParaRPr lang="cs-CZ" sz="32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012160" y="4437112"/>
            <a:ext cx="2780928" cy="165618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Garamond" pitchFamily="18" charset="0"/>
              </a:rPr>
              <a:t>Napoleon by </a:t>
            </a:r>
            <a:r>
              <a:rPr lang="cs-CZ" sz="2800" b="1" dirty="0" err="1" smtClean="0">
                <a:latin typeface="Garamond" pitchFamily="18" charset="0"/>
              </a:rPr>
              <a:t>Jacqoues</a:t>
            </a:r>
            <a:r>
              <a:rPr lang="cs-CZ" sz="2800" b="1" dirty="0" smtClean="0">
                <a:latin typeface="Garamond" pitchFamily="18" charset="0"/>
              </a:rPr>
              <a:t>-Louis David</a:t>
            </a:r>
            <a:endParaRPr lang="cs-CZ" sz="2800" b="1" dirty="0">
              <a:latin typeface="Garamond" pitchFamily="18" charset="0"/>
            </a:endParaRPr>
          </a:p>
        </p:txBody>
      </p:sp>
      <p:pic>
        <p:nvPicPr>
          <p:cNvPr id="4" name="Zástupný symbol pro obsah 3" descr="504px-Jacques-Louis_David_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016" b="8016"/>
          <a:stretch>
            <a:fillRect/>
          </a:stretch>
        </p:blipFill>
        <p:spPr>
          <a:xfrm>
            <a:off x="323528" y="620688"/>
            <a:ext cx="540060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4" descr="crimean_war_1853-6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363038" cy="640871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32656"/>
            <a:ext cx="8136904" cy="6525344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1859 –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war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with</a:t>
            </a:r>
            <a:r>
              <a:rPr lang="cs-CZ" b="1" i="1" dirty="0" smtClean="0">
                <a:latin typeface="Garamond" pitchFamily="18" charset="0"/>
              </a:rPr>
              <a:t> Italy</a:t>
            </a:r>
            <a:r>
              <a:rPr lang="cs-CZ" dirty="0" smtClean="0">
                <a:latin typeface="Garamond" pitchFamily="18" charset="0"/>
              </a:rPr>
              <a:t> – 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Lombardy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Nothern</a:t>
            </a:r>
            <a:r>
              <a:rPr lang="cs-CZ" dirty="0" smtClean="0">
                <a:latin typeface="Garamond" pitchFamily="18" charset="0"/>
              </a:rPr>
              <a:t> Italy)</a:t>
            </a:r>
          </a:p>
          <a:p>
            <a:pPr lvl="0"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deep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financial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crisis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crisis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dissatisfaction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led to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representatives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headed</a:t>
            </a:r>
            <a:r>
              <a:rPr lang="cs-CZ" dirty="0" smtClean="0">
                <a:latin typeface="Garamond" pitchFamily="18" charset="0"/>
              </a:rPr>
              <a:t> by Alexander </a:t>
            </a:r>
            <a:r>
              <a:rPr lang="cs-CZ" dirty="0" err="1" smtClean="0">
                <a:latin typeface="Garamond" pitchFamily="18" charset="0"/>
              </a:rPr>
              <a:t>Bach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withdrawn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smtClean="0">
                <a:latin typeface="Garamond" pitchFamily="18" charset="0"/>
              </a:rPr>
              <a:t>1860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October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Diploma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imperial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code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smtClean="0">
                <a:latin typeface="Garamond" pitchFamily="18" charset="0"/>
              </a:rPr>
              <a:t>1861 – </a:t>
            </a:r>
            <a:r>
              <a:rPr lang="cs-CZ" dirty="0" err="1" smtClean="0">
                <a:latin typeface="Garamond" pitchFamily="18" charset="0"/>
              </a:rPr>
              <a:t>February</a:t>
            </a:r>
            <a:r>
              <a:rPr lang="cs-CZ" dirty="0" smtClean="0">
                <a:latin typeface="Garamond" pitchFamily="18" charset="0"/>
              </a:rPr>
              <a:t> – a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instroduced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beginning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parliamentary</a:t>
            </a:r>
            <a:r>
              <a:rPr lang="cs-CZ" dirty="0" smtClean="0">
                <a:latin typeface="Garamond" pitchFamily="18" charset="0"/>
              </a:rPr>
              <a:t> monarchy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Empire</a:t>
            </a:r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064896" cy="626469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1866 – </a:t>
            </a:r>
            <a:r>
              <a:rPr lang="cs-CZ" b="1" dirty="0" err="1" smtClean="0">
                <a:latin typeface="Garamond" pitchFamily="18" charset="0"/>
              </a:rPr>
              <a:t>Austrian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prussian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influence in Italy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internal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weakness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Habsurg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shown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used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Julius </a:t>
            </a:r>
            <a:r>
              <a:rPr lang="cs-CZ" b="1" dirty="0" err="1" smtClean="0">
                <a:latin typeface="Garamond" pitchFamily="18" charset="0"/>
              </a:rPr>
              <a:t>Andrássy</a:t>
            </a:r>
            <a:r>
              <a:rPr lang="cs-CZ" dirty="0" smtClean="0">
                <a:latin typeface="Garamond" pitchFamily="18" charset="0"/>
              </a:rPr>
              <a:t> (1823–1890) 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refused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federalism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proposed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representation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„</a:t>
            </a:r>
            <a:r>
              <a:rPr lang="cs-CZ" dirty="0" err="1" smtClean="0">
                <a:latin typeface="Garamond" pitchFamily="18" charset="0"/>
              </a:rPr>
              <a:t>Ausgleich</a:t>
            </a:r>
            <a:r>
              <a:rPr lang="cs-CZ" dirty="0" smtClean="0">
                <a:latin typeface="Garamond" pitchFamily="18" charset="0"/>
              </a:rPr>
              <a:t>“ – a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compromise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reached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 in 1867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empire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devided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Leithan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dual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established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cs-CZ" b="1" i="1" dirty="0" err="1" smtClean="0">
                <a:latin typeface="Garamond" pitchFamily="18" charset="0"/>
              </a:rPr>
              <a:t>Cisleithania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, Bohemia, Moravia, </a:t>
            </a:r>
            <a:r>
              <a:rPr lang="cs-CZ" dirty="0" err="1" smtClean="0">
                <a:latin typeface="Garamond" pitchFamily="18" charset="0"/>
              </a:rPr>
              <a:t>Galicia</a:t>
            </a:r>
            <a:r>
              <a:rPr lang="cs-CZ" dirty="0" smtClean="0">
                <a:latin typeface="Garamond" pitchFamily="18" charset="0"/>
              </a:rPr>
              <a:t> and Bukovina, </a:t>
            </a:r>
            <a:r>
              <a:rPr lang="cs-CZ" dirty="0" err="1" smtClean="0">
                <a:latin typeface="Garamond" pitchFamily="18" charset="0"/>
              </a:rPr>
              <a:t>Adriatic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Dalmacia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Istria</a:t>
            </a:r>
            <a:r>
              <a:rPr lang="cs-CZ" dirty="0" smtClean="0">
                <a:latin typeface="Garamond" pitchFamily="18" charset="0"/>
              </a:rPr>
              <a:t>, Terst, </a:t>
            </a:r>
            <a:r>
              <a:rPr lang="cs-CZ" dirty="0" err="1" smtClean="0">
                <a:latin typeface="Garamond" pitchFamily="18" charset="0"/>
              </a:rPr>
              <a:t>Gorica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domination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cs-CZ" b="1" i="1" dirty="0" err="1" smtClean="0">
                <a:latin typeface="Garamond" pitchFamily="18" charset="0"/>
              </a:rPr>
              <a:t>Translaithania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Upper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Transylvania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Slavonia</a:t>
            </a:r>
            <a:r>
              <a:rPr lang="cs-CZ" dirty="0" smtClean="0">
                <a:latin typeface="Garamond" pitchFamily="18" charset="0"/>
              </a:rPr>
              <a:t>, Rijeka) – </a:t>
            </a:r>
            <a:r>
              <a:rPr lang="cs-CZ" dirty="0" err="1" smtClean="0">
                <a:latin typeface="Garamond" pitchFamily="18" charset="0"/>
              </a:rPr>
              <a:t>domination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30064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Austria</a:t>
            </a:r>
            <a:r>
              <a:rPr lang="cs-CZ" sz="2800" dirty="0" smtClean="0"/>
              <a:t>-</a:t>
            </a:r>
            <a:r>
              <a:rPr lang="cs-CZ" sz="2800" dirty="0" err="1" smtClean="0"/>
              <a:t>hungary</a:t>
            </a:r>
            <a:r>
              <a:rPr lang="cs-CZ" sz="2800" dirty="0" smtClean="0"/>
              <a:t> (1910)</a:t>
            </a:r>
            <a:endParaRPr lang="cs-CZ" sz="2800" dirty="0"/>
          </a:p>
        </p:txBody>
      </p:sp>
      <p:pic>
        <p:nvPicPr>
          <p:cNvPr id="6" name="Zástupný symbol pro obsah 5" descr="Austria-Hungary_map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89484"/>
            <a:ext cx="6192688" cy="4788161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372200" y="332656"/>
            <a:ext cx="2016224" cy="6192688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/>
              <a:t>Empire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Austria</a:t>
            </a:r>
            <a:r>
              <a:rPr lang="cs-CZ" b="1" dirty="0" smtClean="0"/>
              <a:t> (</a:t>
            </a:r>
            <a:r>
              <a:rPr lang="cs-CZ" b="1" dirty="0" err="1" smtClean="0"/>
              <a:t>Cisleithania</a:t>
            </a:r>
            <a:r>
              <a:rPr lang="cs-CZ" b="1" dirty="0" smtClean="0"/>
              <a:t>)</a:t>
            </a:r>
            <a:r>
              <a:rPr lang="cs-CZ" dirty="0" smtClean="0"/>
              <a:t>: </a:t>
            </a:r>
          </a:p>
          <a:p>
            <a:pPr marL="514350" indent="-514350">
              <a:buNone/>
            </a:pPr>
            <a:r>
              <a:rPr lang="cs-CZ" dirty="0" smtClean="0"/>
              <a:t>1.Bohemia, </a:t>
            </a:r>
          </a:p>
          <a:p>
            <a:pPr marL="514350" indent="-514350">
              <a:buNone/>
            </a:pPr>
            <a:r>
              <a:rPr lang="cs-CZ" dirty="0" smtClean="0"/>
              <a:t>2. Bukovina, </a:t>
            </a:r>
          </a:p>
          <a:p>
            <a:pPr marL="514350" indent="-514350">
              <a:buNone/>
            </a:pPr>
            <a:r>
              <a:rPr lang="cs-CZ" dirty="0" smtClean="0"/>
              <a:t>3. </a:t>
            </a:r>
            <a:r>
              <a:rPr lang="cs-CZ" dirty="0" err="1" smtClean="0"/>
              <a:t>Carinthia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4. </a:t>
            </a:r>
            <a:r>
              <a:rPr lang="cs-CZ" dirty="0" err="1" smtClean="0"/>
              <a:t>Carniola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5. </a:t>
            </a:r>
            <a:r>
              <a:rPr lang="cs-CZ" dirty="0" err="1" smtClean="0"/>
              <a:t>Dalmatia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6. </a:t>
            </a:r>
            <a:r>
              <a:rPr lang="cs-CZ" dirty="0" err="1" smtClean="0"/>
              <a:t>Galicia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7.Austrian </a:t>
            </a:r>
            <a:r>
              <a:rPr lang="cs-CZ" dirty="0" err="1" smtClean="0"/>
              <a:t>Littoral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8.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9. </a:t>
            </a:r>
            <a:r>
              <a:rPr lang="cs-CZ" dirty="0" err="1" smtClean="0"/>
              <a:t>Moravia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10. Salzburg,  </a:t>
            </a:r>
          </a:p>
          <a:p>
            <a:pPr marL="514350" indent="-514350">
              <a:buNone/>
            </a:pPr>
            <a:r>
              <a:rPr lang="cs-CZ" dirty="0" smtClean="0"/>
              <a:t>11. </a:t>
            </a:r>
            <a:r>
              <a:rPr lang="cs-CZ" dirty="0" err="1" smtClean="0"/>
              <a:t>Silesia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12. </a:t>
            </a:r>
            <a:r>
              <a:rPr lang="cs-CZ" dirty="0" err="1" smtClean="0"/>
              <a:t>Styria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13. Tyrol, </a:t>
            </a:r>
          </a:p>
          <a:p>
            <a:pPr marL="514350" indent="-514350">
              <a:buNone/>
            </a:pPr>
            <a:r>
              <a:rPr lang="cs-CZ" dirty="0" smtClean="0"/>
              <a:t>14.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15. </a:t>
            </a:r>
            <a:r>
              <a:rPr lang="cs-CZ" dirty="0" err="1" smtClean="0"/>
              <a:t>Vorarlberg</a:t>
            </a:r>
            <a:r>
              <a:rPr lang="cs-CZ" dirty="0" smtClean="0"/>
              <a:t>;</a:t>
            </a:r>
          </a:p>
          <a:p>
            <a:pPr marL="514350" indent="-514350">
              <a:buNone/>
            </a:pPr>
            <a:endParaRPr lang="cs-CZ" dirty="0" smtClean="0"/>
          </a:p>
          <a:p>
            <a:r>
              <a:rPr lang="cs-CZ" b="1" dirty="0" err="1" smtClean="0"/>
              <a:t>Kingdom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Hungary</a:t>
            </a:r>
            <a:r>
              <a:rPr lang="cs-CZ" b="1" dirty="0" smtClean="0"/>
              <a:t> (</a:t>
            </a:r>
            <a:r>
              <a:rPr lang="cs-CZ" b="1" dirty="0" err="1" smtClean="0"/>
              <a:t>Transleithania</a:t>
            </a:r>
            <a:r>
              <a:rPr lang="cs-CZ" b="1" dirty="0" smtClean="0"/>
              <a:t>)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smtClean="0"/>
              <a:t>16.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17. </a:t>
            </a:r>
            <a:r>
              <a:rPr lang="cs-CZ" dirty="0" err="1" smtClean="0"/>
              <a:t>Croatia</a:t>
            </a:r>
            <a:r>
              <a:rPr lang="cs-CZ" dirty="0" smtClean="0"/>
              <a:t>-</a:t>
            </a:r>
            <a:r>
              <a:rPr lang="cs-CZ" dirty="0" err="1" smtClean="0"/>
              <a:t>Slavonia</a:t>
            </a:r>
            <a:r>
              <a:rPr lang="cs-CZ" dirty="0" smtClean="0"/>
              <a:t>;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err="1" smtClean="0"/>
              <a:t>Austrian</a:t>
            </a:r>
            <a:r>
              <a:rPr lang="cs-CZ" b="1" dirty="0" smtClean="0"/>
              <a:t> </a:t>
            </a:r>
            <a:r>
              <a:rPr lang="cs-CZ" b="1" dirty="0" err="1" smtClean="0"/>
              <a:t>Condominium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smtClean="0"/>
              <a:t>18. </a:t>
            </a:r>
            <a:r>
              <a:rPr lang="cs-CZ" dirty="0" err="1" smtClean="0"/>
              <a:t>Bosnia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Herzegovina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Austria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5403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union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different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system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solidFill>
                  <a:schemeClr val="tx2"/>
                </a:solidFill>
                <a:latin typeface="Garamond" pitchFamily="18" charset="0"/>
              </a:rPr>
              <a:t>Franz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solidFill>
                  <a:schemeClr val="tx2"/>
                </a:solidFill>
                <a:latin typeface="Garamond" pitchFamily="18" charset="0"/>
              </a:rPr>
              <a:t>Joseph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I.</a:t>
            </a:r>
            <a:r>
              <a:rPr lang="cs-CZ" dirty="0" smtClean="0">
                <a:latin typeface="Garamond" pitchFamily="18" charset="0"/>
              </a:rPr>
              <a:t>,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Ministry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, Ministry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Finance, Ministry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Affairs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connected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economicaly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currency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customs</a:t>
            </a:r>
            <a:r>
              <a:rPr lang="cs-CZ" dirty="0" smtClean="0">
                <a:latin typeface="Garamond" pitchFamily="18" charset="0"/>
              </a:rPr>
              <a:t> union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legislative</a:t>
            </a:r>
            <a:r>
              <a:rPr lang="cs-CZ" dirty="0" smtClean="0">
                <a:latin typeface="Garamond" pitchFamily="18" charset="0"/>
              </a:rPr>
              <a:t> organ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issues</a:t>
            </a:r>
            <a:endParaRPr lang="cs-CZ" dirty="0" smtClean="0">
              <a:latin typeface="Garamond" pitchFamily="18" charset="0"/>
            </a:endParaRPr>
          </a:p>
          <a:p>
            <a:pPr lvl="0">
              <a:buNone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Different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develpment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cs-CZ" b="1" dirty="0" err="1" smtClean="0">
                <a:latin typeface="Garamond" pitchFamily="18" charset="0"/>
              </a:rPr>
              <a:t>Austria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1867 – </a:t>
            </a:r>
            <a:r>
              <a:rPr lang="cs-CZ" dirty="0" err="1" smtClean="0">
                <a:latin typeface="Garamond" pitchFamily="18" charset="0"/>
              </a:rPr>
              <a:t>liberal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monarchy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limited by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ministrers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responsible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approving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legislation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taxes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responsible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rest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absolutism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>
              <a:buFont typeface="Wingdings" pitchFamily="2" charset="2"/>
              <a:buChar char="v"/>
            </a:pPr>
            <a:r>
              <a:rPr lang="cs-CZ" b="1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no </a:t>
            </a:r>
            <a:r>
              <a:rPr lang="cs-CZ" dirty="0" err="1" smtClean="0">
                <a:latin typeface="Garamond" pitchFamily="18" charset="0"/>
              </a:rPr>
              <a:t>liberalization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centralisation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official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language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high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schools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language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Austria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3309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dissatisfied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situation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accepted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not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obtained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equality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did</a:t>
            </a:r>
            <a:r>
              <a:rPr lang="cs-CZ" dirty="0" smtClean="0">
                <a:latin typeface="Garamond" pitchFamily="18" charset="0"/>
              </a:rPr>
              <a:t> not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politicians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tried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change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situations</a:t>
            </a:r>
            <a:r>
              <a:rPr lang="cs-CZ" dirty="0" smtClean="0">
                <a:latin typeface="Garamond" pitchFamily="18" charset="0"/>
              </a:rPr>
              <a:t> many </a:t>
            </a:r>
            <a:r>
              <a:rPr lang="cs-CZ" dirty="0" err="1" smtClean="0">
                <a:latin typeface="Garamond" pitchFamily="18" charset="0"/>
              </a:rPr>
              <a:t>times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unsuccesful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hopes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restoration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received</a:t>
            </a:r>
            <a:r>
              <a:rPr lang="cs-CZ" dirty="0" smtClean="0">
                <a:latin typeface="Garamond" pitchFamily="18" charset="0"/>
              </a:rPr>
              <a:t> a severe </a:t>
            </a:r>
            <a:r>
              <a:rPr lang="cs-CZ" dirty="0" err="1" smtClean="0">
                <a:latin typeface="Garamond" pitchFamily="18" charset="0"/>
              </a:rPr>
              <a:t>blow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passive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politics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boycotting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council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meetings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1878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adopted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constructive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program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leaders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Karel Kramář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Tomáš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Garrigue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Masaryk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	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504056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 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dirty="0" smtClean="0">
                <a:latin typeface="Garamond" pitchFamily="18" charset="0"/>
              </a:rPr>
              <a:t>: </a:t>
            </a: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i="1" dirty="0" err="1" smtClean="0">
                <a:latin typeface="Garamond" pitchFamily="18" charset="0"/>
              </a:rPr>
              <a:t>Evans</a:t>
            </a:r>
            <a:r>
              <a:rPr lang="cs-CZ" i="1" dirty="0" smtClean="0">
                <a:latin typeface="Garamond" pitchFamily="18" charset="0"/>
              </a:rPr>
              <a:t>, R. J. W. (</a:t>
            </a:r>
            <a:r>
              <a:rPr lang="cs-CZ" i="1" dirty="0" err="1" smtClean="0">
                <a:latin typeface="Garamond" pitchFamily="18" charset="0"/>
              </a:rPr>
              <a:t>ed</a:t>
            </a:r>
            <a:r>
              <a:rPr lang="cs-CZ" i="1" dirty="0" smtClean="0">
                <a:latin typeface="Garamond" pitchFamily="18" charset="0"/>
              </a:rPr>
              <a:t>.) (2000):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Revolutions</a:t>
            </a:r>
            <a:r>
              <a:rPr lang="cs-CZ" i="1" dirty="0" smtClean="0">
                <a:latin typeface="Garamond" pitchFamily="18" charset="0"/>
              </a:rPr>
              <a:t> in </a:t>
            </a:r>
            <a:r>
              <a:rPr lang="cs-CZ" i="1" dirty="0" err="1" smtClean="0">
                <a:latin typeface="Garamond" pitchFamily="18" charset="0"/>
              </a:rPr>
              <a:t>Europe</a:t>
            </a:r>
            <a:r>
              <a:rPr lang="cs-CZ" i="1" dirty="0" smtClean="0">
                <a:latin typeface="Garamond" pitchFamily="18" charset="0"/>
              </a:rPr>
              <a:t> 1848–1849. </a:t>
            </a:r>
            <a:r>
              <a:rPr lang="cs-CZ" i="1" dirty="0" err="1" smtClean="0">
                <a:latin typeface="Garamond" pitchFamily="18" charset="0"/>
              </a:rPr>
              <a:t>From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Reform</a:t>
            </a:r>
            <a:r>
              <a:rPr lang="cs-CZ" i="1" dirty="0" smtClean="0">
                <a:latin typeface="Garamond" pitchFamily="18" charset="0"/>
              </a:rPr>
              <a:t> to </a:t>
            </a:r>
            <a:r>
              <a:rPr lang="cs-CZ" i="1" dirty="0" err="1" smtClean="0">
                <a:latin typeface="Garamond" pitchFamily="18" charset="0"/>
              </a:rPr>
              <a:t>Reaction</a:t>
            </a:r>
            <a:r>
              <a:rPr lang="cs-CZ" i="1" dirty="0" smtClean="0">
                <a:latin typeface="Garamond" pitchFamily="18" charset="0"/>
              </a:rPr>
              <a:t>. Oxford.</a:t>
            </a:r>
          </a:p>
          <a:p>
            <a:r>
              <a:rPr lang="cs-CZ" i="1" dirty="0" err="1" smtClean="0">
                <a:latin typeface="Garamond" pitchFamily="18" charset="0"/>
              </a:rPr>
              <a:t>Okey</a:t>
            </a:r>
            <a:r>
              <a:rPr lang="cs-CZ" i="1" dirty="0" smtClean="0">
                <a:latin typeface="Garamond" pitchFamily="18" charset="0"/>
              </a:rPr>
              <a:t>, Robin (2001):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Habsburg</a:t>
            </a:r>
            <a:r>
              <a:rPr lang="cs-CZ" i="1" dirty="0" smtClean="0">
                <a:latin typeface="Garamond" pitchFamily="18" charset="0"/>
              </a:rPr>
              <a:t> Monarchy </a:t>
            </a:r>
            <a:r>
              <a:rPr lang="cs-CZ" i="1" dirty="0" err="1" smtClean="0">
                <a:latin typeface="Garamond" pitchFamily="18" charset="0"/>
              </a:rPr>
              <a:t>c</a:t>
            </a:r>
            <a:r>
              <a:rPr lang="cs-CZ" i="1" dirty="0" smtClean="0">
                <a:latin typeface="Garamond" pitchFamily="18" charset="0"/>
              </a:rPr>
              <a:t>. 1976–1918: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Enlightenment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Eclipse</a:t>
            </a:r>
            <a:r>
              <a:rPr lang="cs-CZ" dirty="0" smtClean="0">
                <a:latin typeface="Garamond" pitchFamily="18" charset="0"/>
              </a:rPr>
              <a:t>. London: </a:t>
            </a:r>
            <a:r>
              <a:rPr lang="cs-CZ" dirty="0" err="1" smtClean="0">
                <a:latin typeface="Garamond" pitchFamily="18" charset="0"/>
              </a:rPr>
              <a:t>Macmillan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Press</a:t>
            </a:r>
            <a:r>
              <a:rPr lang="cs-CZ" dirty="0" smtClean="0">
                <a:latin typeface="Garamond" pitchFamily="18" charset="0"/>
              </a:rPr>
              <a:t> LTD.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51520" y="5157192"/>
            <a:ext cx="8136904" cy="1429619"/>
          </a:xfrm>
        </p:spPr>
        <p:txBody>
          <a:bodyPr>
            <a:normAutofit fontScale="47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cs-CZ" sz="3300" dirty="0" smtClean="0">
              <a:hlinkClick r:id="rId2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2"/>
              </a:rPr>
              <a:t>http://www.</a:t>
            </a:r>
            <a:r>
              <a:rPr lang="cs-CZ" sz="3300" dirty="0" err="1" smtClean="0">
                <a:hlinkClick r:id="rId2"/>
              </a:rPr>
              <a:t>ceskatelevize.cz</a:t>
            </a:r>
            <a:r>
              <a:rPr lang="cs-CZ" sz="3300" dirty="0" smtClean="0">
                <a:hlinkClick r:id="rId2"/>
              </a:rPr>
              <a:t>/</a:t>
            </a:r>
            <a:r>
              <a:rPr lang="cs-CZ" sz="3300" dirty="0" err="1" smtClean="0">
                <a:hlinkClick r:id="rId2"/>
              </a:rPr>
              <a:t>ivysilani</a:t>
            </a:r>
            <a:r>
              <a:rPr lang="cs-CZ" sz="3300" dirty="0" smtClean="0">
                <a:hlinkClick r:id="rId2"/>
              </a:rPr>
              <a:t>/10099029347/</a:t>
            </a:r>
            <a:endParaRPr lang="cs-CZ" sz="3300" dirty="0" smtClean="0"/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3"/>
              </a:rPr>
              <a:t>http://www.</a:t>
            </a:r>
            <a:r>
              <a:rPr lang="cs-CZ" sz="3300" dirty="0" err="1" smtClean="0">
                <a:hlinkClick r:id="rId3"/>
              </a:rPr>
              <a:t>austerlitz.org</a:t>
            </a:r>
            <a:r>
              <a:rPr lang="cs-CZ" sz="3300" dirty="0" smtClean="0">
                <a:hlinkClick r:id="rId3"/>
              </a:rPr>
              <a:t>/</a:t>
            </a:r>
            <a:r>
              <a:rPr lang="cs-CZ" sz="33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4"/>
              </a:rPr>
              <a:t>http://www.</a:t>
            </a:r>
            <a:r>
              <a:rPr lang="cs-CZ" sz="3300" dirty="0" err="1" smtClean="0">
                <a:hlinkClick r:id="rId4"/>
              </a:rPr>
              <a:t>youtube.com</a:t>
            </a:r>
            <a:r>
              <a:rPr lang="cs-CZ" sz="3300" dirty="0" smtClean="0">
                <a:hlinkClick r:id="rId4"/>
              </a:rPr>
              <a:t>/</a:t>
            </a:r>
            <a:r>
              <a:rPr lang="cs-CZ" sz="3300" dirty="0" err="1" smtClean="0">
                <a:hlinkClick r:id="rId4"/>
              </a:rPr>
              <a:t>watch</a:t>
            </a:r>
            <a:r>
              <a:rPr lang="cs-CZ" sz="3300" dirty="0" smtClean="0">
                <a:hlinkClick r:id="rId4"/>
              </a:rPr>
              <a:t>?v=mdd1a90CFio</a:t>
            </a:r>
            <a:endParaRPr lang="cs-CZ" sz="3300" dirty="0" smtClean="0"/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5"/>
              </a:rPr>
              <a:t>http://www.</a:t>
            </a:r>
            <a:r>
              <a:rPr lang="cs-CZ" sz="3300" dirty="0" err="1" smtClean="0">
                <a:hlinkClick r:id="rId5"/>
              </a:rPr>
              <a:t>zamek</a:t>
            </a:r>
            <a:r>
              <a:rPr lang="cs-CZ" sz="3300" dirty="0" smtClean="0">
                <a:hlinkClick r:id="rId5"/>
              </a:rPr>
              <a:t>-</a:t>
            </a:r>
            <a:r>
              <a:rPr lang="cs-CZ" sz="3300" dirty="0" err="1" smtClean="0">
                <a:hlinkClick r:id="rId5"/>
              </a:rPr>
              <a:t>slavkov.cz</a:t>
            </a:r>
            <a:r>
              <a:rPr lang="cs-CZ" sz="3300" dirty="0" smtClean="0">
                <a:hlinkClick r:id="rId5"/>
              </a:rPr>
              <a:t>/</a:t>
            </a:r>
            <a:r>
              <a:rPr lang="cs-CZ" sz="3300" dirty="0" err="1" smtClean="0">
                <a:hlinkClick r:id="rId5"/>
              </a:rPr>
              <a:t>en</a:t>
            </a:r>
            <a:r>
              <a:rPr lang="cs-CZ" sz="3300" dirty="0" smtClean="0">
                <a:hlinkClick r:id="rId5"/>
              </a:rPr>
              <a:t>/</a:t>
            </a:r>
            <a:endParaRPr lang="cs-CZ" sz="3300" dirty="0" smtClean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51520" y="260648"/>
            <a:ext cx="8280920" cy="496855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4600" dirty="0" smtClean="0">
                <a:latin typeface="Garamond" pitchFamily="18" charset="0"/>
              </a:rPr>
              <a:t>Napoleon </a:t>
            </a:r>
            <a:r>
              <a:rPr lang="cs-CZ" sz="4600" dirty="0" err="1" smtClean="0">
                <a:latin typeface="Garamond" pitchFamily="18" charset="0"/>
              </a:rPr>
              <a:t>continued</a:t>
            </a:r>
            <a:r>
              <a:rPr lang="cs-CZ" sz="4600" dirty="0" smtClean="0">
                <a:latin typeface="Garamond" pitchFamily="18" charset="0"/>
              </a:rPr>
              <a:t> to </a:t>
            </a:r>
            <a:r>
              <a:rPr lang="cs-CZ" sz="4600" dirty="0" err="1" smtClean="0">
                <a:latin typeface="Garamond" pitchFamily="18" charset="0"/>
              </a:rPr>
              <a:t>South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Moravia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where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Russian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troops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supporting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Austrians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were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situated</a:t>
            </a:r>
            <a:endParaRPr lang="cs-CZ" sz="4600" dirty="0" smtClean="0">
              <a:latin typeface="Garamond" pitchFamily="18" charset="0"/>
            </a:endParaRPr>
          </a:p>
          <a:p>
            <a:pPr lvl="0"/>
            <a:r>
              <a:rPr lang="cs-CZ" sz="4600" dirty="0" smtClean="0">
                <a:latin typeface="Garamond" pitchFamily="18" charset="0"/>
              </a:rPr>
              <a:t>Napoleon </a:t>
            </a:r>
            <a:r>
              <a:rPr lang="cs-CZ" sz="4600" dirty="0" err="1" smtClean="0">
                <a:latin typeface="Garamond" pitchFamily="18" charset="0"/>
              </a:rPr>
              <a:t>occupied</a:t>
            </a:r>
            <a:r>
              <a:rPr lang="cs-CZ" sz="4600" dirty="0" smtClean="0">
                <a:latin typeface="Garamond" pitchFamily="18" charset="0"/>
              </a:rPr>
              <a:t> Brno</a:t>
            </a:r>
          </a:p>
          <a:p>
            <a:pPr lvl="0"/>
            <a:r>
              <a:rPr lang="cs-CZ" sz="4600" dirty="0" err="1" smtClean="0">
                <a:latin typeface="Garamond" pitchFamily="18" charset="0"/>
              </a:rPr>
              <a:t>December</a:t>
            </a:r>
            <a:r>
              <a:rPr lang="cs-CZ" sz="4600" dirty="0" smtClean="0">
                <a:latin typeface="Garamond" pitchFamily="18" charset="0"/>
              </a:rPr>
              <a:t> 2, 1805 – </a:t>
            </a:r>
            <a:r>
              <a:rPr lang="cs-CZ" sz="4600" b="1" dirty="0" err="1" smtClean="0">
                <a:latin typeface="Garamond" pitchFamily="18" charset="0"/>
              </a:rPr>
              <a:t>the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Battle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of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Three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Emperors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near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Moravian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town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of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b="1" dirty="0" smtClean="0">
                <a:latin typeface="Garamond" pitchFamily="18" charset="0"/>
              </a:rPr>
              <a:t>Slavkov (</a:t>
            </a:r>
            <a:r>
              <a:rPr lang="cs-CZ" sz="4600" b="1" dirty="0" err="1" smtClean="0">
                <a:latin typeface="Garamond" pitchFamily="18" charset="0"/>
              </a:rPr>
              <a:t>Austerlitz</a:t>
            </a:r>
            <a:r>
              <a:rPr lang="cs-CZ" sz="4600" b="1" dirty="0" smtClean="0">
                <a:latin typeface="Garamond" pitchFamily="18" charset="0"/>
              </a:rPr>
              <a:t>) </a:t>
            </a:r>
            <a:r>
              <a:rPr lang="cs-CZ" sz="4600" dirty="0" smtClean="0">
                <a:latin typeface="Garamond" pitchFamily="18" charset="0"/>
              </a:rPr>
              <a:t>– a </a:t>
            </a:r>
            <a:r>
              <a:rPr lang="cs-CZ" sz="4600" dirty="0" err="1" smtClean="0">
                <a:latin typeface="Garamond" pitchFamily="18" charset="0"/>
              </a:rPr>
              <a:t>great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victory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of</a:t>
            </a:r>
            <a:r>
              <a:rPr lang="cs-CZ" sz="4600" dirty="0" smtClean="0">
                <a:latin typeface="Garamond" pitchFamily="18" charset="0"/>
              </a:rPr>
              <a:t> Napoleon – he </a:t>
            </a:r>
            <a:r>
              <a:rPr lang="cs-CZ" sz="4600" dirty="0" err="1" smtClean="0">
                <a:latin typeface="Garamond" pitchFamily="18" charset="0"/>
              </a:rPr>
              <a:t>defeated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Austrian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Emperor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Francis</a:t>
            </a:r>
            <a:r>
              <a:rPr lang="cs-CZ" sz="4600" dirty="0" smtClean="0">
                <a:latin typeface="Garamond" pitchFamily="18" charset="0"/>
              </a:rPr>
              <a:t> I </a:t>
            </a:r>
            <a:r>
              <a:rPr lang="cs-CZ" sz="4600" dirty="0" err="1" smtClean="0">
                <a:latin typeface="Garamond" pitchFamily="18" charset="0"/>
              </a:rPr>
              <a:t>and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Russian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Tzar</a:t>
            </a:r>
            <a:r>
              <a:rPr lang="cs-CZ" sz="4600" dirty="0" smtClean="0">
                <a:latin typeface="Garamond" pitchFamily="18" charset="0"/>
              </a:rPr>
              <a:t> Alexandr </a:t>
            </a:r>
          </a:p>
          <a:p>
            <a:pPr lvl="0"/>
            <a:r>
              <a:rPr lang="cs-CZ" sz="4600" dirty="0" smtClean="0">
                <a:latin typeface="Garamond" pitchFamily="18" charset="0"/>
              </a:rPr>
              <a:t>Napoleon had 73 000 </a:t>
            </a:r>
            <a:r>
              <a:rPr lang="cs-CZ" sz="4600" dirty="0" err="1" smtClean="0">
                <a:latin typeface="Garamond" pitchFamily="18" charset="0"/>
              </a:rPr>
              <a:t>men</a:t>
            </a:r>
            <a:r>
              <a:rPr lang="cs-CZ" sz="4600" dirty="0" smtClean="0">
                <a:latin typeface="Garamond" pitchFamily="18" charset="0"/>
              </a:rPr>
              <a:t>, </a:t>
            </a:r>
            <a:r>
              <a:rPr lang="cs-CZ" sz="4600" dirty="0" err="1" smtClean="0">
                <a:latin typeface="Garamond" pitchFamily="18" charset="0"/>
              </a:rPr>
              <a:t>austro</a:t>
            </a:r>
            <a:r>
              <a:rPr lang="cs-CZ" sz="4600" dirty="0" smtClean="0">
                <a:latin typeface="Garamond" pitchFamily="18" charset="0"/>
              </a:rPr>
              <a:t>-</a:t>
            </a:r>
            <a:r>
              <a:rPr lang="cs-CZ" sz="4600" dirty="0" err="1" smtClean="0">
                <a:latin typeface="Garamond" pitchFamily="18" charset="0"/>
              </a:rPr>
              <a:t>russian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coalition</a:t>
            </a:r>
            <a:r>
              <a:rPr lang="cs-CZ" sz="4600" dirty="0" smtClean="0">
                <a:latin typeface="Garamond" pitchFamily="18" charset="0"/>
              </a:rPr>
              <a:t> had 85 000 </a:t>
            </a:r>
            <a:r>
              <a:rPr lang="cs-CZ" sz="4600" dirty="0" err="1" smtClean="0">
                <a:latin typeface="Garamond" pitchFamily="18" charset="0"/>
              </a:rPr>
              <a:t>men</a:t>
            </a:r>
            <a:endParaRPr lang="cs-CZ" sz="4600" dirty="0" smtClean="0">
              <a:latin typeface="Garamond" pitchFamily="18" charset="0"/>
            </a:endParaRPr>
          </a:p>
          <a:p>
            <a:pPr lvl="0"/>
            <a:r>
              <a:rPr lang="cs-CZ" sz="4600" b="1" dirty="0" err="1" smtClean="0">
                <a:latin typeface="Garamond" pitchFamily="18" charset="0"/>
              </a:rPr>
              <a:t>Peace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Treaty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of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Pressburg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between</a:t>
            </a:r>
            <a:r>
              <a:rPr lang="cs-CZ" sz="4600" dirty="0" smtClean="0">
                <a:latin typeface="Garamond" pitchFamily="18" charset="0"/>
              </a:rPr>
              <a:t> Napoleon </a:t>
            </a:r>
            <a:r>
              <a:rPr lang="cs-CZ" sz="4600" dirty="0" err="1" smtClean="0">
                <a:latin typeface="Garamond" pitchFamily="18" charset="0"/>
              </a:rPr>
              <a:t>and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Francis</a:t>
            </a:r>
            <a:r>
              <a:rPr lang="cs-CZ" sz="4600" dirty="0" smtClean="0">
                <a:latin typeface="Garamond" pitchFamily="18" charset="0"/>
              </a:rPr>
              <a:t> II </a:t>
            </a:r>
            <a:r>
              <a:rPr lang="cs-CZ" sz="4600" dirty="0" err="1" smtClean="0">
                <a:latin typeface="Garamond" pitchFamily="18" charset="0"/>
              </a:rPr>
              <a:t>of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Austria</a:t>
            </a:r>
            <a:r>
              <a:rPr lang="cs-CZ" sz="4600" dirty="0" smtClean="0">
                <a:latin typeface="Garamond" pitchFamily="18" charset="0"/>
              </a:rPr>
              <a:t> (</a:t>
            </a:r>
            <a:r>
              <a:rPr lang="cs-CZ" sz="4600" dirty="0" err="1" smtClean="0">
                <a:latin typeface="Garamond" pitchFamily="18" charset="0"/>
              </a:rPr>
              <a:t>Austrian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withdrawal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from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Third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Coalition</a:t>
            </a:r>
            <a:r>
              <a:rPr lang="cs-CZ" sz="46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4600" dirty="0" err="1" smtClean="0">
                <a:latin typeface="Garamond" pitchFamily="18" charset="0"/>
              </a:rPr>
              <a:t>Austria</a:t>
            </a:r>
            <a:r>
              <a:rPr lang="cs-CZ" sz="4600" dirty="0" smtClean="0">
                <a:latin typeface="Garamond" pitchFamily="18" charset="0"/>
              </a:rPr>
              <a:t> had </a:t>
            </a:r>
            <a:r>
              <a:rPr lang="cs-CZ" sz="4600" dirty="0" err="1" smtClean="0">
                <a:latin typeface="Garamond" pitchFamily="18" charset="0"/>
              </a:rPr>
              <a:t>lost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terriotories</a:t>
            </a:r>
            <a:r>
              <a:rPr lang="cs-CZ" sz="4600" dirty="0" smtClean="0">
                <a:latin typeface="Garamond" pitchFamily="18" charset="0"/>
              </a:rPr>
              <a:t> in Italy, </a:t>
            </a:r>
            <a:r>
              <a:rPr lang="cs-CZ" sz="4600" dirty="0" err="1" smtClean="0">
                <a:latin typeface="Garamond" pitchFamily="18" charset="0"/>
              </a:rPr>
              <a:t>Istria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and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Dalmacia</a:t>
            </a:r>
            <a:r>
              <a:rPr lang="cs-CZ" sz="4600" dirty="0" smtClean="0">
                <a:latin typeface="Garamond" pitchFamily="18" charset="0"/>
              </a:rPr>
              <a:t> (</a:t>
            </a:r>
            <a:r>
              <a:rPr lang="cs-CZ" sz="4600" dirty="0" err="1" smtClean="0">
                <a:latin typeface="Garamond" pitchFamily="18" charset="0"/>
              </a:rPr>
              <a:t>Iliric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Kingdom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was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formed</a:t>
            </a:r>
            <a:r>
              <a:rPr lang="cs-CZ" sz="4600" dirty="0" smtClean="0">
                <a:latin typeface="Garamond" pitchFamily="18" charset="0"/>
              </a:rPr>
              <a:t>) </a:t>
            </a:r>
            <a:r>
              <a:rPr lang="cs-CZ" sz="4600" dirty="0" err="1" smtClean="0">
                <a:latin typeface="Garamond" pitchFamily="18" charset="0"/>
              </a:rPr>
              <a:t>and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some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German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terriories</a:t>
            </a:r>
            <a:r>
              <a:rPr lang="cs-CZ" sz="4600" dirty="0" smtClean="0">
                <a:latin typeface="Garamond" pitchFamily="18" charset="0"/>
              </a:rPr>
              <a:t> – </a:t>
            </a:r>
            <a:r>
              <a:rPr lang="cs-CZ" sz="4600" dirty="0" err="1" smtClean="0">
                <a:latin typeface="Garamond" pitchFamily="18" charset="0"/>
              </a:rPr>
              <a:t>ceded</a:t>
            </a:r>
            <a:r>
              <a:rPr lang="cs-CZ" sz="4600" dirty="0" smtClean="0">
                <a:latin typeface="Garamond" pitchFamily="18" charset="0"/>
              </a:rPr>
              <a:t> to Napoleon’s </a:t>
            </a:r>
            <a:r>
              <a:rPr lang="cs-CZ" sz="4600" dirty="0" err="1" smtClean="0">
                <a:latin typeface="Garamond" pitchFamily="18" charset="0"/>
              </a:rPr>
              <a:t>allies</a:t>
            </a:r>
            <a:r>
              <a:rPr lang="cs-CZ" sz="4600" dirty="0" smtClean="0">
                <a:latin typeface="Garamond" pitchFamily="18" charset="0"/>
              </a:rPr>
              <a:t> (</a:t>
            </a:r>
            <a:r>
              <a:rPr lang="cs-CZ" sz="4600" dirty="0" err="1" smtClean="0">
                <a:latin typeface="Garamond" pitchFamily="18" charset="0"/>
              </a:rPr>
              <a:t>Bavaria</a:t>
            </a:r>
            <a:r>
              <a:rPr lang="cs-CZ" sz="46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effective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end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of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the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Holy</a:t>
            </a:r>
            <a:r>
              <a:rPr lang="cs-CZ" sz="4600" dirty="0" smtClean="0">
                <a:latin typeface="Garamond" pitchFamily="18" charset="0"/>
              </a:rPr>
              <a:t> Roman Empire</a:t>
            </a:r>
          </a:p>
          <a:p>
            <a:pPr lvl="0"/>
            <a:r>
              <a:rPr lang="cs-CZ" sz="4600" dirty="0" smtClean="0">
                <a:latin typeface="Garamond" pitchFamily="18" charset="0"/>
              </a:rPr>
              <a:t>1806 – </a:t>
            </a:r>
            <a:r>
              <a:rPr lang="cs-CZ" sz="4600" dirty="0" err="1" smtClean="0">
                <a:latin typeface="Garamond" pitchFamily="18" charset="0"/>
              </a:rPr>
              <a:t>Austrian</a:t>
            </a:r>
            <a:r>
              <a:rPr lang="cs-CZ" sz="4600" dirty="0" smtClean="0">
                <a:latin typeface="Garamond" pitchFamily="18" charset="0"/>
              </a:rPr>
              <a:t> Empire – </a:t>
            </a:r>
            <a:r>
              <a:rPr lang="cs-CZ" sz="4600" b="1" dirty="0" err="1" smtClean="0">
                <a:latin typeface="Garamond" pitchFamily="18" charset="0"/>
              </a:rPr>
              <a:t>Francis</a:t>
            </a:r>
            <a:r>
              <a:rPr lang="cs-CZ" sz="4600" b="1" dirty="0" smtClean="0">
                <a:latin typeface="Garamond" pitchFamily="18" charset="0"/>
              </a:rPr>
              <a:t> I</a:t>
            </a:r>
          </a:p>
          <a:p>
            <a:pPr lvl="0"/>
            <a:r>
              <a:rPr lang="cs-CZ" sz="4600" b="1" dirty="0" err="1" smtClean="0">
                <a:latin typeface="Garamond" pitchFamily="18" charset="0"/>
              </a:rPr>
              <a:t>Rhineland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b="1" dirty="0" err="1" smtClean="0">
                <a:latin typeface="Garamond" pitchFamily="18" charset="0"/>
              </a:rPr>
              <a:t>Confederation</a:t>
            </a:r>
            <a:r>
              <a:rPr lang="cs-CZ" sz="4600" b="1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was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formed</a:t>
            </a:r>
            <a:r>
              <a:rPr lang="cs-CZ" sz="4600" dirty="0" smtClean="0">
                <a:latin typeface="Garamond" pitchFamily="18" charset="0"/>
              </a:rPr>
              <a:t> in </a:t>
            </a:r>
            <a:r>
              <a:rPr lang="cs-CZ" sz="4600" dirty="0" err="1" smtClean="0">
                <a:latin typeface="Garamond" pitchFamily="18" charset="0"/>
              </a:rPr>
              <a:t>German</a:t>
            </a:r>
            <a:r>
              <a:rPr lang="cs-CZ" sz="4600" dirty="0" smtClean="0">
                <a:latin typeface="Garamond" pitchFamily="18" charset="0"/>
              </a:rPr>
              <a:t> </a:t>
            </a:r>
            <a:r>
              <a:rPr lang="cs-CZ" sz="4600" dirty="0" err="1" smtClean="0">
                <a:latin typeface="Garamond" pitchFamily="18" charset="0"/>
              </a:rPr>
              <a:t>territory</a:t>
            </a:r>
            <a:endParaRPr lang="cs-CZ" sz="4600" dirty="0" smtClean="0">
              <a:latin typeface="Garamond" pitchFamily="18" charset="0"/>
            </a:endParaRPr>
          </a:p>
          <a:p>
            <a:pPr lvl="0"/>
            <a:endParaRPr lang="cs-CZ" sz="3600" dirty="0" smtClean="0"/>
          </a:p>
          <a:p>
            <a:pPr lvl="0"/>
            <a:endParaRPr lang="cs-CZ" sz="3600" dirty="0" smtClean="0"/>
          </a:p>
          <a:p>
            <a:pPr lvl="0"/>
            <a:endParaRPr lang="cs-CZ" sz="3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Austerlitz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755576" y="5805264"/>
            <a:ext cx="3520440" cy="45720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Chateau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Austerlitz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5148064" y="4797152"/>
            <a:ext cx="3520440" cy="45720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Cairn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Peace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5" name="Zástupný symbol pro obsah 4" descr="slavkov_le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114800" cy="2990757"/>
          </a:xfrm>
        </p:spPr>
      </p:pic>
      <p:pic>
        <p:nvPicPr>
          <p:cNvPr id="6" name="Zástupný symbol pro obsah 5" descr="slavkov_mohy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3269" y="836712"/>
            <a:ext cx="4390731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6068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Napoleonic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7504" y="1052736"/>
            <a:ext cx="8208912" cy="5616624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Napoleonic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r>
              <a:rPr lang="cs-CZ" sz="2800" dirty="0" smtClean="0">
                <a:latin typeface="Garamond" pitchFamily="18" charset="0"/>
              </a:rPr>
              <a:t> has </a:t>
            </a:r>
            <a:r>
              <a:rPr lang="cs-CZ" sz="2800" dirty="0" err="1" smtClean="0">
                <a:latin typeface="Garamond" pitchFamily="18" charset="0"/>
              </a:rPr>
              <a:t>brought</a:t>
            </a:r>
            <a:r>
              <a:rPr lang="cs-CZ" sz="2800" dirty="0" smtClean="0">
                <a:latin typeface="Garamond" pitchFamily="18" charset="0"/>
              </a:rPr>
              <a:t> many </a:t>
            </a:r>
            <a:r>
              <a:rPr lang="cs-CZ" sz="2800" dirty="0" err="1" smtClean="0">
                <a:latin typeface="Garamond" pitchFamily="18" charset="0"/>
              </a:rPr>
              <a:t>changes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CE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October</a:t>
            </a:r>
            <a:r>
              <a:rPr lang="cs-CZ" sz="2800" dirty="0" smtClean="0">
                <a:latin typeface="Garamond" pitchFamily="18" charset="0"/>
              </a:rPr>
              <a:t> 14, 1806 – </a:t>
            </a:r>
            <a:r>
              <a:rPr lang="cs-CZ" sz="2800" b="1" dirty="0" smtClean="0">
                <a:latin typeface="Garamond" pitchFamily="18" charset="0"/>
              </a:rPr>
              <a:t>Napoleon </a:t>
            </a:r>
            <a:r>
              <a:rPr lang="cs-CZ" sz="2800" b="1" dirty="0" err="1" smtClean="0">
                <a:latin typeface="Garamond" pitchFamily="18" charset="0"/>
              </a:rPr>
              <a:t>defeated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Prussia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Jena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Auerstad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800" dirty="0" smtClean="0">
                <a:latin typeface="Garamond" pitchFamily="18" charset="0"/>
              </a:rPr>
              <a:t>1806 – Berlin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occupied</a:t>
            </a:r>
            <a:r>
              <a:rPr lang="cs-CZ" sz="2800" dirty="0" smtClean="0">
                <a:latin typeface="Garamond" pitchFamily="18" charset="0"/>
              </a:rPr>
              <a:t> by Napoleon</a:t>
            </a:r>
          </a:p>
          <a:p>
            <a:pPr lvl="0"/>
            <a:r>
              <a:rPr lang="cs-CZ" sz="2800" dirty="0" smtClean="0">
                <a:latin typeface="Garamond" pitchFamily="18" charset="0"/>
              </a:rPr>
              <a:t>Napoleon </a:t>
            </a:r>
            <a:r>
              <a:rPr lang="cs-CZ" sz="2800" dirty="0" err="1" smtClean="0">
                <a:latin typeface="Garamond" pitchFamily="18" charset="0"/>
              </a:rPr>
              <a:t>invaded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Polish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territory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Russians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1807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Treaty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Tilsit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Russians</a:t>
            </a:r>
            <a:r>
              <a:rPr lang="cs-CZ" sz="2800" dirty="0" smtClean="0">
                <a:latin typeface="Garamond" pitchFamily="18" charset="0"/>
              </a:rPr>
              <a:t> – </a:t>
            </a:r>
          </a:p>
          <a:p>
            <a:pPr lvl="0"/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Grand Duchy </a:t>
            </a:r>
            <a:r>
              <a:rPr lang="cs-CZ" sz="2800" b="1" dirty="0" err="1" smtClean="0">
                <a:latin typeface="Garamond" pitchFamily="18" charset="0"/>
              </a:rPr>
              <a:t>of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Warsaw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established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Poland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Duke</a:t>
            </a:r>
            <a:r>
              <a:rPr lang="cs-CZ" sz="2800" dirty="0" smtClean="0">
                <a:latin typeface="Garamond" pitchFamily="18" charset="0"/>
              </a:rPr>
              <a:t> – Napoleon’s </a:t>
            </a:r>
            <a:r>
              <a:rPr lang="cs-CZ" sz="2800" dirty="0" err="1" smtClean="0">
                <a:latin typeface="Garamond" pitchFamily="18" charset="0"/>
              </a:rPr>
              <a:t>ally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King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Saxony</a:t>
            </a:r>
            <a:r>
              <a:rPr lang="cs-CZ" sz="2800" dirty="0" smtClean="0">
                <a:latin typeface="Garamond" pitchFamily="18" charset="0"/>
              </a:rPr>
              <a:t>) – </a:t>
            </a:r>
            <a:r>
              <a:rPr lang="cs-CZ" sz="2800" dirty="0" err="1" smtClean="0">
                <a:latin typeface="Garamond" pitchFamily="18" charset="0"/>
              </a:rPr>
              <a:t>big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impact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legal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code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abolition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serfdom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modernization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800" dirty="0" smtClean="0">
                <a:latin typeface="Garamond" pitchFamily="18" charset="0"/>
              </a:rPr>
              <a:t>1809 – </a:t>
            </a:r>
            <a:r>
              <a:rPr lang="cs-CZ" sz="2800" dirty="0" err="1" smtClean="0">
                <a:latin typeface="Garamond" pitchFamily="18" charset="0"/>
              </a:rPr>
              <a:t>Austro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British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Coalition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against</a:t>
            </a:r>
            <a:r>
              <a:rPr lang="cs-CZ" sz="2800" dirty="0" smtClean="0">
                <a:latin typeface="Garamond" pitchFamily="18" charset="0"/>
              </a:rPr>
              <a:t> France – </a:t>
            </a:r>
            <a:r>
              <a:rPr lang="cs-CZ" sz="2800" dirty="0" err="1" smtClean="0">
                <a:latin typeface="Garamond" pitchFamily="18" charset="0"/>
              </a:rPr>
              <a:t>uncuccesfull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1809 – Napoleon </a:t>
            </a:r>
            <a:r>
              <a:rPr lang="cs-CZ" sz="2800" dirty="0" err="1" smtClean="0">
                <a:latin typeface="Garamond" pitchFamily="18" charset="0"/>
              </a:rPr>
              <a:t>entered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1809 – Napoleon </a:t>
            </a:r>
            <a:r>
              <a:rPr lang="cs-CZ" sz="2800" dirty="0" err="1" smtClean="0">
                <a:latin typeface="Garamond" pitchFamily="18" charset="0"/>
              </a:rPr>
              <a:t>married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Archduchess</a:t>
            </a:r>
            <a:r>
              <a:rPr lang="cs-CZ" sz="2800" dirty="0" smtClean="0">
                <a:latin typeface="Garamond" pitchFamily="18" charset="0"/>
              </a:rPr>
              <a:t> Marie Luisa </a:t>
            </a:r>
            <a:r>
              <a:rPr lang="cs-CZ" dirty="0" smtClean="0">
                <a:latin typeface="Garamond" pitchFamily="18" charset="0"/>
              </a:rPr>
              <a:t>- </a:t>
            </a:r>
            <a:r>
              <a:rPr lang="en-US" dirty="0" smtClean="0">
                <a:latin typeface="Garamond" pitchFamily="18" charset="0"/>
              </a:rPr>
              <a:t>with the aim of ensuring a more stable alliance with Austria and of providing the Emperor with an heir</a:t>
            </a:r>
            <a:endParaRPr lang="cs-CZ" dirty="0" smtClean="0">
              <a:latin typeface="Garamond" pitchFamily="18" charset="0"/>
            </a:endParaRPr>
          </a:p>
          <a:p>
            <a:r>
              <a:rPr lang="cs-CZ" sz="2800" dirty="0" smtClean="0">
                <a:latin typeface="Garamond" pitchFamily="18" charset="0"/>
              </a:rPr>
              <a:t>1812 – Napoleon </a:t>
            </a:r>
            <a:r>
              <a:rPr lang="cs-CZ" sz="2800" dirty="0" err="1" smtClean="0">
                <a:latin typeface="Garamond" pitchFamily="18" charset="0"/>
              </a:rPr>
              <a:t>controlled</a:t>
            </a:r>
            <a:r>
              <a:rPr lang="cs-CZ" sz="2800" dirty="0" smtClean="0">
                <a:latin typeface="Garamond" pitchFamily="18" charset="0"/>
              </a:rPr>
              <a:t>: </a:t>
            </a:r>
            <a:r>
              <a:rPr lang="en-US" sz="2800" dirty="0" smtClean="0">
                <a:latin typeface="Garamond" pitchFamily="18" charset="0"/>
              </a:rPr>
              <a:t>the French Empire, the Swiss Confederation, the Confederation of the Rhine, the Duchy of Warsaw and the Kingdom of Italy</a:t>
            </a:r>
            <a:endParaRPr lang="cs-CZ" sz="2800" dirty="0" smtClean="0">
              <a:latin typeface="Garamond" pitchFamily="18" charset="0"/>
            </a:endParaRPr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208912" cy="66693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 smtClean="0">
                <a:latin typeface="Garamond" pitchFamily="18" charset="0"/>
              </a:rPr>
              <a:t>Territories allied with the French included: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Kingdom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Spain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Joseph</a:t>
            </a:r>
            <a:r>
              <a:rPr lang="cs-CZ" sz="2400" dirty="0" smtClean="0">
                <a:latin typeface="Garamond" pitchFamily="18" charset="0"/>
              </a:rPr>
              <a:t> Bonaparte – N. </a:t>
            </a:r>
            <a:r>
              <a:rPr lang="cs-CZ" sz="2400" dirty="0" err="1" smtClean="0">
                <a:latin typeface="Garamond" pitchFamily="18" charset="0"/>
              </a:rPr>
              <a:t>brother</a:t>
            </a:r>
            <a:r>
              <a:rPr lang="cs-CZ" sz="2400" dirty="0" smtClean="0">
                <a:latin typeface="Garamond" pitchFamily="18" charset="0"/>
              </a:rPr>
              <a:t>), </a:t>
            </a:r>
            <a:r>
              <a:rPr lang="cs-CZ" sz="2400" dirty="0" err="1" smtClean="0">
                <a:latin typeface="Garamond" pitchFamily="18" charset="0"/>
              </a:rPr>
              <a:t>Kingdom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Westphalia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Jerome</a:t>
            </a:r>
            <a:r>
              <a:rPr lang="cs-CZ" sz="2400" dirty="0" smtClean="0">
                <a:latin typeface="Garamond" pitchFamily="18" charset="0"/>
              </a:rPr>
              <a:t> Bonaparte – N. </a:t>
            </a:r>
            <a:r>
              <a:rPr lang="cs-CZ" sz="2400" dirty="0" err="1" smtClean="0">
                <a:latin typeface="Garamond" pitchFamily="18" charset="0"/>
              </a:rPr>
              <a:t>brother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Kingdom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Naples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Joachim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Murat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N.sister’s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Caroline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husband</a:t>
            </a:r>
            <a:r>
              <a:rPr lang="cs-CZ" sz="2400" dirty="0" smtClean="0">
                <a:latin typeface="Garamond" pitchFamily="18" charset="0"/>
              </a:rPr>
              <a:t>), Principality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Lucca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N.sister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Elisa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her </a:t>
            </a:r>
            <a:r>
              <a:rPr lang="cs-CZ" sz="2400" dirty="0" err="1" smtClean="0">
                <a:latin typeface="Garamond" pitchFamily="18" charset="0"/>
              </a:rPr>
              <a:t>husband</a:t>
            </a:r>
            <a:r>
              <a:rPr lang="cs-CZ" sz="24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400" dirty="0" smtClean="0">
                <a:latin typeface="Garamond" pitchFamily="18" charset="0"/>
              </a:rPr>
              <a:t>1812 – Napoleon </a:t>
            </a:r>
            <a:r>
              <a:rPr lang="cs-CZ" sz="2400" dirty="0" err="1" smtClean="0">
                <a:latin typeface="Garamond" pitchFamily="18" charset="0"/>
              </a:rPr>
              <a:t>launched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invasion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Russia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– 650,000 </a:t>
            </a:r>
            <a:r>
              <a:rPr lang="cs-CZ" sz="2400" dirty="0" err="1" smtClean="0">
                <a:latin typeface="Garamond" pitchFamily="18" charset="0"/>
              </a:rPr>
              <a:t>men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but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unsuccesful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Russians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Patriotic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Scorched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Earth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tactics</a:t>
            </a:r>
            <a:r>
              <a:rPr lang="cs-CZ" sz="2400" dirty="0" smtClean="0">
                <a:latin typeface="Garamond" pitchFamily="18" charset="0"/>
              </a:rPr>
              <a:t>, severe </a:t>
            </a:r>
            <a:r>
              <a:rPr lang="cs-CZ" sz="2400" dirty="0" err="1" smtClean="0">
                <a:latin typeface="Garamond" pitchFamily="18" charset="0"/>
              </a:rPr>
              <a:t>winter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September</a:t>
            </a:r>
            <a:r>
              <a:rPr lang="cs-CZ" sz="2400" dirty="0" smtClean="0">
                <a:latin typeface="Garamond" pitchFamily="18" charset="0"/>
              </a:rPr>
              <a:t> 7, 1812 – </a:t>
            </a:r>
            <a:r>
              <a:rPr lang="cs-CZ" sz="2400" b="1" dirty="0" err="1" smtClean="0">
                <a:latin typeface="Garamond" pitchFamily="18" charset="0"/>
              </a:rPr>
              <a:t>Battle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Borodino</a:t>
            </a:r>
            <a:endParaRPr lang="cs-CZ" sz="2400" b="1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Napoleon </a:t>
            </a:r>
            <a:r>
              <a:rPr lang="cs-CZ" sz="2400" dirty="0" err="1" smtClean="0">
                <a:latin typeface="Garamond" pitchFamily="18" charset="0"/>
              </a:rPr>
              <a:t>entered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Moscow</a:t>
            </a:r>
            <a:r>
              <a:rPr lang="cs-CZ" sz="2400" dirty="0" smtClean="0">
                <a:latin typeface="Garamond" pitchFamily="18" charset="0"/>
              </a:rPr>
              <a:t> – mas </a:t>
            </a:r>
            <a:r>
              <a:rPr lang="cs-CZ" sz="2400" dirty="0" err="1" smtClean="0">
                <a:latin typeface="Garamond" pitchFamily="18" charset="0"/>
              </a:rPr>
              <a:t>burnt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Russians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before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that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November</a:t>
            </a:r>
            <a:r>
              <a:rPr lang="cs-CZ" sz="2400" dirty="0" smtClean="0">
                <a:latin typeface="Garamond" pitchFamily="18" charset="0"/>
              </a:rPr>
              <a:t> 1812 – Napoleon </a:t>
            </a:r>
            <a:r>
              <a:rPr lang="cs-CZ" sz="2400" dirty="0" err="1" smtClean="0">
                <a:latin typeface="Garamond" pitchFamily="18" charset="0"/>
              </a:rPr>
              <a:t>crossed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Berezina </a:t>
            </a:r>
            <a:r>
              <a:rPr lang="cs-CZ" sz="2400" dirty="0" err="1" smtClean="0">
                <a:latin typeface="Garamond" pitchFamily="18" charset="0"/>
              </a:rPr>
              <a:t>River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but</a:t>
            </a:r>
            <a:r>
              <a:rPr lang="cs-CZ" sz="2400" dirty="0" smtClean="0">
                <a:latin typeface="Garamond" pitchFamily="18" charset="0"/>
              </a:rPr>
              <a:t> his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weak</a:t>
            </a:r>
            <a:r>
              <a:rPr lang="cs-CZ" sz="2400" dirty="0" smtClean="0">
                <a:latin typeface="Garamond" pitchFamily="18" charset="0"/>
              </a:rPr>
              <a:t> (380,000 </a:t>
            </a:r>
            <a:r>
              <a:rPr lang="cs-CZ" sz="2400" dirty="0" err="1" smtClean="0">
                <a:latin typeface="Garamond" pitchFamily="18" charset="0"/>
              </a:rPr>
              <a:t>men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dead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missing</a:t>
            </a:r>
            <a:r>
              <a:rPr lang="cs-CZ" sz="2400" dirty="0" smtClean="0">
                <a:latin typeface="Garamond" pitchFamily="18" charset="0"/>
              </a:rPr>
              <a:t>, 100,000 </a:t>
            </a:r>
            <a:r>
              <a:rPr lang="cs-CZ" sz="2400" dirty="0" err="1" smtClean="0">
                <a:latin typeface="Garamond" pitchFamily="18" charset="0"/>
              </a:rPr>
              <a:t>captured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during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campain</a:t>
            </a:r>
            <a:r>
              <a:rPr lang="cs-CZ" sz="24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400" dirty="0" smtClean="0">
                <a:latin typeface="Garamond" pitchFamily="18" charset="0"/>
              </a:rPr>
              <a:t>Napoleon  had </a:t>
            </a:r>
            <a:r>
              <a:rPr lang="cs-CZ" sz="2400" dirty="0" err="1" smtClean="0">
                <a:latin typeface="Garamond" pitchFamily="18" charset="0"/>
              </a:rPr>
              <a:t>left</a:t>
            </a:r>
            <a:r>
              <a:rPr lang="cs-CZ" sz="2400" dirty="0" smtClean="0">
                <a:latin typeface="Garamond" pitchFamily="18" charset="0"/>
              </a:rPr>
              <a:t> his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escaped</a:t>
            </a:r>
            <a:r>
              <a:rPr lang="cs-CZ" sz="2400" dirty="0" smtClean="0">
                <a:latin typeface="Garamond" pitchFamily="18" charset="0"/>
              </a:rPr>
              <a:t> to Paris</a:t>
            </a:r>
            <a:endParaRPr lang="cs-CZ" sz="2400" b="1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1813 –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Battle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Leipzig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Battle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Nations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Prussia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Russia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Sweden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against</a:t>
            </a:r>
            <a:r>
              <a:rPr lang="cs-CZ" sz="2400" dirty="0" smtClean="0">
                <a:latin typeface="Garamond" pitchFamily="18" charset="0"/>
              </a:rPr>
              <a:t> France – Napoleon  </a:t>
            </a:r>
            <a:r>
              <a:rPr lang="cs-CZ" sz="2400" dirty="0" err="1" smtClean="0">
                <a:latin typeface="Garamond" pitchFamily="18" charset="0"/>
              </a:rPr>
              <a:t>defeated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forced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abdicate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smtClean="0">
                <a:latin typeface="Garamond" pitchFamily="18" charset="0"/>
              </a:rPr>
              <a:t>1814–1815 –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Peace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Congres</a:t>
            </a:r>
            <a:r>
              <a:rPr lang="cs-CZ" sz="2400" b="1" dirty="0" smtClean="0">
                <a:latin typeface="Garamond" pitchFamily="18" charset="0"/>
              </a:rPr>
              <a:t> in </a:t>
            </a:r>
            <a:r>
              <a:rPr lang="cs-CZ" sz="2400" b="1" dirty="0" err="1" smtClean="0">
                <a:latin typeface="Garamond" pitchFamily="18" charset="0"/>
              </a:rPr>
              <a:t>Vienna</a:t>
            </a:r>
            <a:endParaRPr lang="cs-CZ" sz="2400" b="1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interrupted</a:t>
            </a:r>
            <a:r>
              <a:rPr lang="cs-CZ" sz="2400" dirty="0" smtClean="0">
                <a:latin typeface="Garamond" pitchFamily="18" charset="0"/>
              </a:rPr>
              <a:t> by Napoleon – June 1815 –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Battle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Waterloo</a:t>
            </a:r>
            <a:r>
              <a:rPr lang="cs-CZ" sz="2400" dirty="0" smtClean="0">
                <a:latin typeface="Garamond" pitchFamily="18" charset="0"/>
              </a:rPr>
              <a:t> – Napoleon </a:t>
            </a:r>
            <a:r>
              <a:rPr lang="cs-CZ" sz="2400" dirty="0" err="1" smtClean="0">
                <a:latin typeface="Garamond" pitchFamily="18" charset="0"/>
              </a:rPr>
              <a:t>finaly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defeated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Napoleonic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changed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map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Central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endParaRPr lang="cs-CZ" sz="2400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in 1812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800px-Europe_1812_map_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80237" cy="572895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12968" cy="58868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Napoleonic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i="1" dirty="0" smtClean="0">
                <a:latin typeface="Garamond" pitchFamily="18" charset="0"/>
              </a:rPr>
              <a:t>: </a:t>
            </a:r>
          </a:p>
          <a:p>
            <a:pPr>
              <a:buNone/>
            </a:pPr>
            <a:endParaRPr lang="cs-CZ" i="1" dirty="0" smtClean="0">
              <a:latin typeface="Garamond" pitchFamily="18" charset="0"/>
            </a:endParaRPr>
          </a:p>
          <a:p>
            <a:r>
              <a:rPr lang="cs-CZ" i="1" dirty="0" err="1" smtClean="0">
                <a:latin typeface="Garamond" pitchFamily="18" charset="0"/>
              </a:rPr>
              <a:t>Lefebvre</a:t>
            </a:r>
            <a:r>
              <a:rPr lang="cs-CZ" i="1" dirty="0" smtClean="0">
                <a:latin typeface="Garamond" pitchFamily="18" charset="0"/>
              </a:rPr>
              <a:t>, </a:t>
            </a:r>
            <a:r>
              <a:rPr lang="cs-CZ" i="1" dirty="0" err="1" smtClean="0">
                <a:latin typeface="Garamond" pitchFamily="18" charset="0"/>
              </a:rPr>
              <a:t>Georges</a:t>
            </a:r>
            <a:r>
              <a:rPr lang="cs-CZ" i="1" dirty="0" smtClean="0">
                <a:latin typeface="Garamond" pitchFamily="18" charset="0"/>
              </a:rPr>
              <a:t> (1971). </a:t>
            </a:r>
            <a:r>
              <a:rPr lang="cs-CZ" i="1" dirty="0" err="1" smtClean="0">
                <a:latin typeface="Garamond" pitchFamily="18" charset="0"/>
                <a:hlinkClick r:id="rId2"/>
              </a:rPr>
              <a:t>The</a:t>
            </a:r>
            <a:r>
              <a:rPr lang="cs-CZ" i="1" dirty="0" smtClean="0">
                <a:latin typeface="Garamond" pitchFamily="18" charset="0"/>
                <a:hlinkClick r:id="rId2"/>
              </a:rPr>
              <a:t> </a:t>
            </a:r>
            <a:r>
              <a:rPr lang="cs-CZ" i="1" dirty="0" err="1" smtClean="0">
                <a:latin typeface="Garamond" pitchFamily="18" charset="0"/>
                <a:hlinkClick r:id="rId2"/>
              </a:rPr>
              <a:t>French</a:t>
            </a:r>
            <a:r>
              <a:rPr lang="cs-CZ" i="1" dirty="0" smtClean="0">
                <a:latin typeface="Garamond" pitchFamily="18" charset="0"/>
                <a:hlinkClick r:id="rId2"/>
              </a:rPr>
              <a:t> </a:t>
            </a:r>
            <a:r>
              <a:rPr lang="cs-CZ" i="1" dirty="0" err="1" smtClean="0">
                <a:latin typeface="Garamond" pitchFamily="18" charset="0"/>
                <a:hlinkClick r:id="rId2"/>
              </a:rPr>
              <a:t>Revolution</a:t>
            </a:r>
            <a:r>
              <a:rPr lang="cs-CZ" i="1" dirty="0" smtClean="0">
                <a:latin typeface="Garamond" pitchFamily="18" charset="0"/>
                <a:hlinkClick r:id="rId2"/>
              </a:rPr>
              <a:t>: </a:t>
            </a:r>
            <a:r>
              <a:rPr lang="cs-CZ" i="1" dirty="0" err="1" smtClean="0">
                <a:latin typeface="Garamond" pitchFamily="18" charset="0"/>
                <a:hlinkClick r:id="rId2"/>
              </a:rPr>
              <a:t>From</a:t>
            </a:r>
            <a:r>
              <a:rPr lang="cs-CZ" i="1" dirty="0" smtClean="0">
                <a:latin typeface="Garamond" pitchFamily="18" charset="0"/>
                <a:hlinkClick r:id="rId2"/>
              </a:rPr>
              <a:t> </a:t>
            </a:r>
            <a:r>
              <a:rPr lang="cs-CZ" i="1" dirty="0" err="1" smtClean="0">
                <a:latin typeface="Garamond" pitchFamily="18" charset="0"/>
                <a:hlinkClick r:id="rId2"/>
              </a:rPr>
              <a:t>Its</a:t>
            </a:r>
            <a:r>
              <a:rPr lang="cs-CZ" i="1" dirty="0" smtClean="0">
                <a:latin typeface="Garamond" pitchFamily="18" charset="0"/>
                <a:hlinkClick r:id="rId2"/>
              </a:rPr>
              <a:t> </a:t>
            </a:r>
            <a:r>
              <a:rPr lang="cs-CZ" i="1" dirty="0" err="1" smtClean="0">
                <a:latin typeface="Garamond" pitchFamily="18" charset="0"/>
                <a:hlinkClick r:id="rId2"/>
              </a:rPr>
              <a:t>Origins</a:t>
            </a:r>
            <a:r>
              <a:rPr lang="cs-CZ" i="1" dirty="0" smtClean="0">
                <a:latin typeface="Garamond" pitchFamily="18" charset="0"/>
                <a:hlinkClick r:id="rId2"/>
              </a:rPr>
              <a:t> to 1793</a:t>
            </a:r>
            <a:r>
              <a:rPr lang="cs-CZ" i="1" dirty="0" smtClean="0">
                <a:latin typeface="Garamond" pitchFamily="18" charset="0"/>
              </a:rPr>
              <a:t>. Columbia University </a:t>
            </a:r>
            <a:r>
              <a:rPr lang="cs-CZ" i="1" dirty="0" err="1" smtClean="0">
                <a:latin typeface="Garamond" pitchFamily="18" charset="0"/>
              </a:rPr>
              <a:t>Press</a:t>
            </a:r>
            <a:r>
              <a:rPr lang="cs-CZ" i="1" dirty="0" smtClean="0">
                <a:latin typeface="Garamond" pitchFamily="18" charset="0"/>
              </a:rPr>
              <a:t>.</a:t>
            </a:r>
            <a:endParaRPr lang="cs-CZ" dirty="0" smtClean="0">
              <a:latin typeface="Garamond" pitchFamily="18" charset="0"/>
            </a:endParaRPr>
          </a:p>
          <a:p>
            <a:r>
              <a:rPr lang="cs-CZ" i="1" dirty="0" err="1" smtClean="0">
                <a:latin typeface="Garamond" pitchFamily="18" charset="0"/>
              </a:rPr>
              <a:t>Furet</a:t>
            </a:r>
            <a:r>
              <a:rPr lang="cs-CZ" i="1" dirty="0" smtClean="0">
                <a:latin typeface="Garamond" pitchFamily="18" charset="0"/>
              </a:rPr>
              <a:t>, Francois (1995). </a:t>
            </a:r>
            <a:r>
              <a:rPr lang="cs-CZ" i="1" dirty="0" err="1" smtClean="0">
                <a:latin typeface="Garamond" pitchFamily="18" charset="0"/>
                <a:hlinkClick r:id="rId3"/>
              </a:rPr>
              <a:t>Revolutionary</a:t>
            </a:r>
            <a:r>
              <a:rPr lang="cs-CZ" i="1" dirty="0" smtClean="0">
                <a:latin typeface="Garamond" pitchFamily="18" charset="0"/>
                <a:hlinkClick r:id="rId3"/>
              </a:rPr>
              <a:t> France, 1770–1880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i="1" dirty="0" err="1" smtClean="0">
                <a:latin typeface="Garamond" pitchFamily="18" charset="0"/>
              </a:rPr>
              <a:t>Blackwell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Publishing</a:t>
            </a:r>
            <a:r>
              <a:rPr lang="cs-CZ" i="1" dirty="0" smtClean="0">
                <a:latin typeface="Garamond" pitchFamily="18" charset="0"/>
              </a:rPr>
              <a:t>.</a:t>
            </a:r>
            <a:endParaRPr lang="cs-CZ" dirty="0" smtClean="0">
              <a:latin typeface="Garamond" pitchFamily="18" charset="0"/>
            </a:endParaRPr>
          </a:p>
          <a:p>
            <a:r>
              <a:rPr lang="cs-CZ" i="1" dirty="0" err="1" smtClean="0">
                <a:latin typeface="Garamond" pitchFamily="18" charset="0"/>
              </a:rPr>
              <a:t>Englund</a:t>
            </a:r>
            <a:r>
              <a:rPr lang="cs-CZ" i="1" dirty="0" smtClean="0">
                <a:latin typeface="Garamond" pitchFamily="18" charset="0"/>
              </a:rPr>
              <a:t>, </a:t>
            </a:r>
            <a:r>
              <a:rPr lang="cs-CZ" i="1" dirty="0" err="1" smtClean="0">
                <a:latin typeface="Garamond" pitchFamily="18" charset="0"/>
              </a:rPr>
              <a:t>Steven</a:t>
            </a:r>
            <a:r>
              <a:rPr lang="cs-CZ" i="1" dirty="0" smtClean="0">
                <a:latin typeface="Garamond" pitchFamily="18" charset="0"/>
              </a:rPr>
              <a:t> (2004): Napoleon: A </a:t>
            </a:r>
            <a:r>
              <a:rPr lang="cs-CZ" i="1" dirty="0" err="1" smtClean="0">
                <a:latin typeface="Garamond" pitchFamily="18" charset="0"/>
              </a:rPr>
              <a:t>political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Life</a:t>
            </a:r>
            <a:r>
              <a:rPr lang="cs-CZ" i="1" dirty="0" smtClean="0">
                <a:latin typeface="Garamond" pitchFamily="18" charset="0"/>
              </a:rPr>
              <a:t>. 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3071</Words>
  <Application>Microsoft Office PowerPoint</Application>
  <PresentationFormat>Předvádění na obrazovce (4:3)</PresentationFormat>
  <Paragraphs>272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Bohatý</vt:lpstr>
      <vt:lpstr>Central Europe during and after the Napoleonic Wars. The Rise of National Movements. revolutions 1848/49. </vt:lpstr>
      <vt:lpstr>Central Europe during the Napoleonic Wars </vt:lpstr>
      <vt:lpstr>Snímek 3</vt:lpstr>
      <vt:lpstr>Snímek 4</vt:lpstr>
      <vt:lpstr>Austerlitz</vt:lpstr>
      <vt:lpstr>Central Europe during the Napoleonic Wars</vt:lpstr>
      <vt:lpstr>Snímek 7</vt:lpstr>
      <vt:lpstr>Europe in 1812</vt:lpstr>
      <vt:lpstr>Central Europe during the Napoleonic Wars</vt:lpstr>
      <vt:lpstr>Habsburg Monarchy </vt:lpstr>
      <vt:lpstr>Snímek 11</vt:lpstr>
      <vt:lpstr>Snímek 12</vt:lpstr>
      <vt:lpstr>Europe After the Congress of Vienna  </vt:lpstr>
      <vt:lpstr>Snímek 14</vt:lpstr>
      <vt:lpstr>Snímek 15</vt:lpstr>
      <vt:lpstr>Snímek 16</vt:lpstr>
      <vt:lpstr>Europe after congress of vienna</vt:lpstr>
      <vt:lpstr>The most important results: </vt:lpstr>
      <vt:lpstr>The Rise of National Movements </vt:lpstr>
      <vt:lpstr>Poland – November Uprising 1830 </vt:lpstr>
      <vt:lpstr>Snímek 21</vt:lpstr>
      <vt:lpstr>The third wave of national movements in 1840s</vt:lpstr>
      <vt:lpstr>German States </vt:lpstr>
      <vt:lpstr>Habsburg Monarchy</vt:lpstr>
      <vt:lpstr>1848 in habsburg monarchy</vt:lpstr>
      <vt:lpstr>Snímek 26</vt:lpstr>
      <vt:lpstr>Snímek 27</vt:lpstr>
      <vt:lpstr>Habsburg Monarchy in the second half of 19th century </vt:lpstr>
      <vt:lpstr>Snímek 29</vt:lpstr>
      <vt:lpstr>Snímek 30</vt:lpstr>
      <vt:lpstr>Snímek 31</vt:lpstr>
      <vt:lpstr>Snímek 32</vt:lpstr>
      <vt:lpstr>Austria-hungary (1910)</vt:lpstr>
      <vt:lpstr>Austria-hungary</vt:lpstr>
      <vt:lpstr>Austria-hungary</vt:lpstr>
      <vt:lpstr>Habsburg monarchy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during the Napoleonic Wars The Rise of National Movements The Birth of modern Czech Nation</dc:title>
  <dc:creator>Standard</dc:creator>
  <cp:lastModifiedBy>Standard</cp:lastModifiedBy>
  <cp:revision>71</cp:revision>
  <dcterms:created xsi:type="dcterms:W3CDTF">2012-10-01T10:28:22Z</dcterms:created>
  <dcterms:modified xsi:type="dcterms:W3CDTF">2015-10-15T08:07:53Z</dcterms:modified>
</cp:coreProperties>
</file>