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300" r:id="rId24"/>
    <p:sldId id="298" r:id="rId25"/>
    <p:sldId id="299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230E7E9-0A21-4FBD-98E8-D351EFBE22CF}" type="datetimeFigureOut">
              <a:rPr lang="cs-CZ" smtClean="0"/>
              <a:pPr/>
              <a:t>23.10.2015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26461BA-869F-4A6D-9791-A19E37E404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0E7E9-0A21-4FBD-98E8-D351EFBE22CF}" type="datetimeFigureOut">
              <a:rPr lang="cs-CZ" smtClean="0"/>
              <a:pPr/>
              <a:t>23.10.2015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6461BA-869F-4A6D-9791-A19E37E404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230E7E9-0A21-4FBD-98E8-D351EFBE22CF}" type="datetimeFigureOut">
              <a:rPr lang="cs-CZ" smtClean="0"/>
              <a:pPr/>
              <a:t>23.10.2015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26461BA-869F-4A6D-9791-A19E37E404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0E7E9-0A21-4FBD-98E8-D351EFBE22CF}" type="datetimeFigureOut">
              <a:rPr lang="cs-CZ" smtClean="0"/>
              <a:pPr/>
              <a:t>23.10.2015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6461BA-869F-4A6D-9791-A19E37E404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230E7E9-0A21-4FBD-98E8-D351EFBE22CF}" type="datetimeFigureOut">
              <a:rPr lang="cs-CZ" smtClean="0"/>
              <a:pPr/>
              <a:t>23.10.2015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26461BA-869F-4A6D-9791-A19E37E404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0E7E9-0A21-4FBD-98E8-D351EFBE22CF}" type="datetimeFigureOut">
              <a:rPr lang="cs-CZ" smtClean="0"/>
              <a:pPr/>
              <a:t>23.10.2015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6461BA-869F-4A6D-9791-A19E37E404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0E7E9-0A21-4FBD-98E8-D351EFBE22CF}" type="datetimeFigureOut">
              <a:rPr lang="cs-CZ" smtClean="0"/>
              <a:pPr/>
              <a:t>23.10.2015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6461BA-869F-4A6D-9791-A19E37E404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0E7E9-0A21-4FBD-98E8-D351EFBE22CF}" type="datetimeFigureOut">
              <a:rPr lang="cs-CZ" smtClean="0"/>
              <a:pPr/>
              <a:t>23.10.2015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6461BA-869F-4A6D-9791-A19E37E404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230E7E9-0A21-4FBD-98E8-D351EFBE22CF}" type="datetimeFigureOut">
              <a:rPr lang="cs-CZ" smtClean="0"/>
              <a:pPr/>
              <a:t>23.10.2015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6461BA-869F-4A6D-9791-A19E37E404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0E7E9-0A21-4FBD-98E8-D351EFBE22CF}" type="datetimeFigureOut">
              <a:rPr lang="cs-CZ" smtClean="0"/>
              <a:pPr/>
              <a:t>23.10.2015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6461BA-869F-4A6D-9791-A19E37E404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0E7E9-0A21-4FBD-98E8-D351EFBE22CF}" type="datetimeFigureOut">
              <a:rPr lang="cs-CZ" smtClean="0"/>
              <a:pPr/>
              <a:t>23.10.2015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6461BA-869F-4A6D-9791-A19E37E4042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230E7E9-0A21-4FBD-98E8-D351EFBE22CF}" type="datetimeFigureOut">
              <a:rPr lang="cs-CZ" smtClean="0"/>
              <a:pPr/>
              <a:t>23.10.2015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26461BA-869F-4A6D-9791-A19E37E4042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-map-as-history.com/demos/tome03/index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896" y="1484784"/>
            <a:ext cx="5105400" cy="3240360"/>
          </a:xfrm>
        </p:spPr>
        <p:txBody>
          <a:bodyPr/>
          <a:lstStyle/>
          <a:p>
            <a:r>
              <a:rPr lang="cs-CZ" sz="4400" dirty="0" err="1" smtClean="0">
                <a:latin typeface="Garamond" pitchFamily="18" charset="0"/>
              </a:rPr>
              <a:t>Central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europe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before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and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during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wwi</a:t>
            </a:r>
            <a:r>
              <a:rPr lang="cs-CZ" sz="4400" dirty="0" smtClean="0">
                <a:latin typeface="Garamond" pitchFamily="18" charset="0"/>
              </a:rPr>
              <a:t> </a:t>
            </a:r>
            <a:endParaRPr lang="cs-CZ" sz="4400" dirty="0">
              <a:latin typeface="Garamond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54442" y="5085184"/>
            <a:ext cx="5114778" cy="720080"/>
          </a:xfrm>
        </p:spPr>
        <p:txBody>
          <a:bodyPr/>
          <a:lstStyle/>
          <a:p>
            <a:r>
              <a:rPr lang="cs-CZ" dirty="0" smtClean="0"/>
              <a:t>Jana </a:t>
            </a:r>
            <a:r>
              <a:rPr lang="cs-CZ" dirty="0" err="1" smtClean="0"/>
              <a:t>Skerlova</a:t>
            </a:r>
            <a:r>
              <a:rPr lang="cs-CZ" dirty="0" smtClean="0"/>
              <a:t>, </a:t>
            </a:r>
            <a:r>
              <a:rPr lang="cs-CZ" dirty="0" err="1" smtClean="0"/>
              <a:t>Ph.D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unification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Germany</a:t>
            </a:r>
            <a:r>
              <a:rPr lang="cs-CZ" sz="2800" dirty="0" smtClean="0"/>
              <a:t> </a:t>
            </a:r>
            <a:endParaRPr lang="cs-CZ" sz="2800" dirty="0"/>
          </a:p>
        </p:txBody>
      </p:sp>
      <p:pic>
        <p:nvPicPr>
          <p:cNvPr id="4" name="Zástupný symbol pro obsah 3" descr="800px-Wernerprok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1944" y="1108798"/>
            <a:ext cx="7226440" cy="53475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unification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Germany</a:t>
            </a:r>
            <a:r>
              <a:rPr lang="cs-CZ" sz="2800" dirty="0" smtClean="0"/>
              <a:t> </a:t>
            </a:r>
            <a:endParaRPr lang="cs-CZ" sz="2800" dirty="0"/>
          </a:p>
        </p:txBody>
      </p:sp>
      <p:pic>
        <p:nvPicPr>
          <p:cNvPr id="6" name="Zástupný symbol pro obsah 5" descr="MapGermany18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8798771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German</a:t>
            </a:r>
            <a:r>
              <a:rPr lang="cs-CZ" sz="2800" dirty="0" smtClean="0">
                <a:latin typeface="Garamond" pitchFamily="18" charset="0"/>
              </a:rPr>
              <a:t> empire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7776864" cy="554701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annexed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Alsace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Loraine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what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richest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French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provinces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became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federation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25 </a:t>
            </a:r>
            <a:r>
              <a:rPr lang="cs-CZ" dirty="0" err="1" smtClean="0">
                <a:latin typeface="Garamond" pitchFamily="18" charset="0"/>
              </a:rPr>
              <a:t>states</a:t>
            </a:r>
            <a:r>
              <a:rPr lang="cs-CZ" dirty="0" smtClean="0">
                <a:latin typeface="Garamond" pitchFamily="18" charset="0"/>
              </a:rPr>
              <a:t> (22 </a:t>
            </a:r>
            <a:r>
              <a:rPr lang="cs-CZ" dirty="0" err="1" smtClean="0">
                <a:latin typeface="Garamond" pitchFamily="18" charset="0"/>
              </a:rPr>
              <a:t>states</a:t>
            </a:r>
            <a:r>
              <a:rPr lang="cs-CZ" dirty="0" smtClean="0">
                <a:latin typeface="Garamond" pitchFamily="18" charset="0"/>
              </a:rPr>
              <a:t> + 3 </a:t>
            </a:r>
            <a:r>
              <a:rPr lang="cs-CZ" dirty="0" err="1" smtClean="0">
                <a:latin typeface="Garamond" pitchFamily="18" charset="0"/>
              </a:rPr>
              <a:t>cities</a:t>
            </a:r>
            <a:r>
              <a:rPr lang="cs-CZ" dirty="0" smtClean="0">
                <a:latin typeface="Garamond" pitchFamily="18" charset="0"/>
              </a:rPr>
              <a:t>)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own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representatives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each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state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nominated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represesentative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Senate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Bundesrat</a:t>
            </a:r>
            <a:r>
              <a:rPr lang="cs-CZ" dirty="0" smtClean="0">
                <a:latin typeface="Garamond" pitchFamily="18" charset="0"/>
              </a:rPr>
              <a:t>),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memers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assembly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Bundestag</a:t>
            </a:r>
            <a:r>
              <a:rPr lang="cs-CZ" dirty="0" smtClean="0">
                <a:latin typeface="Garamond" pitchFamily="18" charset="0"/>
              </a:rPr>
              <a:t>)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voted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suffrage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universal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since</a:t>
            </a:r>
            <a:r>
              <a:rPr lang="cs-CZ" dirty="0" smtClean="0">
                <a:latin typeface="Garamond" pitchFamily="18" charset="0"/>
              </a:rPr>
              <a:t> 25 </a:t>
            </a:r>
            <a:r>
              <a:rPr lang="cs-CZ" dirty="0" err="1" smtClean="0">
                <a:latin typeface="Garamond" pitchFamily="18" charset="0"/>
              </a:rPr>
              <a:t>years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became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European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world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power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strong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army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imperial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politics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William II (1888–1918) </a:t>
            </a:r>
            <a:r>
              <a:rPr lang="cs-CZ" b="1" dirty="0" smtClean="0">
                <a:latin typeface="Garamond" pitchFamily="18" charset="0"/>
              </a:rPr>
              <a:t>–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last </a:t>
            </a:r>
            <a:r>
              <a:rPr lang="cs-CZ" dirty="0" err="1" smtClean="0">
                <a:latin typeface="Garamond" pitchFamily="18" charset="0"/>
              </a:rPr>
              <a:t>prussian</a:t>
            </a:r>
            <a:r>
              <a:rPr lang="cs-CZ" dirty="0" smtClean="0">
                <a:latin typeface="Garamond" pitchFamily="18" charset="0"/>
              </a:rPr>
              <a:t> king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Emperor</a:t>
            </a:r>
            <a:endParaRPr lang="cs-CZ" dirty="0" smtClean="0">
              <a:latin typeface="Garamond" pitchFamily="18" charset="0"/>
            </a:endParaRPr>
          </a:p>
          <a:p>
            <a:pPr lvl="0">
              <a:buNone/>
            </a:pPr>
            <a:endParaRPr lang="cs-CZ" dirty="0" smtClean="0">
              <a:latin typeface="Garamond" pitchFamily="18" charset="0"/>
            </a:endParaRPr>
          </a:p>
          <a:p>
            <a:pPr lvl="0">
              <a:buNone/>
            </a:pPr>
            <a:r>
              <a:rPr lang="cs-CZ" i="1" dirty="0" err="1" smtClean="0">
                <a:latin typeface="Garamond" pitchFamily="18" charset="0"/>
              </a:rPr>
              <a:t>Readings</a:t>
            </a:r>
            <a:r>
              <a:rPr lang="cs-CZ" i="1" dirty="0" smtClean="0">
                <a:latin typeface="Garamond" pitchFamily="18" charset="0"/>
              </a:rPr>
              <a:t>:</a:t>
            </a:r>
          </a:p>
          <a:p>
            <a:pPr lvl="0">
              <a:buNone/>
            </a:pPr>
            <a:r>
              <a:rPr lang="cs-CZ" i="1" dirty="0" smtClean="0">
                <a:latin typeface="Garamond" pitchFamily="18" charset="0"/>
              </a:rPr>
              <a:t>	</a:t>
            </a:r>
            <a:r>
              <a:rPr lang="en-US" dirty="0" err="1" smtClean="0">
                <a:latin typeface="Garamond" pitchFamily="18" charset="0"/>
              </a:rPr>
              <a:t>Breuilly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en-US" dirty="0" smtClean="0">
                <a:latin typeface="Garamond" pitchFamily="18" charset="0"/>
              </a:rPr>
              <a:t>John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ed</a:t>
            </a:r>
            <a:r>
              <a:rPr lang="cs-CZ" dirty="0" smtClean="0">
                <a:latin typeface="Garamond" pitchFamily="18" charset="0"/>
              </a:rPr>
              <a:t>.):</a:t>
            </a:r>
            <a:r>
              <a:rPr lang="en-US" dirty="0" smtClean="0">
                <a:latin typeface="Garamond" pitchFamily="18" charset="0"/>
              </a:rPr>
              <a:t> Nineteenth-Century Germany: Politics, Culture and Society 1780-1918</a:t>
            </a:r>
            <a:r>
              <a:rPr lang="cs-CZ" dirty="0" smtClean="0">
                <a:latin typeface="Garamond" pitchFamily="18" charset="0"/>
              </a:rPr>
              <a:t>.</a:t>
            </a:r>
            <a:r>
              <a:rPr lang="en-US" dirty="0" smtClean="0">
                <a:latin typeface="Garamond" pitchFamily="18" charset="0"/>
              </a:rPr>
              <a:t>New York: Oxford University Press, 1997 and 2001</a:t>
            </a:r>
            <a:r>
              <a:rPr lang="cs-CZ" dirty="0" smtClean="0">
                <a:latin typeface="Garamond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48680"/>
            <a:ext cx="8964488" cy="516672"/>
          </a:xfrm>
        </p:spPr>
        <p:txBody>
          <a:bodyPr>
            <a:no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International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Relationships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before</a:t>
            </a:r>
            <a:r>
              <a:rPr lang="cs-CZ" sz="2800" dirty="0" smtClean="0">
                <a:latin typeface="Garamond" pitchFamily="18" charset="0"/>
              </a:rPr>
              <a:t> WW1</a:t>
            </a:r>
            <a:br>
              <a:rPr lang="cs-CZ" sz="2800" dirty="0" smtClean="0">
                <a:latin typeface="Garamond" pitchFamily="18" charset="0"/>
              </a:rPr>
            </a:b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764704"/>
            <a:ext cx="8280920" cy="5904656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cs-CZ" b="1" u="sng" dirty="0" smtClean="0">
                <a:latin typeface="Garamond" pitchFamily="18" charset="0"/>
              </a:rPr>
              <a:t>Great </a:t>
            </a:r>
            <a:r>
              <a:rPr lang="cs-CZ" b="1" u="sng" dirty="0" err="1" smtClean="0">
                <a:latin typeface="Garamond" pitchFamily="18" charset="0"/>
              </a:rPr>
              <a:t>powers</a:t>
            </a:r>
            <a:r>
              <a:rPr lang="cs-CZ" b="1" u="sng" dirty="0" smtClean="0">
                <a:latin typeface="Garamond" pitchFamily="18" charset="0"/>
              </a:rPr>
              <a:t> </a:t>
            </a:r>
            <a:r>
              <a:rPr lang="cs-CZ" b="1" u="sng" dirty="0" err="1" smtClean="0">
                <a:latin typeface="Garamond" pitchFamily="18" charset="0"/>
              </a:rPr>
              <a:t>at</a:t>
            </a:r>
            <a:r>
              <a:rPr lang="cs-CZ" b="1" u="sng" dirty="0" smtClean="0">
                <a:latin typeface="Garamond" pitchFamily="18" charset="0"/>
              </a:rPr>
              <a:t> </a:t>
            </a:r>
            <a:r>
              <a:rPr lang="cs-CZ" b="1" u="sng" dirty="0" err="1" smtClean="0">
                <a:latin typeface="Garamond" pitchFamily="18" charset="0"/>
              </a:rPr>
              <a:t>the</a:t>
            </a:r>
            <a:r>
              <a:rPr lang="cs-CZ" b="1" u="sng" dirty="0" smtClean="0">
                <a:latin typeface="Garamond" pitchFamily="18" charset="0"/>
              </a:rPr>
              <a:t> </a:t>
            </a:r>
            <a:r>
              <a:rPr lang="cs-CZ" b="1" u="sng" dirty="0" err="1" smtClean="0">
                <a:latin typeface="Garamond" pitchFamily="18" charset="0"/>
              </a:rPr>
              <a:t>end</a:t>
            </a:r>
            <a:r>
              <a:rPr lang="cs-CZ" b="1" u="sng" dirty="0" smtClean="0">
                <a:latin typeface="Garamond" pitchFamily="18" charset="0"/>
              </a:rPr>
              <a:t> </a:t>
            </a:r>
            <a:r>
              <a:rPr lang="cs-CZ" b="1" u="sng" dirty="0" err="1" smtClean="0">
                <a:latin typeface="Garamond" pitchFamily="18" charset="0"/>
              </a:rPr>
              <a:t>of</a:t>
            </a:r>
            <a:r>
              <a:rPr lang="cs-CZ" b="1" u="sng" dirty="0" smtClean="0">
                <a:latin typeface="Garamond" pitchFamily="18" charset="0"/>
              </a:rPr>
              <a:t> </a:t>
            </a:r>
            <a:r>
              <a:rPr lang="cs-CZ" b="1" u="sng" dirty="0" err="1" smtClean="0">
                <a:latin typeface="Garamond" pitchFamily="18" charset="0"/>
              </a:rPr>
              <a:t>the</a:t>
            </a:r>
            <a:r>
              <a:rPr lang="cs-CZ" b="1" u="sng" dirty="0" smtClean="0">
                <a:latin typeface="Garamond" pitchFamily="18" charset="0"/>
              </a:rPr>
              <a:t> 19</a:t>
            </a:r>
            <a:r>
              <a:rPr lang="cs-CZ" b="1" u="sng" baseline="30000" dirty="0" smtClean="0">
                <a:latin typeface="Garamond" pitchFamily="18" charset="0"/>
              </a:rPr>
              <a:t>th</a:t>
            </a:r>
            <a:r>
              <a:rPr lang="cs-CZ" b="1" u="sng" dirty="0" smtClean="0">
                <a:latin typeface="Garamond" pitchFamily="18" charset="0"/>
              </a:rPr>
              <a:t> </a:t>
            </a:r>
            <a:r>
              <a:rPr lang="cs-CZ" b="1" u="sng" dirty="0" err="1" smtClean="0">
                <a:latin typeface="Garamond" pitchFamily="18" charset="0"/>
              </a:rPr>
              <a:t>century</a:t>
            </a:r>
            <a:r>
              <a:rPr lang="cs-CZ" b="1" u="sng" dirty="0" smtClean="0">
                <a:latin typeface="Garamond" pitchFamily="18" charset="0"/>
              </a:rPr>
              <a:t>: 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i="1" dirty="0" smtClean="0">
                <a:latin typeface="Garamond" pitchFamily="18" charset="0"/>
              </a:rPr>
              <a:t>USA -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strongest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b="1" i="1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 (2</a:t>
            </a:r>
            <a:r>
              <a:rPr lang="cs-CZ" baseline="30000" dirty="0" smtClean="0">
                <a:latin typeface="Garamond" pitchFamily="18" charset="0"/>
              </a:rPr>
              <a:t>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world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industrial</a:t>
            </a:r>
            <a:r>
              <a:rPr lang="cs-CZ" dirty="0" smtClean="0">
                <a:latin typeface="Garamond" pitchFamily="18" charset="0"/>
              </a:rPr>
              <a:t> area),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most </a:t>
            </a:r>
            <a:r>
              <a:rPr lang="cs-CZ" dirty="0" err="1" smtClean="0">
                <a:latin typeface="Garamond" pitchFamily="18" charset="0"/>
              </a:rPr>
              <a:t>powerful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state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Europe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strong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army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developed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economy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culture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b="1" i="1" dirty="0" smtClean="0">
                <a:latin typeface="Garamond" pitchFamily="18" charset="0"/>
              </a:rPr>
              <a:t>France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bank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world</a:t>
            </a:r>
            <a:r>
              <a:rPr lang="cs-CZ" dirty="0" smtClean="0">
                <a:latin typeface="Garamond" pitchFamily="18" charset="0"/>
              </a:rPr>
              <a:t>, 2</a:t>
            </a:r>
            <a:r>
              <a:rPr lang="cs-CZ" baseline="30000" dirty="0" smtClean="0">
                <a:latin typeface="Garamond" pitchFamily="18" charset="0"/>
              </a:rPr>
              <a:t>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strongest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European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state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succesful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colonial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politicis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colonies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Africa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Asia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b="1" i="1" dirty="0" smtClean="0">
                <a:latin typeface="Garamond" pitchFamily="18" charset="0"/>
              </a:rPr>
              <a:t>Great </a:t>
            </a:r>
            <a:r>
              <a:rPr lang="cs-CZ" b="1" i="1" dirty="0" err="1" smtClean="0">
                <a:latin typeface="Garamond" pitchFamily="18" charset="0"/>
              </a:rPr>
              <a:t>Britain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greatest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colonial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power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its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domain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included</a:t>
            </a:r>
            <a:r>
              <a:rPr lang="cs-CZ" dirty="0" smtClean="0">
                <a:latin typeface="Garamond" pitchFamily="18" charset="0"/>
              </a:rPr>
              <a:t> 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geatest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colony</a:t>
            </a:r>
            <a:r>
              <a:rPr lang="cs-CZ" dirty="0" smtClean="0">
                <a:latin typeface="Garamond" pitchFamily="18" charset="0"/>
              </a:rPr>
              <a:t> – India, </a:t>
            </a:r>
            <a:r>
              <a:rPr lang="cs-CZ" dirty="0" err="1" smtClean="0">
                <a:latin typeface="Garamond" pitchFamily="18" charset="0"/>
              </a:rPr>
              <a:t>also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colonies</a:t>
            </a:r>
            <a:r>
              <a:rPr lang="cs-CZ" dirty="0" smtClean="0">
                <a:latin typeface="Garamond" pitchFamily="18" charset="0"/>
              </a:rPr>
              <a:t> in 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in </a:t>
            </a:r>
            <a:r>
              <a:rPr lang="cs-CZ" dirty="0" err="1" smtClean="0">
                <a:latin typeface="Garamond" pitchFamily="18" charset="0"/>
              </a:rPr>
              <a:t>Asia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i="1" dirty="0" smtClean="0">
                <a:latin typeface="Garamond" pitchFamily="18" charset="0"/>
              </a:rPr>
              <a:t>Japan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constitutional</a:t>
            </a:r>
            <a:r>
              <a:rPr lang="cs-CZ" dirty="0" smtClean="0">
                <a:latin typeface="Garamond" pitchFamily="18" charset="0"/>
              </a:rPr>
              <a:t> monarchy, </a:t>
            </a:r>
            <a:r>
              <a:rPr lang="cs-CZ" dirty="0" err="1" smtClean="0">
                <a:latin typeface="Garamond" pitchFamily="18" charset="0"/>
              </a:rPr>
              <a:t>development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industry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expansive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politics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b="1" i="1" dirty="0" err="1" smtClean="0">
                <a:latin typeface="Garamond" pitchFamily="18" charset="0"/>
              </a:rPr>
              <a:t>Austria</a:t>
            </a:r>
            <a:r>
              <a:rPr lang="cs-CZ" b="1" i="1" dirty="0" smtClean="0">
                <a:latin typeface="Garamond" pitchFamily="18" charset="0"/>
              </a:rPr>
              <a:t>-</a:t>
            </a:r>
            <a:r>
              <a:rPr lang="cs-CZ" b="1" i="1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 –</a:t>
            </a:r>
            <a:r>
              <a:rPr lang="cs-CZ" dirty="0" err="1" smtClean="0">
                <a:latin typeface="Garamond" pitchFamily="18" charset="0"/>
              </a:rPr>
              <a:t>cooperation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its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foreign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politics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focused</a:t>
            </a:r>
            <a:r>
              <a:rPr lang="cs-CZ" dirty="0" smtClean="0">
                <a:latin typeface="Garamond" pitchFamily="18" charset="0"/>
              </a:rPr>
              <a:t> on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Balkan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Peninsula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b="1" i="1" dirty="0" err="1" smtClean="0">
                <a:latin typeface="Garamond" pitchFamily="18" charset="0"/>
              </a:rPr>
              <a:t>Russia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economicaly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politicaly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weakest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state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among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great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powers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military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political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system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absolute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power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Tsar</a:t>
            </a:r>
            <a:r>
              <a:rPr lang="cs-CZ" dirty="0" smtClean="0">
                <a:latin typeface="Garamond" pitchFamily="18" charset="0"/>
              </a:rPr>
              <a:t>, no </a:t>
            </a:r>
            <a:r>
              <a:rPr lang="cs-CZ" dirty="0" err="1" smtClean="0">
                <a:latin typeface="Garamond" pitchFamily="18" charset="0"/>
              </a:rPr>
              <a:t>political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rights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citizens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social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movement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expansion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Asia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conflicts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Japan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Great </a:t>
            </a:r>
            <a:r>
              <a:rPr lang="cs-CZ" dirty="0" err="1" smtClean="0">
                <a:latin typeface="Garamond" pitchFamily="18" charset="0"/>
              </a:rPr>
              <a:t>Britain</a:t>
            </a:r>
            <a:endParaRPr lang="cs-CZ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136904" cy="864096"/>
          </a:xfrm>
        </p:spPr>
        <p:txBody>
          <a:bodyPr>
            <a:no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Formation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two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enemy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blocks</a:t>
            </a:r>
            <a:r>
              <a:rPr lang="cs-CZ" sz="2800" dirty="0" smtClean="0">
                <a:latin typeface="Garamond" pitchFamily="18" charset="0"/>
              </a:rPr>
              <a:t> in </a:t>
            </a:r>
            <a:r>
              <a:rPr lang="cs-CZ" sz="2800" dirty="0" err="1" smtClean="0">
                <a:latin typeface="Garamond" pitchFamily="18" charset="0"/>
              </a:rPr>
              <a:t>Europe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at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end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19</a:t>
            </a:r>
            <a:r>
              <a:rPr lang="cs-CZ" sz="2800" baseline="30000" dirty="0" smtClean="0">
                <a:latin typeface="Garamond" pitchFamily="18" charset="0"/>
              </a:rPr>
              <a:t>th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century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7920880" cy="5186976"/>
          </a:xfrm>
        </p:spPr>
        <p:txBody>
          <a:bodyPr>
            <a:normAutofit/>
          </a:bodyPr>
          <a:lstStyle/>
          <a:p>
            <a:pPr lvl="0"/>
            <a:r>
              <a:rPr lang="cs-CZ" dirty="0" smtClean="0">
                <a:latin typeface="Garamond" pitchFamily="18" charset="0"/>
              </a:rPr>
              <a:t>1879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secret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agreement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concluded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between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Austria</a:t>
            </a:r>
            <a:r>
              <a:rPr lang="cs-CZ" i="1" dirty="0" smtClean="0">
                <a:latin typeface="Garamond" pitchFamily="18" charset="0"/>
              </a:rPr>
              <a:t>-</a:t>
            </a:r>
            <a:r>
              <a:rPr lang="cs-CZ" i="1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against</a:t>
            </a:r>
            <a:r>
              <a:rPr lang="cs-CZ" dirty="0" smtClean="0">
                <a:latin typeface="Garamond" pitchFamily="18" charset="0"/>
              </a:rPr>
              <a:t> France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Russia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1882 – </a:t>
            </a:r>
            <a:r>
              <a:rPr lang="cs-CZ" i="1" dirty="0" smtClean="0">
                <a:latin typeface="Garamond" pitchFamily="18" charset="0"/>
              </a:rPr>
              <a:t>Italy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joined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this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pact</a:t>
            </a:r>
            <a:r>
              <a:rPr lang="cs-CZ" dirty="0" smtClean="0">
                <a:latin typeface="Garamond" pitchFamily="18" charset="0"/>
              </a:rPr>
              <a:t> → </a:t>
            </a:r>
            <a:r>
              <a:rPr lang="cs-CZ" b="1" dirty="0" err="1" smtClean="0">
                <a:latin typeface="Garamond" pitchFamily="18" charset="0"/>
              </a:rPr>
              <a:t>Tripple</a:t>
            </a:r>
            <a:r>
              <a:rPr lang="cs-CZ" b="1" dirty="0" smtClean="0">
                <a:latin typeface="Garamond" pitchFamily="18" charset="0"/>
              </a:rPr>
              <a:t>  </a:t>
            </a:r>
            <a:r>
              <a:rPr lang="cs-CZ" b="1" dirty="0" err="1" smtClean="0">
                <a:latin typeface="Garamond" pitchFamily="18" charset="0"/>
              </a:rPr>
              <a:t>Alliance</a:t>
            </a:r>
            <a:r>
              <a:rPr lang="cs-CZ" b="1" dirty="0" smtClean="0">
                <a:latin typeface="Garamond" pitchFamily="18" charset="0"/>
              </a:rPr>
              <a:t> (</a:t>
            </a:r>
            <a:r>
              <a:rPr lang="cs-CZ" b="1" dirty="0" err="1" smtClean="0">
                <a:latin typeface="Garamond" pitchFamily="18" charset="0"/>
              </a:rPr>
              <a:t>later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Central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Powers</a:t>
            </a:r>
            <a:r>
              <a:rPr lang="cs-CZ" b="1" dirty="0" smtClean="0">
                <a:latin typeface="Garamond" pitchFamily="18" charset="0"/>
              </a:rPr>
              <a:t>)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1893 – </a:t>
            </a:r>
            <a:r>
              <a:rPr lang="cs-CZ" i="1" dirty="0" err="1" smtClean="0">
                <a:latin typeface="Garamond" pitchFamily="18" charset="0"/>
              </a:rPr>
              <a:t>Russia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i="1" dirty="0" smtClean="0">
                <a:latin typeface="Garamond" pitchFamily="18" charset="0"/>
              </a:rPr>
              <a:t>France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made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agreement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they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both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isolated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affraid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strong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aggresive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Germany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1904 – </a:t>
            </a:r>
            <a:r>
              <a:rPr lang="cs-CZ" dirty="0" err="1" smtClean="0">
                <a:latin typeface="Garamond" pitchFamily="18" charset="0"/>
              </a:rPr>
              <a:t>so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called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i="1" dirty="0" smtClean="0">
                <a:latin typeface="Garamond" pitchFamily="18" charset="0"/>
              </a:rPr>
              <a:t>Entente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Cordial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concluded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between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i="1" dirty="0" smtClean="0">
                <a:latin typeface="Garamond" pitchFamily="18" charset="0"/>
              </a:rPr>
              <a:t>France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i="1" dirty="0" smtClean="0">
                <a:latin typeface="Garamond" pitchFamily="18" charset="0"/>
              </a:rPr>
              <a:t>Great </a:t>
            </a:r>
            <a:r>
              <a:rPr lang="cs-CZ" i="1" dirty="0" err="1" smtClean="0">
                <a:latin typeface="Garamond" pitchFamily="18" charset="0"/>
              </a:rPr>
              <a:t>Britain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affraid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strong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)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1907 – </a:t>
            </a:r>
            <a:r>
              <a:rPr lang="cs-CZ" i="1" dirty="0" err="1" smtClean="0">
                <a:latin typeface="Garamond" pitchFamily="18" charset="0"/>
              </a:rPr>
              <a:t>Russia</a:t>
            </a:r>
            <a:r>
              <a:rPr lang="cs-CZ" dirty="0" smtClean="0">
                <a:latin typeface="Garamond" pitchFamily="18" charset="0"/>
              </a:rPr>
              <a:t> + </a:t>
            </a:r>
            <a:r>
              <a:rPr lang="cs-CZ" i="1" dirty="0" err="1" smtClean="0">
                <a:latin typeface="Garamond" pitchFamily="18" charset="0"/>
              </a:rPr>
              <a:t>Britain</a:t>
            </a:r>
            <a:r>
              <a:rPr lang="cs-CZ" dirty="0" smtClean="0">
                <a:latin typeface="Garamond" pitchFamily="18" charset="0"/>
              </a:rPr>
              <a:t> → </a:t>
            </a:r>
            <a:r>
              <a:rPr lang="cs-CZ" b="1" dirty="0" err="1" smtClean="0">
                <a:latin typeface="Garamond" pitchFamily="18" charset="0"/>
              </a:rPr>
              <a:t>Tripple</a:t>
            </a:r>
            <a:r>
              <a:rPr lang="cs-CZ" b="1" dirty="0" smtClean="0">
                <a:latin typeface="Garamond" pitchFamily="18" charset="0"/>
              </a:rPr>
              <a:t> Entente</a:t>
            </a:r>
            <a:endParaRPr lang="cs-CZ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Balkan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Wars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764704"/>
            <a:ext cx="8280920" cy="609329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first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conflict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Europe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after</a:t>
            </a:r>
            <a:r>
              <a:rPr lang="cs-CZ" dirty="0" smtClean="0">
                <a:latin typeface="Garamond" pitchFamily="18" charset="0"/>
              </a:rPr>
              <a:t> 40 </a:t>
            </a:r>
            <a:r>
              <a:rPr lang="cs-CZ" dirty="0" err="1" smtClean="0">
                <a:latin typeface="Garamond" pitchFamily="18" charset="0"/>
              </a:rPr>
              <a:t>years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Balkan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nations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fighting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against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Turkey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which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occupiing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them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b="1" dirty="0" smtClean="0">
                <a:latin typeface="Garamond" pitchFamily="18" charset="0"/>
              </a:rPr>
              <a:t>1912–1913</a:t>
            </a:r>
            <a:r>
              <a:rPr lang="cs-CZ" dirty="0" smtClean="0">
                <a:latin typeface="Garamond" pitchFamily="18" charset="0"/>
              </a:rPr>
              <a:t> - </a:t>
            </a:r>
            <a:r>
              <a:rPr lang="cs-CZ" b="1" dirty="0" smtClean="0">
                <a:latin typeface="Garamond" pitchFamily="18" charset="0"/>
              </a:rPr>
              <a:t>1</a:t>
            </a:r>
            <a:r>
              <a:rPr lang="cs-CZ" b="1" baseline="30000" dirty="0" smtClean="0">
                <a:latin typeface="Garamond" pitchFamily="18" charset="0"/>
              </a:rPr>
              <a:t>st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Balkan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so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called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Balkan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League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Bulgaria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Serbia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Greece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Montenegro</a:t>
            </a:r>
            <a:r>
              <a:rPr lang="cs-CZ" dirty="0" smtClean="0">
                <a:latin typeface="Garamond" pitchFamily="18" charset="0"/>
              </a:rPr>
              <a:t>) X </a:t>
            </a:r>
            <a:r>
              <a:rPr lang="cs-CZ" dirty="0" err="1" smtClean="0">
                <a:latin typeface="Garamond" pitchFamily="18" charset="0"/>
              </a:rPr>
              <a:t>Turkey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Turkey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defeated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European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areas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liberated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but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former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allies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started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fight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each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other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because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deviding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liberated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areas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Bulgaria</a:t>
            </a:r>
            <a:r>
              <a:rPr lang="cs-CZ" dirty="0" smtClean="0">
                <a:latin typeface="Garamond" pitchFamily="18" charset="0"/>
              </a:rPr>
              <a:t> had </a:t>
            </a:r>
            <a:r>
              <a:rPr lang="cs-CZ" dirty="0" err="1" smtClean="0">
                <a:latin typeface="Garamond" pitchFamily="18" charset="0"/>
              </a:rPr>
              <a:t>greatest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casualties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invested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most </a:t>
            </a:r>
            <a:r>
              <a:rPr lang="cs-CZ" dirty="0" err="1" smtClean="0">
                <a:latin typeface="Garamond" pitchFamily="18" charset="0"/>
              </a:rPr>
              <a:t>but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deliberated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areas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Macedonia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Thrakia</a:t>
            </a:r>
            <a:r>
              <a:rPr lang="cs-CZ" dirty="0" smtClean="0">
                <a:latin typeface="Garamond" pitchFamily="18" charset="0"/>
              </a:rPr>
              <a:t>) </a:t>
            </a:r>
            <a:r>
              <a:rPr lang="cs-CZ" dirty="0" err="1" smtClean="0">
                <a:latin typeface="Garamond" pitchFamily="18" charset="0"/>
              </a:rPr>
              <a:t>got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especially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Greece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Serbia</a:t>
            </a:r>
            <a:r>
              <a:rPr lang="cs-CZ" dirty="0" smtClean="0">
                <a:latin typeface="Garamond" pitchFamily="18" charset="0"/>
              </a:rPr>
              <a:t> → </a:t>
            </a:r>
            <a:r>
              <a:rPr lang="cs-CZ" dirty="0" err="1" smtClean="0">
                <a:latin typeface="Garamond" pitchFamily="18" charset="0"/>
              </a:rPr>
              <a:t>Bulgaria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dissatisfied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declared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on </a:t>
            </a:r>
            <a:r>
              <a:rPr lang="cs-CZ" dirty="0" err="1" smtClean="0">
                <a:latin typeface="Garamond" pitchFamily="18" charset="0"/>
              </a:rPr>
              <a:t>Greece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Serbia</a:t>
            </a:r>
            <a:r>
              <a:rPr lang="cs-CZ" dirty="0" smtClean="0">
                <a:latin typeface="Garamond" pitchFamily="18" charset="0"/>
              </a:rPr>
              <a:t> → </a:t>
            </a:r>
            <a:r>
              <a:rPr lang="cs-CZ" b="1" dirty="0" smtClean="0">
                <a:latin typeface="Garamond" pitchFamily="18" charset="0"/>
              </a:rPr>
              <a:t>2</a:t>
            </a:r>
            <a:r>
              <a:rPr lang="cs-CZ" b="1" baseline="30000" dirty="0" smtClean="0">
                <a:latin typeface="Garamond" pitchFamily="18" charset="0"/>
              </a:rPr>
              <a:t>nd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Balkan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War</a:t>
            </a:r>
            <a:r>
              <a:rPr lang="cs-CZ" b="1" dirty="0" smtClean="0">
                <a:latin typeface="Garamond" pitchFamily="18" charset="0"/>
              </a:rPr>
              <a:t> – 1913 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Turkey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Rumania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joined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Greece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Serbia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fighting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against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Bulgaria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which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defeated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lost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also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areas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which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obtained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after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1</a:t>
            </a:r>
            <a:r>
              <a:rPr lang="cs-CZ" baseline="30000" dirty="0" smtClean="0">
                <a:latin typeface="Garamond" pitchFamily="18" charset="0"/>
              </a:rPr>
              <a:t>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Balkan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but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also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Serbia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dissatisfied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results</a:t>
            </a:r>
            <a:r>
              <a:rPr lang="cs-CZ" dirty="0" smtClean="0">
                <a:latin typeface="Garamond" pitchFamily="18" charset="0"/>
              </a:rPr>
              <a:t> 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wars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Serbia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expecting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enlargement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territory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wanted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raise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Adriatic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coast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but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instead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Albania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formed</a:t>
            </a:r>
            <a:r>
              <a:rPr lang="cs-CZ" dirty="0" smtClean="0">
                <a:latin typeface="Garamond" pitchFamily="18" charset="0"/>
              </a:rPr>
              <a:t>)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Serbia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started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prepair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new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wanted</a:t>
            </a:r>
            <a:r>
              <a:rPr lang="cs-CZ" dirty="0" smtClean="0">
                <a:latin typeface="Garamond" pitchFamily="18" charset="0"/>
              </a:rPr>
              <a:t> tu </a:t>
            </a:r>
            <a:r>
              <a:rPr lang="cs-CZ" dirty="0" err="1" smtClean="0">
                <a:latin typeface="Garamond" pitchFamily="18" charset="0"/>
              </a:rPr>
              <a:t>unify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southern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Slavs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who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living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Austria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Hungary</a:t>
            </a:r>
            <a:endParaRPr lang="cs-CZ" dirty="0" smtClean="0">
              <a:latin typeface="Garamond" pitchFamily="18" charset="0"/>
            </a:endParaRPr>
          </a:p>
          <a:p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42048" cy="504056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Balkan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Wars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79512" y="5877272"/>
            <a:ext cx="3520440" cy="457200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Garamond" pitchFamily="18" charset="0"/>
              </a:rPr>
              <a:t>1st </a:t>
            </a:r>
            <a:r>
              <a:rPr lang="cs-CZ" sz="2400" dirty="0" err="1" smtClean="0">
                <a:latin typeface="Garamond" pitchFamily="18" charset="0"/>
              </a:rPr>
              <a:t>Balkan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War</a:t>
            </a:r>
            <a:r>
              <a:rPr lang="cs-CZ" sz="2400" dirty="0" smtClean="0">
                <a:latin typeface="Garamond" pitchFamily="18" charset="0"/>
              </a:rPr>
              <a:t> </a:t>
            </a:r>
            <a:endParaRPr lang="cs-CZ" sz="2400" dirty="0">
              <a:latin typeface="Garamond" pitchFamily="18" charset="0"/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>
          <a:xfrm>
            <a:off x="5076056" y="5877272"/>
            <a:ext cx="3520440" cy="457200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Garamond" pitchFamily="18" charset="0"/>
              </a:rPr>
              <a:t>2nd </a:t>
            </a:r>
            <a:r>
              <a:rPr lang="cs-CZ" sz="2400" dirty="0" err="1" smtClean="0">
                <a:latin typeface="Garamond" pitchFamily="18" charset="0"/>
              </a:rPr>
              <a:t>Balkan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War</a:t>
            </a:r>
            <a:endParaRPr lang="cs-CZ" sz="2400" dirty="0">
              <a:latin typeface="Garamond" pitchFamily="18" charset="0"/>
            </a:endParaRPr>
          </a:p>
        </p:txBody>
      </p:sp>
      <p:pic>
        <p:nvPicPr>
          <p:cNvPr id="4" name="Zástupný symbol pro obsah 3" descr="first_balkan_war_map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4123889" cy="3816424"/>
          </a:xfrm>
        </p:spPr>
      </p:pic>
      <p:pic>
        <p:nvPicPr>
          <p:cNvPr id="9" name="Zástupný symbol pro obsah 8" descr="Second Balkan War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700808"/>
            <a:ext cx="4454771" cy="38164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Central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europe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before</a:t>
            </a:r>
            <a:r>
              <a:rPr lang="cs-CZ" sz="2800" dirty="0" smtClean="0">
                <a:latin typeface="Garamond" pitchFamily="18" charset="0"/>
              </a:rPr>
              <a:t> WWI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80728"/>
            <a:ext cx="8064896" cy="568863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dirty="0" err="1" smtClean="0">
                <a:latin typeface="Garamond" pitchFamily="18" charset="0"/>
              </a:rPr>
              <a:t>Since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Crimean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(1853–1856) </a:t>
            </a:r>
            <a:r>
              <a:rPr lang="cs-CZ" dirty="0" err="1" smtClean="0">
                <a:latin typeface="Garamond" pitchFamily="18" charset="0"/>
              </a:rPr>
              <a:t>there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a period </a:t>
            </a:r>
            <a:r>
              <a:rPr lang="cs-CZ" dirty="0" err="1" smtClean="0">
                <a:latin typeface="Garamond" pitchFamily="18" charset="0"/>
              </a:rPr>
              <a:t>without</a:t>
            </a:r>
            <a:r>
              <a:rPr lang="cs-CZ" dirty="0" smtClean="0">
                <a:latin typeface="Garamond" pitchFamily="18" charset="0"/>
              </a:rPr>
              <a:t> a </a:t>
            </a:r>
            <a:r>
              <a:rPr lang="cs-CZ" dirty="0" err="1" smtClean="0">
                <a:latin typeface="Garamond" pitchFamily="18" charset="0"/>
              </a:rPr>
              <a:t>great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Europe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only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local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conflicts</a:t>
            </a:r>
            <a:r>
              <a:rPr lang="cs-CZ" dirty="0" smtClean="0">
                <a:latin typeface="Garamond" pitchFamily="18" charset="0"/>
              </a:rPr>
              <a:t>)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tensions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persisted</a:t>
            </a:r>
            <a:r>
              <a:rPr lang="cs-CZ" dirty="0" smtClean="0">
                <a:latin typeface="Garamond" pitchFamily="18" charset="0"/>
              </a:rPr>
              <a:t> on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Balkan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Peninsula</a:t>
            </a:r>
            <a:r>
              <a:rPr lang="cs-CZ" dirty="0" smtClean="0">
                <a:latin typeface="Garamond" pitchFamily="18" charset="0"/>
              </a:rPr>
              <a:t> (1908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annexation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Bosnia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Herzegovina</a:t>
            </a:r>
            <a:r>
              <a:rPr lang="cs-CZ" dirty="0" smtClean="0">
                <a:latin typeface="Garamond" pitchFamily="18" charset="0"/>
              </a:rPr>
              <a:t> by </a:t>
            </a:r>
            <a:r>
              <a:rPr lang="cs-CZ" dirty="0" err="1" smtClean="0">
                <a:latin typeface="Garamond" pitchFamily="18" charset="0"/>
              </a:rPr>
              <a:t>Austria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, 1912–1913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Balkan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etc</a:t>
            </a:r>
            <a:r>
              <a:rPr lang="cs-CZ" dirty="0" smtClean="0">
                <a:latin typeface="Garamond" pitchFamily="18" charset="0"/>
              </a:rPr>
              <a:t>.)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Pacifist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movement</a:t>
            </a:r>
            <a:r>
              <a:rPr lang="cs-CZ" dirty="0" smtClean="0">
                <a:latin typeface="Garamond" pitchFamily="18" charset="0"/>
              </a:rPr>
              <a:t>  - </a:t>
            </a:r>
            <a:r>
              <a:rPr lang="cs-CZ" dirty="0" err="1" smtClean="0">
                <a:latin typeface="Garamond" pitchFamily="18" charset="0"/>
              </a:rPr>
              <a:t>peace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conferences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Hague</a:t>
            </a:r>
            <a:r>
              <a:rPr lang="cs-CZ" dirty="0" smtClean="0">
                <a:latin typeface="Garamond" pitchFamily="18" charset="0"/>
              </a:rPr>
              <a:t> (1898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1907) - </a:t>
            </a:r>
            <a:r>
              <a:rPr lang="cs-CZ" dirty="0" err="1" smtClean="0">
                <a:latin typeface="Garamond" pitchFamily="18" charset="0"/>
              </a:rPr>
              <a:t>unsuccessful</a:t>
            </a:r>
            <a:endParaRPr lang="cs-CZ" dirty="0" smtClean="0">
              <a:latin typeface="Garamond" pitchFamily="18" charset="0"/>
            </a:endParaRPr>
          </a:p>
          <a:p>
            <a:pPr lvl="0">
              <a:buNone/>
            </a:pP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two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blocks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powers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beginning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:</a:t>
            </a:r>
          </a:p>
          <a:p>
            <a:r>
              <a:rPr lang="cs-CZ" b="1" dirty="0" smtClean="0">
                <a:latin typeface="Garamond" pitchFamily="18" charset="0"/>
              </a:rPr>
              <a:t>Entente (</a:t>
            </a:r>
            <a:r>
              <a:rPr lang="cs-CZ" b="1" dirty="0" err="1" smtClean="0">
                <a:latin typeface="Garamond" pitchFamily="18" charset="0"/>
              </a:rPr>
              <a:t>Allied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Powers</a:t>
            </a:r>
            <a:r>
              <a:rPr lang="cs-CZ" b="1" dirty="0" smtClean="0">
                <a:latin typeface="Garamond" pitchFamily="18" charset="0"/>
              </a:rPr>
              <a:t>):</a:t>
            </a:r>
            <a:r>
              <a:rPr lang="cs-CZ" dirty="0" smtClean="0">
                <a:latin typeface="Garamond" pitchFamily="18" charset="0"/>
              </a:rPr>
              <a:t> Great </a:t>
            </a:r>
            <a:r>
              <a:rPr lang="cs-CZ" dirty="0" err="1" smtClean="0">
                <a:latin typeface="Garamond" pitchFamily="18" charset="0"/>
              </a:rPr>
              <a:t>Britain</a:t>
            </a:r>
            <a:r>
              <a:rPr lang="cs-CZ" dirty="0" smtClean="0">
                <a:latin typeface="Garamond" pitchFamily="18" charset="0"/>
              </a:rPr>
              <a:t> + France + </a:t>
            </a:r>
            <a:r>
              <a:rPr lang="cs-CZ" dirty="0" err="1" smtClean="0">
                <a:latin typeface="Garamond" pitchFamily="18" charset="0"/>
              </a:rPr>
              <a:t>Russia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r>
              <a:rPr lang="cs-CZ" b="1" dirty="0" err="1" smtClean="0">
                <a:latin typeface="Garamond" pitchFamily="18" charset="0"/>
              </a:rPr>
              <a:t>Central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Powers</a:t>
            </a:r>
            <a:r>
              <a:rPr lang="cs-CZ" b="1" dirty="0" smtClean="0">
                <a:latin typeface="Garamond" pitchFamily="18" charset="0"/>
              </a:rPr>
              <a:t>: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 + </a:t>
            </a:r>
            <a:r>
              <a:rPr lang="cs-CZ" dirty="0" err="1" smtClean="0">
                <a:latin typeface="Garamond" pitchFamily="18" charset="0"/>
              </a:rPr>
              <a:t>Austria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 + (</a:t>
            </a:r>
            <a:r>
              <a:rPr lang="cs-CZ" dirty="0" err="1" smtClean="0">
                <a:latin typeface="Garamond" pitchFamily="18" charset="0"/>
              </a:rPr>
              <a:t>later</a:t>
            </a:r>
            <a:r>
              <a:rPr lang="cs-CZ" dirty="0" smtClean="0">
                <a:latin typeface="Garamond" pitchFamily="18" charset="0"/>
              </a:rPr>
              <a:t>) </a:t>
            </a:r>
            <a:r>
              <a:rPr lang="cs-CZ" dirty="0" err="1" smtClean="0">
                <a:latin typeface="Garamond" pitchFamily="18" charset="0"/>
              </a:rPr>
              <a:t>Bulgaria</a:t>
            </a:r>
            <a:r>
              <a:rPr lang="cs-CZ" dirty="0" smtClean="0">
                <a:latin typeface="Garamond" pitchFamily="18" charset="0"/>
              </a:rPr>
              <a:t> + </a:t>
            </a:r>
            <a:r>
              <a:rPr lang="cs-CZ" dirty="0" err="1" smtClean="0">
                <a:latin typeface="Garamond" pitchFamily="18" charset="0"/>
              </a:rPr>
              <a:t>Turkey</a:t>
            </a:r>
            <a:endParaRPr lang="cs-CZ" dirty="0" smtClean="0">
              <a:latin typeface="Garamond" pitchFamily="18" charset="0"/>
            </a:endParaRPr>
          </a:p>
          <a:p>
            <a:pPr>
              <a:buNone/>
            </a:pPr>
            <a:endParaRPr lang="cs-CZ" dirty="0" smtClean="0"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</a:rPr>
              <a:t>Italy – </a:t>
            </a:r>
            <a:r>
              <a:rPr lang="cs-CZ" dirty="0" err="1" smtClean="0">
                <a:latin typeface="Garamond" pitchFamily="18" charset="0"/>
              </a:rPr>
              <a:t>firstly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neutral</a:t>
            </a:r>
            <a:r>
              <a:rPr lang="cs-CZ" dirty="0" smtClean="0">
                <a:latin typeface="Garamond" pitchFamily="18" charset="0"/>
              </a:rPr>
              <a:t>, in May 1915 </a:t>
            </a:r>
            <a:r>
              <a:rPr lang="cs-CZ" dirty="0" err="1" smtClean="0">
                <a:latin typeface="Garamond" pitchFamily="18" charset="0"/>
              </a:rPr>
              <a:t>joined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Entente (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London </a:t>
            </a:r>
            <a:r>
              <a:rPr lang="cs-CZ" dirty="0" err="1" smtClean="0">
                <a:latin typeface="Garamond" pitchFamily="18" charset="0"/>
              </a:rPr>
              <a:t>Treaty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April</a:t>
            </a:r>
            <a:r>
              <a:rPr lang="cs-CZ" dirty="0" smtClean="0">
                <a:latin typeface="Garamond" pitchFamily="18" charset="0"/>
              </a:rPr>
              <a:t> 1915 </a:t>
            </a:r>
            <a:r>
              <a:rPr lang="cs-CZ" dirty="0" err="1" smtClean="0">
                <a:latin typeface="Garamond" pitchFamily="18" charset="0"/>
              </a:rPr>
              <a:t>promised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territorial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gains</a:t>
            </a:r>
            <a:r>
              <a:rPr lang="cs-CZ" dirty="0" smtClean="0">
                <a:latin typeface="Garamond" pitchFamily="18" charset="0"/>
              </a:rPr>
              <a:t> to Italy)  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neutral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countries</a:t>
            </a:r>
            <a:r>
              <a:rPr lang="cs-CZ" dirty="0" smtClean="0">
                <a:latin typeface="Garamond" pitchFamily="18" charset="0"/>
              </a:rPr>
              <a:t>: </a:t>
            </a:r>
            <a:r>
              <a:rPr lang="cs-CZ" dirty="0" err="1" smtClean="0">
                <a:latin typeface="Garamond" pitchFamily="18" charset="0"/>
              </a:rPr>
              <a:t>Sweden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Norway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Denmark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Netherlands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Spain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Switzerland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Albania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USA – </a:t>
            </a:r>
            <a:r>
              <a:rPr lang="cs-CZ" dirty="0" err="1" smtClean="0">
                <a:latin typeface="Garamond" pitchFamily="18" charset="0"/>
              </a:rPr>
              <a:t>neutral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beginning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entered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April</a:t>
            </a:r>
            <a:r>
              <a:rPr lang="cs-CZ" dirty="0" smtClean="0">
                <a:latin typeface="Garamond" pitchFamily="18" charset="0"/>
              </a:rPr>
              <a:t> 1917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4392488" cy="504056"/>
          </a:xfrm>
        </p:spPr>
        <p:txBody>
          <a:bodyPr>
            <a:no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europe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during</a:t>
            </a:r>
            <a:r>
              <a:rPr lang="cs-CZ" sz="2800" dirty="0" smtClean="0">
                <a:latin typeface="Garamond" pitchFamily="18" charset="0"/>
              </a:rPr>
              <a:t> WW i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6732240" y="5229200"/>
            <a:ext cx="2301882" cy="1297494"/>
          </a:xfrm>
        </p:spPr>
        <p:txBody>
          <a:bodyPr>
            <a:normAutofit/>
          </a:bodyPr>
          <a:lstStyle/>
          <a:p>
            <a:r>
              <a:rPr lang="cs-CZ" sz="2800" b="1" dirty="0" err="1" smtClean="0">
                <a:latin typeface="Garamond" pitchFamily="18" charset="0"/>
              </a:rPr>
              <a:t>The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blocs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of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Powers</a:t>
            </a:r>
            <a:r>
              <a:rPr lang="cs-CZ" sz="2800" b="1" dirty="0" smtClean="0">
                <a:latin typeface="Garamond" pitchFamily="18" charset="0"/>
              </a:rPr>
              <a:t> in WWI </a:t>
            </a:r>
            <a:endParaRPr lang="cs-CZ" sz="2800" b="1" dirty="0">
              <a:latin typeface="Garamond" pitchFamily="18" charset="0"/>
            </a:endParaRPr>
          </a:p>
        </p:txBody>
      </p:sp>
      <p:pic>
        <p:nvPicPr>
          <p:cNvPr id="4" name="Zástupný symbol pro obsah 3" descr="Europe1914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750" r="2750"/>
          <a:stretch>
            <a:fillRect/>
          </a:stretch>
        </p:blipFill>
        <p:spPr>
          <a:xfrm>
            <a:off x="539552" y="704430"/>
            <a:ext cx="5904656" cy="5904656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427168" cy="66068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3100" dirty="0" err="1" smtClean="0">
                <a:latin typeface="Garamond" pitchFamily="18" charset="0"/>
              </a:rPr>
              <a:t>Central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Europe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and</a:t>
            </a:r>
            <a:r>
              <a:rPr lang="cs-CZ" sz="3100" dirty="0" smtClean="0">
                <a:latin typeface="Garamond" pitchFamily="18" charset="0"/>
              </a:rPr>
              <a:t> WW I</a:t>
            </a:r>
            <a:endParaRPr lang="cs-CZ" sz="3100" dirty="0">
              <a:latin typeface="Garamond" pitchFamily="18" charset="0"/>
            </a:endParaRPr>
          </a:p>
        </p:txBody>
      </p:sp>
      <p:pic>
        <p:nvPicPr>
          <p:cNvPr id="5" name="Zástupný symbol pro obrázek 4" descr="františek_ferdinan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97910" y="1196752"/>
            <a:ext cx="6282402" cy="38322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text 2"/>
          <p:cNvSpPr>
            <a:spLocks noGrp="1"/>
          </p:cNvSpPr>
          <p:nvPr>
            <p:ph sz="half" idx="2"/>
          </p:nvPr>
        </p:nvSpPr>
        <p:spPr>
          <a:xfrm>
            <a:off x="251520" y="5229200"/>
            <a:ext cx="8458088" cy="1401019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cs-CZ" sz="3800" dirty="0" err="1" smtClean="0">
                <a:latin typeface="Garamond" pitchFamily="18" charset="0"/>
              </a:rPr>
              <a:t>the</a:t>
            </a:r>
            <a:r>
              <a:rPr lang="cs-CZ" sz="3800" dirty="0" smtClean="0">
                <a:latin typeface="Garamond" pitchFamily="18" charset="0"/>
              </a:rPr>
              <a:t> pretext </a:t>
            </a:r>
            <a:r>
              <a:rPr lang="cs-CZ" sz="3800" dirty="0" err="1" smtClean="0">
                <a:latin typeface="Garamond" pitchFamily="18" charset="0"/>
              </a:rPr>
              <a:t>for</a:t>
            </a:r>
            <a:r>
              <a:rPr lang="cs-CZ" sz="3800" dirty="0" smtClean="0">
                <a:latin typeface="Garamond" pitchFamily="18" charset="0"/>
              </a:rPr>
              <a:t> </a:t>
            </a:r>
            <a:r>
              <a:rPr lang="cs-CZ" sz="3800" dirty="0" err="1" smtClean="0">
                <a:latin typeface="Garamond" pitchFamily="18" charset="0"/>
              </a:rPr>
              <a:t>starting</a:t>
            </a:r>
            <a:r>
              <a:rPr lang="cs-CZ" sz="3800" dirty="0" smtClean="0">
                <a:latin typeface="Garamond" pitchFamily="18" charset="0"/>
              </a:rPr>
              <a:t> </a:t>
            </a:r>
            <a:r>
              <a:rPr lang="cs-CZ" sz="3800" dirty="0" err="1" smtClean="0">
                <a:latin typeface="Garamond" pitchFamily="18" charset="0"/>
              </a:rPr>
              <a:t>the</a:t>
            </a:r>
            <a:r>
              <a:rPr lang="cs-CZ" sz="3800" dirty="0" smtClean="0">
                <a:latin typeface="Garamond" pitchFamily="18" charset="0"/>
              </a:rPr>
              <a:t> </a:t>
            </a:r>
            <a:r>
              <a:rPr lang="cs-CZ" sz="3800" dirty="0" err="1" smtClean="0">
                <a:latin typeface="Garamond" pitchFamily="18" charset="0"/>
              </a:rPr>
              <a:t>war</a:t>
            </a:r>
            <a:r>
              <a:rPr lang="cs-CZ" sz="3800" dirty="0" smtClean="0">
                <a:latin typeface="Garamond" pitchFamily="18" charset="0"/>
              </a:rPr>
              <a:t> </a:t>
            </a:r>
            <a:r>
              <a:rPr lang="cs-CZ" sz="3800" dirty="0" err="1" smtClean="0">
                <a:latin typeface="Garamond" pitchFamily="18" charset="0"/>
              </a:rPr>
              <a:t>was</a:t>
            </a:r>
            <a:r>
              <a:rPr lang="cs-CZ" sz="3800" dirty="0" smtClean="0">
                <a:latin typeface="Garamond" pitchFamily="18" charset="0"/>
              </a:rPr>
              <a:t> </a:t>
            </a:r>
            <a:r>
              <a:rPr lang="cs-CZ" sz="3800" b="1" dirty="0" err="1" smtClean="0">
                <a:latin typeface="Garamond" pitchFamily="18" charset="0"/>
              </a:rPr>
              <a:t>the</a:t>
            </a:r>
            <a:r>
              <a:rPr lang="cs-CZ" sz="3800" b="1" dirty="0" smtClean="0">
                <a:latin typeface="Garamond" pitchFamily="18" charset="0"/>
              </a:rPr>
              <a:t> </a:t>
            </a:r>
            <a:r>
              <a:rPr lang="cs-CZ" sz="3800" b="1" dirty="0" err="1" smtClean="0">
                <a:latin typeface="Garamond" pitchFamily="18" charset="0"/>
              </a:rPr>
              <a:t>assassination</a:t>
            </a:r>
            <a:r>
              <a:rPr lang="cs-CZ" sz="3800" b="1" dirty="0" smtClean="0">
                <a:latin typeface="Garamond" pitchFamily="18" charset="0"/>
              </a:rPr>
              <a:t> </a:t>
            </a:r>
            <a:r>
              <a:rPr lang="cs-CZ" sz="3800" b="1" dirty="0" err="1" smtClean="0">
                <a:latin typeface="Garamond" pitchFamily="18" charset="0"/>
              </a:rPr>
              <a:t>of</a:t>
            </a:r>
            <a:r>
              <a:rPr lang="cs-CZ" sz="3800" b="1" dirty="0" smtClean="0">
                <a:latin typeface="Garamond" pitchFamily="18" charset="0"/>
              </a:rPr>
              <a:t> </a:t>
            </a:r>
            <a:r>
              <a:rPr lang="cs-CZ" sz="3800" b="1" dirty="0" err="1" smtClean="0">
                <a:latin typeface="Garamond" pitchFamily="18" charset="0"/>
              </a:rPr>
              <a:t>Archduke</a:t>
            </a:r>
            <a:r>
              <a:rPr lang="cs-CZ" sz="3800" b="1" dirty="0" smtClean="0">
                <a:latin typeface="Garamond" pitchFamily="18" charset="0"/>
              </a:rPr>
              <a:t> </a:t>
            </a:r>
            <a:r>
              <a:rPr lang="cs-CZ" sz="3800" b="1" dirty="0" err="1" smtClean="0">
                <a:latin typeface="Garamond" pitchFamily="18" charset="0"/>
              </a:rPr>
              <a:t>Franz</a:t>
            </a:r>
            <a:r>
              <a:rPr lang="cs-CZ" sz="3800" b="1" dirty="0" smtClean="0">
                <a:latin typeface="Garamond" pitchFamily="18" charset="0"/>
              </a:rPr>
              <a:t> Ferdinand </a:t>
            </a:r>
            <a:r>
              <a:rPr lang="cs-CZ" sz="3800" b="1" dirty="0" err="1" smtClean="0">
                <a:latin typeface="Garamond" pitchFamily="18" charset="0"/>
              </a:rPr>
              <a:t>of</a:t>
            </a:r>
            <a:r>
              <a:rPr lang="cs-CZ" sz="3800" b="1" dirty="0" smtClean="0">
                <a:latin typeface="Garamond" pitchFamily="18" charset="0"/>
              </a:rPr>
              <a:t> </a:t>
            </a:r>
            <a:r>
              <a:rPr lang="cs-CZ" sz="3800" b="1" dirty="0" err="1" smtClean="0">
                <a:latin typeface="Garamond" pitchFamily="18" charset="0"/>
              </a:rPr>
              <a:t>Austria</a:t>
            </a:r>
            <a:r>
              <a:rPr lang="cs-CZ" sz="3800" b="1" dirty="0" smtClean="0">
                <a:latin typeface="Garamond" pitchFamily="18" charset="0"/>
              </a:rPr>
              <a:t> </a:t>
            </a:r>
            <a:r>
              <a:rPr lang="cs-CZ" sz="3800" dirty="0" smtClean="0">
                <a:latin typeface="Garamond" pitchFamily="18" charset="0"/>
              </a:rPr>
              <a:t>in Sarajevo on June 28, 1914</a:t>
            </a:r>
          </a:p>
          <a:p>
            <a:pPr lvl="0"/>
            <a:r>
              <a:rPr lang="cs-CZ" sz="3800" dirty="0" err="1" smtClean="0">
                <a:latin typeface="Garamond" pitchFamily="18" charset="0"/>
              </a:rPr>
              <a:t>July</a:t>
            </a:r>
            <a:r>
              <a:rPr lang="cs-CZ" sz="3800" dirty="0" smtClean="0">
                <a:latin typeface="Garamond" pitchFamily="18" charset="0"/>
              </a:rPr>
              <a:t> 28, 1918 – </a:t>
            </a:r>
            <a:r>
              <a:rPr lang="cs-CZ" sz="3800" dirty="0" err="1" smtClean="0">
                <a:latin typeface="Garamond" pitchFamily="18" charset="0"/>
              </a:rPr>
              <a:t>Austria</a:t>
            </a:r>
            <a:r>
              <a:rPr lang="cs-CZ" sz="3800" dirty="0" smtClean="0">
                <a:latin typeface="Garamond" pitchFamily="18" charset="0"/>
              </a:rPr>
              <a:t>-</a:t>
            </a:r>
            <a:r>
              <a:rPr lang="cs-CZ" sz="3800" dirty="0" err="1" smtClean="0">
                <a:latin typeface="Garamond" pitchFamily="18" charset="0"/>
              </a:rPr>
              <a:t>Hungary</a:t>
            </a:r>
            <a:r>
              <a:rPr lang="cs-CZ" sz="3800" dirty="0" smtClean="0">
                <a:latin typeface="Garamond" pitchFamily="18" charset="0"/>
              </a:rPr>
              <a:t> </a:t>
            </a:r>
            <a:r>
              <a:rPr lang="cs-CZ" sz="3800" dirty="0" err="1" smtClean="0">
                <a:latin typeface="Garamond" pitchFamily="18" charset="0"/>
              </a:rPr>
              <a:t>declared</a:t>
            </a:r>
            <a:r>
              <a:rPr lang="cs-CZ" sz="3800" dirty="0" smtClean="0">
                <a:latin typeface="Garamond" pitchFamily="18" charset="0"/>
              </a:rPr>
              <a:t> </a:t>
            </a:r>
            <a:r>
              <a:rPr lang="cs-CZ" sz="3800" dirty="0" err="1" smtClean="0">
                <a:latin typeface="Garamond" pitchFamily="18" charset="0"/>
              </a:rPr>
              <a:t>the</a:t>
            </a:r>
            <a:r>
              <a:rPr lang="cs-CZ" sz="3800" dirty="0" smtClean="0">
                <a:latin typeface="Garamond" pitchFamily="18" charset="0"/>
              </a:rPr>
              <a:t> </a:t>
            </a:r>
            <a:r>
              <a:rPr lang="cs-CZ" sz="3800" dirty="0" err="1" smtClean="0">
                <a:latin typeface="Garamond" pitchFamily="18" charset="0"/>
              </a:rPr>
              <a:t>war</a:t>
            </a:r>
            <a:r>
              <a:rPr lang="cs-CZ" sz="3800" dirty="0" smtClean="0">
                <a:latin typeface="Garamond" pitchFamily="18" charset="0"/>
              </a:rPr>
              <a:t> on </a:t>
            </a:r>
            <a:r>
              <a:rPr lang="cs-CZ" sz="3800" dirty="0" err="1" smtClean="0">
                <a:latin typeface="Garamond" pitchFamily="18" charset="0"/>
              </a:rPr>
              <a:t>Serbia</a:t>
            </a:r>
            <a:endParaRPr lang="cs-CZ" sz="3800" dirty="0" smtClean="0">
              <a:latin typeface="Garamond" pitchFamily="18" charset="0"/>
            </a:endParaRPr>
          </a:p>
          <a:p>
            <a:endParaRPr lang="cs-CZ" sz="1600" dirty="0" smtClean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7242048" cy="588680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unification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Italy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3528392" cy="547260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dirty="0" err="1" smtClean="0">
                <a:latin typeface="Garamond" pitchFamily="18" charset="0"/>
              </a:rPr>
              <a:t>there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8 </a:t>
            </a:r>
            <a:r>
              <a:rPr lang="cs-CZ" dirty="0" err="1" smtClean="0">
                <a:latin typeface="Garamond" pitchFamily="18" charset="0"/>
              </a:rPr>
              <a:t>smaller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states</a:t>
            </a:r>
            <a:r>
              <a:rPr lang="cs-CZ" dirty="0" smtClean="0">
                <a:latin typeface="Garamond" pitchFamily="18" charset="0"/>
              </a:rPr>
              <a:t> in Italy -  </a:t>
            </a:r>
            <a:r>
              <a:rPr lang="cs-CZ" dirty="0" err="1" smtClean="0">
                <a:latin typeface="Garamond" pitchFamily="18" charset="0"/>
              </a:rPr>
              <a:t>rulers</a:t>
            </a:r>
            <a:r>
              <a:rPr lang="cs-CZ" dirty="0" smtClean="0">
                <a:latin typeface="Garamond" pitchFamily="18" charset="0"/>
              </a:rPr>
              <a:t> - 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Habsburgs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Bourbons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Pope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in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north</a:t>
            </a:r>
            <a:r>
              <a:rPr lang="cs-CZ" dirty="0" smtClean="0">
                <a:latin typeface="Garamond" pitchFamily="18" charset="0"/>
              </a:rPr>
              <a:t>-western part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most </a:t>
            </a:r>
            <a:r>
              <a:rPr lang="cs-CZ" dirty="0" err="1" smtClean="0">
                <a:latin typeface="Garamond" pitchFamily="18" charset="0"/>
              </a:rPr>
              <a:t>economicaly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developed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Kingdom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Sardinia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Piemont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situated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home</a:t>
            </a:r>
            <a:r>
              <a:rPr lang="cs-CZ" dirty="0" smtClean="0">
                <a:latin typeface="Garamond" pitchFamily="18" charset="0"/>
              </a:rPr>
              <a:t> dynasty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ruling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there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House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Savoy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– king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Victor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 Emanuel II </a:t>
            </a:r>
            <a:r>
              <a:rPr lang="cs-CZ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</a:p>
        </p:txBody>
      </p:sp>
      <p:pic>
        <p:nvPicPr>
          <p:cNvPr id="7" name="Zástupný symbol pro obsah 6" descr="mediterranea4nunificationitaly1870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23928" y="786864"/>
            <a:ext cx="4594035" cy="60711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targets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908720"/>
            <a:ext cx="7957392" cy="594928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cs-CZ" sz="3000" b="1" i="1" dirty="0" err="1" smtClean="0">
                <a:latin typeface="Garamond" pitchFamily="18" charset="0"/>
              </a:rPr>
              <a:t>Germany</a:t>
            </a:r>
            <a:r>
              <a:rPr lang="cs-CZ" sz="3000" dirty="0" smtClean="0">
                <a:latin typeface="Garamond" pitchFamily="18" charset="0"/>
              </a:rPr>
              <a:t> – </a:t>
            </a:r>
            <a:r>
              <a:rPr lang="cs-CZ" sz="3000" dirty="0" err="1" smtClean="0">
                <a:latin typeface="Garamond" pitchFamily="18" charset="0"/>
              </a:rPr>
              <a:t>the</a:t>
            </a:r>
            <a:r>
              <a:rPr lang="cs-CZ" sz="3000" dirty="0" smtClean="0">
                <a:latin typeface="Garamond" pitchFamily="18" charset="0"/>
              </a:rPr>
              <a:t> most </a:t>
            </a:r>
            <a:r>
              <a:rPr lang="cs-CZ" sz="3000" dirty="0" err="1" smtClean="0">
                <a:latin typeface="Garamond" pitchFamily="18" charset="0"/>
              </a:rPr>
              <a:t>agresive</a:t>
            </a:r>
            <a:r>
              <a:rPr lang="cs-CZ" sz="3000" dirty="0" smtClean="0">
                <a:latin typeface="Garamond" pitchFamily="18" charset="0"/>
              </a:rPr>
              <a:t>, </a:t>
            </a:r>
            <a:r>
              <a:rPr lang="cs-CZ" sz="3000" dirty="0" err="1" smtClean="0">
                <a:latin typeface="Garamond" pitchFamily="18" charset="0"/>
              </a:rPr>
              <a:t>wanted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new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colonies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and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wanted</a:t>
            </a:r>
            <a:r>
              <a:rPr lang="cs-CZ" sz="3000" dirty="0" smtClean="0">
                <a:latin typeface="Garamond" pitchFamily="18" charset="0"/>
              </a:rPr>
              <a:t> to </a:t>
            </a:r>
            <a:r>
              <a:rPr lang="cs-CZ" sz="3000" dirty="0" err="1" smtClean="0">
                <a:latin typeface="Garamond" pitchFamily="18" charset="0"/>
              </a:rPr>
              <a:t>expand</a:t>
            </a:r>
            <a:r>
              <a:rPr lang="cs-CZ" sz="3000" dirty="0" smtClean="0">
                <a:latin typeface="Garamond" pitchFamily="18" charset="0"/>
              </a:rPr>
              <a:t> to </a:t>
            </a:r>
            <a:r>
              <a:rPr lang="cs-CZ" sz="3000" dirty="0" err="1" smtClean="0">
                <a:latin typeface="Garamond" pitchFamily="18" charset="0"/>
              </a:rPr>
              <a:t>the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Middle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East</a:t>
            </a:r>
            <a:r>
              <a:rPr lang="cs-CZ" sz="3000" dirty="0" smtClean="0">
                <a:latin typeface="Garamond" pitchFamily="18" charset="0"/>
              </a:rPr>
              <a:t> (Berlin-</a:t>
            </a:r>
            <a:r>
              <a:rPr lang="cs-CZ" sz="3000" dirty="0" err="1" smtClean="0">
                <a:latin typeface="Garamond" pitchFamily="18" charset="0"/>
              </a:rPr>
              <a:t>Baghdad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railroad</a:t>
            </a:r>
            <a:r>
              <a:rPr lang="cs-CZ" sz="3000" dirty="0" smtClean="0">
                <a:latin typeface="Garamond" pitchFamily="18" charset="0"/>
              </a:rPr>
              <a:t>), </a:t>
            </a:r>
            <a:r>
              <a:rPr lang="cs-CZ" sz="3000" dirty="0" err="1" smtClean="0">
                <a:latin typeface="Garamond" pitchFamily="18" charset="0"/>
              </a:rPr>
              <a:t>also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wanted</a:t>
            </a:r>
            <a:r>
              <a:rPr lang="cs-CZ" sz="3000" dirty="0" smtClean="0">
                <a:latin typeface="Garamond" pitchFamily="18" charset="0"/>
              </a:rPr>
              <a:t> to rule in </a:t>
            </a:r>
            <a:r>
              <a:rPr lang="cs-CZ" sz="3000" dirty="0" err="1" smtClean="0">
                <a:latin typeface="Garamond" pitchFamily="18" charset="0"/>
              </a:rPr>
              <a:t>the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Central</a:t>
            </a:r>
            <a:r>
              <a:rPr lang="cs-CZ" sz="3000" dirty="0" smtClean="0">
                <a:latin typeface="Garamond" pitchFamily="18" charset="0"/>
              </a:rPr>
              <a:t>, </a:t>
            </a:r>
            <a:r>
              <a:rPr lang="cs-CZ" sz="3000" dirty="0" err="1" smtClean="0">
                <a:latin typeface="Garamond" pitchFamily="18" charset="0"/>
              </a:rPr>
              <a:t>Eastern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and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South</a:t>
            </a:r>
            <a:r>
              <a:rPr lang="cs-CZ" sz="3000" dirty="0" smtClean="0">
                <a:latin typeface="Garamond" pitchFamily="18" charset="0"/>
              </a:rPr>
              <a:t>-</a:t>
            </a:r>
            <a:r>
              <a:rPr lang="cs-CZ" sz="3000" dirty="0" err="1" smtClean="0">
                <a:latin typeface="Garamond" pitchFamily="18" charset="0"/>
              </a:rPr>
              <a:t>East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Europe</a:t>
            </a:r>
            <a:r>
              <a:rPr lang="cs-CZ" sz="3000" dirty="0" smtClean="0">
                <a:latin typeface="Garamond" pitchFamily="18" charset="0"/>
              </a:rPr>
              <a:t> (</a:t>
            </a:r>
            <a:r>
              <a:rPr lang="cs-CZ" sz="3000" dirty="0" err="1" smtClean="0">
                <a:latin typeface="Garamond" pitchFamily="18" charset="0"/>
              </a:rPr>
              <a:t>with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the</a:t>
            </a:r>
            <a:r>
              <a:rPr lang="cs-CZ" sz="3000" dirty="0" smtClean="0">
                <a:latin typeface="Garamond" pitchFamily="18" charset="0"/>
              </a:rPr>
              <a:t> help </a:t>
            </a:r>
            <a:r>
              <a:rPr lang="cs-CZ" sz="3000" dirty="0" err="1" smtClean="0">
                <a:latin typeface="Garamond" pitchFamily="18" charset="0"/>
              </a:rPr>
              <a:t>of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Austria</a:t>
            </a:r>
            <a:r>
              <a:rPr lang="cs-CZ" sz="3000" dirty="0" smtClean="0">
                <a:latin typeface="Garamond" pitchFamily="18" charset="0"/>
              </a:rPr>
              <a:t>-</a:t>
            </a:r>
            <a:r>
              <a:rPr lang="cs-CZ" sz="3000" dirty="0" err="1" smtClean="0">
                <a:latin typeface="Garamond" pitchFamily="18" charset="0"/>
              </a:rPr>
              <a:t>Hungary</a:t>
            </a:r>
            <a:r>
              <a:rPr lang="cs-CZ" sz="3000" dirty="0" smtClean="0">
                <a:latin typeface="Garamond" pitchFamily="18" charset="0"/>
              </a:rPr>
              <a:t>), </a:t>
            </a:r>
            <a:r>
              <a:rPr lang="cs-CZ" sz="3000" dirty="0" err="1" smtClean="0">
                <a:latin typeface="Garamond" pitchFamily="18" charset="0"/>
              </a:rPr>
              <a:t>Germany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also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wanted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some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areas</a:t>
            </a:r>
            <a:r>
              <a:rPr lang="cs-CZ" sz="3000" dirty="0" smtClean="0">
                <a:latin typeface="Garamond" pitchFamily="18" charset="0"/>
              </a:rPr>
              <a:t> in France </a:t>
            </a:r>
            <a:r>
              <a:rPr lang="cs-CZ" sz="3000" dirty="0" err="1" smtClean="0">
                <a:latin typeface="Garamond" pitchFamily="18" charset="0"/>
              </a:rPr>
              <a:t>and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Belgium</a:t>
            </a:r>
            <a:endParaRPr lang="cs-CZ" sz="3000" dirty="0" smtClean="0">
              <a:latin typeface="Garamond" pitchFamily="18" charset="0"/>
            </a:endParaRPr>
          </a:p>
          <a:p>
            <a:pPr lvl="0"/>
            <a:r>
              <a:rPr lang="cs-CZ" sz="3000" b="1" i="1" dirty="0" err="1" smtClean="0">
                <a:latin typeface="Garamond" pitchFamily="18" charset="0"/>
              </a:rPr>
              <a:t>Austria</a:t>
            </a:r>
            <a:r>
              <a:rPr lang="cs-CZ" sz="3000" b="1" i="1" dirty="0" smtClean="0">
                <a:latin typeface="Garamond" pitchFamily="18" charset="0"/>
              </a:rPr>
              <a:t>-</a:t>
            </a:r>
            <a:r>
              <a:rPr lang="cs-CZ" sz="3000" b="1" i="1" dirty="0" err="1" smtClean="0">
                <a:latin typeface="Garamond" pitchFamily="18" charset="0"/>
              </a:rPr>
              <a:t>Hungary</a:t>
            </a:r>
            <a:r>
              <a:rPr lang="cs-CZ" sz="3000" dirty="0" smtClean="0">
                <a:latin typeface="Garamond" pitchFamily="18" charset="0"/>
              </a:rPr>
              <a:t> – </a:t>
            </a:r>
            <a:r>
              <a:rPr lang="cs-CZ" sz="3000" dirty="0" err="1" smtClean="0">
                <a:latin typeface="Garamond" pitchFamily="18" charset="0"/>
              </a:rPr>
              <a:t>wanted</a:t>
            </a:r>
            <a:r>
              <a:rPr lang="cs-CZ" sz="3000" dirty="0" smtClean="0">
                <a:latin typeface="Garamond" pitchFamily="18" charset="0"/>
              </a:rPr>
              <a:t> to </a:t>
            </a:r>
            <a:r>
              <a:rPr lang="cs-CZ" sz="3000" dirty="0" err="1" smtClean="0">
                <a:latin typeface="Garamond" pitchFamily="18" charset="0"/>
              </a:rPr>
              <a:t>expand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into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the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Balkan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Peninsula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and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defeat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the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Kingdom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of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Serbia</a:t>
            </a:r>
            <a:r>
              <a:rPr lang="cs-CZ" sz="3000" dirty="0" smtClean="0">
                <a:latin typeface="Garamond" pitchFamily="18" charset="0"/>
              </a:rPr>
              <a:t>, </a:t>
            </a:r>
            <a:r>
              <a:rPr lang="cs-CZ" sz="3000" dirty="0" err="1" smtClean="0">
                <a:latin typeface="Garamond" pitchFamily="18" charset="0"/>
              </a:rPr>
              <a:t>which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was</a:t>
            </a:r>
            <a:r>
              <a:rPr lang="cs-CZ" sz="3000" dirty="0" smtClean="0">
                <a:latin typeface="Garamond" pitchFamily="18" charset="0"/>
              </a:rPr>
              <a:t> independent, </a:t>
            </a:r>
            <a:r>
              <a:rPr lang="cs-CZ" sz="3000" dirty="0" err="1" smtClean="0">
                <a:latin typeface="Garamond" pitchFamily="18" charset="0"/>
              </a:rPr>
              <a:t>Serbia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was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the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enemy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for</a:t>
            </a:r>
            <a:r>
              <a:rPr lang="cs-CZ" sz="3000" dirty="0" smtClean="0">
                <a:latin typeface="Garamond" pitchFamily="18" charset="0"/>
              </a:rPr>
              <a:t> A-H </a:t>
            </a:r>
            <a:r>
              <a:rPr lang="cs-CZ" sz="3000" dirty="0" err="1" smtClean="0">
                <a:latin typeface="Garamond" pitchFamily="18" charset="0"/>
              </a:rPr>
              <a:t>also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becauce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of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Bosnia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and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Herzegovina</a:t>
            </a:r>
            <a:endParaRPr lang="cs-CZ" sz="3000" dirty="0" smtClean="0">
              <a:latin typeface="Garamond" pitchFamily="18" charset="0"/>
            </a:endParaRPr>
          </a:p>
          <a:p>
            <a:pPr lvl="0"/>
            <a:r>
              <a:rPr lang="cs-CZ" sz="3000" b="1" i="1" dirty="0" smtClean="0">
                <a:latin typeface="Garamond" pitchFamily="18" charset="0"/>
              </a:rPr>
              <a:t>France –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wanted</a:t>
            </a:r>
            <a:r>
              <a:rPr lang="cs-CZ" sz="3000" dirty="0" smtClean="0">
                <a:latin typeface="Garamond" pitchFamily="18" charset="0"/>
              </a:rPr>
              <a:t> to </a:t>
            </a:r>
            <a:r>
              <a:rPr lang="cs-CZ" sz="3000" dirty="0" err="1" smtClean="0">
                <a:latin typeface="Garamond" pitchFamily="18" charset="0"/>
              </a:rPr>
              <a:t>get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back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Alsace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and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Loraine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from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Germany</a:t>
            </a:r>
            <a:r>
              <a:rPr lang="cs-CZ" sz="3000" dirty="0" smtClean="0">
                <a:latin typeface="Garamond" pitchFamily="18" charset="0"/>
              </a:rPr>
              <a:t> + </a:t>
            </a:r>
            <a:r>
              <a:rPr lang="cs-CZ" sz="3000" dirty="0" err="1" smtClean="0">
                <a:latin typeface="Garamond" pitchFamily="18" charset="0"/>
              </a:rPr>
              <a:t>keep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its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colonial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domains</a:t>
            </a:r>
            <a:endParaRPr lang="cs-CZ" sz="3000" dirty="0" smtClean="0">
              <a:latin typeface="Garamond" pitchFamily="18" charset="0"/>
            </a:endParaRPr>
          </a:p>
          <a:p>
            <a:pPr lvl="0"/>
            <a:r>
              <a:rPr lang="cs-CZ" sz="3000" b="1" i="1" dirty="0" err="1" smtClean="0">
                <a:latin typeface="Garamond" pitchFamily="18" charset="0"/>
              </a:rPr>
              <a:t>Russia</a:t>
            </a:r>
            <a:r>
              <a:rPr lang="cs-CZ" sz="3000" dirty="0" smtClean="0">
                <a:latin typeface="Garamond" pitchFamily="18" charset="0"/>
              </a:rPr>
              <a:t> – </a:t>
            </a:r>
            <a:r>
              <a:rPr lang="cs-CZ" sz="3000" dirty="0" err="1" smtClean="0">
                <a:latin typeface="Garamond" pitchFamily="18" charset="0"/>
              </a:rPr>
              <a:t>wanted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Galicia</a:t>
            </a:r>
            <a:r>
              <a:rPr lang="cs-CZ" sz="3000" dirty="0" smtClean="0">
                <a:latin typeface="Garamond" pitchFamily="18" charset="0"/>
              </a:rPr>
              <a:t> (</a:t>
            </a:r>
            <a:r>
              <a:rPr lang="cs-CZ" sz="3000" dirty="0" err="1" smtClean="0">
                <a:latin typeface="Garamond" pitchFamily="18" charset="0"/>
              </a:rPr>
              <a:t>which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was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Austro</a:t>
            </a:r>
            <a:r>
              <a:rPr lang="cs-CZ" sz="3000" dirty="0" smtClean="0">
                <a:latin typeface="Garamond" pitchFamily="18" charset="0"/>
              </a:rPr>
              <a:t>-</a:t>
            </a:r>
            <a:r>
              <a:rPr lang="cs-CZ" sz="3000" dirty="0" err="1" smtClean="0">
                <a:latin typeface="Garamond" pitchFamily="18" charset="0"/>
              </a:rPr>
              <a:t>Hungarian</a:t>
            </a:r>
            <a:r>
              <a:rPr lang="cs-CZ" sz="3000" dirty="0" smtClean="0">
                <a:latin typeface="Garamond" pitchFamily="18" charset="0"/>
              </a:rPr>
              <a:t> province in </a:t>
            </a:r>
            <a:r>
              <a:rPr lang="cs-CZ" sz="3000" dirty="0" err="1" smtClean="0">
                <a:latin typeface="Garamond" pitchFamily="18" charset="0"/>
              </a:rPr>
              <a:t>those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times</a:t>
            </a:r>
            <a:r>
              <a:rPr lang="cs-CZ" sz="3000" dirty="0" smtClean="0">
                <a:latin typeface="Garamond" pitchFamily="18" charset="0"/>
              </a:rPr>
              <a:t>), </a:t>
            </a:r>
            <a:r>
              <a:rPr lang="cs-CZ" sz="3000" dirty="0" err="1" smtClean="0">
                <a:latin typeface="Garamond" pitchFamily="18" charset="0"/>
              </a:rPr>
              <a:t>Silesia</a:t>
            </a:r>
            <a:r>
              <a:rPr lang="cs-CZ" sz="3000" dirty="0" smtClean="0">
                <a:latin typeface="Garamond" pitchFamily="18" charset="0"/>
              </a:rPr>
              <a:t>, </a:t>
            </a:r>
            <a:r>
              <a:rPr lang="cs-CZ" sz="3000" dirty="0" err="1" smtClean="0">
                <a:latin typeface="Garamond" pitchFamily="18" charset="0"/>
              </a:rPr>
              <a:t>and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some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parts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of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Balkan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Peninsula</a:t>
            </a:r>
            <a:r>
              <a:rPr lang="cs-CZ" sz="3000" dirty="0" smtClean="0">
                <a:latin typeface="Garamond" pitchFamily="18" charset="0"/>
              </a:rPr>
              <a:t>, </a:t>
            </a:r>
            <a:r>
              <a:rPr lang="cs-CZ" sz="3000" dirty="0" err="1" smtClean="0">
                <a:latin typeface="Garamond" pitchFamily="18" charset="0"/>
              </a:rPr>
              <a:t>especially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around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the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straits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between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Asia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and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Europe</a:t>
            </a:r>
            <a:r>
              <a:rPr lang="cs-CZ" sz="3000" dirty="0" smtClean="0">
                <a:latin typeface="Garamond" pitchFamily="18" charset="0"/>
              </a:rPr>
              <a:t> - </a:t>
            </a:r>
            <a:r>
              <a:rPr lang="cs-CZ" sz="3000" dirty="0" err="1" smtClean="0">
                <a:latin typeface="Garamond" pitchFamily="18" charset="0"/>
              </a:rPr>
              <a:t>Bosphorus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and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Dardanelles</a:t>
            </a:r>
            <a:endParaRPr lang="cs-CZ" sz="3000" dirty="0" smtClean="0">
              <a:latin typeface="Garamond" pitchFamily="18" charset="0"/>
            </a:endParaRPr>
          </a:p>
          <a:p>
            <a:pPr lvl="0"/>
            <a:r>
              <a:rPr lang="cs-CZ" sz="3000" b="1" i="1" dirty="0" err="1" smtClean="0">
                <a:latin typeface="Garamond" pitchFamily="18" charset="0"/>
              </a:rPr>
              <a:t>Serbia</a:t>
            </a:r>
            <a:r>
              <a:rPr lang="cs-CZ" sz="3000" dirty="0" smtClean="0">
                <a:latin typeface="Garamond" pitchFamily="18" charset="0"/>
              </a:rPr>
              <a:t> – </a:t>
            </a:r>
            <a:r>
              <a:rPr lang="cs-CZ" sz="3000" dirty="0" err="1" smtClean="0">
                <a:latin typeface="Garamond" pitchFamily="18" charset="0"/>
              </a:rPr>
              <a:t>wanted</a:t>
            </a:r>
            <a:r>
              <a:rPr lang="cs-CZ" sz="3000" dirty="0" smtClean="0">
                <a:latin typeface="Garamond" pitchFamily="18" charset="0"/>
              </a:rPr>
              <a:t> to </a:t>
            </a:r>
            <a:r>
              <a:rPr lang="cs-CZ" sz="3000" dirty="0" err="1" smtClean="0">
                <a:latin typeface="Garamond" pitchFamily="18" charset="0"/>
              </a:rPr>
              <a:t>keep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its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independence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and</a:t>
            </a:r>
            <a:r>
              <a:rPr lang="cs-CZ" sz="3000" dirty="0" smtClean="0">
                <a:latin typeface="Garamond" pitchFamily="18" charset="0"/>
              </a:rPr>
              <a:t> to </a:t>
            </a:r>
            <a:r>
              <a:rPr lang="cs-CZ" sz="3000" dirty="0" err="1" smtClean="0">
                <a:latin typeface="Garamond" pitchFamily="18" charset="0"/>
              </a:rPr>
              <a:t>form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the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Balkan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federation</a:t>
            </a:r>
            <a:r>
              <a:rPr lang="cs-CZ" sz="3000" dirty="0" smtClean="0">
                <a:latin typeface="Garamond" pitchFamily="18" charset="0"/>
              </a:rPr>
              <a:t> – </a:t>
            </a:r>
            <a:r>
              <a:rPr lang="cs-CZ" sz="3000" dirty="0" err="1" smtClean="0">
                <a:latin typeface="Garamond" pitchFamily="18" charset="0"/>
              </a:rPr>
              <a:t>with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Croats</a:t>
            </a:r>
            <a:r>
              <a:rPr lang="cs-CZ" sz="3000" dirty="0" smtClean="0">
                <a:latin typeface="Garamond" pitchFamily="18" charset="0"/>
              </a:rPr>
              <a:t>, </a:t>
            </a:r>
            <a:r>
              <a:rPr lang="cs-CZ" sz="3000" dirty="0" err="1" smtClean="0">
                <a:latin typeface="Garamond" pitchFamily="18" charset="0"/>
              </a:rPr>
              <a:t>Slovenes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and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Serbs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living</a:t>
            </a:r>
            <a:r>
              <a:rPr lang="cs-CZ" sz="3000" dirty="0" smtClean="0">
                <a:latin typeface="Garamond" pitchFamily="18" charset="0"/>
              </a:rPr>
              <a:t> in </a:t>
            </a:r>
            <a:r>
              <a:rPr lang="cs-CZ" sz="3000" dirty="0" err="1" smtClean="0">
                <a:latin typeface="Garamond" pitchFamily="18" charset="0"/>
              </a:rPr>
              <a:t>Austria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and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Hungary</a:t>
            </a:r>
            <a:endParaRPr lang="cs-CZ" sz="3000" dirty="0" smtClean="0">
              <a:latin typeface="Garamond" pitchFamily="18" charset="0"/>
            </a:endParaRPr>
          </a:p>
          <a:p>
            <a:pPr lvl="0"/>
            <a:r>
              <a:rPr lang="cs-CZ" sz="3000" b="1" i="1" dirty="0" smtClean="0">
                <a:latin typeface="Garamond" pitchFamily="18" charset="0"/>
              </a:rPr>
              <a:t>Great </a:t>
            </a:r>
            <a:r>
              <a:rPr lang="cs-CZ" sz="3000" b="1" i="1" dirty="0" err="1" smtClean="0">
                <a:latin typeface="Garamond" pitchFamily="18" charset="0"/>
              </a:rPr>
              <a:t>Britain</a:t>
            </a:r>
            <a:r>
              <a:rPr lang="cs-CZ" sz="3000" dirty="0" smtClean="0">
                <a:latin typeface="Garamond" pitchFamily="18" charset="0"/>
              </a:rPr>
              <a:t> – </a:t>
            </a:r>
            <a:r>
              <a:rPr lang="cs-CZ" sz="3000" dirty="0" err="1" smtClean="0">
                <a:latin typeface="Garamond" pitchFamily="18" charset="0"/>
              </a:rPr>
              <a:t>wanted</a:t>
            </a:r>
            <a:r>
              <a:rPr lang="cs-CZ" sz="3000" dirty="0" smtClean="0">
                <a:latin typeface="Garamond" pitchFamily="18" charset="0"/>
              </a:rPr>
              <a:t> to </a:t>
            </a:r>
            <a:r>
              <a:rPr lang="cs-CZ" sz="3000" dirty="0" err="1" smtClean="0">
                <a:latin typeface="Garamond" pitchFamily="18" charset="0"/>
              </a:rPr>
              <a:t>keep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its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colonies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and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exclude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Germany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from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world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trade</a:t>
            </a:r>
            <a:r>
              <a:rPr lang="cs-CZ" sz="3000" dirty="0" smtClean="0">
                <a:latin typeface="Garamond" pitchFamily="18" charset="0"/>
              </a:rPr>
              <a:t>, stop </a:t>
            </a:r>
            <a:r>
              <a:rPr lang="cs-CZ" sz="3000" dirty="0" err="1" smtClean="0">
                <a:latin typeface="Garamond" pitchFamily="18" charset="0"/>
              </a:rPr>
              <a:t>its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expansion</a:t>
            </a:r>
            <a:r>
              <a:rPr lang="cs-CZ" sz="3000" dirty="0" smtClean="0">
                <a:latin typeface="Garamond" pitchFamily="18" charset="0"/>
              </a:rPr>
              <a:t> to </a:t>
            </a:r>
            <a:r>
              <a:rPr lang="cs-CZ" sz="3000" dirty="0" err="1" smtClean="0">
                <a:latin typeface="Garamond" pitchFamily="18" charset="0"/>
              </a:rPr>
              <a:t>the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Middle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East</a:t>
            </a:r>
            <a:endParaRPr lang="cs-CZ" sz="3000" dirty="0" smtClean="0">
              <a:latin typeface="Garamond" pitchFamily="18" charset="0"/>
            </a:endParaRPr>
          </a:p>
          <a:p>
            <a:pPr lvl="0"/>
            <a:r>
              <a:rPr lang="cs-CZ" sz="3000" b="1" i="1" dirty="0" smtClean="0">
                <a:latin typeface="Garamond" pitchFamily="18" charset="0"/>
              </a:rPr>
              <a:t>USA</a:t>
            </a:r>
            <a:r>
              <a:rPr lang="cs-CZ" sz="3000" dirty="0" smtClean="0">
                <a:latin typeface="Garamond" pitchFamily="18" charset="0"/>
              </a:rPr>
              <a:t> – </a:t>
            </a:r>
            <a:r>
              <a:rPr lang="cs-CZ" sz="3000" dirty="0" err="1" smtClean="0">
                <a:latin typeface="Garamond" pitchFamily="18" charset="0"/>
              </a:rPr>
              <a:t>wanted</a:t>
            </a:r>
            <a:r>
              <a:rPr lang="cs-CZ" sz="3000" dirty="0" smtClean="0">
                <a:latin typeface="Garamond" pitchFamily="18" charset="0"/>
              </a:rPr>
              <a:t> to </a:t>
            </a:r>
            <a:r>
              <a:rPr lang="cs-CZ" sz="3000" dirty="0" err="1" smtClean="0">
                <a:latin typeface="Garamond" pitchFamily="18" charset="0"/>
              </a:rPr>
              <a:t>defend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democracy</a:t>
            </a:r>
            <a:r>
              <a:rPr lang="cs-CZ" sz="3000" dirty="0" smtClean="0">
                <a:latin typeface="Garamond" pitchFamily="18" charset="0"/>
              </a:rPr>
              <a:t> in </a:t>
            </a:r>
            <a:r>
              <a:rPr lang="cs-CZ" sz="3000" dirty="0" err="1" smtClean="0">
                <a:latin typeface="Garamond" pitchFamily="18" charset="0"/>
              </a:rPr>
              <a:t>the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world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and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the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principle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of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self</a:t>
            </a:r>
            <a:r>
              <a:rPr lang="cs-CZ" sz="3000" dirty="0" smtClean="0">
                <a:latin typeface="Garamond" pitchFamily="18" charset="0"/>
              </a:rPr>
              <a:t>-</a:t>
            </a:r>
            <a:r>
              <a:rPr lang="cs-CZ" sz="3000" dirty="0" err="1" smtClean="0">
                <a:latin typeface="Garamond" pitchFamily="18" charset="0"/>
              </a:rPr>
              <a:t>determination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of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the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nations</a:t>
            </a:r>
            <a:r>
              <a:rPr lang="cs-CZ" sz="3000" dirty="0" smtClean="0">
                <a:latin typeface="Garamond" pitchFamily="18" charset="0"/>
              </a:rPr>
              <a:t> (</a:t>
            </a:r>
            <a:r>
              <a:rPr lang="cs-CZ" sz="3000" dirty="0" err="1" smtClean="0">
                <a:latin typeface="Garamond" pitchFamily="18" charset="0"/>
              </a:rPr>
              <a:t>Woodrow</a:t>
            </a:r>
            <a:r>
              <a:rPr lang="cs-CZ" sz="3000" dirty="0" smtClean="0">
                <a:latin typeface="Garamond" pitchFamily="18" charset="0"/>
              </a:rPr>
              <a:t> Wilson)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39000" cy="660688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latin typeface="Garamond" pitchFamily="18" charset="0"/>
              </a:rPr>
              <a:t>Four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phases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of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the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war</a:t>
            </a:r>
            <a:r>
              <a:rPr lang="cs-CZ" sz="3100" dirty="0" smtClean="0">
                <a:latin typeface="Garamond" pitchFamily="18" charset="0"/>
              </a:rPr>
              <a:t>:</a:t>
            </a:r>
            <a:r>
              <a:rPr lang="cs-CZ" dirty="0" smtClean="0">
                <a:latin typeface="Garamond" pitchFamily="18" charset="0"/>
              </a:rPr>
              <a:t/>
            </a:r>
            <a:br>
              <a:rPr lang="cs-CZ" dirty="0" smtClean="0">
                <a:latin typeface="Garamond" pitchFamily="18" charset="0"/>
              </a:rPr>
            </a:br>
            <a:endParaRPr lang="cs-CZ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9416"/>
            <a:ext cx="7859216" cy="4846320"/>
          </a:xfrm>
        </p:spPr>
        <p:txBody>
          <a:bodyPr/>
          <a:lstStyle/>
          <a:p>
            <a:pPr marL="514350" indent="-514350">
              <a:buFont typeface="Wingdings" pitchFamily="2" charset="2"/>
              <a:buChar char="q"/>
            </a:pPr>
            <a:r>
              <a:rPr lang="cs-CZ" dirty="0" smtClean="0">
                <a:latin typeface="Garamond" pitchFamily="18" charset="0"/>
              </a:rPr>
              <a:t>August – </a:t>
            </a:r>
            <a:r>
              <a:rPr lang="cs-CZ" dirty="0" err="1" smtClean="0">
                <a:latin typeface="Garamond" pitchFamily="18" charset="0"/>
              </a:rPr>
              <a:t>December</a:t>
            </a:r>
            <a:r>
              <a:rPr lang="cs-CZ" dirty="0" smtClean="0">
                <a:latin typeface="Garamond" pitchFamily="18" charset="0"/>
              </a:rPr>
              <a:t> 1914 – </a:t>
            </a:r>
            <a:r>
              <a:rPr lang="cs-CZ" dirty="0" err="1" smtClean="0">
                <a:latin typeface="Garamond" pitchFamily="18" charset="0"/>
              </a:rPr>
              <a:t>offensive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operations</a:t>
            </a:r>
            <a:endParaRPr lang="cs-CZ" dirty="0" smtClean="0">
              <a:latin typeface="Garamond" pitchFamily="18" charset="0"/>
            </a:endParaRPr>
          </a:p>
          <a:p>
            <a:pPr marL="514350" indent="-514350">
              <a:buNone/>
            </a:pPr>
            <a:endParaRPr lang="cs-CZ" dirty="0" smtClean="0">
              <a:latin typeface="Garamond" pitchFamily="18" charset="0"/>
            </a:endParaRPr>
          </a:p>
          <a:p>
            <a:pPr marL="514350" lvl="0" indent="-514350">
              <a:buFont typeface="Wingdings" pitchFamily="2" charset="2"/>
              <a:buChar char="q"/>
            </a:pPr>
            <a:r>
              <a:rPr lang="cs-CZ" dirty="0" smtClean="0">
                <a:latin typeface="Garamond" pitchFamily="18" charset="0"/>
              </a:rPr>
              <a:t>1915–1916 – </a:t>
            </a:r>
            <a:r>
              <a:rPr lang="cs-CZ" dirty="0" err="1" smtClean="0">
                <a:latin typeface="Garamond" pitchFamily="18" charset="0"/>
              </a:rPr>
              <a:t>trench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warfare</a:t>
            </a:r>
            <a:endParaRPr lang="cs-CZ" dirty="0" smtClean="0">
              <a:latin typeface="Garamond" pitchFamily="18" charset="0"/>
            </a:endParaRPr>
          </a:p>
          <a:p>
            <a:pPr marL="514350" lvl="0" indent="-514350">
              <a:buNone/>
            </a:pPr>
            <a:endParaRPr lang="cs-CZ" dirty="0" smtClean="0">
              <a:latin typeface="Garamond" pitchFamily="18" charset="0"/>
            </a:endParaRPr>
          </a:p>
          <a:p>
            <a:pPr marL="514350" lvl="0" indent="-514350">
              <a:buFont typeface="Wingdings" pitchFamily="2" charset="2"/>
              <a:buChar char="q"/>
            </a:pPr>
            <a:r>
              <a:rPr lang="cs-CZ" dirty="0" smtClean="0">
                <a:latin typeface="Garamond" pitchFamily="18" charset="0"/>
              </a:rPr>
              <a:t>1917–1918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era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total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exhaustion</a:t>
            </a:r>
            <a:endParaRPr lang="cs-CZ" dirty="0" smtClean="0">
              <a:latin typeface="Garamond" pitchFamily="18" charset="0"/>
            </a:endParaRPr>
          </a:p>
          <a:p>
            <a:pPr marL="514350" lvl="0" indent="-514350">
              <a:buNone/>
            </a:pPr>
            <a:endParaRPr lang="cs-CZ" dirty="0" smtClean="0">
              <a:latin typeface="Garamond" pitchFamily="18" charset="0"/>
            </a:endParaRPr>
          </a:p>
          <a:p>
            <a:pPr marL="514350" lvl="0" indent="-514350">
              <a:buFont typeface="Wingdings" pitchFamily="2" charset="2"/>
              <a:buChar char="q"/>
            </a:pPr>
            <a:r>
              <a:rPr lang="cs-CZ" dirty="0" err="1" smtClean="0">
                <a:latin typeface="Garamond" pitchFamily="18" charset="0"/>
              </a:rPr>
              <a:t>March</a:t>
            </a:r>
            <a:r>
              <a:rPr lang="cs-CZ" dirty="0" smtClean="0">
                <a:latin typeface="Garamond" pitchFamily="18" charset="0"/>
              </a:rPr>
              <a:t> 1918 –</a:t>
            </a:r>
            <a:r>
              <a:rPr lang="cs-CZ" dirty="0" err="1" smtClean="0">
                <a:latin typeface="Garamond" pitchFamily="18" charset="0"/>
              </a:rPr>
              <a:t>November</a:t>
            </a:r>
            <a:r>
              <a:rPr lang="cs-CZ" dirty="0" smtClean="0">
                <a:latin typeface="Garamond" pitchFamily="18" charset="0"/>
              </a:rPr>
              <a:t> 1918 – </a:t>
            </a:r>
            <a:r>
              <a:rPr lang="cs-CZ" dirty="0" err="1" smtClean="0">
                <a:latin typeface="Garamond" pitchFamily="18" charset="0"/>
              </a:rPr>
              <a:t>supremacy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Allied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Powers</a:t>
            </a:r>
            <a:r>
              <a:rPr lang="cs-CZ" dirty="0" smtClean="0">
                <a:latin typeface="Garamond" pitchFamily="18" charset="0"/>
              </a:rPr>
              <a:t> (USA </a:t>
            </a:r>
            <a:r>
              <a:rPr lang="cs-CZ" dirty="0" err="1" smtClean="0">
                <a:latin typeface="Garamond" pitchFamily="18" charset="0"/>
              </a:rPr>
              <a:t>entered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April</a:t>
            </a:r>
            <a:r>
              <a:rPr lang="cs-CZ" dirty="0" smtClean="0">
                <a:latin typeface="Garamond" pitchFamily="18" charset="0"/>
              </a:rPr>
              <a:t> 1917)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Four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main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fronts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err="1" smtClean="0">
                <a:latin typeface="Garamond" pitchFamily="18" charset="0"/>
              </a:rPr>
              <a:t>Balkan</a:t>
            </a:r>
            <a:r>
              <a:rPr lang="cs-CZ" dirty="0" smtClean="0">
                <a:latin typeface="Garamond" pitchFamily="18" charset="0"/>
              </a:rPr>
              <a:t> front (</a:t>
            </a:r>
            <a:r>
              <a:rPr lang="cs-CZ" dirty="0" err="1" smtClean="0">
                <a:latin typeface="Garamond" pitchFamily="18" charset="0"/>
              </a:rPr>
              <a:t>Balkan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Peninsula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firstly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Serbia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then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Greece</a:t>
            </a:r>
            <a:r>
              <a:rPr lang="cs-CZ" dirty="0" smtClean="0">
                <a:latin typeface="Garamond" pitchFamily="18" charset="0"/>
              </a:rPr>
              <a:t>)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Western front (</a:t>
            </a:r>
            <a:r>
              <a:rPr lang="cs-CZ" dirty="0" err="1" smtClean="0">
                <a:latin typeface="Garamond" pitchFamily="18" charset="0"/>
              </a:rPr>
              <a:t>against</a:t>
            </a:r>
            <a:r>
              <a:rPr lang="cs-CZ" dirty="0" smtClean="0">
                <a:latin typeface="Garamond" pitchFamily="18" charset="0"/>
              </a:rPr>
              <a:t> France)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Eastern</a:t>
            </a:r>
            <a:r>
              <a:rPr lang="cs-CZ" dirty="0" smtClean="0">
                <a:latin typeface="Garamond" pitchFamily="18" charset="0"/>
              </a:rPr>
              <a:t> front (</a:t>
            </a:r>
            <a:r>
              <a:rPr lang="cs-CZ" dirty="0" err="1" smtClean="0">
                <a:latin typeface="Garamond" pitchFamily="18" charset="0"/>
              </a:rPr>
              <a:t>against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Russia</a:t>
            </a:r>
            <a:r>
              <a:rPr lang="cs-CZ" dirty="0" smtClean="0">
                <a:latin typeface="Garamond" pitchFamily="18" charset="0"/>
              </a:rPr>
              <a:t>)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Italian</a:t>
            </a:r>
            <a:r>
              <a:rPr lang="cs-CZ" dirty="0" smtClean="0">
                <a:latin typeface="Garamond" pitchFamily="18" charset="0"/>
              </a:rPr>
              <a:t> front </a:t>
            </a:r>
          </a:p>
          <a:p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also</a:t>
            </a:r>
            <a:r>
              <a:rPr lang="cs-CZ" dirty="0" smtClean="0">
                <a:latin typeface="Garamond" pitchFamily="18" charset="0"/>
              </a:rPr>
              <a:t> naval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(in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Pacific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Ocean</a:t>
            </a:r>
            <a:r>
              <a:rPr lang="cs-CZ" dirty="0" smtClean="0">
                <a:latin typeface="Garamond" pitchFamily="18" charset="0"/>
              </a:rPr>
              <a:t> – Japan +  Great </a:t>
            </a:r>
            <a:r>
              <a:rPr lang="cs-CZ" dirty="0" err="1" smtClean="0">
                <a:latin typeface="Garamond" pitchFamily="18" charset="0"/>
              </a:rPr>
              <a:t>Britain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against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, in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Nothern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Sea</a:t>
            </a:r>
            <a:r>
              <a:rPr lang="cs-CZ" dirty="0" smtClean="0">
                <a:latin typeface="Garamond" pitchFamily="18" charset="0"/>
              </a:rPr>
              <a:t> – Great </a:t>
            </a:r>
            <a:r>
              <a:rPr lang="cs-CZ" dirty="0" err="1" smtClean="0">
                <a:latin typeface="Garamond" pitchFamily="18" charset="0"/>
              </a:rPr>
              <a:t>Britain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against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) 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warfare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colonies</a:t>
            </a:r>
            <a:endParaRPr lang="cs-CZ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Balkan</a:t>
            </a:r>
            <a:r>
              <a:rPr lang="cs-CZ" sz="2800" dirty="0" smtClean="0">
                <a:latin typeface="Garamond" pitchFamily="18" charset="0"/>
              </a:rPr>
              <a:t> Front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136904" cy="5114968"/>
          </a:xfrm>
        </p:spPr>
        <p:txBody>
          <a:bodyPr>
            <a:normAutofit lnSpcReduction="10000"/>
          </a:bodyPr>
          <a:lstStyle/>
          <a:p>
            <a:pPr lvl="0"/>
            <a:r>
              <a:rPr lang="cs-CZ" sz="2800" dirty="0" err="1" smtClean="0">
                <a:latin typeface="Garamond" pitchFamily="18" charset="0"/>
              </a:rPr>
              <a:t>Austrian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army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was</a:t>
            </a:r>
            <a:r>
              <a:rPr lang="cs-CZ" sz="2800" dirty="0" smtClean="0">
                <a:latin typeface="Garamond" pitchFamily="18" charset="0"/>
              </a:rPr>
              <a:t> not </a:t>
            </a:r>
            <a:r>
              <a:rPr lang="cs-CZ" sz="2800" dirty="0" err="1" smtClean="0">
                <a:latin typeface="Garamond" pitchFamily="18" charset="0"/>
              </a:rPr>
              <a:t>succesful</a:t>
            </a:r>
            <a:r>
              <a:rPr lang="cs-CZ" sz="2800" dirty="0" smtClean="0">
                <a:latin typeface="Garamond" pitchFamily="18" charset="0"/>
              </a:rPr>
              <a:t> in </a:t>
            </a:r>
            <a:r>
              <a:rPr lang="cs-CZ" sz="2800" dirty="0" err="1" smtClean="0">
                <a:latin typeface="Garamond" pitchFamily="18" charset="0"/>
              </a:rPr>
              <a:t>Serbia</a:t>
            </a:r>
            <a:r>
              <a:rPr lang="cs-CZ" sz="2800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sz="2800" dirty="0" err="1" smtClean="0">
                <a:latin typeface="Garamond" pitchFamily="18" charset="0"/>
              </a:rPr>
              <a:t>September</a:t>
            </a:r>
            <a:r>
              <a:rPr lang="cs-CZ" sz="2800" dirty="0" smtClean="0">
                <a:latin typeface="Garamond" pitchFamily="18" charset="0"/>
              </a:rPr>
              <a:t> 1915 – </a:t>
            </a:r>
            <a:r>
              <a:rPr lang="cs-CZ" sz="2800" b="1" dirty="0" err="1" smtClean="0">
                <a:latin typeface="Garamond" pitchFamily="18" charset="0"/>
              </a:rPr>
              <a:t>Bulgaria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entered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war</a:t>
            </a:r>
            <a:endParaRPr lang="cs-CZ" sz="2800" dirty="0" smtClean="0">
              <a:latin typeface="Garamond" pitchFamily="18" charset="0"/>
            </a:endParaRPr>
          </a:p>
          <a:p>
            <a:pPr lvl="0"/>
            <a:r>
              <a:rPr lang="cs-CZ" sz="2800" dirty="0" err="1" smtClean="0">
                <a:latin typeface="Garamond" pitchFamily="18" charset="0"/>
              </a:rPr>
              <a:t>during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October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and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November</a:t>
            </a:r>
            <a:r>
              <a:rPr lang="cs-CZ" sz="2800" dirty="0" smtClean="0">
                <a:latin typeface="Garamond" pitchFamily="18" charset="0"/>
              </a:rPr>
              <a:t> 1915 </a:t>
            </a:r>
            <a:r>
              <a:rPr lang="cs-CZ" sz="2800" dirty="0" err="1" smtClean="0">
                <a:latin typeface="Garamond" pitchFamily="18" charset="0"/>
              </a:rPr>
              <a:t>German</a:t>
            </a:r>
            <a:r>
              <a:rPr lang="cs-CZ" sz="2800" dirty="0" smtClean="0">
                <a:latin typeface="Garamond" pitchFamily="18" charset="0"/>
              </a:rPr>
              <a:t>-</a:t>
            </a:r>
            <a:r>
              <a:rPr lang="cs-CZ" sz="2800" dirty="0" err="1" smtClean="0">
                <a:latin typeface="Garamond" pitchFamily="18" charset="0"/>
              </a:rPr>
              <a:t>Austrian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and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Bulgarian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troops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occupied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Serbia</a:t>
            </a:r>
            <a:endParaRPr lang="cs-CZ" sz="2800" dirty="0" smtClean="0">
              <a:latin typeface="Garamond" pitchFamily="18" charset="0"/>
            </a:endParaRPr>
          </a:p>
          <a:p>
            <a:pPr lvl="0"/>
            <a:r>
              <a:rPr lang="cs-CZ" sz="2800" dirty="0" smtClean="0">
                <a:latin typeface="Garamond" pitchFamily="18" charset="0"/>
              </a:rPr>
              <a:t>in </a:t>
            </a:r>
            <a:r>
              <a:rPr lang="cs-CZ" sz="2800" dirty="0" err="1" smtClean="0">
                <a:latin typeface="Garamond" pitchFamily="18" charset="0"/>
              </a:rPr>
              <a:t>spring</a:t>
            </a:r>
            <a:r>
              <a:rPr lang="cs-CZ" sz="2800" dirty="0" smtClean="0">
                <a:latin typeface="Garamond" pitchFamily="18" charset="0"/>
              </a:rPr>
              <a:t> 1915 –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Allied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Powers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prepared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the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operation</a:t>
            </a:r>
            <a:r>
              <a:rPr lang="cs-CZ" sz="2800" b="1" dirty="0" smtClean="0">
                <a:latin typeface="Garamond" pitchFamily="18" charset="0"/>
              </a:rPr>
              <a:t> in Gallipoli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against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Turkey</a:t>
            </a:r>
            <a:r>
              <a:rPr lang="cs-CZ" sz="2800" dirty="0" smtClean="0">
                <a:latin typeface="Garamond" pitchFamily="18" charset="0"/>
              </a:rPr>
              <a:t>, </a:t>
            </a:r>
            <a:r>
              <a:rPr lang="cs-CZ" sz="2800" dirty="0" err="1" smtClean="0">
                <a:latin typeface="Garamond" pitchFamily="18" charset="0"/>
              </a:rPr>
              <a:t>British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troops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under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command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b="1" dirty="0" smtClean="0">
                <a:latin typeface="Garamond" pitchFamily="18" charset="0"/>
              </a:rPr>
              <a:t>Winston </a:t>
            </a:r>
            <a:r>
              <a:rPr lang="cs-CZ" sz="2800" b="1" dirty="0" err="1" smtClean="0">
                <a:latin typeface="Garamond" pitchFamily="18" charset="0"/>
              </a:rPr>
              <a:t>Churchill</a:t>
            </a:r>
            <a:r>
              <a:rPr lang="cs-CZ" sz="2800" dirty="0" smtClean="0">
                <a:latin typeface="Garamond" pitchFamily="18" charset="0"/>
              </a:rPr>
              <a:t>, </a:t>
            </a:r>
            <a:r>
              <a:rPr lang="cs-CZ" sz="2800" dirty="0" err="1" smtClean="0">
                <a:latin typeface="Garamond" pitchFamily="18" charset="0"/>
              </a:rPr>
              <a:t>but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operation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was</a:t>
            </a:r>
            <a:r>
              <a:rPr lang="cs-CZ" sz="2800" dirty="0" smtClean="0">
                <a:latin typeface="Garamond" pitchFamily="18" charset="0"/>
              </a:rPr>
              <a:t> not </a:t>
            </a:r>
            <a:r>
              <a:rPr lang="cs-CZ" sz="2800" dirty="0" err="1" smtClean="0">
                <a:latin typeface="Garamond" pitchFamily="18" charset="0"/>
              </a:rPr>
              <a:t>successful</a:t>
            </a:r>
            <a:endParaRPr lang="cs-CZ" sz="2800" dirty="0" smtClean="0">
              <a:latin typeface="Garamond" pitchFamily="18" charset="0"/>
            </a:endParaRPr>
          </a:p>
          <a:p>
            <a:pPr lvl="0"/>
            <a:r>
              <a:rPr lang="cs-CZ" sz="2800" dirty="0" err="1" smtClean="0">
                <a:latin typeface="Garamond" pitchFamily="18" charset="0"/>
              </a:rPr>
              <a:t>then</a:t>
            </a:r>
            <a:r>
              <a:rPr lang="cs-CZ" sz="2800" dirty="0" smtClean="0">
                <a:latin typeface="Garamond" pitchFamily="18" charset="0"/>
              </a:rPr>
              <a:t> in 1916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Macedonian</a:t>
            </a:r>
            <a:r>
              <a:rPr lang="cs-CZ" sz="2800" dirty="0" smtClean="0">
                <a:latin typeface="Garamond" pitchFamily="18" charset="0"/>
              </a:rPr>
              <a:t> Front in </a:t>
            </a:r>
            <a:r>
              <a:rPr lang="cs-CZ" sz="2800" dirty="0" err="1" smtClean="0">
                <a:latin typeface="Garamond" pitchFamily="18" charset="0"/>
              </a:rPr>
              <a:t>Greece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opened</a:t>
            </a:r>
            <a:r>
              <a:rPr lang="cs-CZ" sz="2800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Bulgarians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were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defeated</a:t>
            </a:r>
            <a:r>
              <a:rPr lang="cs-CZ" sz="2800" dirty="0" smtClean="0">
                <a:latin typeface="Garamond" pitchFamily="18" charset="0"/>
              </a:rPr>
              <a:t> in </a:t>
            </a:r>
            <a:r>
              <a:rPr lang="cs-CZ" sz="2800" dirty="0" err="1" smtClean="0">
                <a:latin typeface="Garamond" pitchFamily="18" charset="0"/>
              </a:rPr>
              <a:t>September</a:t>
            </a:r>
            <a:r>
              <a:rPr lang="cs-CZ" sz="2800" dirty="0" smtClean="0">
                <a:latin typeface="Garamond" pitchFamily="18" charset="0"/>
              </a:rPr>
              <a:t> 1918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660688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Garamond" pitchFamily="18" charset="0"/>
              </a:rPr>
              <a:t>Western Front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8208912" cy="547260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attacked</a:t>
            </a:r>
            <a:r>
              <a:rPr lang="cs-CZ" dirty="0" smtClean="0">
                <a:latin typeface="Garamond" pitchFamily="18" charset="0"/>
              </a:rPr>
              <a:t> France </a:t>
            </a:r>
            <a:r>
              <a:rPr lang="cs-CZ" dirty="0" err="1" smtClean="0">
                <a:latin typeface="Garamond" pitchFamily="18" charset="0"/>
              </a:rPr>
              <a:t>according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called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Schlieffen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Plan</a:t>
            </a:r>
            <a:r>
              <a:rPr lang="cs-CZ" dirty="0" smtClean="0">
                <a:latin typeface="Garamond" pitchFamily="18" charset="0"/>
              </a:rPr>
              <a:t> - </a:t>
            </a:r>
            <a:r>
              <a:rPr lang="cs-CZ" dirty="0" err="1" smtClean="0">
                <a:latin typeface="Garamond" pitchFamily="18" charset="0"/>
              </a:rPr>
              <a:t>designed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attack</a:t>
            </a:r>
            <a:r>
              <a:rPr lang="cs-CZ" dirty="0" smtClean="0">
                <a:latin typeface="Garamond" pitchFamily="18" charset="0"/>
              </a:rPr>
              <a:t> France </a:t>
            </a:r>
            <a:r>
              <a:rPr lang="cs-CZ" dirty="0" err="1" smtClean="0">
                <a:latin typeface="Garamond" pitchFamily="18" charset="0"/>
              </a:rPr>
              <a:t>quickly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through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neutral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Belgium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Great </a:t>
            </a:r>
            <a:r>
              <a:rPr lang="cs-CZ" dirty="0" err="1" smtClean="0">
                <a:latin typeface="Garamond" pitchFamily="18" charset="0"/>
              </a:rPr>
              <a:t>Britain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declared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on </a:t>
            </a:r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because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breaking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Belgic</a:t>
            </a:r>
            <a:r>
              <a:rPr lang="cs-CZ" dirty="0" smtClean="0">
                <a:latin typeface="Garamond" pitchFamily="18" charset="0"/>
              </a:rPr>
              <a:t> neutrality 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troops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stopped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First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Battle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Marne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September</a:t>
            </a:r>
            <a:r>
              <a:rPr lang="cs-CZ" dirty="0" smtClean="0">
                <a:latin typeface="Garamond" pitchFamily="18" charset="0"/>
              </a:rPr>
              <a:t> 1914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offensive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changed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into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trench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warfare</a:t>
            </a:r>
            <a:endParaRPr lang="cs-CZ" i="1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March</a:t>
            </a:r>
            <a:r>
              <a:rPr lang="cs-CZ" dirty="0" smtClean="0">
                <a:latin typeface="Garamond" pitchFamily="18" charset="0"/>
              </a:rPr>
              <a:t> 1915 –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second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Battle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Ypres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used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chlorine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gas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– 15 </a:t>
            </a:r>
            <a:r>
              <a:rPr lang="cs-CZ" dirty="0" err="1" smtClean="0">
                <a:latin typeface="Garamond" pitchFamily="18" charset="0"/>
              </a:rPr>
              <a:t>thousands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poisoned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from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February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till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September</a:t>
            </a:r>
            <a:r>
              <a:rPr lang="cs-CZ" dirty="0" smtClean="0">
                <a:latin typeface="Garamond" pitchFamily="18" charset="0"/>
              </a:rPr>
              <a:t> 1916 – </a:t>
            </a:r>
            <a:r>
              <a:rPr lang="cs-CZ" dirty="0" err="1" smtClean="0">
                <a:latin typeface="Garamond" pitchFamily="18" charset="0"/>
              </a:rPr>
              <a:t>bloody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battle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Verdun</a:t>
            </a:r>
            <a:r>
              <a:rPr lang="cs-CZ" dirty="0" smtClean="0">
                <a:latin typeface="Garamond" pitchFamily="18" charset="0"/>
              </a:rPr>
              <a:t> – 600 </a:t>
            </a:r>
            <a:r>
              <a:rPr lang="cs-CZ" dirty="0" err="1" smtClean="0">
                <a:latin typeface="Garamond" pitchFamily="18" charset="0"/>
              </a:rPr>
              <a:t>thousands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casualties</a:t>
            </a:r>
            <a:r>
              <a:rPr lang="cs-CZ" dirty="0" smtClean="0">
                <a:latin typeface="Garamond" pitchFamily="18" charset="0"/>
              </a:rPr>
              <a:t>,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from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July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till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November</a:t>
            </a:r>
            <a:r>
              <a:rPr lang="cs-CZ" dirty="0" smtClean="0">
                <a:latin typeface="Garamond" pitchFamily="18" charset="0"/>
              </a:rPr>
              <a:t> 1916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great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battle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Somme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- </a:t>
            </a:r>
            <a:r>
              <a:rPr lang="cs-CZ" dirty="0" err="1" smtClean="0">
                <a:latin typeface="Garamond" pitchFamily="18" charset="0"/>
              </a:rPr>
              <a:t>totally</a:t>
            </a:r>
            <a:r>
              <a:rPr lang="cs-CZ" dirty="0" smtClean="0">
                <a:latin typeface="Garamond" pitchFamily="18" charset="0"/>
              </a:rPr>
              <a:t> 1 </a:t>
            </a:r>
            <a:r>
              <a:rPr lang="cs-CZ" dirty="0" err="1" smtClean="0">
                <a:latin typeface="Garamond" pitchFamily="18" charset="0"/>
              </a:rPr>
              <a:t>million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casualties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during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whole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battle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new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British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invention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used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i="1" dirty="0" err="1" smtClean="0">
                <a:latin typeface="Garamond" pitchFamily="18" charset="0"/>
              </a:rPr>
              <a:t>the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tanks</a:t>
            </a:r>
            <a:endParaRPr lang="cs-CZ" i="1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44664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Garamond" pitchFamily="18" charset="0"/>
              </a:rPr>
              <a:t>Western Front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457200" y="5589240"/>
            <a:ext cx="3520440" cy="864096"/>
          </a:xfrm>
        </p:spPr>
        <p:txBody>
          <a:bodyPr>
            <a:no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Second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Battle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Ypres</a:t>
            </a:r>
            <a:endParaRPr lang="cs-CZ" sz="2800" dirty="0" smtClean="0">
              <a:latin typeface="Garamond" pitchFamily="18" charset="0"/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>
          <a:xfrm>
            <a:off x="4178808" y="5589240"/>
            <a:ext cx="3520440" cy="864096"/>
          </a:xfrm>
        </p:spPr>
        <p:txBody>
          <a:bodyPr>
            <a:no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Battle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Somme</a:t>
            </a:r>
            <a:endParaRPr lang="cs-CZ" sz="2800" dirty="0">
              <a:latin typeface="Garamond" pitchFamily="18" charset="0"/>
            </a:endParaRPr>
          </a:p>
        </p:txBody>
      </p:sp>
      <p:pic>
        <p:nvPicPr>
          <p:cNvPr id="10" name="Zástupný symbol pro obsah 9" descr="fww0828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2664296" cy="3783300"/>
          </a:xfrm>
        </p:spPr>
      </p:pic>
      <p:pic>
        <p:nvPicPr>
          <p:cNvPr id="12" name="Zástupný symbol pro obsah 11" descr="Battle-of-the-Somme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2276872"/>
            <a:ext cx="3521075" cy="2635776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Eastern</a:t>
            </a:r>
            <a:r>
              <a:rPr lang="cs-CZ" sz="2800" dirty="0" smtClean="0">
                <a:latin typeface="Garamond" pitchFamily="18" charset="0"/>
              </a:rPr>
              <a:t> Front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836712"/>
            <a:ext cx="7920880" cy="583264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sz="2800" dirty="0" smtClean="0">
                <a:latin typeface="Garamond" pitchFamily="18" charset="0"/>
              </a:rPr>
              <a:t>In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east</a:t>
            </a:r>
            <a:r>
              <a:rPr lang="cs-CZ" sz="2800" dirty="0" smtClean="0">
                <a:latin typeface="Garamond" pitchFamily="18" charset="0"/>
              </a:rPr>
              <a:t>, </a:t>
            </a:r>
            <a:r>
              <a:rPr lang="cs-CZ" sz="2800" dirty="0" err="1" smtClean="0">
                <a:latin typeface="Garamond" pitchFamily="18" charset="0"/>
              </a:rPr>
              <a:t>Russia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attacked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East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Prussia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but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defeated</a:t>
            </a:r>
            <a:r>
              <a:rPr lang="cs-CZ" sz="2800" dirty="0" smtClean="0">
                <a:latin typeface="Garamond" pitchFamily="18" charset="0"/>
              </a:rPr>
              <a:t> by </a:t>
            </a:r>
            <a:r>
              <a:rPr lang="cs-CZ" sz="2800" dirty="0" err="1" smtClean="0">
                <a:latin typeface="Garamond" pitchFamily="18" charset="0"/>
              </a:rPr>
              <a:t>German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army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at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series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battles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colectively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known</a:t>
            </a:r>
            <a:r>
              <a:rPr lang="cs-CZ" sz="2800" dirty="0" smtClean="0">
                <a:latin typeface="Garamond" pitchFamily="18" charset="0"/>
              </a:rPr>
              <a:t> as </a:t>
            </a:r>
            <a:r>
              <a:rPr lang="cs-CZ" sz="2800" dirty="0" err="1" smtClean="0">
                <a:latin typeface="Garamond" pitchFamily="18" charset="0"/>
              </a:rPr>
              <a:t>t</a:t>
            </a:r>
            <a:r>
              <a:rPr lang="cs-CZ" sz="2800" b="1" dirty="0" err="1" smtClean="0">
                <a:latin typeface="Garamond" pitchFamily="18" charset="0"/>
              </a:rPr>
              <a:t>he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Battle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of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Tannenberg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dirty="0" smtClean="0">
                <a:latin typeface="Garamond" pitchFamily="18" charset="0"/>
              </a:rPr>
              <a:t>in August 1914</a:t>
            </a:r>
          </a:p>
          <a:p>
            <a:pPr lvl="0"/>
            <a:r>
              <a:rPr lang="cs-CZ" sz="2800" dirty="0" err="1" smtClean="0">
                <a:latin typeface="Garamond" pitchFamily="18" charset="0"/>
              </a:rPr>
              <a:t>Already</a:t>
            </a:r>
            <a:r>
              <a:rPr lang="cs-CZ" sz="2800" dirty="0" smtClean="0">
                <a:latin typeface="Garamond" pitchFamily="18" charset="0"/>
              </a:rPr>
              <a:t> in 1914 –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Czech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Company</a:t>
            </a:r>
            <a:r>
              <a:rPr lang="cs-CZ" sz="2800" dirty="0" smtClean="0">
                <a:latin typeface="Garamond" pitchFamily="18" charset="0"/>
              </a:rPr>
              <a:t> in </a:t>
            </a:r>
            <a:r>
              <a:rPr lang="cs-CZ" sz="2800" dirty="0" err="1" smtClean="0">
                <a:latin typeface="Garamond" pitchFamily="18" charset="0"/>
              </a:rPr>
              <a:t>Russian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Army</a:t>
            </a:r>
            <a:r>
              <a:rPr lang="cs-CZ" sz="2800" dirty="0" smtClean="0">
                <a:latin typeface="Garamond" pitchFamily="18" charset="0"/>
              </a:rPr>
              <a:t> – </a:t>
            </a:r>
            <a:r>
              <a:rPr lang="cs-CZ" sz="2800" dirty="0" err="1" smtClean="0">
                <a:latin typeface="Garamond" pitchFamily="18" charset="0"/>
              </a:rPr>
              <a:t>Legions</a:t>
            </a:r>
            <a:r>
              <a:rPr lang="cs-CZ" sz="2800" dirty="0" smtClean="0">
                <a:latin typeface="Garamond" pitchFamily="18" charset="0"/>
              </a:rPr>
              <a:t> (</a:t>
            </a:r>
            <a:r>
              <a:rPr lang="cs-CZ" sz="2800" dirty="0" err="1" smtClean="0">
                <a:latin typeface="Garamond" pitchFamily="18" charset="0"/>
              </a:rPr>
              <a:t>originally</a:t>
            </a:r>
            <a:r>
              <a:rPr lang="cs-CZ" sz="2800" dirty="0" smtClean="0">
                <a:latin typeface="Garamond" pitchFamily="18" charset="0"/>
              </a:rPr>
              <a:t> –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Czechs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living</a:t>
            </a:r>
            <a:r>
              <a:rPr lang="cs-CZ" sz="2800" dirty="0" smtClean="0">
                <a:latin typeface="Garamond" pitchFamily="18" charset="0"/>
              </a:rPr>
              <a:t> in </a:t>
            </a:r>
            <a:r>
              <a:rPr lang="cs-CZ" sz="2800" dirty="0" err="1" smtClean="0">
                <a:latin typeface="Garamond" pitchFamily="18" charset="0"/>
              </a:rPr>
              <a:t>Russia</a:t>
            </a:r>
            <a:r>
              <a:rPr lang="cs-CZ" sz="2800" dirty="0" smtClean="0">
                <a:latin typeface="Garamond" pitchFamily="18" charset="0"/>
              </a:rPr>
              <a:t>, </a:t>
            </a:r>
            <a:r>
              <a:rPr lang="cs-CZ" sz="2800" dirty="0" err="1" smtClean="0">
                <a:latin typeface="Garamond" pitchFamily="18" charset="0"/>
              </a:rPr>
              <a:t>prisoners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war</a:t>
            </a:r>
            <a:r>
              <a:rPr lang="cs-CZ" sz="2800" dirty="0" smtClean="0">
                <a:latin typeface="Garamond" pitchFamily="18" charset="0"/>
              </a:rPr>
              <a:t>, </a:t>
            </a:r>
            <a:r>
              <a:rPr lang="cs-CZ" sz="2800" dirty="0" err="1" smtClean="0">
                <a:latin typeface="Garamond" pitchFamily="18" charset="0"/>
              </a:rPr>
              <a:t>volunteers</a:t>
            </a:r>
            <a:r>
              <a:rPr lang="cs-CZ" sz="2800" dirty="0" smtClean="0">
                <a:latin typeface="Garamond" pitchFamily="18" charset="0"/>
              </a:rPr>
              <a:t>)</a:t>
            </a:r>
          </a:p>
          <a:p>
            <a:r>
              <a:rPr lang="cs-CZ" sz="2800" dirty="0" err="1" smtClean="0">
                <a:latin typeface="Garamond" pitchFamily="18" charset="0"/>
              </a:rPr>
              <a:t>summer</a:t>
            </a:r>
            <a:r>
              <a:rPr lang="cs-CZ" sz="2800" dirty="0" smtClean="0">
                <a:latin typeface="Garamond" pitchFamily="18" charset="0"/>
              </a:rPr>
              <a:t> 1916 – </a:t>
            </a:r>
            <a:r>
              <a:rPr lang="cs-CZ" sz="2800" dirty="0" err="1" smtClean="0">
                <a:latin typeface="Garamond" pitchFamily="18" charset="0"/>
              </a:rPr>
              <a:t>so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called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Brusilov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offensive</a:t>
            </a:r>
            <a:r>
              <a:rPr lang="cs-CZ" sz="2800" dirty="0" smtClean="0">
                <a:latin typeface="Garamond" pitchFamily="18" charset="0"/>
              </a:rPr>
              <a:t> </a:t>
            </a:r>
          </a:p>
          <a:p>
            <a:r>
              <a:rPr lang="cs-CZ" sz="2800" dirty="0" smtClean="0">
                <a:latin typeface="Garamond" pitchFamily="18" charset="0"/>
              </a:rPr>
              <a:t>1917 –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Czechoslovak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Corps</a:t>
            </a:r>
            <a:r>
              <a:rPr lang="cs-CZ" sz="2800" dirty="0" smtClean="0">
                <a:latin typeface="Garamond" pitchFamily="18" charset="0"/>
              </a:rPr>
              <a:t> in </a:t>
            </a:r>
            <a:r>
              <a:rPr lang="cs-CZ" sz="2800" dirty="0" err="1" smtClean="0">
                <a:latin typeface="Garamond" pitchFamily="18" charset="0"/>
              </a:rPr>
              <a:t>Russia</a:t>
            </a:r>
            <a:r>
              <a:rPr lang="cs-CZ" sz="2800" dirty="0" smtClean="0">
                <a:latin typeface="Garamond" pitchFamily="18" charset="0"/>
              </a:rPr>
              <a:t> – </a:t>
            </a:r>
            <a:r>
              <a:rPr lang="cs-CZ" sz="2800" dirty="0" err="1" smtClean="0">
                <a:latin typeface="Garamond" pitchFamily="18" charset="0"/>
              </a:rPr>
              <a:t>from</a:t>
            </a:r>
            <a:r>
              <a:rPr lang="cs-CZ" sz="2800" dirty="0" smtClean="0">
                <a:latin typeface="Garamond" pitchFamily="18" charset="0"/>
              </a:rPr>
              <a:t> 38,000 to 70,000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men</a:t>
            </a:r>
            <a:endParaRPr lang="cs-CZ" sz="2800" dirty="0" smtClean="0">
              <a:latin typeface="Garamond" pitchFamily="18" charset="0"/>
            </a:endParaRPr>
          </a:p>
          <a:p>
            <a:pPr lvl="0"/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Russians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were</a:t>
            </a:r>
            <a:r>
              <a:rPr lang="cs-CZ" sz="2800" dirty="0" smtClean="0">
                <a:latin typeface="Garamond" pitchFamily="18" charset="0"/>
              </a:rPr>
              <a:t> more </a:t>
            </a:r>
            <a:r>
              <a:rPr lang="cs-CZ" sz="2800" dirty="0" err="1" smtClean="0">
                <a:latin typeface="Garamond" pitchFamily="18" charset="0"/>
              </a:rPr>
              <a:t>succesful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against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Austria</a:t>
            </a:r>
            <a:r>
              <a:rPr lang="cs-CZ" sz="2800" dirty="0" smtClean="0">
                <a:latin typeface="Garamond" pitchFamily="18" charset="0"/>
              </a:rPr>
              <a:t>-</a:t>
            </a:r>
            <a:r>
              <a:rPr lang="cs-CZ" sz="2800" dirty="0" err="1" smtClean="0">
                <a:latin typeface="Garamond" pitchFamily="18" charset="0"/>
              </a:rPr>
              <a:t>Hungary</a:t>
            </a:r>
            <a:r>
              <a:rPr lang="cs-CZ" sz="2800" dirty="0" smtClean="0">
                <a:latin typeface="Garamond" pitchFamily="18" charset="0"/>
              </a:rPr>
              <a:t> in </a:t>
            </a:r>
            <a:r>
              <a:rPr lang="cs-CZ" sz="2800" dirty="0" err="1" smtClean="0">
                <a:latin typeface="Garamond" pitchFamily="18" charset="0"/>
              </a:rPr>
              <a:t>Galicia</a:t>
            </a:r>
            <a:r>
              <a:rPr lang="cs-CZ" sz="2800" dirty="0" smtClean="0">
                <a:latin typeface="Garamond" pitchFamily="18" charset="0"/>
              </a:rPr>
              <a:t> (</a:t>
            </a:r>
            <a:r>
              <a:rPr lang="cs-CZ" sz="2800" dirty="0" err="1" smtClean="0">
                <a:latin typeface="Garamond" pitchFamily="18" charset="0"/>
              </a:rPr>
              <a:t>today</a:t>
            </a:r>
            <a:r>
              <a:rPr lang="cs-CZ" sz="2800" dirty="0" smtClean="0">
                <a:latin typeface="Garamond" pitchFamily="18" charset="0"/>
              </a:rPr>
              <a:t> – western </a:t>
            </a:r>
            <a:r>
              <a:rPr lang="cs-CZ" sz="2800" dirty="0" err="1" smtClean="0">
                <a:latin typeface="Garamond" pitchFamily="18" charset="0"/>
              </a:rPr>
              <a:t>Ukraine</a:t>
            </a:r>
            <a:r>
              <a:rPr lang="cs-CZ" sz="2800" dirty="0" smtClean="0">
                <a:latin typeface="Garamond" pitchFamily="18" charset="0"/>
              </a:rPr>
              <a:t>)</a:t>
            </a:r>
          </a:p>
          <a:p>
            <a:pPr lvl="0"/>
            <a:r>
              <a:rPr lang="cs-CZ" sz="2800" dirty="0" err="1" smtClean="0">
                <a:latin typeface="Garamond" pitchFamily="18" charset="0"/>
              </a:rPr>
              <a:t>Russia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occupied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parts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Galicia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and</a:t>
            </a:r>
            <a:r>
              <a:rPr lang="cs-CZ" sz="2800" dirty="0" smtClean="0">
                <a:latin typeface="Garamond" pitchFamily="18" charset="0"/>
              </a:rPr>
              <a:t> Bukovina</a:t>
            </a:r>
          </a:p>
          <a:p>
            <a:pPr lvl="0"/>
            <a:r>
              <a:rPr lang="cs-CZ" sz="2800" dirty="0" err="1" smtClean="0">
                <a:latin typeface="Garamond" pitchFamily="18" charset="0"/>
              </a:rPr>
              <a:t>July</a:t>
            </a:r>
            <a:r>
              <a:rPr lang="cs-CZ" sz="2800" dirty="0" smtClean="0">
                <a:latin typeface="Garamond" pitchFamily="18" charset="0"/>
              </a:rPr>
              <a:t> 1917 – </a:t>
            </a:r>
            <a:r>
              <a:rPr lang="cs-CZ" sz="2800" dirty="0" err="1" smtClean="0">
                <a:latin typeface="Garamond" pitchFamily="18" charset="0"/>
              </a:rPr>
              <a:t>so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called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Kerensky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offensive</a:t>
            </a:r>
            <a:r>
              <a:rPr lang="cs-CZ" sz="2800" dirty="0" smtClean="0">
                <a:latin typeface="Garamond" pitchFamily="18" charset="0"/>
              </a:rPr>
              <a:t> – </a:t>
            </a:r>
            <a:r>
              <a:rPr lang="cs-CZ" sz="2800" b="1" dirty="0" err="1" smtClean="0">
                <a:latin typeface="Garamond" pitchFamily="18" charset="0"/>
              </a:rPr>
              <a:t>the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Battle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of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Zborov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dirty="0" smtClean="0">
                <a:latin typeface="Garamond" pitchFamily="18" charset="0"/>
              </a:rPr>
              <a:t>(</a:t>
            </a:r>
            <a:r>
              <a:rPr lang="cs-CZ" sz="2800" dirty="0" err="1" smtClean="0">
                <a:latin typeface="Garamond" pitchFamily="18" charset="0"/>
              </a:rPr>
              <a:t>Galicia</a:t>
            </a:r>
            <a:r>
              <a:rPr lang="cs-CZ" sz="2800" dirty="0" smtClean="0">
                <a:latin typeface="Garamond" pitchFamily="18" charset="0"/>
              </a:rPr>
              <a:t>) – </a:t>
            </a:r>
            <a:r>
              <a:rPr lang="cs-CZ" sz="2800" dirty="0" err="1" smtClean="0">
                <a:latin typeface="Garamond" pitchFamily="18" charset="0"/>
              </a:rPr>
              <a:t>Czechoslovak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Legions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won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over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Austria</a:t>
            </a:r>
            <a:r>
              <a:rPr lang="cs-CZ" sz="2800" dirty="0" smtClean="0">
                <a:latin typeface="Garamond" pitchFamily="18" charset="0"/>
              </a:rPr>
              <a:t>-</a:t>
            </a:r>
            <a:r>
              <a:rPr lang="cs-CZ" sz="2800" dirty="0" err="1" smtClean="0">
                <a:latin typeface="Garamond" pitchFamily="18" charset="0"/>
              </a:rPr>
              <a:t>Hungary</a:t>
            </a:r>
            <a:r>
              <a:rPr lang="cs-CZ" sz="2800" dirty="0" smtClean="0">
                <a:latin typeface="Garamond" pitchFamily="18" charset="0"/>
              </a:rPr>
              <a:t>,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offensive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unsuccesfull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for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Russians</a:t>
            </a:r>
            <a:endParaRPr lang="cs-CZ" sz="2800" dirty="0" smtClean="0">
              <a:latin typeface="Garamond" pitchFamily="18" charset="0"/>
            </a:endParaRPr>
          </a:p>
          <a:p>
            <a:pPr lvl="0"/>
            <a:r>
              <a:rPr lang="cs-CZ" sz="2800" dirty="0" err="1" smtClean="0">
                <a:latin typeface="Garamond" pitchFamily="18" charset="0"/>
              </a:rPr>
              <a:t>After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Russian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Revolutions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Czechoslovak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Legions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were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fighting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against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bolsheviks</a:t>
            </a:r>
            <a:endParaRPr lang="cs-CZ" sz="2800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660688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Italian</a:t>
            </a:r>
            <a:r>
              <a:rPr lang="cs-CZ" sz="2800" dirty="0" smtClean="0">
                <a:latin typeface="Garamond" pitchFamily="18" charset="0"/>
              </a:rPr>
              <a:t> Front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80728"/>
            <a:ext cx="8064896" cy="547500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dirty="0" smtClean="0">
                <a:latin typeface="Garamond" pitchFamily="18" charset="0"/>
              </a:rPr>
              <a:t>Italy </a:t>
            </a:r>
            <a:r>
              <a:rPr lang="cs-CZ" dirty="0" err="1" smtClean="0">
                <a:latin typeface="Garamond" pitchFamily="18" charset="0"/>
              </a:rPr>
              <a:t>entered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April</a:t>
            </a:r>
            <a:r>
              <a:rPr lang="cs-CZ" dirty="0" smtClean="0">
                <a:latin typeface="Garamond" pitchFamily="18" charset="0"/>
              </a:rPr>
              <a:t> 1915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Allied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Powers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promised</a:t>
            </a:r>
            <a:r>
              <a:rPr lang="cs-CZ" dirty="0" smtClean="0">
                <a:latin typeface="Garamond" pitchFamily="18" charset="0"/>
              </a:rPr>
              <a:t> to Italy </a:t>
            </a:r>
            <a:r>
              <a:rPr lang="cs-CZ" dirty="0" err="1" smtClean="0">
                <a:latin typeface="Garamond" pitchFamily="18" charset="0"/>
              </a:rPr>
              <a:t>Istria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Trieste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Dalmacia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Trentino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Austro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Hungarian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provinces</a:t>
            </a:r>
            <a:r>
              <a:rPr lang="cs-CZ" dirty="0" smtClean="0">
                <a:latin typeface="Garamond" pitchFamily="18" charset="0"/>
              </a:rPr>
              <a:t>), </a:t>
            </a:r>
            <a:r>
              <a:rPr lang="cs-CZ" dirty="0" err="1" smtClean="0">
                <a:latin typeface="Garamond" pitchFamily="18" charset="0"/>
              </a:rPr>
              <a:t>so</a:t>
            </a:r>
            <a:r>
              <a:rPr lang="cs-CZ" dirty="0" smtClean="0">
                <a:latin typeface="Garamond" pitchFamily="18" charset="0"/>
              </a:rPr>
              <a:t> Italy </a:t>
            </a:r>
            <a:r>
              <a:rPr lang="cs-CZ" dirty="0" err="1" smtClean="0">
                <a:latin typeface="Garamond" pitchFamily="18" charset="0"/>
              </a:rPr>
              <a:t>declared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on </a:t>
            </a:r>
            <a:r>
              <a:rPr lang="cs-CZ" dirty="0" err="1" smtClean="0">
                <a:latin typeface="Garamond" pitchFamily="18" charset="0"/>
              </a:rPr>
              <a:t>Austria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later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also</a:t>
            </a:r>
            <a:r>
              <a:rPr lang="cs-CZ" dirty="0" smtClean="0">
                <a:latin typeface="Garamond" pitchFamily="18" charset="0"/>
              </a:rPr>
              <a:t> on </a:t>
            </a:r>
            <a:r>
              <a:rPr lang="cs-CZ" dirty="0" err="1" smtClean="0">
                <a:latin typeface="Garamond" pitchFamily="18" charset="0"/>
              </a:rPr>
              <a:t>Germany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but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Italians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not </a:t>
            </a:r>
            <a:r>
              <a:rPr lang="cs-CZ" dirty="0" err="1" smtClean="0">
                <a:latin typeface="Garamond" pitchFamily="18" charset="0"/>
              </a:rPr>
              <a:t>very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succesful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their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offensives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along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Isonzo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River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repelled</a:t>
            </a:r>
            <a:r>
              <a:rPr lang="cs-CZ" dirty="0" smtClean="0">
                <a:latin typeface="Garamond" pitchFamily="18" charset="0"/>
              </a:rPr>
              <a:t> by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Austro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Hungarians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1917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Battle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Caporetto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Italian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troops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defeated</a:t>
            </a:r>
            <a:r>
              <a:rPr lang="cs-CZ" dirty="0" smtClean="0">
                <a:latin typeface="Garamond" pitchFamily="18" charset="0"/>
              </a:rPr>
              <a:t> by </a:t>
            </a:r>
            <a:r>
              <a:rPr lang="cs-CZ" dirty="0" err="1" smtClean="0">
                <a:latin typeface="Garamond" pitchFamily="18" charset="0"/>
              </a:rPr>
              <a:t>Austro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Hungarian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army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front line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broken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through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usage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poison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gas</a:t>
            </a:r>
            <a:r>
              <a:rPr lang="cs-CZ" dirty="0" smtClean="0">
                <a:latin typeface="Garamond" pitchFamily="18" charset="0"/>
              </a:rPr>
              <a:t>  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during</a:t>
            </a:r>
            <a:r>
              <a:rPr lang="cs-CZ" dirty="0" smtClean="0">
                <a:latin typeface="Garamond" pitchFamily="18" charset="0"/>
              </a:rPr>
              <a:t> 1916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front </a:t>
            </a:r>
            <a:r>
              <a:rPr lang="cs-CZ" dirty="0" err="1" smtClean="0">
                <a:latin typeface="Garamond" pitchFamily="18" charset="0"/>
              </a:rPr>
              <a:t>stabilized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Piave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River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till</a:t>
            </a:r>
            <a:r>
              <a:rPr lang="cs-CZ" dirty="0" smtClean="0">
                <a:latin typeface="Garamond" pitchFamily="18" charset="0"/>
              </a:rPr>
              <a:t> 1918 – June 1918 –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Battle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Piave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River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– </a:t>
            </a:r>
            <a:r>
              <a:rPr lang="cs-CZ" dirty="0" err="1" smtClean="0">
                <a:latin typeface="Garamond" pitchFamily="18" charset="0"/>
              </a:rPr>
              <a:t>participation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Czechoslovak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Legions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Austro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Hungarians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defeated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October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Battle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Vittorio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Veneto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– </a:t>
            </a:r>
            <a:r>
              <a:rPr lang="cs-CZ" dirty="0" err="1" smtClean="0">
                <a:latin typeface="Garamond" pitchFamily="18" charset="0"/>
              </a:rPr>
              <a:t>participation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Czechoslovak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Legions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again</a:t>
            </a:r>
            <a:endParaRPr lang="cs-CZ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Final</a:t>
            </a:r>
            <a:r>
              <a:rPr lang="cs-CZ" sz="2800" dirty="0" smtClean="0">
                <a:latin typeface="Garamond" pitchFamily="18" charset="0"/>
              </a:rPr>
              <a:t> Period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War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908720"/>
            <a:ext cx="8280920" cy="594928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 err="1" smtClean="0">
                <a:latin typeface="Garamond" pitchFamily="18" charset="0"/>
              </a:rPr>
              <a:t>after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Russian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revolutions</a:t>
            </a:r>
            <a:r>
              <a:rPr lang="cs-CZ" dirty="0" smtClean="0">
                <a:latin typeface="Garamond" pitchFamily="18" charset="0"/>
              </a:rPr>
              <a:t> in 1917 </a:t>
            </a:r>
            <a:r>
              <a:rPr lang="cs-CZ" dirty="0" err="1" smtClean="0">
                <a:latin typeface="Garamond" pitchFamily="18" charset="0"/>
              </a:rPr>
              <a:t>Russia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concluded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separate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peace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b="1" dirty="0" smtClean="0">
                <a:latin typeface="Garamond" pitchFamily="18" charset="0"/>
              </a:rPr>
              <a:t>Brest </a:t>
            </a:r>
            <a:r>
              <a:rPr lang="cs-CZ" b="1" dirty="0" err="1" smtClean="0">
                <a:latin typeface="Garamond" pitchFamily="18" charset="0"/>
              </a:rPr>
              <a:t>Litevski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in </a:t>
            </a:r>
            <a:r>
              <a:rPr lang="cs-CZ" dirty="0" err="1" smtClean="0">
                <a:latin typeface="Garamond" pitchFamily="18" charset="0"/>
              </a:rPr>
              <a:t>March</a:t>
            </a:r>
            <a:r>
              <a:rPr lang="cs-CZ" dirty="0" smtClean="0">
                <a:latin typeface="Garamond" pitchFamily="18" charset="0"/>
              </a:rPr>
              <a:t> 1918 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General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exhaustion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sources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armies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people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real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lack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labour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power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participation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women</a:t>
            </a:r>
            <a:r>
              <a:rPr lang="cs-CZ" dirty="0" smtClean="0">
                <a:latin typeface="Garamond" pitchFamily="18" charset="0"/>
              </a:rPr>
              <a:t>)</a:t>
            </a:r>
          </a:p>
          <a:p>
            <a:pPr lvl="0">
              <a:buNone/>
            </a:pP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April</a:t>
            </a:r>
            <a:r>
              <a:rPr lang="cs-CZ" dirty="0" smtClean="0">
                <a:latin typeface="Garamond" pitchFamily="18" charset="0"/>
              </a:rPr>
              <a:t> 1917 – USA </a:t>
            </a:r>
            <a:r>
              <a:rPr lang="cs-CZ" dirty="0" err="1" smtClean="0">
                <a:latin typeface="Garamond" pitchFamily="18" charset="0"/>
              </a:rPr>
              <a:t>declared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on </a:t>
            </a:r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originally</a:t>
            </a:r>
            <a:r>
              <a:rPr lang="cs-CZ" dirty="0" smtClean="0">
                <a:latin typeface="Garamond" pitchFamily="18" charset="0"/>
              </a:rPr>
              <a:t> USA </a:t>
            </a:r>
            <a:r>
              <a:rPr lang="cs-CZ" dirty="0" err="1" smtClean="0">
                <a:latin typeface="Garamond" pitchFamily="18" charset="0"/>
              </a:rPr>
              <a:t>persued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politics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non-</a:t>
            </a:r>
            <a:r>
              <a:rPr lang="cs-CZ" dirty="0" err="1" smtClean="0">
                <a:latin typeface="Garamond" pitchFamily="18" charset="0"/>
              </a:rPr>
              <a:t>interventions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but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submarines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several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times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attacked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merchant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ships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civil </a:t>
            </a:r>
            <a:r>
              <a:rPr lang="cs-CZ" dirty="0" err="1" smtClean="0">
                <a:latin typeface="Garamond" pitchFamily="18" charset="0"/>
              </a:rPr>
              <a:t>ships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American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passengers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United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States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never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formally</a:t>
            </a:r>
            <a:r>
              <a:rPr lang="cs-CZ" dirty="0" smtClean="0">
                <a:latin typeface="Garamond" pitchFamily="18" charset="0"/>
              </a:rPr>
              <a:t> a </a:t>
            </a:r>
            <a:r>
              <a:rPr lang="cs-CZ" dirty="0" err="1" smtClean="0">
                <a:latin typeface="Garamond" pitchFamily="18" charset="0"/>
              </a:rPr>
              <a:t>member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Allies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but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became</a:t>
            </a:r>
            <a:r>
              <a:rPr lang="cs-CZ" dirty="0" smtClean="0">
                <a:latin typeface="Garamond" pitchFamily="18" charset="0"/>
              </a:rPr>
              <a:t> a </a:t>
            </a:r>
            <a:r>
              <a:rPr lang="cs-CZ" dirty="0" err="1" smtClean="0">
                <a:latin typeface="Garamond" pitchFamily="18" charset="0"/>
              </a:rPr>
              <a:t>self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styled</a:t>
            </a:r>
            <a:r>
              <a:rPr lang="cs-CZ" dirty="0" smtClean="0">
                <a:latin typeface="Garamond" pitchFamily="18" charset="0"/>
              </a:rPr>
              <a:t> "</a:t>
            </a:r>
            <a:r>
              <a:rPr lang="cs-CZ" dirty="0" err="1" smtClean="0">
                <a:latin typeface="Garamond" pitchFamily="18" charset="0"/>
              </a:rPr>
              <a:t>Associated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Power</a:t>
            </a:r>
            <a:r>
              <a:rPr lang="cs-CZ" dirty="0" smtClean="0">
                <a:latin typeface="Garamond" pitchFamily="18" charset="0"/>
              </a:rPr>
              <a:t>" 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American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troops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came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Europe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after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great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offensive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Allied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Powers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summer</a:t>
            </a:r>
            <a:r>
              <a:rPr lang="cs-CZ" dirty="0" smtClean="0">
                <a:latin typeface="Garamond" pitchFamily="18" charset="0"/>
              </a:rPr>
              <a:t> 1918 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Central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Powers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collapsed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very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quickly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On  </a:t>
            </a:r>
            <a:r>
              <a:rPr lang="cs-CZ" b="1" dirty="0" err="1" smtClean="0">
                <a:latin typeface="Garamond" pitchFamily="18" charset="0"/>
              </a:rPr>
              <a:t>November</a:t>
            </a:r>
            <a:r>
              <a:rPr lang="cs-CZ" b="1" dirty="0" smtClean="0">
                <a:latin typeface="Garamond" pitchFamily="18" charset="0"/>
              </a:rPr>
              <a:t> 3, 1918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Austria</a:t>
            </a:r>
            <a:r>
              <a:rPr lang="cs-CZ" dirty="0" smtClean="0">
                <a:latin typeface="Garamond" pitchFamily="18" charset="0"/>
              </a:rPr>
              <a:t>–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sent</a:t>
            </a:r>
            <a:r>
              <a:rPr lang="cs-CZ" dirty="0" smtClean="0">
                <a:latin typeface="Garamond" pitchFamily="18" charset="0"/>
              </a:rPr>
              <a:t> a flag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truce to </a:t>
            </a:r>
            <a:r>
              <a:rPr lang="cs-CZ" dirty="0" err="1" smtClean="0">
                <a:latin typeface="Garamond" pitchFamily="18" charset="0"/>
              </a:rPr>
              <a:t>ask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Armistice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armistice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Austira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signed</a:t>
            </a:r>
            <a:r>
              <a:rPr lang="cs-CZ" dirty="0" smtClean="0">
                <a:latin typeface="Garamond" pitchFamily="18" charset="0"/>
              </a:rPr>
              <a:t> in Vila </a:t>
            </a:r>
            <a:r>
              <a:rPr lang="cs-CZ" dirty="0" err="1" smtClean="0">
                <a:latin typeface="Garamond" pitchFamily="18" charset="0"/>
              </a:rPr>
              <a:t>Giusti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near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Padua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on  </a:t>
            </a:r>
            <a:r>
              <a:rPr lang="cs-CZ" b="1" dirty="0" err="1" smtClean="0">
                <a:latin typeface="Garamond" pitchFamily="18" charset="0"/>
              </a:rPr>
              <a:t>November</a:t>
            </a:r>
            <a:r>
              <a:rPr lang="cs-CZ" b="1" dirty="0" smtClean="0">
                <a:latin typeface="Garamond" pitchFamily="18" charset="0"/>
              </a:rPr>
              <a:t> 11, 1918</a:t>
            </a:r>
            <a:r>
              <a:rPr lang="cs-CZ" dirty="0" smtClean="0">
                <a:latin typeface="Garamond" pitchFamily="18" charset="0"/>
              </a:rPr>
              <a:t>– </a:t>
            </a:r>
            <a:r>
              <a:rPr lang="cs-CZ" dirty="0" err="1" smtClean="0">
                <a:latin typeface="Garamond" pitchFamily="18" charset="0"/>
              </a:rPr>
              <a:t>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armistice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signed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railroad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carriage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near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Compiègne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b="1" dirty="0" err="1" smtClean="0">
                <a:latin typeface="Garamond" pitchFamily="18" charset="0"/>
              </a:rPr>
              <a:t>at</a:t>
            </a:r>
            <a:r>
              <a:rPr lang="cs-CZ" b="1" dirty="0" smtClean="0">
                <a:latin typeface="Garamond" pitchFamily="18" charset="0"/>
              </a:rPr>
              <a:t> 11 a.m. on  </a:t>
            </a:r>
            <a:r>
              <a:rPr lang="cs-CZ" b="1" dirty="0" err="1" smtClean="0">
                <a:latin typeface="Garamond" pitchFamily="18" charset="0"/>
              </a:rPr>
              <a:t>November</a:t>
            </a:r>
            <a:r>
              <a:rPr lang="cs-CZ" b="1" dirty="0" smtClean="0">
                <a:latin typeface="Garamond" pitchFamily="18" charset="0"/>
              </a:rPr>
              <a:t> 11, 1918 a </a:t>
            </a:r>
            <a:r>
              <a:rPr lang="cs-CZ" b="1" dirty="0" err="1" smtClean="0">
                <a:latin typeface="Garamond" pitchFamily="18" charset="0"/>
              </a:rPr>
              <a:t>ceasefire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came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into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effect</a:t>
            </a:r>
            <a:endParaRPr lang="cs-CZ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Results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War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764704"/>
            <a:ext cx="8208912" cy="6093296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cs-CZ" sz="2900" b="1" dirty="0" err="1" smtClean="0">
                <a:latin typeface="Garamond" pitchFamily="18" charset="0"/>
              </a:rPr>
              <a:t>Casualties</a:t>
            </a:r>
            <a:r>
              <a:rPr lang="cs-CZ" sz="2900" b="1" dirty="0" smtClean="0">
                <a:latin typeface="Garamond" pitchFamily="18" charset="0"/>
              </a:rPr>
              <a:t>:</a:t>
            </a:r>
          </a:p>
          <a:p>
            <a:pPr lvl="0">
              <a:buFont typeface="Wingdings" pitchFamily="2" charset="2"/>
              <a:buChar char="v"/>
            </a:pPr>
            <a:r>
              <a:rPr lang="cs-CZ" sz="2900" dirty="0" smtClean="0">
                <a:latin typeface="Garamond" pitchFamily="18" charset="0"/>
              </a:rPr>
              <a:t>10 </a:t>
            </a:r>
            <a:r>
              <a:rPr lang="cs-CZ" sz="2900" dirty="0" err="1" smtClean="0">
                <a:latin typeface="Garamond" pitchFamily="18" charset="0"/>
              </a:rPr>
              <a:t>million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of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soldiers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died</a:t>
            </a:r>
            <a:endParaRPr lang="cs-CZ" sz="2900" dirty="0" smtClean="0">
              <a:latin typeface="Garamond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cs-CZ" sz="2900" dirty="0" smtClean="0">
                <a:latin typeface="Garamond" pitchFamily="18" charset="0"/>
              </a:rPr>
              <a:t>7 </a:t>
            </a:r>
            <a:r>
              <a:rPr lang="cs-CZ" sz="2900" dirty="0" err="1" smtClean="0">
                <a:latin typeface="Garamond" pitchFamily="18" charset="0"/>
              </a:rPr>
              <a:t>million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of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civilians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died</a:t>
            </a:r>
            <a:endParaRPr lang="cs-CZ" sz="2900" dirty="0" smtClean="0">
              <a:latin typeface="Garamond" pitchFamily="18" charset="0"/>
            </a:endParaRPr>
          </a:p>
          <a:p>
            <a:pPr lvl="0">
              <a:buNone/>
            </a:pPr>
            <a:endParaRPr lang="cs-CZ" sz="2900" b="1" dirty="0" smtClean="0">
              <a:latin typeface="Garamond" pitchFamily="18" charset="0"/>
            </a:endParaRPr>
          </a:p>
          <a:p>
            <a:pPr lvl="0">
              <a:buNone/>
            </a:pPr>
            <a:r>
              <a:rPr lang="cs-CZ" sz="2900" b="1" dirty="0" err="1" smtClean="0">
                <a:latin typeface="Garamond" pitchFamily="18" charset="0"/>
              </a:rPr>
              <a:t>The</a:t>
            </a:r>
            <a:r>
              <a:rPr lang="cs-CZ" sz="2900" b="1" dirty="0" smtClean="0">
                <a:latin typeface="Garamond" pitchFamily="18" charset="0"/>
              </a:rPr>
              <a:t> map </a:t>
            </a:r>
            <a:r>
              <a:rPr lang="cs-CZ" sz="2900" b="1" dirty="0" err="1" smtClean="0">
                <a:latin typeface="Garamond" pitchFamily="18" charset="0"/>
              </a:rPr>
              <a:t>of</a:t>
            </a:r>
            <a:r>
              <a:rPr lang="cs-CZ" sz="2900" b="1" dirty="0" smtClean="0">
                <a:latin typeface="Garamond" pitchFamily="18" charset="0"/>
              </a:rPr>
              <a:t> </a:t>
            </a:r>
            <a:r>
              <a:rPr lang="cs-CZ" sz="2900" b="1" dirty="0" err="1" smtClean="0">
                <a:latin typeface="Garamond" pitchFamily="18" charset="0"/>
              </a:rPr>
              <a:t>Europe</a:t>
            </a:r>
            <a:r>
              <a:rPr lang="cs-CZ" sz="2900" b="1" dirty="0" smtClean="0">
                <a:latin typeface="Garamond" pitchFamily="18" charset="0"/>
              </a:rPr>
              <a:t> has </a:t>
            </a:r>
            <a:r>
              <a:rPr lang="cs-CZ" sz="2900" b="1" dirty="0" err="1" smtClean="0">
                <a:latin typeface="Garamond" pitchFamily="18" charset="0"/>
              </a:rPr>
              <a:t>changed</a:t>
            </a:r>
            <a:r>
              <a:rPr lang="cs-CZ" sz="2900" b="1" dirty="0" smtClean="0">
                <a:latin typeface="Garamond" pitchFamily="18" charset="0"/>
              </a:rPr>
              <a:t>:</a:t>
            </a:r>
          </a:p>
          <a:p>
            <a:pPr lvl="0">
              <a:buFont typeface="Wingdings" pitchFamily="2" charset="2"/>
              <a:buChar char="v"/>
            </a:pPr>
            <a:r>
              <a:rPr lang="cs-CZ" sz="2900" b="1" dirty="0" err="1" smtClean="0">
                <a:latin typeface="Garamond" pitchFamily="18" charset="0"/>
              </a:rPr>
              <a:t>dissolution</a:t>
            </a:r>
            <a:r>
              <a:rPr lang="cs-CZ" sz="2900" b="1" dirty="0" smtClean="0">
                <a:latin typeface="Garamond" pitchFamily="18" charset="0"/>
              </a:rPr>
              <a:t> </a:t>
            </a:r>
            <a:r>
              <a:rPr lang="cs-CZ" sz="2900" b="1" dirty="0" err="1" smtClean="0">
                <a:latin typeface="Garamond" pitchFamily="18" charset="0"/>
              </a:rPr>
              <a:t>of</a:t>
            </a:r>
            <a:r>
              <a:rPr lang="cs-CZ" sz="2900" b="1" dirty="0" smtClean="0">
                <a:latin typeface="Garamond" pitchFamily="18" charset="0"/>
              </a:rPr>
              <a:t> </a:t>
            </a:r>
            <a:r>
              <a:rPr lang="cs-CZ" sz="2900" b="1" dirty="0" err="1" smtClean="0">
                <a:latin typeface="Garamond" pitchFamily="18" charset="0"/>
              </a:rPr>
              <a:t>four</a:t>
            </a:r>
            <a:r>
              <a:rPr lang="cs-CZ" sz="2900" b="1" dirty="0" smtClean="0">
                <a:latin typeface="Garamond" pitchFamily="18" charset="0"/>
              </a:rPr>
              <a:t> </a:t>
            </a:r>
            <a:r>
              <a:rPr lang="cs-CZ" sz="2900" b="1" dirty="0" err="1" smtClean="0">
                <a:latin typeface="Garamond" pitchFamily="18" charset="0"/>
              </a:rPr>
              <a:t>monarchies</a:t>
            </a:r>
            <a:r>
              <a:rPr lang="cs-CZ" sz="2900" dirty="0" smtClean="0">
                <a:latin typeface="Garamond" pitchFamily="18" charset="0"/>
              </a:rPr>
              <a:t> (</a:t>
            </a:r>
            <a:r>
              <a:rPr lang="cs-CZ" sz="2900" dirty="0" err="1" smtClean="0">
                <a:latin typeface="Garamond" pitchFamily="18" charset="0"/>
              </a:rPr>
              <a:t>Russia</a:t>
            </a:r>
            <a:r>
              <a:rPr lang="cs-CZ" sz="2900" dirty="0" smtClean="0">
                <a:latin typeface="Garamond" pitchFamily="18" charset="0"/>
              </a:rPr>
              <a:t>, </a:t>
            </a:r>
            <a:r>
              <a:rPr lang="cs-CZ" sz="2900" dirty="0" err="1" smtClean="0">
                <a:latin typeface="Garamond" pitchFamily="18" charset="0"/>
              </a:rPr>
              <a:t>Austria</a:t>
            </a:r>
            <a:r>
              <a:rPr lang="cs-CZ" sz="2900" dirty="0" smtClean="0">
                <a:latin typeface="Garamond" pitchFamily="18" charset="0"/>
              </a:rPr>
              <a:t>-</a:t>
            </a:r>
            <a:r>
              <a:rPr lang="cs-CZ" sz="2900" dirty="0" err="1" smtClean="0">
                <a:latin typeface="Garamond" pitchFamily="18" charset="0"/>
              </a:rPr>
              <a:t>Hungary</a:t>
            </a:r>
            <a:r>
              <a:rPr lang="cs-CZ" sz="2900" dirty="0" smtClean="0">
                <a:latin typeface="Garamond" pitchFamily="18" charset="0"/>
              </a:rPr>
              <a:t>, </a:t>
            </a:r>
            <a:r>
              <a:rPr lang="cs-CZ" sz="2900" dirty="0" err="1" smtClean="0">
                <a:latin typeface="Garamond" pitchFamily="18" charset="0"/>
              </a:rPr>
              <a:t>German</a:t>
            </a:r>
            <a:r>
              <a:rPr lang="cs-CZ" sz="2900" dirty="0" smtClean="0">
                <a:latin typeface="Garamond" pitchFamily="18" charset="0"/>
              </a:rPr>
              <a:t> Empire </a:t>
            </a:r>
            <a:r>
              <a:rPr lang="cs-CZ" sz="2900" dirty="0" err="1" smtClean="0">
                <a:latin typeface="Garamond" pitchFamily="18" charset="0"/>
              </a:rPr>
              <a:t>and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Ottoman</a:t>
            </a:r>
            <a:r>
              <a:rPr lang="cs-CZ" sz="2900" dirty="0" smtClean="0">
                <a:latin typeface="Garamond" pitchFamily="18" charset="0"/>
              </a:rPr>
              <a:t> Empire)</a:t>
            </a:r>
          </a:p>
          <a:p>
            <a:pPr lvl="0">
              <a:buFont typeface="Wingdings" pitchFamily="2" charset="2"/>
              <a:buChar char="v"/>
            </a:pPr>
            <a:r>
              <a:rPr lang="cs-CZ" sz="2900" dirty="0" err="1" smtClean="0">
                <a:latin typeface="Garamond" pitchFamily="18" charset="0"/>
              </a:rPr>
              <a:t>after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dissolution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of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Austria</a:t>
            </a:r>
            <a:r>
              <a:rPr lang="cs-CZ" sz="2900" dirty="0" smtClean="0">
                <a:latin typeface="Garamond" pitchFamily="18" charset="0"/>
              </a:rPr>
              <a:t>-</a:t>
            </a:r>
            <a:r>
              <a:rPr lang="cs-CZ" sz="2900" dirty="0" err="1" smtClean="0">
                <a:latin typeface="Garamond" pitchFamily="18" charset="0"/>
              </a:rPr>
              <a:t>Hungary</a:t>
            </a:r>
            <a:r>
              <a:rPr lang="cs-CZ" sz="2900" dirty="0" smtClean="0">
                <a:latin typeface="Garamond" pitchFamily="18" charset="0"/>
              </a:rPr>
              <a:t>: </a:t>
            </a:r>
            <a:r>
              <a:rPr lang="cs-CZ" sz="2900" b="1" dirty="0" err="1" smtClean="0">
                <a:latin typeface="Garamond" pitchFamily="18" charset="0"/>
              </a:rPr>
              <a:t>constitution</a:t>
            </a:r>
            <a:r>
              <a:rPr lang="cs-CZ" sz="2900" b="1" dirty="0" smtClean="0">
                <a:latin typeface="Garamond" pitchFamily="18" charset="0"/>
              </a:rPr>
              <a:t> </a:t>
            </a:r>
            <a:r>
              <a:rPr lang="cs-CZ" sz="2900" b="1" dirty="0" err="1" smtClean="0">
                <a:latin typeface="Garamond" pitchFamily="18" charset="0"/>
              </a:rPr>
              <a:t>of</a:t>
            </a:r>
            <a:r>
              <a:rPr lang="cs-CZ" sz="2900" b="1" dirty="0" smtClean="0">
                <a:latin typeface="Garamond" pitchFamily="18" charset="0"/>
              </a:rPr>
              <a:t> 5 </a:t>
            </a:r>
            <a:r>
              <a:rPr lang="cs-CZ" sz="2900" b="1" dirty="0" err="1" smtClean="0">
                <a:latin typeface="Garamond" pitchFamily="18" charset="0"/>
              </a:rPr>
              <a:t>new</a:t>
            </a:r>
            <a:r>
              <a:rPr lang="cs-CZ" sz="2900" b="1" dirty="0" smtClean="0">
                <a:latin typeface="Garamond" pitchFamily="18" charset="0"/>
              </a:rPr>
              <a:t> </a:t>
            </a:r>
            <a:r>
              <a:rPr lang="cs-CZ" sz="2900" b="1" dirty="0" err="1" smtClean="0">
                <a:latin typeface="Garamond" pitchFamily="18" charset="0"/>
              </a:rPr>
              <a:t>states</a:t>
            </a:r>
            <a:r>
              <a:rPr lang="cs-CZ" sz="2900" dirty="0" smtClean="0">
                <a:latin typeface="Garamond" pitchFamily="18" charset="0"/>
              </a:rPr>
              <a:t> (</a:t>
            </a:r>
            <a:r>
              <a:rPr lang="cs-CZ" sz="2900" dirty="0" err="1" smtClean="0">
                <a:latin typeface="Garamond" pitchFamily="18" charset="0"/>
              </a:rPr>
              <a:t>Austrian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Republic</a:t>
            </a:r>
            <a:r>
              <a:rPr lang="cs-CZ" sz="2900" dirty="0" smtClean="0">
                <a:latin typeface="Garamond" pitchFamily="18" charset="0"/>
              </a:rPr>
              <a:t>, </a:t>
            </a:r>
            <a:r>
              <a:rPr lang="cs-CZ" sz="2900" dirty="0" err="1" smtClean="0">
                <a:latin typeface="Garamond" pitchFamily="18" charset="0"/>
              </a:rPr>
              <a:t>Czechoslovakia</a:t>
            </a:r>
            <a:r>
              <a:rPr lang="cs-CZ" sz="2900" dirty="0" smtClean="0">
                <a:latin typeface="Garamond" pitchFamily="18" charset="0"/>
              </a:rPr>
              <a:t>, </a:t>
            </a:r>
            <a:r>
              <a:rPr lang="cs-CZ" sz="2900" dirty="0" err="1" smtClean="0">
                <a:latin typeface="Garamond" pitchFamily="18" charset="0"/>
              </a:rPr>
              <a:t>Hungary</a:t>
            </a:r>
            <a:r>
              <a:rPr lang="cs-CZ" sz="2900" dirty="0" smtClean="0">
                <a:latin typeface="Garamond" pitchFamily="18" charset="0"/>
              </a:rPr>
              <a:t>, </a:t>
            </a:r>
            <a:r>
              <a:rPr lang="cs-CZ" sz="2900" dirty="0" err="1" smtClean="0">
                <a:latin typeface="Garamond" pitchFamily="18" charset="0"/>
              </a:rPr>
              <a:t>Poland</a:t>
            </a:r>
            <a:r>
              <a:rPr lang="cs-CZ" sz="2900" dirty="0" smtClean="0">
                <a:latin typeface="Garamond" pitchFamily="18" charset="0"/>
              </a:rPr>
              <a:t>, </a:t>
            </a:r>
            <a:r>
              <a:rPr lang="cs-CZ" sz="2900" dirty="0" err="1" smtClean="0">
                <a:latin typeface="Garamond" pitchFamily="18" charset="0"/>
              </a:rPr>
              <a:t>Kingdom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of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Serbs</a:t>
            </a:r>
            <a:r>
              <a:rPr lang="cs-CZ" sz="2900" dirty="0" smtClean="0">
                <a:latin typeface="Garamond" pitchFamily="18" charset="0"/>
              </a:rPr>
              <a:t>, </a:t>
            </a:r>
            <a:r>
              <a:rPr lang="cs-CZ" sz="2900" dirty="0" err="1" smtClean="0">
                <a:latin typeface="Garamond" pitchFamily="18" charset="0"/>
              </a:rPr>
              <a:t>Croats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and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Slovenes</a:t>
            </a:r>
            <a:r>
              <a:rPr lang="cs-CZ" sz="2900" dirty="0" smtClean="0">
                <a:latin typeface="Garamond" pitchFamily="18" charset="0"/>
              </a:rPr>
              <a:t>)</a:t>
            </a:r>
          </a:p>
          <a:p>
            <a:pPr lvl="0">
              <a:buFont typeface="Wingdings" pitchFamily="2" charset="2"/>
              <a:buChar char="v"/>
            </a:pPr>
            <a:r>
              <a:rPr lang="cs-CZ" sz="2900" b="1" dirty="0" err="1" smtClean="0">
                <a:latin typeface="Garamond" pitchFamily="18" charset="0"/>
              </a:rPr>
              <a:t>Latvia</a:t>
            </a:r>
            <a:r>
              <a:rPr lang="cs-CZ" sz="2900" b="1" dirty="0" smtClean="0">
                <a:latin typeface="Garamond" pitchFamily="18" charset="0"/>
              </a:rPr>
              <a:t>, </a:t>
            </a:r>
            <a:r>
              <a:rPr lang="cs-CZ" sz="2900" b="1" dirty="0" err="1" smtClean="0">
                <a:latin typeface="Garamond" pitchFamily="18" charset="0"/>
              </a:rPr>
              <a:t>Lithuania</a:t>
            </a:r>
            <a:r>
              <a:rPr lang="cs-CZ" sz="2900" b="1" dirty="0" smtClean="0">
                <a:latin typeface="Garamond" pitchFamily="18" charset="0"/>
              </a:rPr>
              <a:t> </a:t>
            </a:r>
            <a:r>
              <a:rPr lang="cs-CZ" sz="2900" b="1" dirty="0" err="1" smtClean="0">
                <a:latin typeface="Garamond" pitchFamily="18" charset="0"/>
              </a:rPr>
              <a:t>and</a:t>
            </a:r>
            <a:r>
              <a:rPr lang="cs-CZ" sz="2900" b="1" dirty="0" smtClean="0">
                <a:latin typeface="Garamond" pitchFamily="18" charset="0"/>
              </a:rPr>
              <a:t> </a:t>
            </a:r>
            <a:r>
              <a:rPr lang="cs-CZ" sz="2900" b="1" dirty="0" err="1" smtClean="0">
                <a:latin typeface="Garamond" pitchFamily="18" charset="0"/>
              </a:rPr>
              <a:t>Estonia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was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established</a:t>
            </a:r>
            <a:r>
              <a:rPr lang="cs-CZ" sz="2900" dirty="0" smtClean="0">
                <a:latin typeface="Garamond" pitchFamily="18" charset="0"/>
              </a:rPr>
              <a:t>, independent </a:t>
            </a:r>
            <a:r>
              <a:rPr lang="cs-CZ" sz="2900" dirty="0" err="1" smtClean="0">
                <a:latin typeface="Garamond" pitchFamily="18" charset="0"/>
              </a:rPr>
              <a:t>and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unified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b="1" dirty="0" err="1" smtClean="0">
                <a:latin typeface="Garamond" pitchFamily="18" charset="0"/>
              </a:rPr>
              <a:t>Poland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was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renewed</a:t>
            </a:r>
            <a:endParaRPr lang="cs-CZ" sz="2900" dirty="0" smtClean="0">
              <a:latin typeface="Garamond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cs-CZ" sz="2900" dirty="0" smtClean="0">
                <a:latin typeface="Garamond" pitchFamily="18" charset="0"/>
                <a:hlinkClick r:id="rId2"/>
              </a:rPr>
              <a:t>http://www.</a:t>
            </a:r>
            <a:r>
              <a:rPr lang="cs-CZ" sz="2900" dirty="0" err="1" smtClean="0">
                <a:latin typeface="Garamond" pitchFamily="18" charset="0"/>
                <a:hlinkClick r:id="rId2"/>
              </a:rPr>
              <a:t>the</a:t>
            </a:r>
            <a:r>
              <a:rPr lang="cs-CZ" sz="2900" dirty="0" smtClean="0">
                <a:latin typeface="Garamond" pitchFamily="18" charset="0"/>
                <a:hlinkClick r:id="rId2"/>
              </a:rPr>
              <a:t>-map-as-</a:t>
            </a:r>
            <a:r>
              <a:rPr lang="cs-CZ" sz="2900" dirty="0" err="1" smtClean="0">
                <a:latin typeface="Garamond" pitchFamily="18" charset="0"/>
                <a:hlinkClick r:id="rId2"/>
              </a:rPr>
              <a:t>history.com</a:t>
            </a:r>
            <a:r>
              <a:rPr lang="cs-CZ" sz="2900" dirty="0" smtClean="0">
                <a:latin typeface="Garamond" pitchFamily="18" charset="0"/>
                <a:hlinkClick r:id="rId2"/>
              </a:rPr>
              <a:t>/</a:t>
            </a:r>
            <a:r>
              <a:rPr lang="cs-CZ" sz="2900" dirty="0" err="1" smtClean="0">
                <a:latin typeface="Garamond" pitchFamily="18" charset="0"/>
                <a:hlinkClick r:id="rId2"/>
              </a:rPr>
              <a:t>demos</a:t>
            </a:r>
            <a:r>
              <a:rPr lang="cs-CZ" sz="2900" dirty="0" smtClean="0">
                <a:latin typeface="Garamond" pitchFamily="18" charset="0"/>
                <a:hlinkClick r:id="rId2"/>
              </a:rPr>
              <a:t>/tome03/index.</a:t>
            </a:r>
            <a:r>
              <a:rPr lang="cs-CZ" sz="2900" dirty="0" err="1" smtClean="0">
                <a:latin typeface="Garamond" pitchFamily="18" charset="0"/>
                <a:hlinkClick r:id="rId2"/>
              </a:rPr>
              <a:t>php</a:t>
            </a:r>
            <a:endParaRPr lang="cs-CZ" sz="2900" dirty="0" smtClean="0">
              <a:latin typeface="Garamond" pitchFamily="18" charset="0"/>
            </a:endParaRPr>
          </a:p>
          <a:p>
            <a:pPr lvl="0">
              <a:buNone/>
            </a:pPr>
            <a:endParaRPr lang="cs-CZ" sz="2900" b="1" dirty="0" smtClean="0">
              <a:latin typeface="Garamond" pitchFamily="18" charset="0"/>
            </a:endParaRPr>
          </a:p>
          <a:p>
            <a:pPr lvl="0">
              <a:buNone/>
            </a:pPr>
            <a:r>
              <a:rPr lang="cs-CZ" sz="2900" b="1" dirty="0" err="1" smtClean="0">
                <a:latin typeface="Garamond" pitchFamily="18" charset="0"/>
              </a:rPr>
              <a:t>Economic</a:t>
            </a:r>
            <a:r>
              <a:rPr lang="cs-CZ" sz="2900" b="1" dirty="0" smtClean="0">
                <a:latin typeface="Garamond" pitchFamily="18" charset="0"/>
              </a:rPr>
              <a:t> </a:t>
            </a:r>
            <a:r>
              <a:rPr lang="cs-CZ" sz="2900" b="1" dirty="0" err="1" smtClean="0">
                <a:latin typeface="Garamond" pitchFamily="18" charset="0"/>
              </a:rPr>
              <a:t>changes</a:t>
            </a:r>
            <a:r>
              <a:rPr lang="cs-CZ" sz="2900" b="1" dirty="0" smtClean="0">
                <a:latin typeface="Garamond" pitchFamily="18" charset="0"/>
              </a:rPr>
              <a:t>:</a:t>
            </a:r>
          </a:p>
          <a:p>
            <a:pPr lvl="0">
              <a:buFont typeface="Wingdings" pitchFamily="2" charset="2"/>
              <a:buChar char="v"/>
            </a:pPr>
            <a:r>
              <a:rPr lang="cs-CZ" sz="2900" dirty="0" err="1" smtClean="0">
                <a:latin typeface="Garamond" pitchFamily="18" charset="0"/>
              </a:rPr>
              <a:t>Development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of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industry</a:t>
            </a:r>
            <a:r>
              <a:rPr lang="cs-CZ" sz="2900" dirty="0" smtClean="0">
                <a:latin typeface="Garamond" pitchFamily="18" charset="0"/>
              </a:rPr>
              <a:t> (iron </a:t>
            </a:r>
            <a:r>
              <a:rPr lang="cs-CZ" sz="2900" dirty="0" err="1" smtClean="0">
                <a:latin typeface="Garamond" pitchFamily="18" charset="0"/>
              </a:rPr>
              <a:t>and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steel</a:t>
            </a:r>
            <a:r>
              <a:rPr lang="cs-CZ" sz="2900" dirty="0" smtClean="0">
                <a:latin typeface="Garamond" pitchFamily="18" charset="0"/>
              </a:rPr>
              <a:t>, </a:t>
            </a:r>
            <a:r>
              <a:rPr lang="cs-CZ" sz="2900" dirty="0" err="1" smtClean="0">
                <a:latin typeface="Garamond" pitchFamily="18" charset="0"/>
              </a:rPr>
              <a:t>textiles</a:t>
            </a:r>
            <a:r>
              <a:rPr lang="cs-CZ" sz="2900" dirty="0" smtClean="0">
                <a:latin typeface="Garamond" pitchFamily="18" charset="0"/>
              </a:rPr>
              <a:t>, </a:t>
            </a:r>
            <a:r>
              <a:rPr lang="cs-CZ" sz="2900" dirty="0" err="1" smtClean="0">
                <a:latin typeface="Garamond" pitchFamily="18" charset="0"/>
              </a:rPr>
              <a:t>etc</a:t>
            </a:r>
            <a:r>
              <a:rPr lang="cs-CZ" sz="2900" dirty="0" smtClean="0">
                <a:latin typeface="Garamond" pitchFamily="18" charset="0"/>
              </a:rPr>
              <a:t>.) </a:t>
            </a:r>
            <a:r>
              <a:rPr lang="cs-CZ" sz="2900" dirty="0" err="1" smtClean="0">
                <a:latin typeface="Garamond" pitchFamily="18" charset="0"/>
              </a:rPr>
              <a:t>and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technologies</a:t>
            </a:r>
            <a:r>
              <a:rPr lang="cs-CZ" sz="2900" dirty="0" smtClean="0">
                <a:latin typeface="Garamond" pitchFamily="18" charset="0"/>
              </a:rPr>
              <a:t>(</a:t>
            </a:r>
            <a:r>
              <a:rPr lang="cs-CZ" sz="2900" dirty="0" err="1" smtClean="0">
                <a:latin typeface="Garamond" pitchFamily="18" charset="0"/>
              </a:rPr>
              <a:t>armament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industry</a:t>
            </a:r>
            <a:r>
              <a:rPr lang="cs-CZ" sz="2900" dirty="0" smtClean="0">
                <a:latin typeface="Garamond" pitchFamily="18" charset="0"/>
              </a:rPr>
              <a:t>, </a:t>
            </a:r>
            <a:r>
              <a:rPr lang="cs-CZ" sz="2900" dirty="0" err="1" smtClean="0">
                <a:latin typeface="Garamond" pitchFamily="18" charset="0"/>
              </a:rPr>
              <a:t>automobiles</a:t>
            </a:r>
            <a:r>
              <a:rPr lang="cs-CZ" sz="2900" dirty="0" smtClean="0">
                <a:latin typeface="Garamond" pitchFamily="18" charset="0"/>
              </a:rPr>
              <a:t>, </a:t>
            </a:r>
            <a:r>
              <a:rPr lang="cs-CZ" sz="2900" dirty="0" err="1" smtClean="0">
                <a:latin typeface="Garamond" pitchFamily="18" charset="0"/>
              </a:rPr>
              <a:t>aircrafts</a:t>
            </a:r>
            <a:r>
              <a:rPr lang="cs-CZ" sz="2900" dirty="0" smtClean="0">
                <a:latin typeface="Garamond" pitchFamily="18" charset="0"/>
              </a:rPr>
              <a:t> …)</a:t>
            </a:r>
          </a:p>
          <a:p>
            <a:pPr lvl="0">
              <a:buFont typeface="Wingdings" pitchFamily="2" charset="2"/>
              <a:buChar char="v"/>
            </a:pPr>
            <a:r>
              <a:rPr lang="cs-CZ" sz="2900" dirty="0" err="1" smtClean="0">
                <a:latin typeface="Garamond" pitchFamily="18" charset="0"/>
              </a:rPr>
              <a:t>Firstly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the</a:t>
            </a:r>
            <a:r>
              <a:rPr lang="cs-CZ" sz="2900" dirty="0" smtClean="0">
                <a:latin typeface="Garamond" pitchFamily="18" charset="0"/>
              </a:rPr>
              <a:t> in many </a:t>
            </a:r>
            <a:r>
              <a:rPr lang="cs-CZ" sz="2900" dirty="0" err="1" smtClean="0">
                <a:latin typeface="Garamond" pitchFamily="18" charset="0"/>
              </a:rPr>
              <a:t>countries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the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war</a:t>
            </a:r>
            <a:r>
              <a:rPr lang="cs-CZ" sz="2900" dirty="0" smtClean="0">
                <a:latin typeface="Garamond" pitchFamily="18" charset="0"/>
              </a:rPr>
              <a:t> prosperity, </a:t>
            </a:r>
            <a:r>
              <a:rPr lang="cs-CZ" sz="2900" dirty="0" err="1" smtClean="0">
                <a:latin typeface="Garamond" pitchFamily="18" charset="0"/>
              </a:rPr>
              <a:t>later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economic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depresse</a:t>
            </a:r>
            <a:r>
              <a:rPr lang="cs-CZ" sz="2900" dirty="0" smtClean="0">
                <a:latin typeface="Garamond" pitchFamily="18" charset="0"/>
              </a:rPr>
              <a:t> </a:t>
            </a:r>
          </a:p>
          <a:p>
            <a:pPr>
              <a:buNone/>
            </a:pPr>
            <a:r>
              <a:rPr lang="cs-CZ" sz="2900" b="1" dirty="0" err="1" smtClean="0">
                <a:latin typeface="Garamond" pitchFamily="18" charset="0"/>
              </a:rPr>
              <a:t>Social</a:t>
            </a:r>
            <a:r>
              <a:rPr lang="cs-CZ" sz="2900" b="1" dirty="0" smtClean="0">
                <a:latin typeface="Garamond" pitchFamily="18" charset="0"/>
              </a:rPr>
              <a:t> </a:t>
            </a:r>
            <a:r>
              <a:rPr lang="cs-CZ" sz="2900" b="1" dirty="0" err="1" smtClean="0">
                <a:latin typeface="Garamond" pitchFamily="18" charset="0"/>
              </a:rPr>
              <a:t>changes</a:t>
            </a:r>
            <a:r>
              <a:rPr lang="cs-CZ" sz="2900" b="1" dirty="0" smtClean="0">
                <a:latin typeface="Garamond" pitchFamily="18" charset="0"/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cs-CZ" sz="2900" dirty="0" err="1" smtClean="0">
                <a:latin typeface="Garamond" pitchFamily="18" charset="0"/>
              </a:rPr>
              <a:t>Social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radicalism</a:t>
            </a:r>
            <a:r>
              <a:rPr lang="cs-CZ" sz="2900" dirty="0" smtClean="0">
                <a:latin typeface="Garamond" pitchFamily="18" charset="0"/>
              </a:rPr>
              <a:t> – </a:t>
            </a:r>
            <a:r>
              <a:rPr lang="cs-CZ" sz="2900" dirty="0" err="1" smtClean="0">
                <a:latin typeface="Garamond" pitchFamily="18" charset="0"/>
              </a:rPr>
              <a:t>rise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of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totalitarism</a:t>
            </a:r>
            <a:r>
              <a:rPr lang="cs-CZ" sz="2900" dirty="0" smtClean="0">
                <a:latin typeface="Garamond" pitchFamily="18" charset="0"/>
              </a:rPr>
              <a:t>, </a:t>
            </a:r>
            <a:r>
              <a:rPr lang="cs-CZ" sz="2900" dirty="0" err="1" smtClean="0">
                <a:latin typeface="Garamond" pitchFamily="18" charset="0"/>
              </a:rPr>
              <a:t>revaschism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etc</a:t>
            </a:r>
            <a:r>
              <a:rPr lang="cs-CZ" sz="2900" dirty="0" smtClean="0">
                <a:latin typeface="Garamond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cs-CZ" sz="2900" dirty="0" err="1" smtClean="0">
                <a:latin typeface="Garamond" pitchFamily="18" charset="0"/>
              </a:rPr>
              <a:t>Social</a:t>
            </a:r>
            <a:r>
              <a:rPr lang="cs-CZ" sz="2900" dirty="0" smtClean="0">
                <a:latin typeface="Garamond" pitchFamily="18" charset="0"/>
              </a:rPr>
              <a:t> status </a:t>
            </a:r>
            <a:r>
              <a:rPr lang="cs-CZ" sz="2900" dirty="0" err="1" smtClean="0">
                <a:latin typeface="Garamond" pitchFamily="18" charset="0"/>
              </a:rPr>
              <a:t>of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women</a:t>
            </a:r>
            <a:r>
              <a:rPr lang="cs-CZ" sz="2900" dirty="0" smtClean="0">
                <a:latin typeface="Garamond" pitchFamily="18" charset="0"/>
              </a:rPr>
              <a:t> has </a:t>
            </a:r>
            <a:r>
              <a:rPr lang="cs-CZ" sz="2900" dirty="0" err="1" smtClean="0">
                <a:latin typeface="Garamond" pitchFamily="18" charset="0"/>
              </a:rPr>
              <a:t>changed</a:t>
            </a:r>
            <a:r>
              <a:rPr lang="cs-CZ" sz="2900" dirty="0" smtClean="0">
                <a:latin typeface="Garamond" pitchFamily="18" charset="0"/>
              </a:rPr>
              <a:t>(</a:t>
            </a:r>
            <a:r>
              <a:rPr lang="cs-CZ" sz="2900" dirty="0" err="1" smtClean="0">
                <a:latin typeface="Garamond" pitchFamily="18" charset="0"/>
              </a:rPr>
              <a:t>sufrage</a:t>
            </a:r>
            <a:r>
              <a:rPr lang="cs-CZ" sz="2900" dirty="0" smtClean="0">
                <a:latin typeface="Garamond" pitchFamily="18" charset="0"/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cs-CZ" sz="2900" dirty="0" smtClean="0">
                <a:latin typeface="Garamond" pitchFamily="18" charset="0"/>
              </a:rPr>
              <a:t>Many </a:t>
            </a:r>
            <a:r>
              <a:rPr lang="cs-CZ" sz="2900" dirty="0" err="1" smtClean="0">
                <a:latin typeface="Garamond" pitchFamily="18" charset="0"/>
              </a:rPr>
              <a:t>veterans</a:t>
            </a:r>
            <a:r>
              <a:rPr lang="cs-CZ" sz="2900" dirty="0" smtClean="0">
                <a:latin typeface="Garamond" pitchFamily="18" charset="0"/>
              </a:rPr>
              <a:t> – </a:t>
            </a:r>
            <a:r>
              <a:rPr lang="cs-CZ" sz="2900" dirty="0" err="1" smtClean="0">
                <a:latin typeface="Garamond" pitchFamily="18" charset="0"/>
              </a:rPr>
              <a:t>problems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with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reintegration</a:t>
            </a:r>
            <a:endParaRPr lang="cs-CZ" sz="2900" dirty="0" smtClean="0">
              <a:latin typeface="Garamond" pitchFamily="18" charset="0"/>
            </a:endParaRPr>
          </a:p>
          <a:p>
            <a:pPr lvl="0">
              <a:buFont typeface="Wingdings" pitchFamily="2" charset="2"/>
              <a:buChar char="v"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404664"/>
            <a:ext cx="8136904" cy="6453336"/>
          </a:xfrm>
        </p:spPr>
        <p:txBody>
          <a:bodyPr>
            <a:normAutofit/>
          </a:bodyPr>
          <a:lstStyle/>
          <a:p>
            <a:pPr lvl="0"/>
            <a:r>
              <a:rPr lang="cs-CZ" dirty="0" smtClean="0">
                <a:latin typeface="Garamond" pitchFamily="18" charset="0"/>
              </a:rPr>
              <a:t>1859 -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Habsburg</a:t>
            </a:r>
            <a:r>
              <a:rPr lang="cs-CZ" dirty="0" smtClean="0">
                <a:latin typeface="Garamond" pitchFamily="18" charset="0"/>
              </a:rPr>
              <a:t> Monarchy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same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time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revolution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smaller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states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central</a:t>
            </a:r>
            <a:r>
              <a:rPr lang="cs-CZ" dirty="0" smtClean="0">
                <a:latin typeface="Garamond" pitchFamily="18" charset="0"/>
              </a:rPr>
              <a:t> Italy </a:t>
            </a:r>
            <a:r>
              <a:rPr lang="cs-CZ" dirty="0" err="1" smtClean="0">
                <a:latin typeface="Garamond" pitchFamily="18" charset="0"/>
              </a:rPr>
              <a:t>broke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out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local</a:t>
            </a:r>
            <a:r>
              <a:rPr lang="cs-CZ" dirty="0" smtClean="0">
                <a:latin typeface="Garamond" pitchFamily="18" charset="0"/>
              </a:rPr>
              <a:t> pro-</a:t>
            </a:r>
            <a:r>
              <a:rPr lang="cs-CZ" dirty="0" err="1" smtClean="0">
                <a:latin typeface="Garamond" pitchFamily="18" charset="0"/>
              </a:rPr>
              <a:t>Habsburg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rulers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everted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after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plebiscit these </a:t>
            </a:r>
            <a:r>
              <a:rPr lang="cs-CZ" dirty="0" err="1" smtClean="0">
                <a:latin typeface="Garamond" pitchFamily="18" charset="0"/>
              </a:rPr>
              <a:t>states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connected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Victor</a:t>
            </a:r>
            <a:r>
              <a:rPr lang="cs-CZ" dirty="0" smtClean="0">
                <a:latin typeface="Garamond" pitchFamily="18" charset="0"/>
              </a:rPr>
              <a:t> Emanuel’s </a:t>
            </a:r>
            <a:r>
              <a:rPr lang="cs-CZ" dirty="0" err="1" smtClean="0">
                <a:latin typeface="Garamond" pitchFamily="18" charset="0"/>
              </a:rPr>
              <a:t>state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uprising</a:t>
            </a:r>
            <a:r>
              <a:rPr lang="cs-CZ" dirty="0" smtClean="0">
                <a:latin typeface="Garamond" pitchFamily="18" charset="0"/>
              </a:rPr>
              <a:t> led by </a:t>
            </a:r>
            <a:r>
              <a:rPr lang="cs-CZ" dirty="0" err="1" smtClean="0">
                <a:latin typeface="Garamond" pitchFamily="18" charset="0"/>
              </a:rPr>
              <a:t>legendary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hero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Giuseppe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Garibaldi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(1807–1882) – he led </a:t>
            </a:r>
            <a:r>
              <a:rPr lang="cs-CZ" dirty="0" err="1" smtClean="0">
                <a:latin typeface="Garamond" pitchFamily="18" charset="0"/>
              </a:rPr>
              <a:t>one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thousand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men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red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shirts</a:t>
            </a:r>
            <a:r>
              <a:rPr lang="cs-CZ" dirty="0" smtClean="0">
                <a:latin typeface="Garamond" pitchFamily="18" charset="0"/>
              </a:rPr>
              <a:t> to Palermo (</a:t>
            </a:r>
            <a:r>
              <a:rPr lang="cs-CZ" dirty="0" err="1" smtClean="0">
                <a:latin typeface="Garamond" pitchFamily="18" charset="0"/>
              </a:rPr>
              <a:t>Sicily</a:t>
            </a:r>
            <a:r>
              <a:rPr lang="cs-CZ" dirty="0" smtClean="0">
                <a:latin typeface="Garamond" pitchFamily="18" charset="0"/>
              </a:rPr>
              <a:t>), </a:t>
            </a:r>
            <a:r>
              <a:rPr lang="cs-CZ" dirty="0" err="1" smtClean="0">
                <a:latin typeface="Garamond" pitchFamily="18" charset="0"/>
              </a:rPr>
              <a:t>occupied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it</a:t>
            </a:r>
            <a:r>
              <a:rPr lang="cs-CZ" dirty="0" smtClean="0">
                <a:latin typeface="Garamond" pitchFamily="18" charset="0"/>
              </a:rPr>
              <a:t>, in </a:t>
            </a:r>
            <a:r>
              <a:rPr lang="cs-CZ" dirty="0" err="1" smtClean="0">
                <a:latin typeface="Garamond" pitchFamily="18" charset="0"/>
              </a:rPr>
              <a:t>September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entered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city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Naples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defeated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army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king </a:t>
            </a:r>
            <a:r>
              <a:rPr lang="cs-CZ" dirty="0" err="1" smtClean="0">
                <a:latin typeface="Garamond" pitchFamily="18" charset="0"/>
              </a:rPr>
              <a:t>Francis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from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house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Bourbons</a:t>
            </a:r>
            <a:r>
              <a:rPr lang="cs-CZ" dirty="0" smtClean="0">
                <a:latin typeface="Garamond" pitchFamily="18" charset="0"/>
              </a:rPr>
              <a:t>)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then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Garibaldi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gave</a:t>
            </a:r>
            <a:r>
              <a:rPr lang="cs-CZ" dirty="0" smtClean="0">
                <a:latin typeface="Garamond" pitchFamily="18" charset="0"/>
              </a:rPr>
              <a:t> his </a:t>
            </a:r>
            <a:r>
              <a:rPr lang="cs-CZ" dirty="0" err="1" smtClean="0">
                <a:latin typeface="Garamond" pitchFamily="18" charset="0"/>
              </a:rPr>
              <a:t>power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Victor</a:t>
            </a:r>
            <a:r>
              <a:rPr lang="cs-CZ" dirty="0" smtClean="0">
                <a:latin typeface="Garamond" pitchFamily="18" charset="0"/>
              </a:rPr>
              <a:t> Emanuel II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southern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parts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Italy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unified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nothern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parts</a:t>
            </a:r>
            <a:endParaRPr lang="cs-CZ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6624736" cy="557808"/>
          </a:xfrm>
        </p:spPr>
        <p:txBody>
          <a:bodyPr>
            <a:no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Results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war</a:t>
            </a:r>
            <a:endParaRPr lang="cs-CZ" sz="2800" dirty="0">
              <a:latin typeface="Garamond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764704"/>
            <a:ext cx="7704856" cy="5907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660688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Garamond" pitchFamily="18" charset="0"/>
              </a:rPr>
              <a:t>Paris </a:t>
            </a:r>
            <a:r>
              <a:rPr lang="cs-CZ" sz="2800" dirty="0" err="1" smtClean="0">
                <a:latin typeface="Garamond" pitchFamily="18" charset="0"/>
              </a:rPr>
              <a:t>Peace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Conference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64704"/>
            <a:ext cx="8388424" cy="6093296"/>
          </a:xfrm>
        </p:spPr>
        <p:txBody>
          <a:bodyPr>
            <a:normAutofit fontScale="92500"/>
          </a:bodyPr>
          <a:lstStyle/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meeting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Allied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victors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following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World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I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aim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to set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peace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terms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defeated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Central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Powers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following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armistices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1918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It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took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place</a:t>
            </a:r>
            <a:r>
              <a:rPr lang="cs-CZ" dirty="0" smtClean="0">
                <a:latin typeface="Garamond" pitchFamily="18" charset="0"/>
              </a:rPr>
              <a:t> in Paris in 1919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involved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diplomats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from</a:t>
            </a:r>
            <a:r>
              <a:rPr lang="cs-CZ" dirty="0" smtClean="0">
                <a:latin typeface="Garamond" pitchFamily="18" charset="0"/>
              </a:rPr>
              <a:t> more </a:t>
            </a:r>
            <a:r>
              <a:rPr lang="cs-CZ" dirty="0" err="1" smtClean="0">
                <a:latin typeface="Garamond" pitchFamily="18" charset="0"/>
              </a:rPr>
              <a:t>than</a:t>
            </a:r>
            <a:r>
              <a:rPr lang="cs-CZ" dirty="0" smtClean="0">
                <a:latin typeface="Garamond" pitchFamily="18" charset="0"/>
              </a:rPr>
              <a:t> 32 </a:t>
            </a:r>
            <a:r>
              <a:rPr lang="cs-CZ" dirty="0" err="1" smtClean="0">
                <a:latin typeface="Garamond" pitchFamily="18" charset="0"/>
              </a:rPr>
              <a:t>countries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nationalities</a:t>
            </a:r>
            <a:r>
              <a:rPr lang="cs-CZ" dirty="0" smtClean="0">
                <a:latin typeface="Garamond" pitchFamily="18" charset="0"/>
              </a:rPr>
              <a:t>. </a:t>
            </a:r>
            <a:r>
              <a:rPr lang="cs-CZ" dirty="0" err="1" smtClean="0">
                <a:latin typeface="Garamond" pitchFamily="18" charset="0"/>
              </a:rPr>
              <a:t>They</a:t>
            </a:r>
            <a:r>
              <a:rPr lang="cs-CZ" dirty="0" smtClean="0">
                <a:latin typeface="Garamond" pitchFamily="18" charset="0"/>
              </a:rPr>
              <a:t> met, </a:t>
            </a:r>
            <a:r>
              <a:rPr lang="cs-CZ" dirty="0" err="1" smtClean="0">
                <a:latin typeface="Garamond" pitchFamily="18" charset="0"/>
              </a:rPr>
              <a:t>discussed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various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options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developed</a:t>
            </a:r>
            <a:r>
              <a:rPr lang="cs-CZ" dirty="0" smtClean="0">
                <a:latin typeface="Garamond" pitchFamily="18" charset="0"/>
              </a:rPr>
              <a:t> a </a:t>
            </a:r>
            <a:r>
              <a:rPr lang="cs-CZ" dirty="0" err="1" smtClean="0">
                <a:latin typeface="Garamond" pitchFamily="18" charset="0"/>
              </a:rPr>
              <a:t>series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treaties</a:t>
            </a:r>
            <a:r>
              <a:rPr lang="cs-CZ" dirty="0" smtClean="0">
                <a:latin typeface="Garamond" pitchFamily="18" charset="0"/>
              </a:rPr>
              <a:t> ("Paris </a:t>
            </a:r>
            <a:r>
              <a:rPr lang="cs-CZ" dirty="0" err="1" smtClean="0">
                <a:latin typeface="Garamond" pitchFamily="18" charset="0"/>
              </a:rPr>
              <a:t>Peace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Treaties</a:t>
            </a:r>
            <a:r>
              <a:rPr lang="cs-CZ" dirty="0" smtClean="0">
                <a:latin typeface="Garamond" pitchFamily="18" charset="0"/>
              </a:rPr>
              <a:t>") </a:t>
            </a:r>
            <a:r>
              <a:rPr lang="cs-CZ" dirty="0" err="1" smtClean="0">
                <a:latin typeface="Garamond" pitchFamily="18" charset="0"/>
              </a:rPr>
              <a:t>for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post-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world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winning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powers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– France, Great </a:t>
            </a:r>
            <a:r>
              <a:rPr lang="cs-CZ" dirty="0" err="1" smtClean="0">
                <a:latin typeface="Garamond" pitchFamily="18" charset="0"/>
              </a:rPr>
              <a:t>Britain</a:t>
            </a:r>
            <a:r>
              <a:rPr lang="cs-CZ" dirty="0" smtClean="0">
                <a:latin typeface="Garamond" pitchFamily="18" charset="0"/>
              </a:rPr>
              <a:t>, USA, Italy, Japan</a:t>
            </a:r>
          </a:p>
          <a:p>
            <a:pPr lvl="0"/>
            <a:r>
              <a:rPr lang="cs-CZ" b="1" dirty="0" err="1" smtClean="0">
                <a:latin typeface="Garamond" pitchFamily="18" charset="0"/>
              </a:rPr>
              <a:t>other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figthing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states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Belgium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British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dominiums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Poland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Kingdom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Serbs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Croats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Slovenes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Czechoslovakia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Romania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Greece</a:t>
            </a:r>
            <a:r>
              <a:rPr lang="cs-CZ" dirty="0" smtClean="0">
                <a:latin typeface="Garamond" pitchFamily="18" charset="0"/>
              </a:rPr>
              <a:t>, Portugal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other</a:t>
            </a:r>
            <a:r>
              <a:rPr lang="cs-CZ" dirty="0" smtClean="0">
                <a:latin typeface="Garamond" pitchFamily="18" charset="0"/>
              </a:rPr>
              <a:t> non-</a:t>
            </a:r>
            <a:r>
              <a:rPr lang="cs-CZ" dirty="0" err="1" smtClean="0">
                <a:latin typeface="Garamond" pitchFamily="18" charset="0"/>
              </a:rPr>
              <a:t>european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states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b="1" dirty="0" err="1" smtClean="0">
                <a:latin typeface="Garamond" pitchFamily="18" charset="0"/>
              </a:rPr>
              <a:t>defeated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states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Austria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Turkey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Bulgaria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Russia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not </a:t>
            </a:r>
            <a:r>
              <a:rPr lang="cs-CZ" dirty="0" err="1" smtClean="0">
                <a:latin typeface="Garamond" pitchFamily="18" charset="0"/>
              </a:rPr>
              <a:t>invited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Paris </a:t>
            </a:r>
            <a:r>
              <a:rPr lang="cs-CZ" dirty="0" err="1" smtClean="0">
                <a:latin typeface="Garamond" pitchFamily="18" charset="0"/>
              </a:rPr>
              <a:t>Peace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Conference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bolshevik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revolution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civil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Russia</a:t>
            </a:r>
            <a:r>
              <a:rPr lang="cs-CZ" dirty="0" smtClean="0">
                <a:latin typeface="Garamond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5976664" cy="504056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Garamond" pitchFamily="18" charset="0"/>
              </a:rPr>
              <a:t>Paris </a:t>
            </a:r>
            <a:r>
              <a:rPr lang="cs-CZ" sz="2800" dirty="0" err="1" smtClean="0">
                <a:latin typeface="Garamond" pitchFamily="18" charset="0"/>
              </a:rPr>
              <a:t>Peace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Conference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6228184" y="3573016"/>
            <a:ext cx="2915816" cy="2880320"/>
          </a:xfrm>
        </p:spPr>
        <p:txBody>
          <a:bodyPr>
            <a:normAutofit/>
          </a:bodyPr>
          <a:lstStyle/>
          <a:p>
            <a:r>
              <a:rPr lang="cs-CZ" sz="2000" b="1" dirty="0" err="1" smtClean="0">
                <a:latin typeface="Garamond" pitchFamily="18" charset="0"/>
              </a:rPr>
              <a:t>The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Big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Four</a:t>
            </a:r>
            <a:r>
              <a:rPr lang="cs-CZ" sz="2000" b="1" dirty="0" smtClean="0">
                <a:latin typeface="Garamond" pitchFamily="18" charset="0"/>
              </a:rPr>
              <a:t> – </a:t>
            </a:r>
          </a:p>
          <a:p>
            <a:r>
              <a:rPr lang="cs-CZ" sz="2000" b="1" dirty="0" smtClean="0">
                <a:latin typeface="Garamond" pitchFamily="18" charset="0"/>
              </a:rPr>
              <a:t>David </a:t>
            </a:r>
            <a:r>
              <a:rPr lang="cs-CZ" sz="2000" b="1" dirty="0" err="1" smtClean="0">
                <a:latin typeface="Garamond" pitchFamily="18" charset="0"/>
              </a:rPr>
              <a:t>Lloyd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Geroge</a:t>
            </a:r>
            <a:r>
              <a:rPr lang="cs-CZ" sz="2000" b="1" dirty="0" smtClean="0">
                <a:latin typeface="Garamond" pitchFamily="18" charset="0"/>
              </a:rPr>
              <a:t> (GB), </a:t>
            </a:r>
          </a:p>
          <a:p>
            <a:r>
              <a:rPr lang="cs-CZ" sz="2000" b="1" dirty="0" err="1" smtClean="0">
                <a:latin typeface="Garamond" pitchFamily="18" charset="0"/>
              </a:rPr>
              <a:t>Vittorio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Orlando</a:t>
            </a:r>
            <a:r>
              <a:rPr lang="cs-CZ" sz="2000" b="1" dirty="0" smtClean="0">
                <a:latin typeface="Garamond" pitchFamily="18" charset="0"/>
              </a:rPr>
              <a:t> (</a:t>
            </a:r>
            <a:r>
              <a:rPr lang="cs-CZ" sz="2000" b="1" dirty="0" err="1" smtClean="0">
                <a:latin typeface="Garamond" pitchFamily="18" charset="0"/>
              </a:rPr>
              <a:t>It</a:t>
            </a:r>
            <a:r>
              <a:rPr lang="cs-CZ" sz="2000" b="1" dirty="0" smtClean="0">
                <a:latin typeface="Garamond" pitchFamily="18" charset="0"/>
              </a:rPr>
              <a:t>), </a:t>
            </a:r>
            <a:r>
              <a:rPr lang="cs-CZ" sz="2000" b="1" dirty="0" err="1" smtClean="0">
                <a:latin typeface="Garamond" pitchFamily="18" charset="0"/>
              </a:rPr>
              <a:t>George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Clemencau</a:t>
            </a:r>
            <a:r>
              <a:rPr lang="cs-CZ" sz="2000" b="1" dirty="0" smtClean="0">
                <a:latin typeface="Garamond" pitchFamily="18" charset="0"/>
              </a:rPr>
              <a:t> (Fr), </a:t>
            </a:r>
            <a:r>
              <a:rPr lang="cs-CZ" sz="2000" b="1" dirty="0" err="1" smtClean="0">
                <a:latin typeface="Garamond" pitchFamily="18" charset="0"/>
              </a:rPr>
              <a:t>Woodrow</a:t>
            </a:r>
            <a:r>
              <a:rPr lang="cs-CZ" sz="2000" b="1" dirty="0" smtClean="0">
                <a:latin typeface="Garamond" pitchFamily="18" charset="0"/>
              </a:rPr>
              <a:t> Wilson (US) – </a:t>
            </a:r>
            <a:r>
              <a:rPr lang="cs-CZ" sz="2000" b="1" dirty="0" err="1" smtClean="0">
                <a:latin typeface="Garamond" pitchFamily="18" charset="0"/>
              </a:rPr>
              <a:t>from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left</a:t>
            </a:r>
            <a:r>
              <a:rPr lang="cs-CZ" sz="2000" b="1" dirty="0" smtClean="0">
                <a:latin typeface="Garamond" pitchFamily="18" charset="0"/>
              </a:rPr>
              <a:t> to </a:t>
            </a:r>
            <a:r>
              <a:rPr lang="cs-CZ" sz="2000" b="1" dirty="0" err="1" smtClean="0">
                <a:latin typeface="Garamond" pitchFamily="18" charset="0"/>
              </a:rPr>
              <a:t>right</a:t>
            </a:r>
            <a:endParaRPr lang="cs-CZ" sz="2000" b="1" dirty="0">
              <a:latin typeface="Garamond" pitchFamily="18" charset="0"/>
            </a:endParaRPr>
          </a:p>
        </p:txBody>
      </p:sp>
      <p:pic>
        <p:nvPicPr>
          <p:cNvPr id="6" name="Zástupný symbol pro obrázek 5" descr="781px-Big_four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637" r="11637"/>
          <a:stretch>
            <a:fillRect/>
          </a:stretch>
        </p:blipFill>
        <p:spPr>
          <a:xfrm>
            <a:off x="611560" y="980728"/>
            <a:ext cx="5472608" cy="5472608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239000" cy="660688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Peace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Treaties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052736"/>
            <a:ext cx="7704856" cy="54030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cs-CZ" i="1" dirty="0" err="1" smtClean="0">
                <a:latin typeface="Garamond" pitchFamily="18" charset="0"/>
              </a:rPr>
              <a:t>The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following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treaties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were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prepared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at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the</a:t>
            </a:r>
            <a:r>
              <a:rPr lang="cs-CZ" i="1" dirty="0" smtClean="0">
                <a:latin typeface="Garamond" pitchFamily="18" charset="0"/>
              </a:rPr>
              <a:t> Paris </a:t>
            </a:r>
            <a:r>
              <a:rPr lang="cs-CZ" i="1" dirty="0" err="1" smtClean="0">
                <a:latin typeface="Garamond" pitchFamily="18" charset="0"/>
              </a:rPr>
              <a:t>Peace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Conference</a:t>
            </a:r>
            <a:r>
              <a:rPr lang="cs-CZ" i="1" dirty="0" smtClean="0">
                <a:latin typeface="Garamond" pitchFamily="18" charset="0"/>
              </a:rPr>
              <a:t>:</a:t>
            </a:r>
          </a:p>
          <a:p>
            <a:pPr lvl="0"/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Treaty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Versailles</a:t>
            </a:r>
            <a:r>
              <a:rPr lang="cs-CZ" dirty="0" smtClean="0">
                <a:latin typeface="Garamond" pitchFamily="18" charset="0"/>
              </a:rPr>
              <a:t>, 1919, 28 June 1919, (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</a:t>
            </a:r>
            <a:r>
              <a:rPr lang="cs-CZ" dirty="0" smtClean="0">
                <a:latin typeface="Garamond" pitchFamily="18" charset="0"/>
              </a:rPr>
              <a:t> Empire in </a:t>
            </a:r>
            <a:r>
              <a:rPr lang="cs-CZ" dirty="0" err="1" smtClean="0">
                <a:latin typeface="Garamond" pitchFamily="18" charset="0"/>
              </a:rPr>
              <a:t>Weimar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Republic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form</a:t>
            </a:r>
            <a:r>
              <a:rPr lang="cs-CZ" dirty="0" smtClean="0">
                <a:latin typeface="Garamond" pitchFamily="18" charset="0"/>
              </a:rPr>
              <a:t>) </a:t>
            </a:r>
          </a:p>
          <a:p>
            <a:pPr lvl="0"/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Treaty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Saint</a:t>
            </a:r>
            <a:r>
              <a:rPr lang="cs-CZ" b="1" dirty="0" smtClean="0">
                <a:latin typeface="Garamond" pitchFamily="18" charset="0"/>
              </a:rPr>
              <a:t>-</a:t>
            </a:r>
            <a:r>
              <a:rPr lang="cs-CZ" b="1" dirty="0" err="1" smtClean="0">
                <a:latin typeface="Garamond" pitchFamily="18" charset="0"/>
              </a:rPr>
              <a:t>Germain</a:t>
            </a:r>
            <a:r>
              <a:rPr lang="cs-CZ" dirty="0" smtClean="0">
                <a:latin typeface="Garamond" pitchFamily="18" charset="0"/>
              </a:rPr>
              <a:t>, 10 </a:t>
            </a:r>
            <a:r>
              <a:rPr lang="cs-CZ" dirty="0" err="1" smtClean="0">
                <a:latin typeface="Garamond" pitchFamily="18" charset="0"/>
              </a:rPr>
              <a:t>September</a:t>
            </a:r>
            <a:r>
              <a:rPr lang="cs-CZ" dirty="0" smtClean="0">
                <a:latin typeface="Garamond" pitchFamily="18" charset="0"/>
              </a:rPr>
              <a:t> 1919, (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Austria</a:t>
            </a:r>
            <a:r>
              <a:rPr lang="cs-CZ" dirty="0" smtClean="0">
                <a:latin typeface="Garamond" pitchFamily="18" charset="0"/>
              </a:rPr>
              <a:t>) </a:t>
            </a:r>
          </a:p>
          <a:p>
            <a:pPr lvl="0"/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Treaty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Neuilly</a:t>
            </a:r>
            <a:r>
              <a:rPr lang="cs-CZ" dirty="0" smtClean="0">
                <a:latin typeface="Garamond" pitchFamily="18" charset="0"/>
              </a:rPr>
              <a:t>, 27 </a:t>
            </a:r>
            <a:r>
              <a:rPr lang="cs-CZ" dirty="0" err="1" smtClean="0">
                <a:latin typeface="Garamond" pitchFamily="18" charset="0"/>
              </a:rPr>
              <a:t>November</a:t>
            </a:r>
            <a:r>
              <a:rPr lang="cs-CZ" dirty="0" smtClean="0">
                <a:latin typeface="Garamond" pitchFamily="18" charset="0"/>
              </a:rPr>
              <a:t> 1919, (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Bulgaria</a:t>
            </a:r>
            <a:r>
              <a:rPr lang="cs-CZ" dirty="0" smtClean="0">
                <a:latin typeface="Garamond" pitchFamily="18" charset="0"/>
              </a:rPr>
              <a:t>) </a:t>
            </a:r>
          </a:p>
          <a:p>
            <a:pPr lvl="0"/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Treaty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Trianon</a:t>
            </a:r>
            <a:r>
              <a:rPr lang="cs-CZ" dirty="0" smtClean="0">
                <a:latin typeface="Garamond" pitchFamily="18" charset="0"/>
              </a:rPr>
              <a:t>, 4 June 1920, (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) </a:t>
            </a:r>
          </a:p>
          <a:p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Treaty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Sèvres</a:t>
            </a:r>
            <a:r>
              <a:rPr lang="cs-CZ" b="1" dirty="0" smtClean="0">
                <a:latin typeface="Garamond" pitchFamily="18" charset="0"/>
              </a:rPr>
              <a:t>, </a:t>
            </a:r>
            <a:r>
              <a:rPr lang="cs-CZ" dirty="0" smtClean="0">
                <a:latin typeface="Garamond" pitchFamily="18" charset="0"/>
              </a:rPr>
              <a:t>10 August 1920; </a:t>
            </a:r>
            <a:r>
              <a:rPr lang="cs-CZ" dirty="0" err="1" smtClean="0">
                <a:latin typeface="Garamond" pitchFamily="18" charset="0"/>
              </a:rPr>
              <a:t>subsequently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revised</a:t>
            </a:r>
            <a:r>
              <a:rPr lang="cs-CZ" dirty="0" smtClean="0">
                <a:latin typeface="Garamond" pitchFamily="18" charset="0"/>
              </a:rPr>
              <a:t> by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Treaty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Lausanne</a:t>
            </a:r>
            <a:r>
              <a:rPr lang="cs-CZ" dirty="0" smtClean="0">
                <a:latin typeface="Garamond" pitchFamily="18" charset="0"/>
              </a:rPr>
              <a:t>, 24 June 1923, (</a:t>
            </a:r>
            <a:r>
              <a:rPr lang="cs-CZ" dirty="0" err="1" smtClean="0">
                <a:latin typeface="Garamond" pitchFamily="18" charset="0"/>
              </a:rPr>
              <a:t>withTurkey</a:t>
            </a:r>
            <a:r>
              <a:rPr lang="cs-CZ" dirty="0" smtClean="0">
                <a:latin typeface="Garamond" pitchFamily="18" charset="0"/>
              </a:rPr>
              <a:t>)</a:t>
            </a:r>
          </a:p>
          <a:p>
            <a:pPr lvl="0"/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536" y="476672"/>
            <a:ext cx="4824536" cy="6192688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 err="1" smtClean="0">
                <a:latin typeface="Garamond" pitchFamily="18" charset="0"/>
              </a:rPr>
              <a:t>March</a:t>
            </a:r>
            <a:r>
              <a:rPr lang="cs-CZ" dirty="0" smtClean="0">
                <a:latin typeface="Garamond" pitchFamily="18" charset="0"/>
              </a:rPr>
              <a:t> 1861 –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Kingdom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Italy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proclaimed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Torino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1866 – </a:t>
            </a:r>
            <a:r>
              <a:rPr lang="cs-CZ" dirty="0" err="1" smtClean="0">
                <a:latin typeface="Garamond" pitchFamily="18" charset="0"/>
              </a:rPr>
              <a:t>after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Austrian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prussian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Veneto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territory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around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touwn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Venice</a:t>
            </a:r>
            <a:r>
              <a:rPr lang="cs-CZ" dirty="0" smtClean="0">
                <a:latin typeface="Garamond" pitchFamily="18" charset="0"/>
              </a:rPr>
              <a:t>)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connected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Kingdom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Italy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1870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smtClean="0">
                <a:latin typeface="Garamond" pitchFamily="18" charset="0"/>
              </a:rPr>
              <a:t>Papal </a:t>
            </a:r>
            <a:r>
              <a:rPr lang="cs-CZ" b="1" dirty="0" err="1" smtClean="0">
                <a:latin typeface="Garamond" pitchFamily="18" charset="0"/>
              </a:rPr>
              <a:t>state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Rome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annexed</a:t>
            </a:r>
            <a:r>
              <a:rPr lang="cs-CZ" dirty="0" smtClean="0">
                <a:latin typeface="Garamond" pitchFamily="18" charset="0"/>
              </a:rPr>
              <a:t> by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Kingdom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Italy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1871 – </a:t>
            </a:r>
            <a:r>
              <a:rPr lang="cs-CZ" b="1" dirty="0" smtClean="0">
                <a:latin typeface="Garamond" pitchFamily="18" charset="0"/>
              </a:rPr>
              <a:t>Rome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became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capital</a:t>
            </a:r>
            <a:r>
              <a:rPr lang="cs-CZ" dirty="0" smtClean="0">
                <a:latin typeface="Garamond" pitchFamily="18" charset="0"/>
              </a:rPr>
              <a:t> city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Italy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Victor</a:t>
            </a:r>
            <a:r>
              <a:rPr lang="cs-CZ" dirty="0" smtClean="0">
                <a:latin typeface="Garamond" pitchFamily="18" charset="0"/>
              </a:rPr>
              <a:t> Emanuel II </a:t>
            </a:r>
            <a:r>
              <a:rPr lang="cs-CZ" dirty="0" err="1" smtClean="0">
                <a:latin typeface="Garamond" pitchFamily="18" charset="0"/>
              </a:rPr>
              <a:t>ruled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till</a:t>
            </a:r>
            <a:r>
              <a:rPr lang="cs-CZ" dirty="0" smtClean="0">
                <a:latin typeface="Garamond" pitchFamily="18" charset="0"/>
              </a:rPr>
              <a:t> 1878</a:t>
            </a:r>
          </a:p>
          <a:p>
            <a:endParaRPr lang="cs-CZ" dirty="0"/>
          </a:p>
        </p:txBody>
      </p:sp>
      <p:pic>
        <p:nvPicPr>
          <p:cNvPr id="5" name="Zástupný symbol pro obsah 4" descr="Victor Emanue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484784"/>
            <a:ext cx="3239988" cy="4525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660688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unification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Germany</a:t>
            </a:r>
            <a:r>
              <a:rPr lang="cs-CZ" sz="2800" dirty="0" smtClean="0">
                <a:latin typeface="Garamond" pitchFamily="18" charset="0"/>
              </a:rPr>
              <a:t> 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528" y="1052736"/>
            <a:ext cx="7992888" cy="54030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cs-CZ" sz="3200" dirty="0" err="1" smtClean="0">
                <a:latin typeface="Garamond" pitchFamily="18" charset="0"/>
              </a:rPr>
              <a:t>between</a:t>
            </a:r>
            <a:r>
              <a:rPr lang="cs-CZ" sz="3200" dirty="0" smtClean="0">
                <a:latin typeface="Garamond" pitchFamily="18" charset="0"/>
              </a:rPr>
              <a:t> 1849–1866 –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struggle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between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Austria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and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Prussia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for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domination</a:t>
            </a:r>
            <a:r>
              <a:rPr lang="cs-CZ" sz="3200" dirty="0" smtClean="0">
                <a:latin typeface="Garamond" pitchFamily="18" charset="0"/>
              </a:rPr>
              <a:t> in </a:t>
            </a:r>
            <a:r>
              <a:rPr lang="cs-CZ" sz="3200" dirty="0" err="1" smtClean="0">
                <a:latin typeface="Garamond" pitchFamily="18" charset="0"/>
              </a:rPr>
              <a:t>German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states</a:t>
            </a:r>
            <a:r>
              <a:rPr lang="cs-CZ" sz="3200" dirty="0" smtClean="0">
                <a:latin typeface="Garamond" pitchFamily="18" charset="0"/>
              </a:rPr>
              <a:t> (</a:t>
            </a:r>
            <a:r>
              <a:rPr lang="cs-CZ" sz="3200" dirty="0" err="1" smtClean="0">
                <a:latin typeface="Garamond" pitchFamily="18" charset="0"/>
              </a:rPr>
              <a:t>German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Confederation</a:t>
            </a:r>
            <a:r>
              <a:rPr lang="cs-CZ" sz="3200" dirty="0" smtClean="0">
                <a:latin typeface="Garamond" pitchFamily="18" charset="0"/>
              </a:rPr>
              <a:t>)</a:t>
            </a:r>
          </a:p>
          <a:p>
            <a:pPr lvl="0"/>
            <a:r>
              <a:rPr lang="cs-CZ" sz="3200" dirty="0" smtClean="0">
                <a:latin typeface="Garamond" pitchFamily="18" charset="0"/>
              </a:rPr>
              <a:t>in </a:t>
            </a:r>
            <a:r>
              <a:rPr lang="cs-CZ" sz="3200" dirty="0" err="1" smtClean="0">
                <a:latin typeface="Garamond" pitchFamily="18" charset="0"/>
              </a:rPr>
              <a:t>Prussia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king </a:t>
            </a:r>
            <a:r>
              <a:rPr lang="cs-CZ" sz="3200" b="1" dirty="0" smtClean="0">
                <a:solidFill>
                  <a:schemeClr val="tx2"/>
                </a:solidFill>
                <a:latin typeface="Garamond" pitchFamily="18" charset="0"/>
              </a:rPr>
              <a:t>William I</a:t>
            </a:r>
            <a:r>
              <a:rPr lang="cs-CZ" sz="3200" b="1" dirty="0" smtClean="0">
                <a:latin typeface="Garamond" pitchFamily="18" charset="0"/>
              </a:rPr>
              <a:t> (1861–1888, </a:t>
            </a:r>
            <a:r>
              <a:rPr lang="cs-CZ" sz="3200" b="1" dirty="0" err="1" smtClean="0">
                <a:latin typeface="Garamond" pitchFamily="18" charset="0"/>
              </a:rPr>
              <a:t>since</a:t>
            </a:r>
            <a:r>
              <a:rPr lang="cs-CZ" sz="3200" b="1" dirty="0" smtClean="0">
                <a:latin typeface="Garamond" pitchFamily="18" charset="0"/>
              </a:rPr>
              <a:t> 1871 </a:t>
            </a:r>
            <a:r>
              <a:rPr lang="cs-CZ" sz="3200" b="1" dirty="0" err="1" smtClean="0">
                <a:latin typeface="Garamond" pitchFamily="18" charset="0"/>
              </a:rPr>
              <a:t>the</a:t>
            </a:r>
            <a:r>
              <a:rPr lang="cs-CZ" sz="3200" b="1" dirty="0" smtClean="0">
                <a:latin typeface="Garamond" pitchFamily="18" charset="0"/>
              </a:rPr>
              <a:t> </a:t>
            </a:r>
            <a:r>
              <a:rPr lang="cs-CZ" sz="3200" b="1" dirty="0" err="1" smtClean="0">
                <a:latin typeface="Garamond" pitchFamily="18" charset="0"/>
              </a:rPr>
              <a:t>first</a:t>
            </a:r>
            <a:r>
              <a:rPr lang="cs-CZ" sz="3200" b="1" dirty="0" smtClean="0">
                <a:latin typeface="Garamond" pitchFamily="18" charset="0"/>
              </a:rPr>
              <a:t> </a:t>
            </a:r>
            <a:r>
              <a:rPr lang="cs-CZ" sz="3200" b="1" dirty="0" err="1" smtClean="0">
                <a:latin typeface="Garamond" pitchFamily="18" charset="0"/>
              </a:rPr>
              <a:t>German</a:t>
            </a:r>
            <a:r>
              <a:rPr lang="cs-CZ" sz="3200" b="1" dirty="0" smtClean="0">
                <a:latin typeface="Garamond" pitchFamily="18" charset="0"/>
              </a:rPr>
              <a:t> </a:t>
            </a:r>
            <a:r>
              <a:rPr lang="cs-CZ" sz="3200" b="1" dirty="0" err="1" smtClean="0">
                <a:latin typeface="Garamond" pitchFamily="18" charset="0"/>
              </a:rPr>
              <a:t>Emperor</a:t>
            </a:r>
            <a:r>
              <a:rPr lang="cs-CZ" sz="3200" b="1" dirty="0" smtClean="0">
                <a:latin typeface="Garamond" pitchFamily="18" charset="0"/>
              </a:rPr>
              <a:t>)</a:t>
            </a:r>
            <a:endParaRPr lang="cs-CZ" sz="3200" dirty="0" smtClean="0">
              <a:latin typeface="Garamond" pitchFamily="18" charset="0"/>
            </a:endParaRPr>
          </a:p>
          <a:p>
            <a:pPr lvl="0"/>
            <a:r>
              <a:rPr lang="cs-CZ" sz="3200" dirty="0" err="1" smtClean="0">
                <a:latin typeface="Garamond" pitchFamily="18" charset="0"/>
              </a:rPr>
              <a:t>since</a:t>
            </a:r>
            <a:r>
              <a:rPr lang="cs-CZ" sz="3200" dirty="0" smtClean="0">
                <a:latin typeface="Garamond" pitchFamily="18" charset="0"/>
              </a:rPr>
              <a:t> 1862 –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Prime </a:t>
            </a:r>
            <a:r>
              <a:rPr lang="cs-CZ" sz="3200" dirty="0" err="1" smtClean="0">
                <a:latin typeface="Garamond" pitchFamily="18" charset="0"/>
              </a:rPr>
              <a:t>Minister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b="1" dirty="0" smtClean="0">
                <a:solidFill>
                  <a:schemeClr val="tx2"/>
                </a:solidFill>
                <a:latin typeface="Garamond" pitchFamily="18" charset="0"/>
              </a:rPr>
              <a:t>Otto </a:t>
            </a:r>
            <a:r>
              <a:rPr lang="cs-CZ" sz="3200" b="1" dirty="0" err="1" smtClean="0">
                <a:solidFill>
                  <a:schemeClr val="tx2"/>
                </a:solidFill>
                <a:latin typeface="Garamond" pitchFamily="18" charset="0"/>
              </a:rPr>
              <a:t>von</a:t>
            </a:r>
            <a:r>
              <a:rPr lang="cs-CZ" sz="32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3200" b="1" dirty="0" err="1" smtClean="0">
                <a:solidFill>
                  <a:schemeClr val="tx2"/>
                </a:solidFill>
                <a:latin typeface="Garamond" pitchFamily="18" charset="0"/>
              </a:rPr>
              <a:t>Bismarck</a:t>
            </a:r>
            <a:r>
              <a:rPr lang="cs-CZ" sz="3200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3200" dirty="0" smtClean="0">
                <a:latin typeface="Garamond" pitchFamily="18" charset="0"/>
              </a:rPr>
              <a:t>– his </a:t>
            </a:r>
            <a:r>
              <a:rPr lang="cs-CZ" sz="3200" dirty="0" err="1" smtClean="0">
                <a:latin typeface="Garamond" pitchFamily="18" charset="0"/>
              </a:rPr>
              <a:t>target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was</a:t>
            </a:r>
            <a:r>
              <a:rPr lang="cs-CZ" sz="3200" dirty="0" smtClean="0">
                <a:latin typeface="Garamond" pitchFamily="18" charset="0"/>
              </a:rPr>
              <a:t> to</a:t>
            </a:r>
            <a:r>
              <a:rPr lang="cs-CZ" sz="3200" b="1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unify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Germany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i="1" dirty="0" smtClean="0">
                <a:latin typeface="Garamond" pitchFamily="18" charset="0"/>
              </a:rPr>
              <a:t>„by </a:t>
            </a:r>
            <a:r>
              <a:rPr lang="cs-CZ" sz="3200" i="1" dirty="0" err="1" smtClean="0">
                <a:latin typeface="Garamond" pitchFamily="18" charset="0"/>
              </a:rPr>
              <a:t>blood</a:t>
            </a:r>
            <a:r>
              <a:rPr lang="cs-CZ" sz="3200" i="1" dirty="0" smtClean="0">
                <a:latin typeface="Garamond" pitchFamily="18" charset="0"/>
              </a:rPr>
              <a:t> </a:t>
            </a:r>
            <a:r>
              <a:rPr lang="cs-CZ" sz="3200" i="1" dirty="0" err="1" smtClean="0">
                <a:latin typeface="Garamond" pitchFamily="18" charset="0"/>
              </a:rPr>
              <a:t>and</a:t>
            </a:r>
            <a:r>
              <a:rPr lang="cs-CZ" sz="3200" i="1" dirty="0" smtClean="0">
                <a:latin typeface="Garamond" pitchFamily="18" charset="0"/>
              </a:rPr>
              <a:t> iron“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that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means</a:t>
            </a:r>
            <a:r>
              <a:rPr lang="cs-CZ" sz="3200" dirty="0" smtClean="0">
                <a:latin typeface="Garamond" pitchFamily="18" charset="0"/>
              </a:rPr>
              <a:t> by </a:t>
            </a:r>
            <a:r>
              <a:rPr lang="cs-CZ" sz="3200" dirty="0" err="1" smtClean="0">
                <a:latin typeface="Garamond" pitchFamily="18" charset="0"/>
              </a:rPr>
              <a:t>army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and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military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power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and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make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Germany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strongest</a:t>
            </a:r>
            <a:r>
              <a:rPr lang="cs-CZ" sz="3200" dirty="0" smtClean="0">
                <a:latin typeface="Garamond" pitchFamily="18" charset="0"/>
              </a:rPr>
              <a:t> Empire in </a:t>
            </a:r>
            <a:r>
              <a:rPr lang="cs-CZ" sz="3200" dirty="0" err="1" smtClean="0">
                <a:latin typeface="Garamond" pitchFamily="18" charset="0"/>
              </a:rPr>
              <a:t>Europe</a:t>
            </a:r>
            <a:endParaRPr lang="cs-CZ" sz="3200" dirty="0" smtClean="0">
              <a:latin typeface="Garamond" pitchFamily="18" charset="0"/>
            </a:endParaRPr>
          </a:p>
          <a:p>
            <a:pPr lvl="0"/>
            <a:r>
              <a:rPr lang="cs-CZ" sz="3200" dirty="0" smtClean="0">
                <a:latin typeface="Garamond" pitchFamily="18" charset="0"/>
              </a:rPr>
              <a:t>1866 –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alliance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between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Prussia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and</a:t>
            </a:r>
            <a:r>
              <a:rPr lang="cs-CZ" sz="3200" dirty="0" smtClean="0">
                <a:latin typeface="Garamond" pitchFamily="18" charset="0"/>
              </a:rPr>
              <a:t> Italy – </a:t>
            </a:r>
            <a:r>
              <a:rPr lang="cs-CZ" sz="3200" dirty="0" err="1" smtClean="0">
                <a:latin typeface="Garamond" pitchFamily="18" charset="0"/>
              </a:rPr>
              <a:t>againsthabsburg</a:t>
            </a:r>
            <a:r>
              <a:rPr lang="cs-CZ" sz="3200" dirty="0" smtClean="0">
                <a:latin typeface="Garamond" pitchFamily="18" charset="0"/>
              </a:rPr>
              <a:t> Monarchy</a:t>
            </a:r>
          </a:p>
          <a:p>
            <a:pPr lvl="0"/>
            <a:r>
              <a:rPr lang="cs-CZ" sz="3200" dirty="0" smtClean="0">
                <a:latin typeface="Garamond" pitchFamily="18" charset="0"/>
              </a:rPr>
              <a:t>Not </a:t>
            </a:r>
            <a:r>
              <a:rPr lang="cs-CZ" sz="3200" dirty="0" err="1" smtClean="0">
                <a:latin typeface="Garamond" pitchFamily="18" charset="0"/>
              </a:rPr>
              <a:t>all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German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states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wanted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unification</a:t>
            </a:r>
            <a:r>
              <a:rPr lang="cs-CZ" sz="3200" dirty="0" smtClean="0">
                <a:latin typeface="Garamond" pitchFamily="18" charset="0"/>
              </a:rPr>
              <a:t> – </a:t>
            </a:r>
            <a:r>
              <a:rPr lang="cs-CZ" sz="3200" dirty="0" err="1" smtClean="0">
                <a:latin typeface="Garamond" pitchFamily="18" charset="0"/>
              </a:rPr>
              <a:t>e</a:t>
            </a:r>
            <a:r>
              <a:rPr lang="cs-CZ" sz="3200" dirty="0" smtClean="0">
                <a:latin typeface="Garamond" pitchFamily="18" charset="0"/>
              </a:rPr>
              <a:t>. g. </a:t>
            </a:r>
            <a:r>
              <a:rPr lang="cs-CZ" sz="3200" dirty="0" err="1" smtClean="0">
                <a:latin typeface="Garamond" pitchFamily="18" charset="0"/>
              </a:rPr>
              <a:t>Bavaria</a:t>
            </a:r>
            <a:r>
              <a:rPr lang="cs-CZ" sz="3200" dirty="0" smtClean="0">
                <a:latin typeface="Garamond" pitchFamily="18" charset="0"/>
              </a:rPr>
              <a:t> - </a:t>
            </a:r>
            <a:r>
              <a:rPr lang="cs-CZ" sz="3200" dirty="0" err="1" smtClean="0">
                <a:latin typeface="Garamond" pitchFamily="18" charset="0"/>
              </a:rPr>
              <a:t>allied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with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Austria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against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Prussia</a:t>
            </a:r>
            <a:endParaRPr lang="cs-CZ" sz="3200" dirty="0" smtClean="0">
              <a:latin typeface="Garamond" pitchFamily="18" charset="0"/>
            </a:endParaRPr>
          </a:p>
          <a:p>
            <a:pPr lvl="0"/>
            <a:endParaRPr lang="cs-CZ" sz="32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unification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Italy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729952"/>
          </a:xfrm>
        </p:spPr>
        <p:txBody>
          <a:bodyPr>
            <a:normAutofit/>
          </a:bodyPr>
          <a:lstStyle/>
          <a:p>
            <a:r>
              <a:rPr lang="cs-CZ" dirty="0" err="1" smtClean="0"/>
              <a:t>Kingdom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Italy in 1859 („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orange</a:t>
            </a:r>
            <a:r>
              <a:rPr lang="cs-CZ" dirty="0" smtClean="0"/>
              <a:t> area“)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729952"/>
          </a:xfrm>
        </p:spPr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Kingdom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Italy in 1870.</a:t>
            </a:r>
            <a:endParaRPr lang="cs-CZ" dirty="0"/>
          </a:p>
        </p:txBody>
      </p:sp>
      <p:pic>
        <p:nvPicPr>
          <p:cNvPr id="4" name="Zástupný symbol pro obsah 3" descr="507px-RegnoItalia1870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556792"/>
            <a:ext cx="3477006" cy="4114800"/>
          </a:xfrm>
        </p:spPr>
      </p:pic>
      <p:pic>
        <p:nvPicPr>
          <p:cNvPr id="8" name="Zástupný symbol pro obsah 7" descr="507px-Italia1859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7322" y="1557338"/>
            <a:ext cx="3477006" cy="41148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 descr="594px-Deutscher_Bund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88640"/>
            <a:ext cx="6278762" cy="634218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251520" y="4437112"/>
            <a:ext cx="7848872" cy="2088232"/>
          </a:xfrm>
        </p:spPr>
        <p:txBody>
          <a:bodyPr>
            <a:noAutofit/>
          </a:bodyPr>
          <a:lstStyle/>
          <a:p>
            <a:pPr lvl="0"/>
            <a:r>
              <a:rPr lang="cs-CZ" sz="2400" dirty="0" err="1" smtClean="0">
                <a:latin typeface="Garamond" pitchFamily="18" charset="0"/>
              </a:rPr>
              <a:t>Austro</a:t>
            </a:r>
            <a:r>
              <a:rPr lang="cs-CZ" sz="2400" dirty="0" smtClean="0">
                <a:latin typeface="Garamond" pitchFamily="18" charset="0"/>
              </a:rPr>
              <a:t>-</a:t>
            </a:r>
            <a:r>
              <a:rPr lang="cs-CZ" sz="2400" dirty="0" err="1" smtClean="0">
                <a:latin typeface="Garamond" pitchFamily="18" charset="0"/>
              </a:rPr>
              <a:t>Prussian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war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broke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out</a:t>
            </a:r>
            <a:r>
              <a:rPr lang="cs-CZ" sz="2400" dirty="0" smtClean="0">
                <a:latin typeface="Garamond" pitchFamily="18" charset="0"/>
              </a:rPr>
              <a:t>  in 1866</a:t>
            </a:r>
          </a:p>
          <a:p>
            <a:pPr lvl="0"/>
            <a:r>
              <a:rPr lang="cs-CZ" sz="2400" dirty="0" err="1" smtClean="0">
                <a:latin typeface="Garamond" pitchFamily="18" charset="0"/>
              </a:rPr>
              <a:t>July</a:t>
            </a:r>
            <a:r>
              <a:rPr lang="cs-CZ" sz="2400" dirty="0" smtClean="0">
                <a:latin typeface="Garamond" pitchFamily="18" charset="0"/>
              </a:rPr>
              <a:t> 3</a:t>
            </a:r>
            <a:r>
              <a:rPr lang="cs-CZ" sz="2400" baseline="30000" dirty="0" smtClean="0">
                <a:latin typeface="Garamond" pitchFamily="18" charset="0"/>
              </a:rPr>
              <a:t>rd</a:t>
            </a:r>
            <a:r>
              <a:rPr lang="cs-CZ" sz="2400" dirty="0" smtClean="0">
                <a:latin typeface="Garamond" pitchFamily="18" charset="0"/>
              </a:rPr>
              <a:t> 1866 </a:t>
            </a:r>
            <a:r>
              <a:rPr lang="cs-CZ" sz="2400" b="1" dirty="0" err="1" smtClean="0">
                <a:latin typeface="Garamond" pitchFamily="18" charset="0"/>
              </a:rPr>
              <a:t>the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battle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of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Sadowa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near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Königgratz</a:t>
            </a:r>
            <a:r>
              <a:rPr lang="cs-CZ" sz="2400" dirty="0" smtClean="0">
                <a:latin typeface="Garamond" pitchFamily="18" charset="0"/>
              </a:rPr>
              <a:t> (Hradec Králové), 2</a:t>
            </a:r>
            <a:r>
              <a:rPr lang="cs-CZ" sz="2400" baseline="30000" dirty="0" smtClean="0">
                <a:latin typeface="Garamond" pitchFamily="18" charset="0"/>
              </a:rPr>
              <a:t>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greatest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battle</a:t>
            </a:r>
            <a:r>
              <a:rPr lang="cs-CZ" sz="2400" dirty="0" smtClean="0">
                <a:latin typeface="Garamond" pitchFamily="18" charset="0"/>
              </a:rPr>
              <a:t> in </a:t>
            </a:r>
            <a:r>
              <a:rPr lang="cs-CZ" sz="2400" dirty="0" err="1" smtClean="0">
                <a:latin typeface="Garamond" pitchFamily="18" charset="0"/>
              </a:rPr>
              <a:t>Europe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since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Battle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Leipzig</a:t>
            </a:r>
            <a:r>
              <a:rPr lang="cs-CZ" sz="2400" dirty="0" smtClean="0">
                <a:latin typeface="Garamond" pitchFamily="18" charset="0"/>
              </a:rPr>
              <a:t> in 1813 </a:t>
            </a:r>
          </a:p>
          <a:p>
            <a:pPr lvl="0"/>
            <a:r>
              <a:rPr lang="cs-CZ" sz="2400" dirty="0" err="1" smtClean="0">
                <a:latin typeface="Garamond" pitchFamily="18" charset="0"/>
              </a:rPr>
              <a:t>Austria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was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defeated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lost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some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areas</a:t>
            </a:r>
            <a:r>
              <a:rPr lang="cs-CZ" sz="2400" dirty="0" smtClean="0">
                <a:latin typeface="Garamond" pitchFamily="18" charset="0"/>
              </a:rPr>
              <a:t> in </a:t>
            </a:r>
            <a:r>
              <a:rPr lang="cs-CZ" sz="2400" dirty="0" err="1" smtClean="0">
                <a:latin typeface="Garamond" pitchFamily="18" charset="0"/>
              </a:rPr>
              <a:t>Germany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Veneto</a:t>
            </a:r>
            <a:r>
              <a:rPr lang="cs-CZ" sz="2400" dirty="0" smtClean="0">
                <a:latin typeface="Garamond" pitchFamily="18" charset="0"/>
              </a:rPr>
              <a:t> in Italy)</a:t>
            </a:r>
          </a:p>
        </p:txBody>
      </p:sp>
      <p:pic>
        <p:nvPicPr>
          <p:cNvPr id="19" name="Zástupný symbol pro obsah 18" descr="hradec_kralove_img_big_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332656"/>
            <a:ext cx="6575359" cy="39678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476672"/>
            <a:ext cx="8208912" cy="6192688"/>
          </a:xfrm>
        </p:spPr>
        <p:txBody>
          <a:bodyPr>
            <a:normAutofit/>
          </a:bodyPr>
          <a:lstStyle/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Confederation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existing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since</a:t>
            </a:r>
            <a:r>
              <a:rPr lang="cs-CZ" dirty="0" smtClean="0">
                <a:latin typeface="Garamond" pitchFamily="18" charset="0"/>
              </a:rPr>
              <a:t> 1815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dissolved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instead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North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German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Commonwealth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constituted</a:t>
            </a:r>
            <a:r>
              <a:rPr lang="cs-CZ" dirty="0" smtClean="0">
                <a:latin typeface="Garamond" pitchFamily="18" charset="0"/>
              </a:rPr>
              <a:t> – 21 </a:t>
            </a:r>
            <a:r>
              <a:rPr lang="cs-CZ" dirty="0" err="1" smtClean="0">
                <a:latin typeface="Garamond" pitchFamily="18" charset="0"/>
              </a:rPr>
              <a:t>states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customs</a:t>
            </a:r>
            <a:r>
              <a:rPr lang="cs-CZ" dirty="0" smtClean="0">
                <a:latin typeface="Garamond" pitchFamily="18" charset="0"/>
              </a:rPr>
              <a:t> union, </a:t>
            </a:r>
            <a:r>
              <a:rPr lang="cs-CZ" dirty="0" err="1" smtClean="0">
                <a:latin typeface="Garamond" pitchFamily="18" charset="0"/>
              </a:rPr>
              <a:t>common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currency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common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foreign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policy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first</a:t>
            </a:r>
            <a:r>
              <a:rPr lang="cs-CZ" dirty="0" smtClean="0">
                <a:latin typeface="Garamond" pitchFamily="18" charset="0"/>
              </a:rPr>
              <a:t> step to </a:t>
            </a:r>
            <a:r>
              <a:rPr lang="cs-CZ" dirty="0" err="1" smtClean="0">
                <a:latin typeface="Garamond" pitchFamily="18" charset="0"/>
              </a:rPr>
              <a:t>unification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Prussian</a:t>
            </a:r>
            <a:r>
              <a:rPr lang="cs-CZ" dirty="0" smtClean="0">
                <a:latin typeface="Garamond" pitchFamily="18" charset="0"/>
              </a:rPr>
              <a:t> king </a:t>
            </a:r>
            <a:r>
              <a:rPr lang="cs-CZ" dirty="0" err="1" smtClean="0">
                <a:latin typeface="Garamond" pitchFamily="18" charset="0"/>
              </a:rPr>
              <a:t>became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President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this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Commonwealth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commander</a:t>
            </a:r>
            <a:r>
              <a:rPr lang="cs-CZ" dirty="0" smtClean="0">
                <a:latin typeface="Garamond" pitchFamily="18" charset="0"/>
              </a:rPr>
              <a:t>-in-</a:t>
            </a:r>
            <a:r>
              <a:rPr lang="cs-CZ" dirty="0" err="1" smtClean="0">
                <a:latin typeface="Garamond" pitchFamily="18" charset="0"/>
              </a:rPr>
              <a:t>chef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army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Prussia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provoked</a:t>
            </a:r>
            <a:r>
              <a:rPr lang="cs-CZ" dirty="0" smtClean="0">
                <a:latin typeface="Garamond" pitchFamily="18" charset="0"/>
              </a:rPr>
              <a:t> France to </a:t>
            </a:r>
            <a:r>
              <a:rPr lang="cs-CZ" dirty="0" err="1" smtClean="0">
                <a:latin typeface="Garamond" pitchFamily="18" charset="0"/>
              </a:rPr>
              <a:t>declare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on </a:t>
            </a:r>
            <a:r>
              <a:rPr lang="cs-CZ" dirty="0" err="1" smtClean="0">
                <a:latin typeface="Garamond" pitchFamily="18" charset="0"/>
              </a:rPr>
              <a:t>Prussia</a:t>
            </a:r>
            <a:r>
              <a:rPr lang="cs-CZ" dirty="0" smtClean="0">
                <a:latin typeface="Garamond" pitchFamily="18" charset="0"/>
              </a:rPr>
              <a:t> in 1870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France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defeated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battle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Sedan </a:t>
            </a:r>
            <a:r>
              <a:rPr lang="cs-CZ" dirty="0" smtClean="0">
                <a:latin typeface="Garamond" pitchFamily="18" charset="0"/>
              </a:rPr>
              <a:t>in </a:t>
            </a:r>
            <a:r>
              <a:rPr lang="cs-CZ" dirty="0" err="1" smtClean="0">
                <a:latin typeface="Garamond" pitchFamily="18" charset="0"/>
              </a:rPr>
              <a:t>September</a:t>
            </a:r>
            <a:r>
              <a:rPr lang="cs-CZ" dirty="0" smtClean="0">
                <a:latin typeface="Garamond" pitchFamily="18" charset="0"/>
              </a:rPr>
              <a:t> 1870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– </a:t>
            </a:r>
            <a:r>
              <a:rPr lang="cs-CZ" dirty="0" err="1" smtClean="0">
                <a:latin typeface="Garamond" pitchFamily="18" charset="0"/>
              </a:rPr>
              <a:t>French</a:t>
            </a:r>
            <a:r>
              <a:rPr lang="cs-CZ" dirty="0" smtClean="0">
                <a:latin typeface="Garamond" pitchFamily="18" charset="0"/>
              </a:rPr>
              <a:t> king </a:t>
            </a:r>
            <a:r>
              <a:rPr lang="cs-CZ" b="1" dirty="0" smtClean="0">
                <a:latin typeface="Garamond" pitchFamily="18" charset="0"/>
              </a:rPr>
              <a:t>Napoleon III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captured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what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caused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fall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French</a:t>
            </a:r>
            <a:r>
              <a:rPr lang="cs-CZ" dirty="0" smtClean="0">
                <a:latin typeface="Garamond" pitchFamily="18" charset="0"/>
              </a:rPr>
              <a:t> Empire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proclamation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third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republic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</a:rPr>
              <a:t>Paris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besieged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since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September</a:t>
            </a:r>
            <a:r>
              <a:rPr lang="cs-CZ" dirty="0" smtClean="0">
                <a:latin typeface="Garamond" pitchFamily="18" charset="0"/>
              </a:rPr>
              <a:t> 1870 </a:t>
            </a:r>
            <a:r>
              <a:rPr lang="cs-CZ" dirty="0" err="1" smtClean="0">
                <a:latin typeface="Garamond" pitchFamily="18" charset="0"/>
              </a:rPr>
              <a:t>till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January</a:t>
            </a:r>
            <a:r>
              <a:rPr lang="cs-CZ" dirty="0" smtClean="0">
                <a:latin typeface="Garamond" pitchFamily="18" charset="0"/>
              </a:rPr>
              <a:t> 1871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in </a:t>
            </a:r>
            <a:r>
              <a:rPr lang="cs-CZ" dirty="0" err="1" smtClean="0">
                <a:latin typeface="Garamond" pitchFamily="18" charset="0"/>
              </a:rPr>
              <a:t>January</a:t>
            </a:r>
            <a:r>
              <a:rPr lang="cs-CZ" dirty="0" smtClean="0">
                <a:latin typeface="Garamond" pitchFamily="18" charset="0"/>
              </a:rPr>
              <a:t> 1871 –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German</a:t>
            </a:r>
            <a:r>
              <a:rPr lang="cs-CZ" b="1" dirty="0" smtClean="0">
                <a:latin typeface="Garamond" pitchFamily="18" charset="0"/>
              </a:rPr>
              <a:t> Empire </a:t>
            </a:r>
            <a:r>
              <a:rPr lang="cs-CZ" b="1" dirty="0" err="1" smtClean="0">
                <a:latin typeface="Garamond" pitchFamily="18" charset="0"/>
              </a:rPr>
              <a:t>was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proclaimed</a:t>
            </a:r>
            <a:r>
              <a:rPr lang="cs-CZ" b="1" dirty="0" smtClean="0">
                <a:latin typeface="Garamond" pitchFamily="18" charset="0"/>
              </a:rPr>
              <a:t> </a:t>
            </a:r>
            <a:endParaRPr lang="cs-CZ" dirty="0" smtClean="0">
              <a:latin typeface="Garamond" pitchFamily="18" charset="0"/>
            </a:endParaRP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813</TotalTime>
  <Words>2641</Words>
  <Application>Microsoft Office PowerPoint</Application>
  <PresentationFormat>Předvádění na obrazovce (4:3)</PresentationFormat>
  <Paragraphs>192</Paragraphs>
  <Slides>33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Bohatý</vt:lpstr>
      <vt:lpstr>Central europe before and during wwi </vt:lpstr>
      <vt:lpstr>unification of Italy</vt:lpstr>
      <vt:lpstr>Snímek 3</vt:lpstr>
      <vt:lpstr>Snímek 4</vt:lpstr>
      <vt:lpstr>unification of Germany </vt:lpstr>
      <vt:lpstr>The unification of Italy</vt:lpstr>
      <vt:lpstr>Snímek 7</vt:lpstr>
      <vt:lpstr>Snímek 8</vt:lpstr>
      <vt:lpstr>Snímek 9</vt:lpstr>
      <vt:lpstr>unification of Germany </vt:lpstr>
      <vt:lpstr>unification of Germany </vt:lpstr>
      <vt:lpstr>German empire</vt:lpstr>
      <vt:lpstr>International Relationships before WW1 </vt:lpstr>
      <vt:lpstr>Formation of two enemy blocks in Europe at the end of 19th century</vt:lpstr>
      <vt:lpstr>Balkan Wars</vt:lpstr>
      <vt:lpstr>Balkan Wars</vt:lpstr>
      <vt:lpstr>Central europe before WWI</vt:lpstr>
      <vt:lpstr>europe during WW i</vt:lpstr>
      <vt:lpstr> Central Europe and WW I</vt:lpstr>
      <vt:lpstr>The targets</vt:lpstr>
      <vt:lpstr>Four phases of the war: </vt:lpstr>
      <vt:lpstr>Four main fronts</vt:lpstr>
      <vt:lpstr>Balkan Front</vt:lpstr>
      <vt:lpstr>Western Front</vt:lpstr>
      <vt:lpstr>Western Front</vt:lpstr>
      <vt:lpstr>Eastern Front</vt:lpstr>
      <vt:lpstr>Italian Front</vt:lpstr>
      <vt:lpstr>The Final Period of the War</vt:lpstr>
      <vt:lpstr>The Results of the War</vt:lpstr>
      <vt:lpstr>Results of the war</vt:lpstr>
      <vt:lpstr>Paris Peace Conference</vt:lpstr>
      <vt:lpstr>Paris Peace Conference</vt:lpstr>
      <vt:lpstr>Peace Treaties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europe in the 2nd half of 19th century</dc:title>
  <dc:creator>Standard</dc:creator>
  <cp:lastModifiedBy>Hrabcova</cp:lastModifiedBy>
  <cp:revision>84</cp:revision>
  <dcterms:created xsi:type="dcterms:W3CDTF">2012-10-07T15:15:09Z</dcterms:created>
  <dcterms:modified xsi:type="dcterms:W3CDTF">2015-10-23T10:15:03Z</dcterms:modified>
</cp:coreProperties>
</file>