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27.10.2015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cz/books?id=J4A1gt4-VCsC&amp;printsec=frontcover&amp;hl=cs&amp;source=gbs_ViewAPI&amp;redir_esc=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i.lib.byu.edu/index.php/President_Wilson's_Fourteen_Poin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332656"/>
            <a:ext cx="5544616" cy="4968552"/>
          </a:xfrm>
        </p:spPr>
        <p:txBody>
          <a:bodyPr/>
          <a:lstStyle/>
          <a:p>
            <a:r>
              <a:rPr lang="cs-CZ" sz="3600" dirty="0" err="1" smtClean="0">
                <a:latin typeface="Garamond" pitchFamily="18" charset="0"/>
              </a:rPr>
              <a:t>Central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 smtClean="0">
                <a:latin typeface="Garamond" pitchFamily="18" charset="0"/>
              </a:rPr>
              <a:t>europe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 smtClean="0">
                <a:latin typeface="Garamond" pitchFamily="18" charset="0"/>
              </a:rPr>
              <a:t>during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 smtClean="0">
                <a:latin typeface="Garamond" pitchFamily="18" charset="0"/>
              </a:rPr>
              <a:t>the</a:t>
            </a:r>
            <a:r>
              <a:rPr lang="cs-CZ" sz="3600" dirty="0" smtClean="0">
                <a:latin typeface="Garamond" pitchFamily="18" charset="0"/>
              </a:rPr>
              <a:t> </a:t>
            </a:r>
            <a:r>
              <a:rPr lang="cs-CZ" sz="3600" dirty="0" err="1" smtClean="0">
                <a:latin typeface="Garamond" pitchFamily="18" charset="0"/>
              </a:rPr>
              <a:t>interwar</a:t>
            </a:r>
            <a:r>
              <a:rPr lang="cs-CZ" sz="3600" dirty="0" smtClean="0">
                <a:latin typeface="Garamond" pitchFamily="18" charset="0"/>
              </a:rPr>
              <a:t> period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517232"/>
            <a:ext cx="5114778" cy="1101248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Jana </a:t>
            </a:r>
            <a:r>
              <a:rPr lang="cs-CZ" b="1" dirty="0" err="1" smtClean="0">
                <a:latin typeface="Garamond" pitchFamily="18" charset="0"/>
              </a:rPr>
              <a:t>Skerlova</a:t>
            </a:r>
            <a:r>
              <a:rPr lang="cs-CZ" b="1" dirty="0" smtClean="0">
                <a:latin typeface="Garamond" pitchFamily="18" charset="0"/>
              </a:rPr>
              <a:t>, Ph</a:t>
            </a:r>
            <a:r>
              <a:rPr lang="cs-CZ" b="1" dirty="0" smtClean="0">
                <a:latin typeface="Garamond" pitchFamily="18" charset="0"/>
              </a:rPr>
              <a:t>D</a:t>
            </a:r>
            <a:endParaRPr lang="cs-CZ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6" name="Zástupný symbol pro obrázek 5" descr="cr-pohranic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743269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179512" y="5589240"/>
            <a:ext cx="7704856" cy="909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err="1" smtClean="0">
                <a:latin typeface="Garamond" pitchFamily="18" charset="0"/>
              </a:rPr>
              <a:t>Sudetenland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areas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inhabited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Germans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smtClean="0">
                <a:latin typeface="Garamond" pitchFamily="18" charset="0"/>
              </a:rPr>
              <a:t>Bohemia, </a:t>
            </a:r>
            <a:r>
              <a:rPr lang="cs-CZ" sz="2400" dirty="0" err="1" smtClean="0">
                <a:latin typeface="Garamond" pitchFamily="18" charset="0"/>
              </a:rPr>
              <a:t>Moravia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Silesia</a:t>
            </a:r>
            <a:endParaRPr lang="cs-CZ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r>
              <a:rPr lang="cs-CZ" dirty="0" smtClean="0">
                <a:latin typeface="Garamond" pitchFamily="18" charset="0"/>
              </a:rPr>
              <a:t>TUMA, </a:t>
            </a:r>
            <a:r>
              <a:rPr lang="cs-CZ" dirty="0" err="1" smtClean="0">
                <a:latin typeface="Garamond" pitchFamily="18" charset="0"/>
              </a:rPr>
              <a:t>Oldrich</a:t>
            </a:r>
            <a:r>
              <a:rPr lang="cs-CZ" dirty="0" smtClean="0">
                <a:latin typeface="Garamond" pitchFamily="18" charset="0"/>
              </a:rPr>
              <a:t> – JINDRA, </a:t>
            </a:r>
            <a:r>
              <a:rPr lang="cs-CZ" dirty="0" err="1" smtClean="0">
                <a:latin typeface="Garamond" pitchFamily="18" charset="0"/>
              </a:rPr>
              <a:t>Jiri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Czechoslovakia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and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Romania</a:t>
            </a:r>
            <a:r>
              <a:rPr lang="cs-CZ" i="1" dirty="0" smtClean="0">
                <a:latin typeface="Garamond" pitchFamily="18" charset="0"/>
              </a:rPr>
              <a:t> in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Versailles </a:t>
            </a:r>
            <a:r>
              <a:rPr lang="cs-CZ" i="1" dirty="0" err="1" smtClean="0">
                <a:latin typeface="Garamond" pitchFamily="18" charset="0"/>
              </a:rPr>
              <a:t>System</a:t>
            </a:r>
            <a:r>
              <a:rPr lang="cs-CZ" i="1" dirty="0" smtClean="0">
                <a:latin typeface="Garamond" pitchFamily="18" charset="0"/>
              </a:rPr>
              <a:t>.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2006.</a:t>
            </a:r>
          </a:p>
          <a:p>
            <a:r>
              <a:rPr lang="cs-CZ" dirty="0" smtClean="0">
                <a:latin typeface="Garamond" pitchFamily="18" charset="0"/>
              </a:rPr>
              <a:t>LUKES, Igor: </a:t>
            </a:r>
            <a:r>
              <a:rPr lang="en-US" i="1" dirty="0" smtClean="0">
                <a:latin typeface="Garamond" pitchFamily="18" charset="0"/>
              </a:rPr>
              <a:t>Czechoslovakia Between Stalin and Hitler: The Diplomacy of </a:t>
            </a:r>
            <a:r>
              <a:rPr lang="en-US" i="1" dirty="0" err="1" smtClean="0">
                <a:latin typeface="Garamond" pitchFamily="18" charset="0"/>
              </a:rPr>
              <a:t>Edvard</a:t>
            </a:r>
            <a:r>
              <a:rPr lang="en-US" i="1" dirty="0" smtClean="0">
                <a:latin typeface="Garamond" pitchFamily="18" charset="0"/>
              </a:rPr>
              <a:t> </a:t>
            </a:r>
            <a:r>
              <a:rPr lang="en-US" i="1" dirty="0" err="1" smtClean="0">
                <a:latin typeface="Garamond" pitchFamily="18" charset="0"/>
              </a:rPr>
              <a:t>Beneš</a:t>
            </a:r>
            <a:r>
              <a:rPr lang="en-US" i="1" dirty="0" smtClean="0">
                <a:latin typeface="Garamond" pitchFamily="18" charset="0"/>
              </a:rPr>
              <a:t> in the 1930s</a:t>
            </a:r>
            <a:r>
              <a:rPr lang="cs-CZ" i="1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New York1996.</a:t>
            </a:r>
          </a:p>
          <a:p>
            <a:r>
              <a:rPr lang="cs-CZ" dirty="0" smtClean="0">
                <a:latin typeface="Garamond" pitchFamily="18" charset="0"/>
              </a:rPr>
              <a:t>LUKES, Igor – GOLSTEIN, Erich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Munich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Crisis</a:t>
            </a:r>
            <a:r>
              <a:rPr lang="cs-CZ" i="1" dirty="0" smtClean="0">
                <a:latin typeface="Garamond" pitchFamily="18" charset="0"/>
              </a:rPr>
              <a:t>, 1938: </a:t>
            </a:r>
            <a:r>
              <a:rPr lang="cs-CZ" i="1" dirty="0" err="1" smtClean="0">
                <a:latin typeface="Garamond" pitchFamily="18" charset="0"/>
              </a:rPr>
              <a:t>Prelude</a:t>
            </a:r>
            <a:r>
              <a:rPr lang="cs-CZ" i="1" dirty="0" smtClean="0">
                <a:latin typeface="Garamond" pitchFamily="18" charset="0"/>
              </a:rPr>
              <a:t> to WWII. </a:t>
            </a:r>
            <a:r>
              <a:rPr lang="cs-CZ" dirty="0" smtClean="0">
                <a:latin typeface="Garamond" pitchFamily="18" charset="0"/>
              </a:rPr>
              <a:t>London 1999.</a:t>
            </a:r>
            <a:endParaRPr lang="en-US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Germany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8280920" cy="59766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wave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Bavaria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Bavarian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1919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1919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1919 – 1933 – </a:t>
            </a:r>
            <a:r>
              <a:rPr lang="cs-CZ" dirty="0" err="1" smtClean="0">
                <a:latin typeface="Garamond" pitchFamily="18" charset="0"/>
              </a:rPr>
              <a:t>Weimar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16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President – </a:t>
            </a:r>
            <a:r>
              <a:rPr lang="cs-CZ" b="1" dirty="0" smtClean="0">
                <a:latin typeface="Garamond" pitchFamily="18" charset="0"/>
              </a:rPr>
              <a:t>Friedrich </a:t>
            </a:r>
            <a:r>
              <a:rPr lang="cs-CZ" b="1" dirty="0" err="1" smtClean="0">
                <a:latin typeface="Garamond" pitchFamily="18" charset="0"/>
              </a:rPr>
              <a:t>Ebert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Democratic</a:t>
            </a:r>
            <a:r>
              <a:rPr lang="cs-CZ" dirty="0" smtClean="0">
                <a:latin typeface="Garamond" pitchFamily="18" charset="0"/>
              </a:rPr>
              <a:t> Party) 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serious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problems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crisis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restrictions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area,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restrictions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, navy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1920 – </a:t>
            </a:r>
            <a:r>
              <a:rPr lang="cs-CZ" dirty="0" err="1" smtClean="0">
                <a:latin typeface="Garamond" pitchFamily="18" charset="0"/>
              </a:rPr>
              <a:t>right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monarchistic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Kapp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Putsch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1923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–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b="1" dirty="0" smtClean="0">
                <a:latin typeface="Garamond" pitchFamily="18" charset="0"/>
              </a:rPr>
              <a:t>Gustav </a:t>
            </a:r>
            <a:r>
              <a:rPr lang="cs-CZ" b="1" dirty="0" err="1" smtClean="0">
                <a:latin typeface="Garamond" pitchFamily="18" charset="0"/>
              </a:rPr>
              <a:t>Stresemann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stabilization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Golden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mark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succesful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1923 – </a:t>
            </a:r>
            <a:r>
              <a:rPr lang="cs-CZ" dirty="0" err="1" smtClean="0">
                <a:latin typeface="Garamond" pitchFamily="18" charset="0"/>
              </a:rPr>
              <a:t>suppression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Hitler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Ludendorff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Putsch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Munich</a:t>
            </a:r>
            <a:r>
              <a:rPr lang="cs-CZ" dirty="0" smtClean="0">
                <a:latin typeface="Garamond" pitchFamily="18" charset="0"/>
              </a:rPr>
              <a:t>, Hitler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arrested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wrote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programme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Mein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Kampf</a:t>
            </a:r>
            <a:r>
              <a:rPr lang="cs-CZ" dirty="0" smtClean="0">
                <a:latin typeface="Garamond" pitchFamily="18" charset="0"/>
              </a:rPr>
              <a:t>, his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party NSDAP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banned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1925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Paul </a:t>
            </a:r>
            <a:r>
              <a:rPr lang="cs-CZ" b="1" dirty="0" err="1" smtClean="0">
                <a:latin typeface="Garamond" pitchFamily="18" charset="0"/>
              </a:rPr>
              <a:t>von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Hindenburg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6" name="Zástupný symbol pro obsah 5" descr="weimar-republic-and-the-polish-iss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104789" cy="53285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877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1929 – Great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– in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effects</a:t>
            </a:r>
            <a:r>
              <a:rPr lang="cs-CZ" dirty="0" smtClean="0">
                <a:latin typeface="Garamond" pitchFamily="18" charset="0"/>
              </a:rPr>
              <a:t> (1932 – </a:t>
            </a:r>
            <a:r>
              <a:rPr lang="cs-CZ" dirty="0" err="1" smtClean="0">
                <a:latin typeface="Garamond" pitchFamily="18" charset="0"/>
              </a:rPr>
              <a:t>unemployment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44,5 %),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extreme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revanchism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1932 – NSDAP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r>
              <a:rPr lang="cs-CZ" dirty="0" smtClean="0">
                <a:latin typeface="Garamond" pitchFamily="18" charset="0"/>
              </a:rPr>
              <a:t>, 1933 – </a:t>
            </a:r>
            <a:r>
              <a:rPr lang="cs-CZ" b="1" dirty="0" smtClean="0">
                <a:latin typeface="Garamond" pitchFamily="18" charset="0"/>
              </a:rPr>
              <a:t>Adolf Hitler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1934 – Hitler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Führer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Nüremberg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laws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anti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Semitism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public </a:t>
            </a:r>
            <a:r>
              <a:rPr lang="cs-CZ" dirty="0" err="1" smtClean="0">
                <a:latin typeface="Garamond" pitchFamily="18" charset="0"/>
              </a:rPr>
              <a:t>life</a:t>
            </a:r>
            <a:r>
              <a:rPr lang="cs-CZ" dirty="0" smtClean="0">
                <a:latin typeface="Garamond" pitchFamily="18" charset="0"/>
              </a:rPr>
              <a:t>, had to </a:t>
            </a:r>
            <a:r>
              <a:rPr lang="cs-CZ" dirty="0" err="1" smtClean="0">
                <a:latin typeface="Garamond" pitchFamily="18" charset="0"/>
              </a:rPr>
              <a:t>wear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yellow</a:t>
            </a:r>
            <a:r>
              <a:rPr lang="cs-CZ" dirty="0" smtClean="0">
                <a:latin typeface="Garamond" pitchFamily="18" charset="0"/>
              </a:rPr>
              <a:t> star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1935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introduced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service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1936 –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de-</a:t>
            </a:r>
            <a:r>
              <a:rPr lang="cs-CZ" dirty="0" err="1" smtClean="0">
                <a:latin typeface="Garamond" pitchFamily="18" charset="0"/>
              </a:rPr>
              <a:t>militarized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zone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Rheinland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both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breaching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Versailles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Rhineland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prostest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1936 –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Italy – Berlin-Rome Axis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1936 – </a:t>
            </a:r>
            <a:r>
              <a:rPr lang="cs-CZ" dirty="0" err="1" smtClean="0">
                <a:latin typeface="Garamond" pitchFamily="18" charset="0"/>
              </a:rPr>
              <a:t>Anti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Comimmntern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Japan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1938,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9–10  – </a:t>
            </a:r>
            <a:r>
              <a:rPr lang="cs-CZ" dirty="0" err="1" smtClean="0">
                <a:latin typeface="Garamond" pitchFamily="18" charset="0"/>
              </a:rPr>
              <a:t>Crystal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Night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pogrom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Jews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Paul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Hindenburg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499992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Adolf Hitler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8" name="Zástupný symbol pro obsah 7" descr="adolf-hitl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019108" cy="3970784"/>
          </a:xfrm>
        </p:spPr>
      </p:pic>
      <p:pic>
        <p:nvPicPr>
          <p:cNvPr id="11" name="Zástupný symbol pro obsah 10" descr="101PaulHindenburg_I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2520280" cy="395338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r>
              <a:rPr lang="cs-CZ" cap="all" dirty="0" err="1" smtClean="0">
                <a:latin typeface="Garamond" pitchFamily="18" charset="0"/>
              </a:rPr>
              <a:t>Kaes</a:t>
            </a:r>
            <a:r>
              <a:rPr lang="cs-CZ" dirty="0" smtClean="0">
                <a:latin typeface="Garamond" pitchFamily="18" charset="0"/>
              </a:rPr>
              <a:t>, Anton – </a:t>
            </a:r>
            <a:r>
              <a:rPr lang="cs-CZ" cap="all" dirty="0" err="1" smtClean="0">
                <a:latin typeface="Garamond" pitchFamily="18" charset="0"/>
              </a:rPr>
              <a:t>Jay</a:t>
            </a:r>
            <a:r>
              <a:rPr lang="cs-CZ" dirty="0" smtClean="0">
                <a:latin typeface="Garamond" pitchFamily="18" charset="0"/>
              </a:rPr>
              <a:t>, Martin – </a:t>
            </a:r>
            <a:r>
              <a:rPr lang="cs-CZ" cap="all" dirty="0" err="1" smtClean="0">
                <a:latin typeface="Garamond" pitchFamily="18" charset="0"/>
              </a:rPr>
              <a:t>Dimendberg</a:t>
            </a:r>
            <a:r>
              <a:rPr lang="cs-CZ" dirty="0" smtClean="0">
                <a:latin typeface="Garamond" pitchFamily="18" charset="0"/>
              </a:rPr>
              <a:t>, Edward, (</a:t>
            </a:r>
            <a:r>
              <a:rPr lang="cs-CZ" dirty="0" err="1" smtClean="0">
                <a:latin typeface="Garamond" pitchFamily="18" charset="0"/>
              </a:rPr>
              <a:t>eds</a:t>
            </a:r>
            <a:r>
              <a:rPr lang="cs-CZ" dirty="0" smtClean="0">
                <a:latin typeface="Garamond" pitchFamily="18" charset="0"/>
              </a:rPr>
              <a:t>.):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Weimar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Republic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sourcebook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Berkeley</a:t>
            </a:r>
            <a:r>
              <a:rPr lang="cs-CZ" dirty="0" smtClean="0">
                <a:latin typeface="Garamond" pitchFamily="18" charset="0"/>
              </a:rPr>
              <a:t>: University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California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, 1994.</a:t>
            </a:r>
          </a:p>
          <a:p>
            <a:pPr>
              <a:buNone/>
            </a:pPr>
            <a:r>
              <a:rPr lang="cs-CZ" dirty="0" smtClean="0">
                <a:latin typeface="Garamond" pitchFamily="18" charset="0"/>
                <a:hlinkClick r:id="rId2"/>
              </a:rPr>
              <a:t>http://books.google.cz/books?id=J4A1gt4-VCsC&amp;printsec=frontcover&amp;hl=cs&amp;source=gbs_ViewAPI&amp;redir_esc=y#v=onepage&amp;q&amp;f=false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Austria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544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1919–1934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Chacellor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Ignaz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Siepel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dominated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Christian </a:t>
            </a:r>
            <a:r>
              <a:rPr lang="cs-CZ" dirty="0" err="1" smtClean="0">
                <a:latin typeface="Garamond" pitchFamily="18" charset="0"/>
              </a:rPr>
              <a:t>Social</a:t>
            </a:r>
            <a:r>
              <a:rPr lang="cs-CZ" dirty="0" smtClean="0">
                <a:latin typeface="Garamond" pitchFamily="18" charset="0"/>
              </a:rPr>
              <a:t> Party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unstable</a:t>
            </a:r>
            <a:r>
              <a:rPr lang="cs-CZ" dirty="0" smtClean="0">
                <a:latin typeface="Garamond" pitchFamily="18" charset="0"/>
              </a:rPr>
              <a:t>, severe </a:t>
            </a:r>
            <a:r>
              <a:rPr lang="cs-CZ" dirty="0" err="1" smtClean="0">
                <a:latin typeface="Garamond" pitchFamily="18" charset="0"/>
              </a:rPr>
              <a:t>economical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consequences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many </a:t>
            </a:r>
            <a:r>
              <a:rPr lang="cs-CZ" dirty="0" err="1" smtClean="0">
                <a:latin typeface="Garamond" pitchFamily="18" charset="0"/>
              </a:rPr>
              <a:t>paramilitary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forces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been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early</a:t>
            </a:r>
            <a:r>
              <a:rPr lang="cs-CZ" dirty="0" smtClean="0">
                <a:latin typeface="Garamond" pitchFamily="18" charset="0"/>
              </a:rPr>
              <a:t> 1920s 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clash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left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paramilitary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known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b="1" dirty="0" err="1" smtClean="0">
                <a:latin typeface="Garamond" pitchFamily="18" charset="0"/>
              </a:rPr>
              <a:t>July</a:t>
            </a:r>
            <a:r>
              <a:rPr lang="cs-CZ" b="1" dirty="0" smtClean="0">
                <a:latin typeface="Garamond" pitchFamily="18" charset="0"/>
              </a:rPr>
              <a:t> Revolt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1927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1932 – </a:t>
            </a:r>
            <a:r>
              <a:rPr lang="cs-CZ" dirty="0" err="1" smtClean="0">
                <a:latin typeface="Garamond" pitchFamily="18" charset="0"/>
              </a:rPr>
              <a:t>authoritarian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regime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Engelbert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Dollfuss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austrofascism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Dollfuss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assassinated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agent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attempted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coup</a:t>
            </a:r>
            <a:r>
              <a:rPr lang="cs-CZ" dirty="0" smtClean="0">
                <a:latin typeface="Garamond" pitchFamily="18" charset="0"/>
              </a:rPr>
              <a:t> d'</a:t>
            </a:r>
            <a:r>
              <a:rPr lang="cs-CZ" dirty="0" err="1" smtClean="0">
                <a:latin typeface="Garamond" pitchFamily="18" charset="0"/>
              </a:rPr>
              <a:t>état</a:t>
            </a:r>
            <a:r>
              <a:rPr lang="cs-CZ" dirty="0" smtClean="0">
                <a:latin typeface="Garamond" pitchFamily="18" charset="0"/>
              </a:rPr>
              <a:t> in 1934 – </a:t>
            </a:r>
            <a:r>
              <a:rPr lang="cs-CZ" dirty="0" err="1" smtClean="0">
                <a:latin typeface="Garamond" pitchFamily="18" charset="0"/>
              </a:rPr>
              <a:t>July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Putch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New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latin typeface="Garamond" pitchFamily="18" charset="0"/>
              </a:rPr>
              <a:t>Kurt </a:t>
            </a:r>
            <a:r>
              <a:rPr lang="cs-CZ" b="1" dirty="0" err="1" smtClean="0">
                <a:latin typeface="Garamond" pitchFamily="18" charset="0"/>
              </a:rPr>
              <a:t>Schuschnigg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effort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keep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´s </a:t>
            </a:r>
            <a:r>
              <a:rPr lang="cs-CZ" dirty="0" err="1" smtClean="0">
                <a:latin typeface="Garamond" pitchFamily="18" charset="0"/>
              </a:rPr>
              <a:t>independence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1938 – </a:t>
            </a:r>
            <a:r>
              <a:rPr lang="cs-CZ" dirty="0" err="1" smtClean="0">
                <a:latin typeface="Garamond" pitchFamily="18" charset="0"/>
              </a:rPr>
              <a:t>Anschluss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11 –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frontiers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064896" cy="6021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proclamation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16, 1918, </a:t>
            </a:r>
            <a:r>
              <a:rPr lang="cs-CZ" b="1" dirty="0" err="1" smtClean="0">
                <a:latin typeface="Garamond" pitchFamily="18" charset="0"/>
              </a:rPr>
              <a:t>Mihály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Károlyi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named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's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area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dissatisfaction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attpemts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restore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rapid </a:t>
            </a:r>
            <a:r>
              <a:rPr lang="cs-CZ" dirty="0" err="1" smtClean="0">
                <a:latin typeface="Garamond" pitchFamily="18" charset="0"/>
              </a:rPr>
              <a:t>rise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</a:t>
            </a:r>
            <a:r>
              <a:rPr lang="cs-CZ" dirty="0" smtClean="0">
                <a:latin typeface="Garamond" pitchFamily="18" charset="0"/>
              </a:rPr>
              <a:t> Party,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21, 1919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attpemt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restore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Béla Kun,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connect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Rumania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→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fascist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Admiral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Miklós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Horthy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 –  monarchy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Horthy</a:t>
            </a:r>
            <a:r>
              <a:rPr lang="cs-CZ" dirty="0" smtClean="0">
                <a:latin typeface="Garamond" pitchFamily="18" charset="0"/>
              </a:rPr>
              <a:t> regent 1921–1931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István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Bethlen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1931)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886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, Charles IV, </a:t>
            </a:r>
            <a:r>
              <a:rPr lang="cs-CZ" dirty="0" err="1" smtClean="0">
                <a:latin typeface="Garamond" pitchFamily="18" charset="0"/>
              </a:rPr>
              <a:t>unsuccessfully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attempted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retake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throne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1921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signing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Trianon on June 4, 1920, </a:t>
            </a:r>
            <a:r>
              <a:rPr lang="cs-CZ" dirty="0" err="1" smtClean="0">
                <a:latin typeface="Garamond" pitchFamily="18" charset="0"/>
              </a:rPr>
              <a:t>ratified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country's </a:t>
            </a:r>
            <a:r>
              <a:rPr lang="cs-CZ" dirty="0" err="1" smtClean="0">
                <a:latin typeface="Garamond" pitchFamily="18" charset="0"/>
              </a:rPr>
              <a:t>dismemberment</a:t>
            </a:r>
            <a:r>
              <a:rPr lang="cs-CZ" dirty="0" smtClean="0">
                <a:latin typeface="Garamond" pitchFamily="18" charset="0"/>
              </a:rPr>
              <a:t>, limited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size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forces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required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reparations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payments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1920s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terror</a:t>
            </a:r>
            <a:r>
              <a:rPr lang="cs-CZ" dirty="0" smtClean="0">
                <a:latin typeface="Garamond" pitchFamily="18" charset="0"/>
              </a:rPr>
              <a:t> - led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imprisonment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torture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execution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trial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communists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socialists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Jews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leftist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intellectuals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sympathizers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Károlyi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Kun </a:t>
            </a:r>
            <a:r>
              <a:rPr lang="cs-CZ" dirty="0" err="1" smtClean="0">
                <a:latin typeface="Garamond" pitchFamily="18" charset="0"/>
              </a:rPr>
              <a:t>regimes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traditional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sought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reestablish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1932–1936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Guyla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Gömbös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radical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</a:t>
            </a:r>
            <a:r>
              <a:rPr lang="cs-CZ" dirty="0" smtClean="0">
                <a:latin typeface="Garamond" pitchFamily="18" charset="0"/>
              </a:rPr>
              <a:t>'s </a:t>
            </a:r>
            <a:r>
              <a:rPr lang="cs-CZ" dirty="0" err="1" smtClean="0">
                <a:latin typeface="Garamond" pitchFamily="18" charset="0"/>
              </a:rPr>
              <a:t>ascendancy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1939 – </a:t>
            </a:r>
            <a:r>
              <a:rPr lang="cs-CZ" dirty="0" err="1" smtClean="0">
                <a:latin typeface="Garamond" pitchFamily="18" charset="0"/>
              </a:rPr>
              <a:t>Arrow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Cross</a:t>
            </a:r>
            <a:r>
              <a:rPr lang="cs-CZ" dirty="0" smtClean="0">
                <a:latin typeface="Garamond" pitchFamily="18" charset="0"/>
              </a:rPr>
              <a:t> Party (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Equivalent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Party)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1940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Tripartite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, Italy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Japan)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lands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WW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208912" cy="5949280"/>
          </a:xfrm>
        </p:spPr>
        <p:txBody>
          <a:bodyPr>
            <a:normAutofit fontScale="92500" lnSpcReduction="10000"/>
          </a:bodyPr>
          <a:lstStyle/>
          <a:p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Czech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lands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were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constituent</a:t>
            </a:r>
            <a:r>
              <a:rPr lang="cs-CZ" sz="2100" dirty="0" smtClean="0">
                <a:latin typeface="Garamond" pitchFamily="18" charset="0"/>
              </a:rPr>
              <a:t> part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Habsburg</a:t>
            </a:r>
            <a:r>
              <a:rPr lang="cs-CZ" sz="2100" dirty="0" smtClean="0">
                <a:latin typeface="Garamond" pitchFamily="18" charset="0"/>
              </a:rPr>
              <a:t> monarchy – no </a:t>
            </a:r>
            <a:r>
              <a:rPr lang="cs-CZ" sz="2100" dirty="0" err="1" smtClean="0">
                <a:latin typeface="Garamond" pitchFamily="18" charset="0"/>
              </a:rPr>
              <a:t>effort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destroy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monarchy </a:t>
            </a:r>
            <a:r>
              <a:rPr lang="cs-CZ" sz="2100" dirty="0" err="1" smtClean="0">
                <a:latin typeface="Garamond" pitchFamily="18" charset="0"/>
              </a:rPr>
              <a:t>till</a:t>
            </a:r>
            <a:r>
              <a:rPr lang="cs-CZ" sz="2100" dirty="0" smtClean="0">
                <a:latin typeface="Garamond" pitchFamily="18" charset="0"/>
              </a:rPr>
              <a:t> 1917/1918</a:t>
            </a:r>
          </a:p>
          <a:p>
            <a:r>
              <a:rPr lang="cs-CZ" sz="2100" dirty="0" err="1" smtClean="0">
                <a:latin typeface="Garamond" pitchFamily="18" charset="0"/>
              </a:rPr>
              <a:t>Only</a:t>
            </a:r>
            <a:r>
              <a:rPr lang="cs-CZ" sz="2100" dirty="0" smtClean="0">
                <a:latin typeface="Garamond" pitchFamily="18" charset="0"/>
              </a:rPr>
              <a:t> a </a:t>
            </a:r>
            <a:r>
              <a:rPr lang="cs-CZ" sz="2100" dirty="0" err="1" smtClean="0">
                <a:latin typeface="Garamond" pitchFamily="18" charset="0"/>
              </a:rPr>
              <a:t>small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conspiracy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group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i="1" dirty="0" err="1" smtClean="0">
                <a:latin typeface="Garamond" pitchFamily="18" charset="0"/>
              </a:rPr>
              <a:t>The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i="1" dirty="0" err="1" smtClean="0">
                <a:latin typeface="Garamond" pitchFamily="18" charset="0"/>
              </a:rPr>
              <a:t>Maffia</a:t>
            </a:r>
            <a:r>
              <a:rPr lang="cs-CZ" sz="2100" i="1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cooperation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with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South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Slavs</a:t>
            </a:r>
            <a:endParaRPr lang="cs-CZ" sz="2100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Emigrants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b="1" dirty="0" smtClean="0">
                <a:latin typeface="Garamond" pitchFamily="18" charset="0"/>
              </a:rPr>
              <a:t>Tomáš </a:t>
            </a:r>
            <a:r>
              <a:rPr lang="cs-CZ" sz="2100" b="1" dirty="0" err="1" smtClean="0">
                <a:latin typeface="Garamond" pitchFamily="18" charset="0"/>
              </a:rPr>
              <a:t>Garrigue</a:t>
            </a:r>
            <a:r>
              <a:rPr lang="cs-CZ" sz="2100" b="1" dirty="0" smtClean="0">
                <a:latin typeface="Garamond" pitchFamily="18" charset="0"/>
              </a:rPr>
              <a:t> Masaryk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b="1" dirty="0" smtClean="0">
                <a:latin typeface="Garamond" pitchFamily="18" charset="0"/>
              </a:rPr>
              <a:t>Edvard Beneš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b="1" dirty="0" smtClean="0">
                <a:latin typeface="Garamond" pitchFamily="18" charset="0"/>
              </a:rPr>
              <a:t>Milan Rastislav </a:t>
            </a:r>
            <a:r>
              <a:rPr lang="cs-CZ" sz="2100" b="1" dirty="0" err="1" smtClean="0">
                <a:latin typeface="Garamond" pitchFamily="18" charset="0"/>
              </a:rPr>
              <a:t>Štefánik</a:t>
            </a:r>
            <a:r>
              <a:rPr lang="cs-CZ" sz="2100" dirty="0" smtClean="0">
                <a:latin typeface="Garamond" pitchFamily="18" charset="0"/>
              </a:rPr>
              <a:t> – 1915 – </a:t>
            </a:r>
            <a:r>
              <a:rPr lang="cs-CZ" sz="2100" dirty="0" err="1" smtClean="0">
                <a:latin typeface="Garamond" pitchFamily="18" charset="0"/>
              </a:rPr>
              <a:t>founded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The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Czechoslovak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National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Council</a:t>
            </a:r>
            <a:r>
              <a:rPr lang="cs-CZ" sz="2100" dirty="0" smtClean="0">
                <a:latin typeface="Garamond" pitchFamily="18" charset="0"/>
              </a:rPr>
              <a:t> in Paris</a:t>
            </a:r>
          </a:p>
          <a:p>
            <a:r>
              <a:rPr lang="cs-CZ" sz="2100" dirty="0" err="1" smtClean="0">
                <a:latin typeface="Garamond" pitchFamily="18" charset="0"/>
              </a:rPr>
              <a:t>army</a:t>
            </a:r>
            <a:r>
              <a:rPr lang="cs-CZ" sz="2100" dirty="0" smtClean="0">
                <a:latin typeface="Garamond" pitchFamily="18" charset="0"/>
              </a:rPr>
              <a:t> in </a:t>
            </a:r>
            <a:r>
              <a:rPr lang="cs-CZ" sz="2100" dirty="0" err="1" smtClean="0">
                <a:latin typeface="Garamond" pitchFamily="18" charset="0"/>
              </a:rPr>
              <a:t>abroad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Legions</a:t>
            </a:r>
            <a:r>
              <a:rPr lang="cs-CZ" sz="2100" dirty="0" smtClean="0">
                <a:latin typeface="Garamond" pitchFamily="18" charset="0"/>
              </a:rPr>
              <a:t> (France, Italy, </a:t>
            </a:r>
            <a:r>
              <a:rPr lang="cs-CZ" sz="2100" dirty="0" err="1" smtClean="0">
                <a:latin typeface="Garamond" pitchFamily="18" charset="0"/>
              </a:rPr>
              <a:t>Russia</a:t>
            </a:r>
            <a:r>
              <a:rPr lang="cs-CZ" sz="2100" dirty="0" smtClean="0">
                <a:latin typeface="Garamond" pitchFamily="18" charset="0"/>
              </a:rPr>
              <a:t>) – </a:t>
            </a:r>
            <a:r>
              <a:rPr lang="cs-CZ" sz="2100" dirty="0" err="1" smtClean="0">
                <a:latin typeface="Garamond" pitchFamily="18" charset="0"/>
              </a:rPr>
              <a:t>during</a:t>
            </a:r>
            <a:r>
              <a:rPr lang="cs-CZ" sz="2100" dirty="0" smtClean="0">
                <a:latin typeface="Garamond" pitchFamily="18" charset="0"/>
              </a:rPr>
              <a:t> 1918 de facto </a:t>
            </a:r>
            <a:r>
              <a:rPr lang="cs-CZ" sz="2100" dirty="0" err="1" smtClean="0">
                <a:latin typeface="Garamond" pitchFamily="18" charset="0"/>
              </a:rPr>
              <a:t>recognized</a:t>
            </a:r>
            <a:r>
              <a:rPr lang="cs-CZ" sz="2100" dirty="0" smtClean="0">
                <a:latin typeface="Garamond" pitchFamily="18" charset="0"/>
              </a:rPr>
              <a:t> as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allied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army</a:t>
            </a:r>
            <a:endParaRPr lang="cs-CZ" sz="2100" dirty="0" smtClean="0">
              <a:latin typeface="Garamond" pitchFamily="18" charset="0"/>
            </a:endParaRPr>
          </a:p>
          <a:p>
            <a:r>
              <a:rPr lang="cs-CZ" sz="2100" dirty="0" smtClean="0">
                <a:latin typeface="Garamond" pitchFamily="18" charset="0"/>
              </a:rPr>
              <a:t>Masaryk </a:t>
            </a:r>
            <a:r>
              <a:rPr lang="cs-CZ" sz="2100" dirty="0" err="1" smtClean="0">
                <a:latin typeface="Garamond" pitchFamily="18" charset="0"/>
              </a:rPr>
              <a:t>travelled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around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Europe</a:t>
            </a:r>
            <a:r>
              <a:rPr lang="cs-CZ" sz="2100" dirty="0" smtClean="0">
                <a:latin typeface="Garamond" pitchFamily="18" charset="0"/>
              </a:rPr>
              <a:t> (</a:t>
            </a:r>
            <a:r>
              <a:rPr lang="cs-CZ" sz="2100" dirty="0" err="1" smtClean="0">
                <a:latin typeface="Garamond" pitchFamily="18" charset="0"/>
              </a:rPr>
              <a:t>Geneve</a:t>
            </a:r>
            <a:r>
              <a:rPr lang="cs-CZ" sz="2100" dirty="0" smtClean="0">
                <a:latin typeface="Garamond" pitchFamily="18" charset="0"/>
              </a:rPr>
              <a:t>, Paris, London), to </a:t>
            </a:r>
            <a:r>
              <a:rPr lang="cs-CZ" sz="2100" dirty="0" err="1" smtClean="0">
                <a:latin typeface="Garamond" pitchFamily="18" charset="0"/>
              </a:rPr>
              <a:t>Russia</a:t>
            </a:r>
            <a:r>
              <a:rPr lang="cs-CZ" sz="2100" dirty="0" smtClean="0">
                <a:latin typeface="Garamond" pitchFamily="18" charset="0"/>
              </a:rPr>
              <a:t> (</a:t>
            </a:r>
            <a:r>
              <a:rPr lang="cs-CZ" sz="2100" dirty="0" err="1" smtClean="0">
                <a:latin typeface="Garamond" pitchFamily="18" charset="0"/>
              </a:rPr>
              <a:t>summer</a:t>
            </a:r>
            <a:r>
              <a:rPr lang="cs-CZ" sz="2100" dirty="0" smtClean="0">
                <a:latin typeface="Garamond" pitchFamily="18" charset="0"/>
              </a:rPr>
              <a:t> 1917)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USA – </a:t>
            </a:r>
            <a:r>
              <a:rPr lang="cs-CZ" sz="2100" dirty="0" err="1" smtClean="0">
                <a:latin typeface="Garamond" pitchFamily="18" charset="0"/>
              </a:rPr>
              <a:t>looking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for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support </a:t>
            </a:r>
            <a:r>
              <a:rPr lang="cs-CZ" sz="2100" dirty="0" err="1" smtClean="0">
                <a:latin typeface="Garamond" pitchFamily="18" charset="0"/>
              </a:rPr>
              <a:t>for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idea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independent </a:t>
            </a:r>
            <a:r>
              <a:rPr lang="cs-CZ" sz="2100" dirty="0" err="1" smtClean="0">
                <a:latin typeface="Garamond" pitchFamily="18" charset="0"/>
              </a:rPr>
              <a:t>Czechoslovak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state</a:t>
            </a:r>
            <a:endParaRPr lang="cs-CZ" sz="2100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January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i="1" dirty="0" err="1" smtClean="0">
                <a:latin typeface="Garamond" pitchFamily="18" charset="0"/>
              </a:rPr>
              <a:t>The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i="1" dirty="0" err="1" smtClean="0">
                <a:latin typeface="Garamond" pitchFamily="18" charset="0"/>
              </a:rPr>
              <a:t>Fourteen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i="1" dirty="0" err="1" smtClean="0">
                <a:latin typeface="Garamond" pitchFamily="18" charset="0"/>
              </a:rPr>
              <a:t>Points</a:t>
            </a:r>
            <a:r>
              <a:rPr lang="cs-CZ" sz="2100" i="1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US President </a:t>
            </a:r>
            <a:r>
              <a:rPr lang="cs-CZ" sz="2100" b="1" dirty="0" err="1" smtClean="0">
                <a:latin typeface="Garamond" pitchFamily="18" charset="0"/>
              </a:rPr>
              <a:t>Woodrow</a:t>
            </a:r>
            <a:r>
              <a:rPr lang="cs-CZ" sz="2100" b="1" dirty="0" smtClean="0">
                <a:latin typeface="Garamond" pitchFamily="18" charset="0"/>
              </a:rPr>
              <a:t> Wilson –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self</a:t>
            </a:r>
            <a:r>
              <a:rPr lang="cs-CZ" sz="2100" dirty="0" smtClean="0">
                <a:latin typeface="Garamond" pitchFamily="18" charset="0"/>
              </a:rPr>
              <a:t>-</a:t>
            </a:r>
            <a:r>
              <a:rPr lang="cs-CZ" sz="2100" dirty="0" err="1" smtClean="0">
                <a:latin typeface="Garamond" pitchFamily="18" charset="0"/>
              </a:rPr>
              <a:t>determination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nations</a:t>
            </a:r>
            <a:endParaRPr lang="cs-CZ" sz="21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10th Point: </a:t>
            </a:r>
            <a:r>
              <a:rPr lang="en-US" sz="1700" dirty="0" smtClean="0">
                <a:latin typeface="Garamond" pitchFamily="18" charset="0"/>
              </a:rPr>
              <a:t>The peoples of Austria-Hungary, whose place among the nations we wish to see safeguarded and assured, should be accorded the freest opportunity to autonomous development. </a:t>
            </a:r>
            <a:endParaRPr lang="cs-CZ" sz="17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1700" dirty="0" smtClean="0">
                <a:latin typeface="Garamond" pitchFamily="18" charset="0"/>
                <a:hlinkClick r:id="rId2"/>
              </a:rPr>
              <a:t>http://wwi.lib.byu.edu/index.php/President_Wilson%27s_Fourteen_Points</a:t>
            </a:r>
            <a:endParaRPr lang="cs-CZ" sz="1700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January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dirty="0" err="1" smtClean="0">
                <a:latin typeface="Garamond" pitchFamily="18" charset="0"/>
              </a:rPr>
              <a:t>Czech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politians</a:t>
            </a:r>
            <a:r>
              <a:rPr lang="cs-CZ" sz="2100" dirty="0" smtClean="0">
                <a:latin typeface="Garamond" pitchFamily="18" charset="0"/>
              </a:rPr>
              <a:t> in A-H – </a:t>
            </a:r>
            <a:r>
              <a:rPr lang="cs-CZ" sz="2100" dirty="0" err="1" smtClean="0">
                <a:latin typeface="Garamond" pitchFamily="18" charset="0"/>
              </a:rPr>
              <a:t>demand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independence</a:t>
            </a:r>
            <a:endParaRPr lang="cs-CZ" sz="2100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July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b="1" dirty="0" err="1" smtClean="0">
                <a:latin typeface="Garamond" pitchFamily="18" charset="0"/>
              </a:rPr>
              <a:t>The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Czechoslovak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National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b="1" dirty="0" err="1" smtClean="0">
                <a:latin typeface="Garamond" pitchFamily="18" charset="0"/>
              </a:rPr>
              <a:t>Comitee</a:t>
            </a:r>
            <a:r>
              <a:rPr lang="cs-CZ" sz="2100" b="1" dirty="0" smtClean="0">
                <a:latin typeface="Garamond" pitchFamily="18" charset="0"/>
              </a:rPr>
              <a:t> </a:t>
            </a:r>
            <a:r>
              <a:rPr lang="cs-CZ" sz="2100" dirty="0" smtClean="0">
                <a:latin typeface="Garamond" pitchFamily="18" charset="0"/>
              </a:rPr>
              <a:t>in </a:t>
            </a:r>
            <a:r>
              <a:rPr lang="cs-CZ" sz="2100" dirty="0" err="1" smtClean="0">
                <a:latin typeface="Garamond" pitchFamily="18" charset="0"/>
              </a:rPr>
              <a:t>Prague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b="1" dirty="0" smtClean="0">
                <a:latin typeface="Garamond" pitchFamily="18" charset="0"/>
              </a:rPr>
              <a:t>Karel Kramář</a:t>
            </a:r>
          </a:p>
          <a:p>
            <a:r>
              <a:rPr lang="cs-CZ" sz="2100" dirty="0" err="1" smtClean="0">
                <a:latin typeface="Garamond" pitchFamily="18" charset="0"/>
              </a:rPr>
              <a:t>October</a:t>
            </a:r>
            <a:r>
              <a:rPr lang="cs-CZ" sz="2100" dirty="0" smtClean="0">
                <a:latin typeface="Garamond" pitchFamily="18" charset="0"/>
              </a:rPr>
              <a:t> 1918 –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Emperor</a:t>
            </a:r>
            <a:r>
              <a:rPr lang="cs-CZ" sz="2100" dirty="0" smtClean="0">
                <a:latin typeface="Garamond" pitchFamily="18" charset="0"/>
              </a:rPr>
              <a:t> Charles I (1916–1918) </a:t>
            </a:r>
            <a:r>
              <a:rPr lang="cs-CZ" sz="2100" dirty="0" err="1" smtClean="0">
                <a:latin typeface="Garamond" pitchFamily="18" charset="0"/>
              </a:rPr>
              <a:t>offered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federalisation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Habsburg</a:t>
            </a:r>
            <a:r>
              <a:rPr lang="cs-CZ" sz="2100" dirty="0" smtClean="0">
                <a:latin typeface="Garamond" pitchFamily="18" charset="0"/>
              </a:rPr>
              <a:t> Monarchy </a:t>
            </a:r>
            <a:r>
              <a:rPr lang="cs-CZ" sz="2100" dirty="0" err="1" smtClean="0">
                <a:latin typeface="Garamond" pitchFamily="18" charset="0"/>
              </a:rPr>
              <a:t>but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its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nations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refused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it</a:t>
            </a:r>
            <a:r>
              <a:rPr lang="cs-CZ" sz="2100" dirty="0" smtClean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7" name="Zástupný symbol pro obsah 6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6536292" cy="484663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7992888" cy="56166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reestablished</a:t>
            </a:r>
            <a:r>
              <a:rPr lang="cs-CZ" dirty="0" smtClean="0">
                <a:latin typeface="Garamond" pitchFamily="18" charset="0"/>
              </a:rPr>
              <a:t> in 1918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several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regional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1918 – 1919 – </a:t>
            </a:r>
            <a:r>
              <a:rPr lang="cs-CZ" b="1" dirty="0" err="1" smtClean="0">
                <a:latin typeface="Garamond" pitchFamily="18" charset="0"/>
              </a:rPr>
              <a:t>Polish</a:t>
            </a:r>
            <a:r>
              <a:rPr lang="cs-CZ" b="1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Ukrainian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conflicts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Juanuary</a:t>
            </a:r>
            <a:r>
              <a:rPr lang="cs-CZ" dirty="0" smtClean="0">
                <a:latin typeface="Garamond" pitchFamily="18" charset="0"/>
              </a:rPr>
              <a:t> 1919 – </a:t>
            </a:r>
            <a:r>
              <a:rPr lang="cs-CZ" b="1" dirty="0" err="1" smtClean="0">
                <a:latin typeface="Garamond" pitchFamily="18" charset="0"/>
              </a:rPr>
              <a:t>Seven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day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broke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a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demarcation</a:t>
            </a:r>
            <a:r>
              <a:rPr lang="cs-CZ" dirty="0" smtClean="0">
                <a:latin typeface="Garamond" pitchFamily="18" charset="0"/>
              </a:rPr>
              <a:t> line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western part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disputed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given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received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part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1919 – 1921 – </a:t>
            </a:r>
            <a:r>
              <a:rPr lang="cs-CZ" b="1" dirty="0" err="1" smtClean="0">
                <a:latin typeface="Garamond" pitchFamily="18" charset="0"/>
              </a:rPr>
              <a:t>Polish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Soviet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Poles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attacked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use </a:t>
            </a:r>
            <a:r>
              <a:rPr lang="cs-CZ" dirty="0" err="1" smtClean="0">
                <a:latin typeface="Garamond" pitchFamily="18" charset="0"/>
              </a:rPr>
              <a:t>Russian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ensure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counteroffensive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wanted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establish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August 1920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Warsaw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troops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Treaty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Riga –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Belarus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Ukraine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1922 – </a:t>
            </a:r>
            <a:r>
              <a:rPr lang="cs-CZ" dirty="0" err="1" smtClean="0">
                <a:latin typeface="Garamond" pitchFamily="18" charset="0"/>
              </a:rPr>
              <a:t>annexation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Vilnius Region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Lithuania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848872" cy="5616624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1926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May </a:t>
            </a:r>
            <a:r>
              <a:rPr lang="cs-CZ" dirty="0" err="1" smtClean="0">
                <a:latin typeface="Garamond" pitchFamily="18" charset="0"/>
              </a:rPr>
              <a:t>Coup</a:t>
            </a:r>
            <a:r>
              <a:rPr lang="cs-CZ" dirty="0" smtClean="0">
                <a:latin typeface="Garamond" pitchFamily="18" charset="0"/>
              </a:rPr>
              <a:t> d´</a:t>
            </a:r>
            <a:r>
              <a:rPr lang="cs-CZ" dirty="0" err="1" smtClean="0">
                <a:latin typeface="Garamond" pitchFamily="18" charset="0"/>
              </a:rPr>
              <a:t>État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Marshall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Jozef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Piłsudski</a:t>
            </a:r>
            <a:r>
              <a:rPr lang="cs-CZ" b="1" dirty="0" smtClean="0">
                <a:latin typeface="Garamond" pitchFamily="18" charset="0"/>
              </a:rPr>
              <a:t>, </a:t>
            </a:r>
            <a:r>
              <a:rPr lang="cs-CZ" dirty="0" smtClean="0">
                <a:latin typeface="Garamond" pitchFamily="18" charset="0"/>
              </a:rPr>
              <a:t>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politician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de facto a </a:t>
            </a:r>
            <a:r>
              <a:rPr lang="cs-CZ" dirty="0" err="1" smtClean="0">
                <a:latin typeface="Garamond" pitchFamily="18" charset="0"/>
              </a:rPr>
              <a:t>dictator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in 1935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1932 – non-</a:t>
            </a:r>
            <a:r>
              <a:rPr lang="cs-CZ" dirty="0" err="1" smtClean="0">
                <a:latin typeface="Garamond" pitchFamily="18" charset="0"/>
              </a:rPr>
              <a:t>agression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1938: </a:t>
            </a:r>
            <a:r>
              <a:rPr lang="cs-CZ" dirty="0" err="1" smtClean="0">
                <a:latin typeface="Garamond" pitchFamily="18" charset="0"/>
              </a:rPr>
              <a:t>annexation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Zaolzie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Górna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Orawa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Jaworzyna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31, 1939: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guarantees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France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August 23, 1939: non-</a:t>
            </a:r>
            <a:r>
              <a:rPr lang="cs-CZ" dirty="0" err="1" smtClean="0">
                <a:latin typeface="Garamond" pitchFamily="18" charset="0"/>
              </a:rPr>
              <a:t>aggression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Soviet</a:t>
            </a:r>
            <a:r>
              <a:rPr lang="cs-CZ" dirty="0" smtClean="0">
                <a:latin typeface="Garamond" pitchFamily="18" charset="0"/>
              </a:rPr>
              <a:t> Union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b="1" dirty="0" err="1" smtClean="0">
                <a:latin typeface="Garamond" pitchFamily="18" charset="0"/>
              </a:rPr>
              <a:t>Ribbentrop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Molotow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Pact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secret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military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protocol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targeting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September</a:t>
            </a:r>
            <a:r>
              <a:rPr lang="cs-CZ" b="1" dirty="0" smtClean="0">
                <a:latin typeface="Garamond" pitchFamily="18" charset="0"/>
              </a:rPr>
              <a:t> 1 – </a:t>
            </a:r>
            <a:r>
              <a:rPr lang="cs-CZ" b="1" dirty="0" err="1" smtClean="0">
                <a:latin typeface="Garamond" pitchFamily="18" charset="0"/>
              </a:rPr>
              <a:t>October</a:t>
            </a:r>
            <a:r>
              <a:rPr lang="cs-CZ" b="1" dirty="0" smtClean="0">
                <a:latin typeface="Garamond" pitchFamily="18" charset="0"/>
              </a:rPr>
              <a:t> 6, 1939: </a:t>
            </a:r>
            <a:r>
              <a:rPr lang="cs-CZ" b="1" dirty="0" err="1" smtClean="0">
                <a:latin typeface="Garamond" pitchFamily="18" charset="0"/>
              </a:rPr>
              <a:t>Invasion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Poland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39000" cy="372656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Polska-ww1-n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12508"/>
            <a:ext cx="5256584" cy="66454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Tomaš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Garrigue</a:t>
            </a:r>
            <a:r>
              <a:rPr lang="cs-CZ" dirty="0" smtClean="0">
                <a:latin typeface="Garamond" pitchFamily="18" charset="0"/>
              </a:rPr>
              <a:t> Masaryk 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Edvard Beneš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tg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91621" cy="4114800"/>
          </a:xfrm>
        </p:spPr>
      </p:pic>
      <p:pic>
        <p:nvPicPr>
          <p:cNvPr id="10" name="Zástupný symbol pro obsah 9" descr="benes_edvard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2818015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7992888" cy="6021288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October</a:t>
            </a:r>
            <a:r>
              <a:rPr lang="cs-CZ" dirty="0" smtClean="0">
                <a:latin typeface="Garamond" pitchFamily="18" charset="0"/>
              </a:rPr>
              <a:t> 28, 1918 in </a:t>
            </a:r>
            <a:r>
              <a:rPr lang="cs-CZ" dirty="0" err="1" smtClean="0">
                <a:latin typeface="Garamond" pitchFamily="18" charset="0"/>
              </a:rPr>
              <a:t>Prague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consisted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: Bohemia,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Silesia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Carpathian</a:t>
            </a:r>
            <a:r>
              <a:rPr lang="cs-CZ" dirty="0" smtClean="0">
                <a:latin typeface="Garamond" pitchFamily="18" charset="0"/>
              </a:rPr>
              <a:t> Ruthenia </a:t>
            </a: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latin typeface="Garamond" pitchFamily="18" charset="0"/>
              </a:rPr>
              <a:t>Karel Kramář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plural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democracy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in 1920 – </a:t>
            </a:r>
            <a:r>
              <a:rPr lang="cs-CZ" b="1" dirty="0" err="1" smtClean="0">
                <a:latin typeface="Garamond" pitchFamily="18" charset="0"/>
              </a:rPr>
              <a:t>Tomas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Garrigue</a:t>
            </a:r>
            <a:r>
              <a:rPr lang="cs-CZ" b="1" dirty="0" smtClean="0">
                <a:latin typeface="Garamond" pitchFamily="18" charset="0"/>
              </a:rPr>
              <a:t> Masaryk (1850–1937)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President (</a:t>
            </a:r>
            <a:r>
              <a:rPr lang="cs-CZ" dirty="0" err="1" smtClean="0">
                <a:latin typeface="Garamond" pitchFamily="18" charset="0"/>
              </a:rPr>
              <a:t>reelected</a:t>
            </a:r>
            <a:r>
              <a:rPr lang="cs-CZ" dirty="0" smtClean="0">
                <a:latin typeface="Garamond" pitchFamily="18" charset="0"/>
              </a:rPr>
              <a:t> in 1925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1929, </a:t>
            </a:r>
            <a:r>
              <a:rPr lang="cs-CZ" dirty="0" err="1" smtClean="0">
                <a:latin typeface="Garamond" pitchFamily="18" charset="0"/>
              </a:rPr>
              <a:t>served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1935),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philosopher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politician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personality, his </a:t>
            </a:r>
            <a:r>
              <a:rPr lang="cs-CZ" dirty="0" err="1" smtClean="0">
                <a:latin typeface="Garamond" pitchFamily="18" charset="0"/>
              </a:rPr>
              <a:t>wife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American</a:t>
            </a:r>
            <a:r>
              <a:rPr lang="cs-CZ" dirty="0" smtClean="0">
                <a:latin typeface="Garamond" pitchFamily="18" charset="0"/>
              </a:rPr>
              <a:t> – Charlotte </a:t>
            </a:r>
            <a:r>
              <a:rPr lang="cs-CZ" dirty="0" err="1" smtClean="0">
                <a:latin typeface="Garamond" pitchFamily="18" charset="0"/>
              </a:rPr>
              <a:t>Garrigue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b="1" dirty="0" smtClean="0">
                <a:latin typeface="Garamond" pitchFamily="18" charset="0"/>
              </a:rPr>
              <a:t>Jan Masaryk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served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most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influential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party - </a:t>
            </a:r>
            <a:r>
              <a:rPr lang="cs-CZ" dirty="0" err="1" smtClean="0">
                <a:latin typeface="Garamond" pitchFamily="18" charset="0"/>
              </a:rPr>
              <a:t>Republican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Agricultural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Smallholder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Peasant</a:t>
            </a:r>
            <a:r>
              <a:rPr lang="cs-CZ" dirty="0" smtClean="0">
                <a:latin typeface="Garamond" pitchFamily="18" charset="0"/>
              </a:rPr>
              <a:t> party,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ussually</a:t>
            </a:r>
            <a:r>
              <a:rPr lang="cs-CZ" dirty="0" smtClean="0">
                <a:latin typeface="Garamond" pitchFamily="18" charset="0"/>
              </a:rPr>
              <a:t> had a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latin typeface="Garamond" pitchFamily="18" charset="0"/>
              </a:rPr>
              <a:t>Antonín Švehla </a:t>
            </a:r>
            <a:r>
              <a:rPr lang="cs-CZ" dirty="0" smtClean="0">
                <a:latin typeface="Garamond" pitchFamily="18" charset="0"/>
              </a:rPr>
              <a:t>in 1920s, </a:t>
            </a:r>
            <a:r>
              <a:rPr lang="cs-CZ" b="1" dirty="0" smtClean="0">
                <a:latin typeface="Garamond" pitchFamily="18" charset="0"/>
              </a:rPr>
              <a:t>Jan </a:t>
            </a:r>
            <a:r>
              <a:rPr lang="cs-CZ" b="1" dirty="0" err="1" smtClean="0">
                <a:latin typeface="Garamond" pitchFamily="18" charset="0"/>
              </a:rPr>
              <a:t>Malypetr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Milan Hodža</a:t>
            </a:r>
            <a:r>
              <a:rPr lang="cs-CZ" dirty="0" smtClean="0">
                <a:latin typeface="Garamond" pitchFamily="18" charset="0"/>
              </a:rPr>
              <a:t> in 1930s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429000" cy="55780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7992888" cy="912128"/>
          </a:xfrm>
        </p:spPr>
        <p:txBody>
          <a:bodyPr>
            <a:normAutofit/>
          </a:bodyPr>
          <a:lstStyle/>
          <a:p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first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Czechoslovak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republic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consisted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: Bohemia, </a:t>
            </a:r>
            <a:r>
              <a:rPr lang="cs-CZ" sz="2000" b="1" dirty="0" err="1" smtClean="0">
                <a:latin typeface="Garamond" pitchFamily="18" charset="0"/>
              </a:rPr>
              <a:t>Moravia</a:t>
            </a:r>
            <a:r>
              <a:rPr lang="cs-CZ" sz="2000" b="1" dirty="0" smtClean="0">
                <a:latin typeface="Garamond" pitchFamily="18" charset="0"/>
              </a:rPr>
              <a:t>, </a:t>
            </a:r>
            <a:r>
              <a:rPr lang="cs-CZ" sz="2000" b="1" dirty="0" err="1" smtClean="0">
                <a:latin typeface="Garamond" pitchFamily="18" charset="0"/>
              </a:rPr>
              <a:t>Silesia</a:t>
            </a:r>
            <a:r>
              <a:rPr lang="cs-CZ" sz="2000" b="1" dirty="0" smtClean="0">
                <a:latin typeface="Garamond" pitchFamily="18" charset="0"/>
              </a:rPr>
              <a:t>, </a:t>
            </a:r>
            <a:r>
              <a:rPr lang="cs-CZ" sz="2000" b="1" dirty="0" err="1" smtClean="0">
                <a:latin typeface="Garamond" pitchFamily="18" charset="0"/>
              </a:rPr>
              <a:t>Slovakia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Carpathian</a:t>
            </a:r>
            <a:r>
              <a:rPr lang="cs-CZ" sz="2000" b="1" dirty="0" smtClean="0">
                <a:latin typeface="Garamond" pitchFamily="18" charset="0"/>
              </a:rPr>
              <a:t> Ruthenia (Sub-</a:t>
            </a:r>
            <a:r>
              <a:rPr lang="cs-CZ" sz="2000" b="1" dirty="0" err="1" smtClean="0">
                <a:latin typeface="Garamond" pitchFamily="18" charset="0"/>
              </a:rPr>
              <a:t>Carpathian</a:t>
            </a:r>
            <a:r>
              <a:rPr lang="cs-CZ" sz="2000" b="1" dirty="0" smtClean="0">
                <a:latin typeface="Garamond" pitchFamily="18" charset="0"/>
              </a:rPr>
              <a:t> Rus) </a:t>
            </a:r>
            <a:endParaRPr lang="cs-CZ" sz="2000" b="1" dirty="0">
              <a:latin typeface="Garamond" pitchFamily="18" charset="0"/>
            </a:endParaRPr>
          </a:p>
        </p:txBody>
      </p:sp>
      <p:pic>
        <p:nvPicPr>
          <p:cNvPr id="7" name="Zástupný symbol pro obrázek 6" descr="800px-Czechoslovakia0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9556" cy="389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136904" cy="59492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headed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by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Edvard Beneš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1918 to 1935 –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interwar</a:t>
            </a:r>
            <a:r>
              <a:rPr lang="cs-CZ" dirty="0" smtClean="0">
                <a:latin typeface="Garamond" pitchFamily="18" charset="0"/>
              </a:rPr>
              <a:t> period, in 1936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1921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Little</a:t>
            </a:r>
            <a:r>
              <a:rPr lang="cs-CZ" b="1" dirty="0" smtClean="0">
                <a:latin typeface="Garamond" pitchFamily="18" charset="0"/>
              </a:rPr>
              <a:t> Entente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Slovenes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Romania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revanchism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Little</a:t>
            </a:r>
            <a:r>
              <a:rPr lang="cs-CZ" dirty="0" smtClean="0">
                <a:latin typeface="Garamond" pitchFamily="18" charset="0"/>
              </a:rPr>
              <a:t> Entente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supported</a:t>
            </a:r>
            <a:r>
              <a:rPr lang="cs-CZ" dirty="0" smtClean="0">
                <a:latin typeface="Garamond" pitchFamily="18" charset="0"/>
              </a:rPr>
              <a:t> by France (1924 –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Little</a:t>
            </a:r>
            <a:r>
              <a:rPr lang="cs-CZ" dirty="0" smtClean="0">
                <a:latin typeface="Garamond" pitchFamily="18" charset="0"/>
              </a:rPr>
              <a:t> Entente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idea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Edvard Beneš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1925 –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cultural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1930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1933 –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threatened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429000" cy="41379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Little</a:t>
            </a:r>
            <a:r>
              <a:rPr lang="cs-CZ" sz="2800" dirty="0" smtClean="0">
                <a:latin typeface="Garamond" pitchFamily="18" charset="0"/>
              </a:rPr>
              <a:t> entente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012160" y="5229200"/>
            <a:ext cx="2877946" cy="1126802"/>
          </a:xfrm>
        </p:spPr>
        <p:txBody>
          <a:bodyPr>
            <a:normAutofit/>
          </a:bodyPr>
          <a:lstStyle/>
          <a:p>
            <a:r>
              <a:rPr lang="cs-CZ" sz="2400" b="1" dirty="0" err="1" smtClean="0">
                <a:latin typeface="Garamond" pitchFamily="18" charset="0"/>
              </a:rPr>
              <a:t>Czechoslovakia</a:t>
            </a:r>
            <a:r>
              <a:rPr lang="cs-CZ" sz="2400" b="1" dirty="0" smtClean="0">
                <a:latin typeface="Garamond" pitchFamily="18" charset="0"/>
              </a:rPr>
              <a:t> + </a:t>
            </a:r>
            <a:r>
              <a:rPr lang="cs-CZ" sz="2400" b="1" dirty="0" err="1" smtClean="0">
                <a:latin typeface="Garamond" pitchFamily="18" charset="0"/>
              </a:rPr>
              <a:t>Yugoslavia</a:t>
            </a:r>
            <a:r>
              <a:rPr lang="cs-CZ" sz="2400" b="1" dirty="0" smtClean="0">
                <a:latin typeface="Garamond" pitchFamily="18" charset="0"/>
              </a:rPr>
              <a:t> + </a:t>
            </a:r>
            <a:r>
              <a:rPr lang="cs-CZ" sz="2400" b="1" dirty="0" err="1" smtClean="0">
                <a:latin typeface="Garamond" pitchFamily="18" charset="0"/>
              </a:rPr>
              <a:t>Rumania</a:t>
            </a:r>
            <a:endParaRPr lang="cs-CZ" sz="2400" b="1" dirty="0">
              <a:latin typeface="Garamond" pitchFamily="18" charset="0"/>
            </a:endParaRPr>
          </a:p>
        </p:txBody>
      </p:sp>
      <p:pic>
        <p:nvPicPr>
          <p:cNvPr id="4" name="Zástupný symbol pro obsah 3" descr="Little_Entent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53" r="9053"/>
          <a:stretch>
            <a:fillRect/>
          </a:stretch>
        </p:blipFill>
        <p:spPr>
          <a:xfrm>
            <a:off x="323528" y="836712"/>
            <a:ext cx="5472608" cy="547260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3520440" cy="1440160"/>
          </a:xfrm>
        </p:spPr>
        <p:txBody>
          <a:bodyPr>
            <a:noAutofit/>
          </a:bodyPr>
          <a:lstStyle/>
          <a:p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r>
              <a:rPr lang="cs-CZ" dirty="0" smtClean="0">
                <a:latin typeface="Garamond" pitchFamily="18" charset="0"/>
              </a:rPr>
              <a:t> – 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Hanička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http://www.</a:t>
            </a:r>
            <a:r>
              <a:rPr lang="cs-CZ" dirty="0" err="1" smtClean="0">
                <a:latin typeface="Garamond" pitchFamily="18" charset="0"/>
              </a:rPr>
              <a:t>hanicka.cz</a:t>
            </a:r>
            <a:r>
              <a:rPr lang="cs-CZ" dirty="0" smtClean="0">
                <a:latin typeface="Garamond" pitchFamily="18" charset="0"/>
              </a:rPr>
              <a:t>/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499992" y="5085184"/>
            <a:ext cx="3592448" cy="144016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Czechoslovak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fortification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Bouda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http://www.</a:t>
            </a:r>
            <a:r>
              <a:rPr lang="cs-CZ" dirty="0" err="1" smtClean="0">
                <a:latin typeface="Garamond" pitchFamily="18" charset="0"/>
              </a:rPr>
              <a:t>boudamuseum.com</a:t>
            </a:r>
            <a:r>
              <a:rPr lang="cs-CZ" dirty="0" smtClean="0"/>
              <a:t>/</a:t>
            </a:r>
            <a:endParaRPr lang="cs-CZ" dirty="0"/>
          </a:p>
        </p:txBody>
      </p:sp>
      <p:pic>
        <p:nvPicPr>
          <p:cNvPr id="9" name="Zástupný symbol pro obsah 8" descr="Hanič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521075" cy="2464753"/>
          </a:xfrm>
        </p:spPr>
      </p:pic>
      <p:pic>
        <p:nvPicPr>
          <p:cNvPr id="10" name="Zástupný symbol pro obsah 9" descr="800px-Boudatvr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3521075" cy="26408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czechoslovakia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6886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i="1" dirty="0" err="1" smtClean="0">
                <a:latin typeface="Garamond" pitchFamily="18" charset="0"/>
              </a:rPr>
              <a:t>national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minorities</a:t>
            </a:r>
            <a:r>
              <a:rPr lang="cs-CZ" dirty="0" smtClean="0">
                <a:latin typeface="Garamond" pitchFamily="18" charset="0"/>
              </a:rPr>
              <a:t> – more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3 </a:t>
            </a:r>
            <a:r>
              <a:rPr lang="cs-CZ" dirty="0" err="1" smtClean="0">
                <a:latin typeface="Garamond" pitchFamily="18" charset="0"/>
              </a:rPr>
              <a:t>million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ethnic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Bohemian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minority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Sudetenland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demanded</a:t>
            </a:r>
            <a:r>
              <a:rPr lang="cs-CZ" dirty="0" smtClean="0">
                <a:latin typeface="Garamond" pitchFamily="18" charset="0"/>
              </a:rPr>
              <a:t> autonomy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claiming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suppressed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1935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elections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founded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Party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leadership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Konrad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Henlein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financed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Nazi</a:t>
            </a:r>
            <a:r>
              <a:rPr lang="cs-CZ" dirty="0" smtClean="0">
                <a:latin typeface="Garamond" pitchFamily="18" charset="0"/>
              </a:rPr>
              <a:t> money,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upset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securing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2/3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Sudeten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vote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worsened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diplomatic</a:t>
            </a:r>
            <a:r>
              <a:rPr lang="cs-CZ" dirty="0" smtClean="0">
                <a:latin typeface="Garamond" pitchFamily="18" charset="0"/>
              </a:rPr>
              <a:t> relations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Czechs</a:t>
            </a:r>
            <a:r>
              <a:rPr lang="cs-CZ" dirty="0" smtClean="0">
                <a:latin typeface="Garamond" pitchFamily="18" charset="0"/>
              </a:rPr>
              <a:t> 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1937 – </a:t>
            </a:r>
            <a:r>
              <a:rPr lang="cs-CZ" dirty="0" err="1" smtClean="0">
                <a:latin typeface="Garamond" pitchFamily="18" charset="0"/>
              </a:rPr>
              <a:t>isolation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Czechoslovakia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internatioanl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polititics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appeasement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did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want</a:t>
            </a:r>
            <a:r>
              <a:rPr lang="cs-CZ" dirty="0" smtClean="0">
                <a:latin typeface="Garamond" pitchFamily="18" charset="0"/>
              </a:rPr>
              <a:t> to risk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Czachoslovakia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1938 -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resulted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Munich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Agreement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</TotalTime>
  <Words>1676</Words>
  <Application>Microsoft Office PowerPoint</Application>
  <PresentationFormat>Předvádění na obrazovce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Bohatý</vt:lpstr>
      <vt:lpstr>Central europe during the interwar period </vt:lpstr>
      <vt:lpstr>Czech lands during WW I</vt:lpstr>
      <vt:lpstr>czechoslovakia</vt:lpstr>
      <vt:lpstr>czechoslovakia</vt:lpstr>
      <vt:lpstr>czechoslovakia</vt:lpstr>
      <vt:lpstr>czechoslovakia</vt:lpstr>
      <vt:lpstr>Little entente</vt:lpstr>
      <vt:lpstr>czechoslovakia</vt:lpstr>
      <vt:lpstr>czechoslovakia</vt:lpstr>
      <vt:lpstr>czechoslovakia</vt:lpstr>
      <vt:lpstr>czechoslovakia</vt:lpstr>
      <vt:lpstr>Germany </vt:lpstr>
      <vt:lpstr>Germany</vt:lpstr>
      <vt:lpstr>Germany</vt:lpstr>
      <vt:lpstr>Germany</vt:lpstr>
      <vt:lpstr>Germany</vt:lpstr>
      <vt:lpstr>Austria</vt:lpstr>
      <vt:lpstr>hungary</vt:lpstr>
      <vt:lpstr>Hungary</vt:lpstr>
      <vt:lpstr>Hungary</vt:lpstr>
      <vt:lpstr>poland</vt:lpstr>
      <vt:lpstr>Poland</vt:lpstr>
      <vt:lpstr>poland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Cebtral europe during the interwar period</dc:title>
  <dc:creator>Standard</dc:creator>
  <cp:lastModifiedBy>Hrabcova</cp:lastModifiedBy>
  <cp:revision>10</cp:revision>
  <dcterms:created xsi:type="dcterms:W3CDTF">2013-11-04T10:23:44Z</dcterms:created>
  <dcterms:modified xsi:type="dcterms:W3CDTF">2015-10-27T14:12:53Z</dcterms:modified>
</cp:coreProperties>
</file>