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locaustresearchproject.org/toc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hxWCZx04_xY" TargetMode="External"/><Relationship Id="rId3" Type="http://schemas.openxmlformats.org/officeDocument/2006/relationships/hyperlink" Target="http://www.youtube.com/watch?v=fM5Cuf3L8zQ" TargetMode="External"/><Relationship Id="rId7" Type="http://schemas.openxmlformats.org/officeDocument/2006/relationships/hyperlink" Target="http://www.youtube.com/watch?v=YfU_C8ShWag" TargetMode="External"/><Relationship Id="rId2" Type="http://schemas.openxmlformats.org/officeDocument/2006/relationships/hyperlink" Target="http://www.youtube.com/watch?v=try7eIZLN8I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Ie8yg6YVAs" TargetMode="External"/><Relationship Id="rId5" Type="http://schemas.openxmlformats.org/officeDocument/2006/relationships/hyperlink" Target="http://www.youtube.com/watch?v=msqVf42048s" TargetMode="External"/><Relationship Id="rId4" Type="http://schemas.openxmlformats.org/officeDocument/2006/relationships/hyperlink" Target="http://www.youtube.com/watch?v=Vyepon6hE9E&amp;feature=related" TargetMode="External"/><Relationship Id="rId9" Type="http://schemas.openxmlformats.org/officeDocument/2006/relationships/hyperlink" Target="http://www.youtube.com/watch?v=cBKgyryPe8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471664"/>
          </a:xfrm>
        </p:spPr>
        <p:txBody>
          <a:bodyPr/>
          <a:lstStyle/>
          <a:p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smtClean="0"/>
              <a:t> and </a:t>
            </a:r>
            <a:r>
              <a:rPr lang="cs-CZ" dirty="0" err="1" smtClean="0"/>
              <a:t>during</a:t>
            </a:r>
            <a:r>
              <a:rPr lang="cs-CZ" dirty="0" smtClean="0"/>
              <a:t>  WW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4941168"/>
            <a:ext cx="5114778" cy="648072"/>
          </a:xfrm>
        </p:spPr>
        <p:txBody>
          <a:bodyPr/>
          <a:lstStyle/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16672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08912" cy="5733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sz="2700" dirty="0" smtClean="0">
                <a:latin typeface="Garamond" pitchFamily="18" charset="0"/>
              </a:rPr>
              <a:t>29</a:t>
            </a:r>
            <a:r>
              <a:rPr lang="cs-CZ" sz="2700" baseline="30000" dirty="0" smtClean="0">
                <a:latin typeface="Garamond" pitchFamily="18" charset="0"/>
              </a:rPr>
              <a:t>th</a:t>
            </a:r>
            <a:r>
              <a:rPr lang="cs-CZ" sz="2700" dirty="0" smtClean="0">
                <a:latin typeface="Garamond" pitchFamily="18" charset="0"/>
              </a:rPr>
              <a:t> to 30</a:t>
            </a:r>
            <a:r>
              <a:rPr lang="cs-CZ" sz="2700" baseline="30000" dirty="0" smtClean="0">
                <a:latin typeface="Garamond" pitchFamily="18" charset="0"/>
              </a:rPr>
              <a:t>th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September</a:t>
            </a:r>
            <a:r>
              <a:rPr lang="cs-CZ" sz="2700" dirty="0" smtClean="0">
                <a:latin typeface="Garamond" pitchFamily="18" charset="0"/>
              </a:rPr>
              <a:t> – </a:t>
            </a:r>
            <a:r>
              <a:rPr lang="cs-CZ" sz="2700" dirty="0" err="1" smtClean="0">
                <a:latin typeface="Garamond" pitchFamily="18" charset="0"/>
              </a:rPr>
              <a:t>Negotioations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of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four</a:t>
            </a:r>
            <a:r>
              <a:rPr lang="cs-CZ" sz="2700" dirty="0" smtClean="0">
                <a:latin typeface="Garamond" pitchFamily="18" charset="0"/>
              </a:rPr>
              <a:t> Great </a:t>
            </a:r>
            <a:r>
              <a:rPr lang="cs-CZ" sz="2700" dirty="0" err="1" smtClean="0">
                <a:latin typeface="Garamond" pitchFamily="18" charset="0"/>
              </a:rPr>
              <a:t>powers</a:t>
            </a:r>
            <a:r>
              <a:rPr lang="cs-CZ" sz="2700" dirty="0" smtClean="0">
                <a:latin typeface="Garamond" pitchFamily="18" charset="0"/>
              </a:rPr>
              <a:t> in </a:t>
            </a:r>
            <a:r>
              <a:rPr lang="cs-CZ" sz="2700" dirty="0" err="1" smtClean="0">
                <a:latin typeface="Garamond" pitchFamily="18" charset="0"/>
              </a:rPr>
              <a:t>Munich</a:t>
            </a:r>
            <a:r>
              <a:rPr lang="cs-CZ" sz="2700" dirty="0" smtClean="0">
                <a:latin typeface="Garamond" pitchFamily="18" charset="0"/>
              </a:rPr>
              <a:t> (</a:t>
            </a:r>
            <a:r>
              <a:rPr lang="cs-CZ" sz="2700" dirty="0" err="1" smtClean="0">
                <a:latin typeface="Garamond" pitchFamily="18" charset="0"/>
              </a:rPr>
              <a:t>Germany</a:t>
            </a:r>
            <a:r>
              <a:rPr lang="cs-CZ" sz="2700" dirty="0" smtClean="0">
                <a:latin typeface="Garamond" pitchFamily="18" charset="0"/>
              </a:rPr>
              <a:t> – Hitler, Italy – </a:t>
            </a:r>
            <a:r>
              <a:rPr lang="cs-CZ" sz="2700" dirty="0" err="1" smtClean="0">
                <a:latin typeface="Garamond" pitchFamily="18" charset="0"/>
              </a:rPr>
              <a:t>Mussolini</a:t>
            </a:r>
            <a:r>
              <a:rPr lang="cs-CZ" sz="2700" dirty="0" smtClean="0">
                <a:latin typeface="Garamond" pitchFamily="18" charset="0"/>
              </a:rPr>
              <a:t>, Great </a:t>
            </a:r>
            <a:r>
              <a:rPr lang="cs-CZ" sz="2700" dirty="0" err="1" smtClean="0">
                <a:latin typeface="Garamond" pitchFamily="18" charset="0"/>
              </a:rPr>
              <a:t>Britain</a:t>
            </a:r>
            <a:r>
              <a:rPr lang="cs-CZ" sz="2700" dirty="0" smtClean="0">
                <a:latin typeface="Garamond" pitchFamily="18" charset="0"/>
              </a:rPr>
              <a:t> – </a:t>
            </a:r>
            <a:r>
              <a:rPr lang="cs-CZ" sz="2700" dirty="0" err="1" smtClean="0">
                <a:latin typeface="Garamond" pitchFamily="18" charset="0"/>
              </a:rPr>
              <a:t>Chamberlain</a:t>
            </a:r>
            <a:r>
              <a:rPr lang="cs-CZ" sz="2700" dirty="0" smtClean="0">
                <a:latin typeface="Garamond" pitchFamily="18" charset="0"/>
              </a:rPr>
              <a:t>, France – </a:t>
            </a:r>
            <a:r>
              <a:rPr lang="cs-CZ" sz="2700" dirty="0" err="1" smtClean="0">
                <a:latin typeface="Garamond" pitchFamily="18" charset="0"/>
              </a:rPr>
              <a:t>Daladier</a:t>
            </a:r>
            <a:r>
              <a:rPr lang="cs-CZ" sz="2700" dirty="0" smtClean="0">
                <a:latin typeface="Garamond" pitchFamily="18" charset="0"/>
              </a:rPr>
              <a:t>) – </a:t>
            </a:r>
            <a:r>
              <a:rPr lang="cs-CZ" sz="2700" dirty="0" err="1" smtClean="0">
                <a:latin typeface="Garamond" pitchFamily="18" charset="0"/>
              </a:rPr>
              <a:t>about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frontiers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German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requirments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but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without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Czechoslovakia</a:t>
            </a:r>
            <a:r>
              <a:rPr lang="cs-CZ" sz="2700" dirty="0" smtClean="0">
                <a:latin typeface="Garamond" pitchFamily="18" charset="0"/>
              </a:rPr>
              <a:t> – France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Great </a:t>
            </a:r>
            <a:r>
              <a:rPr lang="cs-CZ" sz="2700" dirty="0" err="1" smtClean="0">
                <a:latin typeface="Garamond" pitchFamily="18" charset="0"/>
              </a:rPr>
              <a:t>Britain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were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allies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but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they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signed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agreement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with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enemy</a:t>
            </a:r>
            <a:r>
              <a:rPr lang="cs-CZ" sz="2700" dirty="0" smtClean="0">
                <a:latin typeface="Garamond" pitchFamily="18" charset="0"/>
              </a:rPr>
              <a:t>:</a:t>
            </a:r>
          </a:p>
          <a:p>
            <a:pPr lvl="0"/>
            <a:r>
              <a:rPr lang="cs-CZ" sz="2700" b="1" dirty="0" err="1" smtClean="0">
                <a:latin typeface="Garamond" pitchFamily="18" charset="0"/>
              </a:rPr>
              <a:t>the</a:t>
            </a:r>
            <a:r>
              <a:rPr lang="cs-CZ" sz="2700" b="1" dirty="0" smtClean="0">
                <a:latin typeface="Garamond" pitchFamily="18" charset="0"/>
              </a:rPr>
              <a:t> </a:t>
            </a:r>
            <a:r>
              <a:rPr lang="cs-CZ" sz="2700" b="1" dirty="0" err="1" smtClean="0">
                <a:latin typeface="Garamond" pitchFamily="18" charset="0"/>
              </a:rPr>
              <a:t>Munich</a:t>
            </a:r>
            <a:r>
              <a:rPr lang="cs-CZ" sz="2700" b="1" dirty="0" smtClean="0">
                <a:latin typeface="Garamond" pitchFamily="18" charset="0"/>
              </a:rPr>
              <a:t> </a:t>
            </a:r>
            <a:r>
              <a:rPr lang="cs-CZ" sz="2700" b="1" dirty="0" err="1" smtClean="0">
                <a:latin typeface="Garamond" pitchFamily="18" charset="0"/>
              </a:rPr>
              <a:t>Agreement</a:t>
            </a:r>
            <a:r>
              <a:rPr lang="cs-CZ" sz="2700" dirty="0" smtClean="0">
                <a:latin typeface="Garamond" pitchFamily="18" charset="0"/>
              </a:rPr>
              <a:t>, </a:t>
            </a:r>
            <a:r>
              <a:rPr lang="cs-CZ" sz="2700" dirty="0" err="1" smtClean="0">
                <a:latin typeface="Garamond" pitchFamily="18" charset="0"/>
              </a:rPr>
              <a:t>Czechoslovakia</a:t>
            </a:r>
            <a:r>
              <a:rPr lang="cs-CZ" sz="2700" dirty="0" smtClean="0">
                <a:latin typeface="Garamond" pitchFamily="18" charset="0"/>
              </a:rPr>
              <a:t>(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troops</a:t>
            </a:r>
            <a:r>
              <a:rPr lang="cs-CZ" sz="2700" dirty="0" smtClean="0">
                <a:latin typeface="Garamond" pitchFamily="18" charset="0"/>
              </a:rPr>
              <a:t>) had to </a:t>
            </a:r>
            <a:r>
              <a:rPr lang="cs-CZ" sz="2700" dirty="0" err="1" smtClean="0">
                <a:latin typeface="Garamond" pitchFamily="18" charset="0"/>
              </a:rPr>
              <a:t>evacuate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Sudeten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cede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it</a:t>
            </a:r>
            <a:r>
              <a:rPr lang="cs-CZ" sz="2700" dirty="0" smtClean="0">
                <a:latin typeface="Garamond" pitchFamily="18" charset="0"/>
              </a:rPr>
              <a:t> to </a:t>
            </a:r>
            <a:r>
              <a:rPr lang="cs-CZ" sz="2700" dirty="0" err="1" smtClean="0">
                <a:latin typeface="Garamond" pitchFamily="18" charset="0"/>
              </a:rPr>
              <a:t>Germany</a:t>
            </a:r>
            <a:r>
              <a:rPr lang="cs-CZ" sz="2700" dirty="0" smtClean="0">
                <a:latin typeface="Garamond" pitchFamily="18" charset="0"/>
              </a:rPr>
              <a:t>, </a:t>
            </a:r>
          </a:p>
          <a:p>
            <a:pPr lvl="0"/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USSR </a:t>
            </a:r>
            <a:r>
              <a:rPr lang="cs-CZ" sz="2700" dirty="0" err="1" smtClean="0">
                <a:latin typeface="Garamond" pitchFamily="18" charset="0"/>
              </a:rPr>
              <a:t>did</a:t>
            </a:r>
            <a:r>
              <a:rPr lang="cs-CZ" sz="2700" dirty="0" smtClean="0">
                <a:latin typeface="Garamond" pitchFamily="18" charset="0"/>
              </a:rPr>
              <a:t> not </a:t>
            </a:r>
            <a:r>
              <a:rPr lang="cs-CZ" sz="2700" dirty="0" err="1" smtClean="0">
                <a:latin typeface="Garamond" pitchFamily="18" charset="0"/>
              </a:rPr>
              <a:t>reply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for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application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for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help</a:t>
            </a:r>
          </a:p>
          <a:p>
            <a:pPr lvl="0"/>
            <a:r>
              <a:rPr lang="cs-CZ" sz="2700" dirty="0" err="1" smtClean="0">
                <a:latin typeface="Garamond" pitchFamily="18" charset="0"/>
              </a:rPr>
              <a:t>from</a:t>
            </a:r>
            <a:r>
              <a:rPr lang="cs-CZ" sz="2700" dirty="0" smtClean="0">
                <a:latin typeface="Garamond" pitchFamily="18" charset="0"/>
              </a:rPr>
              <a:t> 1</a:t>
            </a:r>
            <a:r>
              <a:rPr lang="cs-CZ" sz="2700" baseline="30000" dirty="0" smtClean="0">
                <a:latin typeface="Garamond" pitchFamily="18" charset="0"/>
              </a:rPr>
              <a:t>st</a:t>
            </a:r>
            <a:r>
              <a:rPr lang="cs-CZ" sz="2700" dirty="0" smtClean="0">
                <a:latin typeface="Garamond" pitchFamily="18" charset="0"/>
              </a:rPr>
              <a:t> to 10</a:t>
            </a:r>
            <a:r>
              <a:rPr lang="cs-CZ" sz="2700" baseline="30000" dirty="0" smtClean="0">
                <a:latin typeface="Garamond" pitchFamily="18" charset="0"/>
              </a:rPr>
              <a:t>th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October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borderland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was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occupied</a:t>
            </a:r>
            <a:r>
              <a:rPr lang="cs-CZ" sz="2700" dirty="0" smtClean="0">
                <a:latin typeface="Garamond" pitchFamily="18" charset="0"/>
              </a:rPr>
              <a:t> by </a:t>
            </a:r>
            <a:r>
              <a:rPr lang="cs-CZ" sz="2700" dirty="0" err="1" smtClean="0">
                <a:latin typeface="Garamond" pitchFamily="18" charset="0"/>
              </a:rPr>
              <a:t>German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troops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annexed</a:t>
            </a:r>
            <a:r>
              <a:rPr lang="cs-CZ" sz="2700" dirty="0" smtClean="0">
                <a:latin typeface="Garamond" pitchFamily="18" charset="0"/>
              </a:rPr>
              <a:t> to </a:t>
            </a:r>
            <a:r>
              <a:rPr lang="cs-CZ" sz="2700" dirty="0" err="1" smtClean="0">
                <a:latin typeface="Garamond" pitchFamily="18" charset="0"/>
              </a:rPr>
              <a:t>Germany</a:t>
            </a:r>
            <a:r>
              <a:rPr lang="cs-CZ" sz="2700" dirty="0" smtClean="0">
                <a:latin typeface="Garamond" pitchFamily="18" charset="0"/>
              </a:rPr>
              <a:t>, </a:t>
            </a:r>
            <a:r>
              <a:rPr lang="cs-CZ" sz="2700" dirty="0" err="1" smtClean="0">
                <a:latin typeface="Garamond" pitchFamily="18" charset="0"/>
              </a:rPr>
              <a:t>Poland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got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area </a:t>
            </a:r>
            <a:r>
              <a:rPr lang="cs-CZ" sz="2700" dirty="0" err="1" smtClean="0">
                <a:latin typeface="Garamond" pitchFamily="18" charset="0"/>
              </a:rPr>
              <a:t>around</a:t>
            </a:r>
            <a:r>
              <a:rPr lang="cs-CZ" sz="2700" dirty="0" smtClean="0">
                <a:latin typeface="Garamond" pitchFamily="18" charset="0"/>
              </a:rPr>
              <a:t> Těšín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Spiš, </a:t>
            </a:r>
            <a:r>
              <a:rPr lang="cs-CZ" sz="2700" dirty="0" err="1" smtClean="0">
                <a:latin typeface="Garamond" pitchFamily="18" charset="0"/>
              </a:rPr>
              <a:t>Hungary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got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Carpathian</a:t>
            </a:r>
            <a:r>
              <a:rPr lang="cs-CZ" sz="2700" dirty="0" smtClean="0">
                <a:latin typeface="Garamond" pitchFamily="18" charset="0"/>
              </a:rPr>
              <a:t> Ruthenia </a:t>
            </a:r>
            <a:r>
              <a:rPr lang="cs-CZ" sz="2700" dirty="0" err="1" smtClean="0">
                <a:latin typeface="Garamond" pitchFamily="18" charset="0"/>
              </a:rPr>
              <a:t>and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southern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parts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of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Slovakia</a:t>
            </a:r>
            <a:endParaRPr lang="cs-CZ" sz="2700" dirty="0" smtClean="0">
              <a:latin typeface="Garamond" pitchFamily="18" charset="0"/>
            </a:endParaRPr>
          </a:p>
          <a:p>
            <a:pPr lvl="0"/>
            <a:r>
              <a:rPr lang="cs-CZ" sz="2700" dirty="0" err="1" smtClean="0">
                <a:latin typeface="Garamond" pitchFamily="18" charset="0"/>
              </a:rPr>
              <a:t>Czechoslovakia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lost</a:t>
            </a:r>
            <a:r>
              <a:rPr lang="cs-CZ" sz="2700" dirty="0" smtClean="0">
                <a:latin typeface="Garamond" pitchFamily="18" charset="0"/>
              </a:rPr>
              <a:t> 1/3 </a:t>
            </a:r>
            <a:r>
              <a:rPr lang="cs-CZ" sz="2700" dirty="0" err="1" smtClean="0">
                <a:latin typeface="Garamond" pitchFamily="18" charset="0"/>
              </a:rPr>
              <a:t>of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its</a:t>
            </a:r>
            <a:r>
              <a:rPr lang="cs-CZ" sz="2700" dirty="0" smtClean="0">
                <a:latin typeface="Garamond" pitchFamily="18" charset="0"/>
              </a:rPr>
              <a:t> area, 1/3 </a:t>
            </a:r>
            <a:r>
              <a:rPr lang="cs-CZ" sz="2700" dirty="0" err="1" smtClean="0">
                <a:latin typeface="Garamond" pitchFamily="18" charset="0"/>
              </a:rPr>
              <a:t>of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light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industry</a:t>
            </a:r>
            <a:r>
              <a:rPr lang="cs-CZ" sz="2700" dirty="0" smtClean="0">
                <a:latin typeface="Garamond" pitchFamily="18" charset="0"/>
              </a:rPr>
              <a:t>, in </a:t>
            </a:r>
            <a:r>
              <a:rPr lang="cs-CZ" sz="2700" dirty="0" err="1" smtClean="0">
                <a:latin typeface="Garamond" pitchFamily="18" charset="0"/>
              </a:rPr>
              <a:t>southern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Slovakia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fertile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soil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important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for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agriculture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was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lost</a:t>
            </a:r>
            <a:endParaRPr lang="cs-CZ" sz="2700" dirty="0" smtClean="0">
              <a:latin typeface="Garamond" pitchFamily="18" charset="0"/>
            </a:endParaRPr>
          </a:p>
          <a:p>
            <a:pPr lvl="0"/>
            <a:r>
              <a:rPr lang="cs-CZ" sz="2700" dirty="0" err="1" smtClean="0">
                <a:latin typeface="Garamond" pitchFamily="18" charset="0"/>
              </a:rPr>
              <a:t>the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First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Czechoslovak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republic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was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dissoluted</a:t>
            </a:r>
            <a:r>
              <a:rPr lang="cs-CZ" sz="2700" dirty="0" smtClean="0">
                <a:latin typeface="Garamond" pitchFamily="18" charset="0"/>
              </a:rPr>
              <a:t>, </a:t>
            </a:r>
            <a:r>
              <a:rPr lang="cs-CZ" sz="2700" dirty="0" err="1" smtClean="0">
                <a:latin typeface="Garamond" pitchFamily="18" charset="0"/>
              </a:rPr>
              <a:t>so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called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b="1" dirty="0" err="1" smtClean="0">
                <a:latin typeface="Garamond" pitchFamily="18" charset="0"/>
              </a:rPr>
              <a:t>Second</a:t>
            </a:r>
            <a:r>
              <a:rPr lang="cs-CZ" sz="2700" b="1" dirty="0" smtClean="0">
                <a:latin typeface="Garamond" pitchFamily="18" charset="0"/>
              </a:rPr>
              <a:t> </a:t>
            </a:r>
            <a:r>
              <a:rPr lang="cs-CZ" sz="2700" b="1" dirty="0" err="1" smtClean="0">
                <a:latin typeface="Garamond" pitchFamily="18" charset="0"/>
              </a:rPr>
              <a:t>Czecho</a:t>
            </a:r>
            <a:r>
              <a:rPr lang="cs-CZ" sz="2700" b="1" dirty="0" smtClean="0">
                <a:latin typeface="Garamond" pitchFamily="18" charset="0"/>
              </a:rPr>
              <a:t>-</a:t>
            </a:r>
            <a:r>
              <a:rPr lang="cs-CZ" sz="2700" b="1" dirty="0" err="1" smtClean="0">
                <a:latin typeface="Garamond" pitchFamily="18" charset="0"/>
              </a:rPr>
              <a:t>Slovak</a:t>
            </a:r>
            <a:r>
              <a:rPr lang="cs-CZ" sz="2700" b="1" dirty="0" smtClean="0">
                <a:latin typeface="Garamond" pitchFamily="18" charset="0"/>
              </a:rPr>
              <a:t> </a:t>
            </a:r>
            <a:r>
              <a:rPr lang="cs-CZ" sz="2700" b="1" dirty="0" err="1" smtClean="0">
                <a:latin typeface="Garamond" pitchFamily="18" charset="0"/>
              </a:rPr>
              <a:t>Republic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till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March</a:t>
            </a:r>
            <a:r>
              <a:rPr lang="cs-CZ" sz="2700" dirty="0" smtClean="0">
                <a:latin typeface="Garamond" pitchFamily="18" charset="0"/>
              </a:rPr>
              <a:t> 1939 – President </a:t>
            </a:r>
            <a:r>
              <a:rPr lang="cs-CZ" sz="2700" b="1" dirty="0" smtClean="0">
                <a:latin typeface="Garamond" pitchFamily="18" charset="0"/>
              </a:rPr>
              <a:t>Emil </a:t>
            </a:r>
            <a:r>
              <a:rPr lang="cs-CZ" sz="2700" b="1" dirty="0" err="1" smtClean="0">
                <a:latin typeface="Garamond" pitchFamily="18" charset="0"/>
              </a:rPr>
              <a:t>Hácha</a:t>
            </a:r>
            <a:r>
              <a:rPr lang="cs-CZ" sz="2700" dirty="0" smtClean="0">
                <a:latin typeface="Garamond" pitchFamily="18" charset="0"/>
              </a:rPr>
              <a:t>, no </a:t>
            </a:r>
            <a:r>
              <a:rPr lang="cs-CZ" sz="2700" dirty="0" err="1" smtClean="0">
                <a:latin typeface="Garamond" pitchFamily="18" charset="0"/>
              </a:rPr>
              <a:t>parliamentary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democracy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anymore</a:t>
            </a:r>
            <a:endParaRPr lang="cs-CZ" sz="2700" dirty="0" smtClean="0">
              <a:latin typeface="Garamond" pitchFamily="18" charset="0"/>
            </a:endParaRPr>
          </a:p>
          <a:p>
            <a:pPr lvl="0"/>
            <a:r>
              <a:rPr lang="cs-CZ" sz="2700" dirty="0" smtClean="0">
                <a:latin typeface="Garamond" pitchFamily="18" charset="0"/>
              </a:rPr>
              <a:t>7</a:t>
            </a:r>
            <a:r>
              <a:rPr lang="cs-CZ" sz="2700" baseline="30000" dirty="0" smtClean="0">
                <a:latin typeface="Garamond" pitchFamily="18" charset="0"/>
              </a:rPr>
              <a:t>th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October</a:t>
            </a:r>
            <a:r>
              <a:rPr lang="cs-CZ" sz="2700" dirty="0" smtClean="0">
                <a:latin typeface="Garamond" pitchFamily="18" charset="0"/>
              </a:rPr>
              <a:t> – autonomy </a:t>
            </a:r>
            <a:r>
              <a:rPr lang="cs-CZ" sz="2700" dirty="0" err="1" smtClean="0">
                <a:latin typeface="Garamond" pitchFamily="18" charset="0"/>
              </a:rPr>
              <a:t>of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Slovakia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was</a:t>
            </a:r>
            <a:r>
              <a:rPr lang="cs-CZ" sz="2700" dirty="0" smtClean="0">
                <a:latin typeface="Garamond" pitchFamily="18" charset="0"/>
              </a:rPr>
              <a:t> </a:t>
            </a:r>
            <a:r>
              <a:rPr lang="cs-CZ" sz="2700" dirty="0" err="1" smtClean="0">
                <a:latin typeface="Garamond" pitchFamily="18" charset="0"/>
              </a:rPr>
              <a:t>proclaimed</a:t>
            </a:r>
            <a:r>
              <a:rPr lang="cs-CZ" sz="2700" dirty="0" smtClean="0">
                <a:latin typeface="Garamond" pitchFamily="18" charset="0"/>
              </a:rPr>
              <a:t> – </a:t>
            </a:r>
            <a:r>
              <a:rPr lang="cs-CZ" sz="2700" b="1" dirty="0" err="1" smtClean="0">
                <a:latin typeface="Garamond" pitchFamily="18" charset="0"/>
              </a:rPr>
              <a:t>Czecho</a:t>
            </a:r>
            <a:r>
              <a:rPr lang="cs-CZ" sz="2700" b="1" dirty="0" smtClean="0">
                <a:latin typeface="Garamond" pitchFamily="18" charset="0"/>
              </a:rPr>
              <a:t>–</a:t>
            </a:r>
            <a:r>
              <a:rPr lang="cs-CZ" sz="2700" b="1" dirty="0" err="1" smtClean="0">
                <a:latin typeface="Garamond" pitchFamily="18" charset="0"/>
              </a:rPr>
              <a:t>Slovakia</a:t>
            </a:r>
            <a:r>
              <a:rPr lang="cs-CZ" sz="2700" b="1" dirty="0" smtClean="0">
                <a:latin typeface="Garamond" pitchFamily="18" charset="0"/>
              </a:rPr>
              <a:t> </a:t>
            </a:r>
            <a:endParaRPr lang="cs-CZ" sz="2700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11144" cy="608112"/>
          </a:xfrm>
        </p:spPr>
        <p:txBody>
          <a:bodyPr>
            <a:noAutofit/>
          </a:bodyPr>
          <a:lstStyle/>
          <a:p>
            <a:r>
              <a:rPr lang="cs-CZ" sz="2800" dirty="0" err="1" smtClean="0">
                <a:latin typeface="Garamond" pitchFamily="18" charset="0"/>
              </a:rPr>
              <a:t>Munich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agreement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2"/>
          </p:nvPr>
        </p:nvSpPr>
        <p:spPr>
          <a:xfrm>
            <a:off x="323528" y="1052736"/>
            <a:ext cx="8064896" cy="15841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September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smtClean="0">
                <a:latin typeface="Garamond" pitchFamily="18" charset="0"/>
              </a:rPr>
              <a:t>1938 – </a:t>
            </a:r>
            <a:r>
              <a:rPr lang="cs-CZ" sz="2400" dirty="0" err="1" smtClean="0">
                <a:latin typeface="Garamond" pitchFamily="18" charset="0"/>
              </a:rPr>
              <a:t>Munich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Agreement</a:t>
            </a:r>
            <a:r>
              <a:rPr lang="cs-CZ" sz="2400" dirty="0" smtClean="0">
                <a:latin typeface="Garamond" pitchFamily="18" charset="0"/>
              </a:rPr>
              <a:t> – </a:t>
            </a:r>
            <a:r>
              <a:rPr lang="cs-CZ" sz="2400" dirty="0" err="1" smtClean="0">
                <a:latin typeface="Garamond" pitchFamily="18" charset="0"/>
              </a:rPr>
              <a:t>lost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of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Sudetenland</a:t>
            </a:r>
            <a:endParaRPr lang="cs-CZ" sz="24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sz="2400" dirty="0" err="1" smtClean="0">
                <a:latin typeface="Garamond" pitchFamily="18" charset="0"/>
              </a:rPr>
              <a:t>March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smtClean="0">
                <a:latin typeface="Garamond" pitchFamily="18" charset="0"/>
              </a:rPr>
              <a:t>1939 – </a:t>
            </a:r>
            <a:r>
              <a:rPr lang="cs-CZ" sz="2400" dirty="0" err="1" smtClean="0">
                <a:latin typeface="Garamond" pitchFamily="18" charset="0"/>
              </a:rPr>
              <a:t>establishing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of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b="1" dirty="0" err="1" smtClean="0">
                <a:latin typeface="Garamond" pitchFamily="18" charset="0"/>
              </a:rPr>
              <a:t>Protectorate</a:t>
            </a:r>
            <a:r>
              <a:rPr lang="cs-CZ" sz="2400" b="1" dirty="0" smtClean="0">
                <a:latin typeface="Garamond" pitchFamily="18" charset="0"/>
              </a:rPr>
              <a:t> Bohemia </a:t>
            </a:r>
            <a:r>
              <a:rPr lang="cs-CZ" sz="2400" b="1" dirty="0" err="1" smtClean="0">
                <a:latin typeface="Garamond" pitchFamily="18" charset="0"/>
              </a:rPr>
              <a:t>and</a:t>
            </a:r>
            <a:r>
              <a:rPr lang="cs-CZ" sz="2400" b="1" dirty="0" smtClean="0">
                <a:latin typeface="Garamond" pitchFamily="18" charset="0"/>
              </a:rPr>
              <a:t> </a:t>
            </a:r>
            <a:r>
              <a:rPr lang="cs-CZ" sz="2400" b="1" dirty="0" err="1" smtClean="0">
                <a:latin typeface="Garamond" pitchFamily="18" charset="0"/>
              </a:rPr>
              <a:t>Moravia</a:t>
            </a:r>
            <a:endParaRPr lang="cs-CZ" sz="24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sz="2400" dirty="0" err="1" smtClean="0">
                <a:latin typeface="Garamond" pitchFamily="18" charset="0"/>
              </a:rPr>
              <a:t>March</a:t>
            </a:r>
            <a:r>
              <a:rPr lang="cs-CZ" sz="2400" dirty="0" smtClean="0">
                <a:latin typeface="Garamond" pitchFamily="18" charset="0"/>
              </a:rPr>
              <a:t> 1939 – </a:t>
            </a:r>
            <a:r>
              <a:rPr lang="cs-CZ" sz="2400" dirty="0" err="1" smtClean="0">
                <a:latin typeface="Garamond" pitchFamily="18" charset="0"/>
              </a:rPr>
              <a:t>establishing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of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the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Slovak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err="1" smtClean="0">
                <a:latin typeface="Garamond" pitchFamily="18" charset="0"/>
              </a:rPr>
              <a:t>State</a:t>
            </a:r>
            <a:r>
              <a:rPr lang="cs-CZ" sz="2400" dirty="0" smtClean="0">
                <a:latin typeface="Garamond" pitchFamily="18" charset="0"/>
              </a:rPr>
              <a:t> </a:t>
            </a:r>
            <a:endParaRPr lang="cs-CZ" sz="2400" dirty="0">
              <a:latin typeface="Garamond" pitchFamily="18" charset="0"/>
            </a:endParaRPr>
          </a:p>
        </p:txBody>
      </p:sp>
      <p:pic>
        <p:nvPicPr>
          <p:cNvPr id="10" name="Zástupný symbol pro obrázek 9" descr="Czechoslovakia_1939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94884" y="3068960"/>
            <a:ext cx="8849116" cy="3561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568952" cy="588680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7332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latin typeface="Garamond" pitchFamily="18" charset="0"/>
              </a:rPr>
              <a:t>13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1939 – </a:t>
            </a:r>
            <a:r>
              <a:rPr lang="cs-CZ" dirty="0" err="1" smtClean="0">
                <a:latin typeface="Garamond" pitchFamily="18" charset="0"/>
              </a:rPr>
              <a:t>Slovak</a:t>
            </a:r>
            <a:r>
              <a:rPr lang="cs-CZ" dirty="0" smtClean="0">
                <a:latin typeface="Garamond" pitchFamily="18" charset="0"/>
              </a:rPr>
              <a:t> Prime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Jozef</a:t>
            </a:r>
            <a:r>
              <a:rPr lang="cs-CZ" dirty="0" smtClean="0">
                <a:latin typeface="Garamond" pitchFamily="18" charset="0"/>
              </a:rPr>
              <a:t> Tiso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invited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into</a:t>
            </a:r>
            <a:r>
              <a:rPr lang="cs-CZ" dirty="0" smtClean="0">
                <a:latin typeface="Garamond" pitchFamily="18" charset="0"/>
              </a:rPr>
              <a:t> Berlin – he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made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enforce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separation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Slovakia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14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1939 – </a:t>
            </a:r>
            <a:r>
              <a:rPr lang="cs-CZ" b="1" dirty="0" err="1" smtClean="0">
                <a:latin typeface="Garamond" pitchFamily="18" charset="0"/>
              </a:rPr>
              <a:t>Slovak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State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proclaimed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dependent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Germany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14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1939</a:t>
            </a:r>
            <a:r>
              <a:rPr lang="cs-CZ" b="1" dirty="0" smtClean="0">
                <a:latin typeface="Garamond" pitchFamily="18" charset="0"/>
              </a:rPr>
              <a:t> –</a:t>
            </a:r>
            <a:r>
              <a:rPr lang="cs-CZ" dirty="0" smtClean="0">
                <a:latin typeface="Garamond" pitchFamily="18" charset="0"/>
              </a:rPr>
              <a:t> President </a:t>
            </a:r>
            <a:r>
              <a:rPr lang="cs-CZ" dirty="0" err="1" smtClean="0">
                <a:latin typeface="Garamond" pitchFamily="18" charset="0"/>
              </a:rPr>
              <a:t>Hácha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Foreign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Chvalkovský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invited</a:t>
            </a:r>
            <a:r>
              <a:rPr lang="cs-CZ" dirty="0" smtClean="0">
                <a:latin typeface="Garamond" pitchFamily="18" charset="0"/>
              </a:rPr>
              <a:t> to Berlin – Hitler </a:t>
            </a:r>
            <a:r>
              <a:rPr lang="cs-CZ" dirty="0" err="1" smtClean="0">
                <a:latin typeface="Garamond" pitchFamily="18" charset="0"/>
              </a:rPr>
              <a:t>threatened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bombing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Prague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they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were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forced</a:t>
            </a:r>
            <a:r>
              <a:rPr lang="cs-CZ" dirty="0" smtClean="0">
                <a:latin typeface="Garamond" pitchFamily="18" charset="0"/>
              </a:rPr>
              <a:t> to sign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document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asking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protection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what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fact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forced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capitulations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15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1939 –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army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occupied</a:t>
            </a:r>
            <a:r>
              <a:rPr lang="cs-CZ" dirty="0" smtClean="0">
                <a:latin typeface="Garamond" pitchFamily="18" charset="0"/>
              </a:rPr>
              <a:t> Bohemia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Moravia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dissolution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Second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Republic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16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1939 –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occupants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proclaimed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Protectorate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of</a:t>
            </a:r>
            <a:r>
              <a:rPr lang="cs-CZ" b="1" dirty="0" smtClean="0">
                <a:latin typeface="Garamond" pitchFamily="18" charset="0"/>
              </a:rPr>
              <a:t> Bohemia </a:t>
            </a:r>
            <a:r>
              <a:rPr lang="cs-CZ" b="1" dirty="0" err="1" smtClean="0">
                <a:latin typeface="Garamond" pitchFamily="18" charset="0"/>
              </a:rPr>
              <a:t>and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Moravia</a:t>
            </a:r>
            <a:r>
              <a:rPr lang="cs-CZ" b="1" dirty="0" smtClean="0">
                <a:latin typeface="Garamond" pitchFamily="18" charset="0"/>
              </a:rPr>
              <a:t> –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part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Reich, </a:t>
            </a:r>
            <a:r>
              <a:rPr lang="cs-CZ" dirty="0" err="1" smtClean="0">
                <a:latin typeface="Garamond" pitchFamily="18" charset="0"/>
              </a:rPr>
              <a:t>formaly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autonomous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state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so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called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State</a:t>
            </a:r>
            <a:r>
              <a:rPr lang="cs-CZ" dirty="0" smtClean="0">
                <a:latin typeface="Garamond" pitchFamily="18" charset="0"/>
              </a:rPr>
              <a:t> President Emil </a:t>
            </a:r>
            <a:r>
              <a:rPr lang="cs-CZ" dirty="0" err="1" smtClean="0">
                <a:latin typeface="Garamond" pitchFamily="18" charset="0"/>
              </a:rPr>
              <a:t>Hácha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Prime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Rudolf Beran </a:t>
            </a:r>
            <a:r>
              <a:rPr lang="cs-CZ" dirty="0" err="1" smtClean="0">
                <a:latin typeface="Garamond" pitchFamily="18" charset="0"/>
              </a:rPr>
              <a:t>but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power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hands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Reichsprotektor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b="1" dirty="0" smtClean="0">
                <a:latin typeface="Garamond" pitchFamily="18" charset="0"/>
              </a:rPr>
              <a:t>Konstantin </a:t>
            </a:r>
            <a:r>
              <a:rPr lang="cs-CZ" b="1" dirty="0" err="1" smtClean="0">
                <a:latin typeface="Garamond" pitchFamily="18" charset="0"/>
              </a:rPr>
              <a:t>von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Neurath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later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Reinhard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Heydrich</a:t>
            </a:r>
            <a:endParaRPr lang="cs-CZ" dirty="0" smtClean="0">
              <a:latin typeface="Garamond" pitchFamily="18" charset="0"/>
            </a:endParaRPr>
          </a:p>
          <a:p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0880" cy="588680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136904" cy="5949280"/>
          </a:xfrm>
        </p:spPr>
        <p:txBody>
          <a:bodyPr>
            <a:normAutofit/>
          </a:bodyPr>
          <a:lstStyle/>
          <a:p>
            <a:pPr lvl="0"/>
            <a:r>
              <a:rPr lang="cs-CZ" b="1" dirty="0" err="1" smtClean="0">
                <a:latin typeface="Garamond" pitchFamily="18" charset="0"/>
              </a:rPr>
              <a:t>Jews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were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dismissed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civil </a:t>
            </a:r>
            <a:r>
              <a:rPr lang="cs-CZ" dirty="0" err="1" smtClean="0">
                <a:latin typeface="Garamond" pitchFamily="18" charset="0"/>
              </a:rPr>
              <a:t>service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placed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extralegal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position</a:t>
            </a:r>
            <a:r>
              <a:rPr lang="cs-CZ" dirty="0" smtClean="0">
                <a:latin typeface="Garamond" pitchFamily="18" charset="0"/>
              </a:rPr>
              <a:t>,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launched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secret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resistance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movement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Nazi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occupation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Government</a:t>
            </a:r>
            <a:r>
              <a:rPr lang="cs-CZ" dirty="0" smtClean="0">
                <a:latin typeface="Garamond" pitchFamily="18" charset="0"/>
              </a:rPr>
              <a:t> in exile in London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mass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demonstrations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October</a:t>
            </a:r>
            <a:r>
              <a:rPr lang="cs-CZ" dirty="0" smtClean="0">
                <a:latin typeface="Garamond" pitchFamily="18" charset="0"/>
              </a:rPr>
              <a:t> 1939 –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anniversary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establishing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one</a:t>
            </a:r>
            <a:r>
              <a:rPr lang="cs-CZ" dirty="0" smtClean="0">
                <a:latin typeface="Garamond" pitchFamily="18" charset="0"/>
              </a:rPr>
              <a:t> student Vojtěch Sedláček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shot to </a:t>
            </a:r>
            <a:r>
              <a:rPr lang="cs-CZ" dirty="0" err="1" smtClean="0">
                <a:latin typeface="Garamond" pitchFamily="18" charset="0"/>
              </a:rPr>
              <a:t>death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second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one</a:t>
            </a:r>
            <a:r>
              <a:rPr lang="cs-CZ" dirty="0" smtClean="0">
                <a:latin typeface="Garamond" pitchFamily="18" charset="0"/>
              </a:rPr>
              <a:t> – Jan Opletal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seriously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injured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died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later</a:t>
            </a:r>
            <a:r>
              <a:rPr lang="cs-CZ" dirty="0" smtClean="0">
                <a:latin typeface="Garamond" pitchFamily="18" charset="0"/>
              </a:rPr>
              <a:t>, his </a:t>
            </a:r>
            <a:r>
              <a:rPr lang="cs-CZ" dirty="0" err="1" smtClean="0">
                <a:latin typeface="Garamond" pitchFamily="18" charset="0"/>
              </a:rPr>
              <a:t>funeral</a:t>
            </a:r>
            <a:r>
              <a:rPr lang="cs-CZ" dirty="0" smtClean="0">
                <a:latin typeface="Garamond" pitchFamily="18" charset="0"/>
              </a:rPr>
              <a:t> on 15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November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became</a:t>
            </a:r>
            <a:r>
              <a:rPr lang="cs-CZ" dirty="0" smtClean="0">
                <a:latin typeface="Garamond" pitchFamily="18" charset="0"/>
              </a:rPr>
              <a:t> a </a:t>
            </a:r>
            <a:r>
              <a:rPr lang="cs-CZ" dirty="0" err="1" smtClean="0">
                <a:latin typeface="Garamond" pitchFamily="18" charset="0"/>
              </a:rPr>
              <a:t>new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mass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manifestation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Nazis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started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intervention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against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students</a:t>
            </a:r>
            <a:r>
              <a:rPr lang="cs-CZ" dirty="0" smtClean="0">
                <a:latin typeface="Garamond" pitchFamily="18" charset="0"/>
              </a:rPr>
              <a:t> on 17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November</a:t>
            </a:r>
            <a:r>
              <a:rPr lang="cs-CZ" dirty="0" smtClean="0">
                <a:latin typeface="Garamond" pitchFamily="18" charset="0"/>
              </a:rPr>
              <a:t> 1939 – 9 </a:t>
            </a:r>
            <a:r>
              <a:rPr lang="cs-CZ" dirty="0" err="1" smtClean="0">
                <a:latin typeface="Garamond" pitchFamily="18" charset="0"/>
              </a:rPr>
              <a:t>students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were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executed</a:t>
            </a:r>
            <a:r>
              <a:rPr lang="cs-CZ" dirty="0" smtClean="0">
                <a:latin typeface="Garamond" pitchFamily="18" charset="0"/>
              </a:rPr>
              <a:t>, 1200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deported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into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concentration</a:t>
            </a:r>
            <a:r>
              <a:rPr lang="cs-CZ" dirty="0" smtClean="0">
                <a:latin typeface="Garamond" pitchFamily="18" charset="0"/>
              </a:rPr>
              <a:t> camp in </a:t>
            </a:r>
            <a:r>
              <a:rPr lang="cs-CZ" dirty="0" err="1" smtClean="0">
                <a:latin typeface="Garamond" pitchFamily="18" charset="0"/>
              </a:rPr>
              <a:t>Sachsenhausen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all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Universities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Protectorate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were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closed</a:t>
            </a:r>
            <a:r>
              <a:rPr lang="cs-CZ" dirty="0" smtClean="0">
                <a:latin typeface="Garamond" pitchFamily="18" charset="0"/>
              </a:rPr>
              <a:t> (→ </a:t>
            </a:r>
            <a:r>
              <a:rPr lang="cs-CZ" dirty="0" err="1" smtClean="0">
                <a:latin typeface="Garamond" pitchFamily="18" charset="0"/>
              </a:rPr>
              <a:t>International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Students</a:t>
            </a:r>
            <a:r>
              <a:rPr lang="cs-CZ" dirty="0" smtClean="0">
                <a:latin typeface="Garamond" pitchFamily="18" charset="0"/>
              </a:rPr>
              <a:t>´ </a:t>
            </a:r>
            <a:r>
              <a:rPr lang="cs-CZ" dirty="0" err="1" smtClean="0">
                <a:latin typeface="Garamond" pitchFamily="18" charset="0"/>
              </a:rPr>
              <a:t>Day</a:t>
            </a:r>
            <a:r>
              <a:rPr lang="cs-CZ" dirty="0" smtClean="0">
                <a:latin typeface="Garamond" pitchFamily="18" charset="0"/>
              </a:rPr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latin typeface="Garamond" pitchFamily="18" charset="0"/>
              </a:rPr>
              <a:t>Readings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Garamond" pitchFamily="18" charset="0"/>
              </a:rPr>
              <a:t>Seton</a:t>
            </a:r>
            <a:r>
              <a:rPr lang="cs-CZ" dirty="0" smtClean="0">
                <a:latin typeface="Garamond" pitchFamily="18" charset="0"/>
              </a:rPr>
              <a:t>-</a:t>
            </a:r>
            <a:r>
              <a:rPr lang="cs-CZ" dirty="0" err="1" smtClean="0">
                <a:latin typeface="Garamond" pitchFamily="18" charset="0"/>
              </a:rPr>
              <a:t>Watson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Hugh</a:t>
            </a:r>
            <a:r>
              <a:rPr lang="cs-CZ" dirty="0" smtClean="0">
                <a:latin typeface="Garamond" pitchFamily="18" charset="0"/>
              </a:rPr>
              <a:t>: </a:t>
            </a:r>
            <a:r>
              <a:rPr lang="cs-CZ" dirty="0" err="1" smtClean="0">
                <a:latin typeface="Garamond" pitchFamily="18" charset="0"/>
              </a:rPr>
              <a:t>Eastern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Europe</a:t>
            </a:r>
            <a:r>
              <a:rPr lang="cs-CZ" dirty="0" smtClean="0">
                <a:latin typeface="Garamond" pitchFamily="18" charset="0"/>
              </a:rPr>
              <a:t> 1918 – 1941. </a:t>
            </a:r>
            <a:r>
              <a:rPr lang="cs-CZ" dirty="0" err="1" smtClean="0">
                <a:latin typeface="Garamond" pitchFamily="18" charset="0"/>
              </a:rPr>
              <a:t>Hamden</a:t>
            </a:r>
            <a:r>
              <a:rPr lang="cs-CZ" dirty="0" smtClean="0">
                <a:latin typeface="Garamond" pitchFamily="18" charset="0"/>
              </a:rPr>
              <a:t> 1962.</a:t>
            </a:r>
          </a:p>
          <a:p>
            <a:r>
              <a:rPr lang="cs-CZ" dirty="0" err="1" smtClean="0">
                <a:latin typeface="Garamond" pitchFamily="18" charset="0"/>
              </a:rPr>
              <a:t>Rotschild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Joseph</a:t>
            </a:r>
            <a:r>
              <a:rPr lang="cs-CZ" dirty="0" smtClean="0">
                <a:latin typeface="Garamond" pitchFamily="18" charset="0"/>
              </a:rPr>
              <a:t>: </a:t>
            </a:r>
            <a:r>
              <a:rPr lang="cs-CZ" dirty="0" err="1" smtClean="0">
                <a:latin typeface="Garamond" pitchFamily="18" charset="0"/>
              </a:rPr>
              <a:t>East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Central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Europe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between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Wars</a:t>
            </a:r>
            <a:r>
              <a:rPr lang="cs-CZ" dirty="0" smtClean="0">
                <a:latin typeface="Garamond" pitchFamily="18" charset="0"/>
              </a:rPr>
              <a:t>. Seattle 1974.</a:t>
            </a:r>
          </a:p>
          <a:p>
            <a:r>
              <a:rPr lang="cs-CZ" dirty="0" smtClean="0">
                <a:latin typeface="Garamond" pitchFamily="18" charset="0"/>
              </a:rPr>
              <a:t>Voráček, Emil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others</a:t>
            </a:r>
            <a:r>
              <a:rPr lang="cs-CZ" dirty="0" smtClean="0">
                <a:latin typeface="Garamond" pitchFamily="18" charset="0"/>
              </a:rPr>
              <a:t>: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Disintegration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1930s. </a:t>
            </a:r>
            <a:r>
              <a:rPr lang="cs-CZ" dirty="0" err="1" smtClean="0">
                <a:latin typeface="Garamond" pitchFamily="18" charset="0"/>
              </a:rPr>
              <a:t>Policy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Central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Europe</a:t>
            </a:r>
            <a:r>
              <a:rPr lang="cs-CZ" dirty="0" smtClean="0">
                <a:latin typeface="Garamond" pitchFamily="18" charset="0"/>
              </a:rPr>
              <a:t>. </a:t>
            </a:r>
            <a:r>
              <a:rPr lang="cs-CZ" dirty="0" err="1" smtClean="0">
                <a:latin typeface="Garamond" pitchFamily="18" charset="0"/>
              </a:rPr>
              <a:t>Prague</a:t>
            </a:r>
            <a:r>
              <a:rPr lang="cs-CZ" dirty="0" smtClean="0">
                <a:latin typeface="Garamond" pitchFamily="18" charset="0"/>
              </a:rPr>
              <a:t> 2009.</a:t>
            </a:r>
          </a:p>
          <a:p>
            <a:r>
              <a:rPr lang="cs-CZ" i="1" u="sng" dirty="0" smtClean="0">
                <a:latin typeface="Garamond" pitchFamily="18" charset="0"/>
                <a:hlinkClick r:id="rId2"/>
              </a:rPr>
              <a:t>http://www.</a:t>
            </a:r>
            <a:r>
              <a:rPr lang="cs-CZ" i="1" u="sng" dirty="0" err="1" smtClean="0">
                <a:latin typeface="Garamond" pitchFamily="18" charset="0"/>
                <a:hlinkClick r:id="rId2"/>
              </a:rPr>
              <a:t>holocaustresearchproject.org</a:t>
            </a:r>
            <a:r>
              <a:rPr lang="cs-CZ" i="1" u="sng" dirty="0" smtClean="0">
                <a:latin typeface="Garamond" pitchFamily="18" charset="0"/>
                <a:hlinkClick r:id="rId2"/>
              </a:rPr>
              <a:t>/</a:t>
            </a:r>
            <a:r>
              <a:rPr lang="cs-CZ" i="1" u="sng" dirty="0" err="1" smtClean="0">
                <a:latin typeface="Garamond" pitchFamily="18" charset="0"/>
                <a:hlinkClick r:id="rId2"/>
              </a:rPr>
              <a:t>toc.html</a:t>
            </a:r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488832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 smtClean="0"/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1943 to May 1944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Ukraine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endParaRPr lang="cs-CZ" dirty="0" smtClean="0"/>
          </a:p>
          <a:p>
            <a:pPr lvl="0"/>
            <a:r>
              <a:rPr lang="cs-CZ" dirty="0" smtClean="0"/>
              <a:t>August 1944 –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in </a:t>
            </a:r>
            <a:r>
              <a:rPr lang="cs-CZ" b="1" dirty="0" err="1" smtClean="0"/>
              <a:t>Romania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overthrown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1944 –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b="1" dirty="0" err="1" smtClean="0"/>
              <a:t>Bulgaria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pPr lvl="0"/>
            <a:r>
              <a:rPr lang="cs-CZ" b="1" dirty="0" err="1" smtClean="0"/>
              <a:t>Yugoslavia</a:t>
            </a:r>
            <a:r>
              <a:rPr lang="cs-CZ" dirty="0" smtClean="0"/>
              <a:t> –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communists</a:t>
            </a:r>
            <a:r>
              <a:rPr lang="cs-CZ" dirty="0" smtClean="0"/>
              <a:t> (</a:t>
            </a:r>
            <a:r>
              <a:rPr lang="cs-CZ" dirty="0" err="1" smtClean="0"/>
              <a:t>Partisans</a:t>
            </a:r>
            <a:r>
              <a:rPr lang="cs-CZ" dirty="0" smtClean="0"/>
              <a:t>)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Josip</a:t>
            </a:r>
            <a:r>
              <a:rPr lang="cs-CZ" b="1" dirty="0" smtClean="0"/>
              <a:t> </a:t>
            </a:r>
            <a:r>
              <a:rPr lang="cs-CZ" b="1" dirty="0" err="1" smtClean="0"/>
              <a:t>Broz</a:t>
            </a:r>
            <a:r>
              <a:rPr lang="cs-CZ" b="1" dirty="0" smtClean="0"/>
              <a:t> Tito, </a:t>
            </a:r>
            <a:r>
              <a:rPr lang="cs-CZ" dirty="0" smtClean="0"/>
              <a:t>in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dirty="0" err="1" smtClean="0"/>
              <a:t>Belgrade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by </a:t>
            </a:r>
            <a:r>
              <a:rPr lang="cs-CZ" dirty="0" err="1" smtClean="0"/>
              <a:t>Partisans</a:t>
            </a: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1945 – </a:t>
            </a:r>
            <a:r>
              <a:rPr lang="cs-CZ" dirty="0" err="1" smtClean="0"/>
              <a:t>fights</a:t>
            </a:r>
            <a:r>
              <a:rPr lang="cs-CZ" dirty="0" smtClean="0"/>
              <a:t> in </a:t>
            </a:r>
            <a:r>
              <a:rPr lang="cs-CZ" b="1" dirty="0" err="1" smtClean="0"/>
              <a:t>Hungary</a:t>
            </a:r>
            <a:r>
              <a:rPr lang="cs-CZ" dirty="0" smtClean="0"/>
              <a:t>, </a:t>
            </a:r>
            <a:r>
              <a:rPr lang="cs-CZ" dirty="0" err="1" smtClean="0"/>
              <a:t>siege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Budapest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20880" cy="568863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1945 </a:t>
            </a:r>
            <a:r>
              <a:rPr lang="cs-CZ" dirty="0" err="1" smtClean="0"/>
              <a:t>German</a:t>
            </a:r>
            <a:r>
              <a:rPr lang="cs-CZ" dirty="0" smtClean="0"/>
              <a:t>-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pushed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to </a:t>
            </a:r>
            <a:r>
              <a:rPr lang="cs-CZ" dirty="0" err="1" smtClean="0"/>
              <a:t>Austria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1945 </a:t>
            </a:r>
            <a:r>
              <a:rPr lang="cs-CZ" b="1" dirty="0" err="1" smtClean="0"/>
              <a:t>Poland</a:t>
            </a:r>
            <a:r>
              <a:rPr lang="cs-CZ" dirty="0" smtClean="0"/>
              <a:t> (17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– </a:t>
            </a: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Provisional</a:t>
            </a:r>
            <a:r>
              <a:rPr lang="cs-CZ" dirty="0" smtClean="0"/>
              <a:t> </a:t>
            </a:r>
            <a:r>
              <a:rPr lang="cs-CZ" dirty="0" err="1" smtClean="0"/>
              <a:t>Governement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support</a:t>
            </a:r>
          </a:p>
          <a:p>
            <a:pPr lvl="0"/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loyal</a:t>
            </a:r>
            <a:r>
              <a:rPr lang="cs-CZ" dirty="0" smtClean="0"/>
              <a:t> to London exile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arrested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, many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exiled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continued</a:t>
            </a:r>
            <a:r>
              <a:rPr lang="cs-CZ" dirty="0" smtClean="0"/>
              <a:t> – </a:t>
            </a:r>
            <a:r>
              <a:rPr lang="cs-CZ" dirty="0" err="1" smtClean="0"/>
              <a:t>since</a:t>
            </a:r>
            <a:r>
              <a:rPr lang="cs-CZ" dirty="0" smtClean="0"/>
              <a:t> 1943 – </a:t>
            </a:r>
            <a:r>
              <a:rPr lang="cs-CZ" dirty="0" err="1" smtClean="0"/>
              <a:t>Polish</a:t>
            </a:r>
            <a:r>
              <a:rPr lang="cs-CZ" dirty="0" smtClean="0"/>
              <a:t>-</a:t>
            </a:r>
            <a:r>
              <a:rPr lang="cs-CZ" dirty="0" err="1" smtClean="0"/>
              <a:t>Ukrainian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5004048" y="4077072"/>
            <a:ext cx="3240360" cy="936104"/>
          </a:xfrm>
        </p:spPr>
        <p:txBody>
          <a:bodyPr>
            <a:normAutofit/>
          </a:bodyPr>
          <a:lstStyle/>
          <a:p>
            <a:r>
              <a:rPr lang="cs-CZ" dirty="0" err="1" smtClean="0"/>
              <a:t>General</a:t>
            </a:r>
            <a:r>
              <a:rPr lang="cs-CZ" dirty="0" smtClean="0"/>
              <a:t> Ludvik Svoboda, </a:t>
            </a:r>
            <a:r>
              <a:rPr lang="cs-CZ" dirty="0" err="1" smtClean="0"/>
              <a:t>Commander</a:t>
            </a:r>
            <a:r>
              <a:rPr lang="cs-CZ" dirty="0" smtClean="0"/>
              <a:t> in </a:t>
            </a:r>
            <a:r>
              <a:rPr lang="cs-CZ" dirty="0" err="1" smtClean="0"/>
              <a:t>Chef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179512" y="836712"/>
            <a:ext cx="4536504" cy="576064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29</a:t>
            </a:r>
            <a:r>
              <a:rPr lang="cs-CZ" baseline="30000" dirty="0" smtClean="0"/>
              <a:t>th</a:t>
            </a:r>
            <a:r>
              <a:rPr lang="cs-CZ" dirty="0" smtClean="0"/>
              <a:t> August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Partizans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to </a:t>
            </a:r>
            <a:r>
              <a:rPr lang="cs-CZ" dirty="0" err="1" smtClean="0"/>
              <a:t>November</a:t>
            </a:r>
            <a:r>
              <a:rPr lang="cs-CZ" dirty="0" smtClean="0"/>
              <a:t> 1944 –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crossed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fights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(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Dukla </a:t>
            </a:r>
            <a:r>
              <a:rPr lang="cs-CZ" dirty="0" err="1" smtClean="0"/>
              <a:t>Pass</a:t>
            </a:r>
            <a:r>
              <a:rPr lang="cs-CZ" dirty="0" smtClean="0"/>
              <a:t> – 22,000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killed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throw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,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advance</a:t>
            </a:r>
            <a:r>
              <a:rPr lang="cs-CZ" dirty="0" smtClean="0"/>
              <a:t> Bratislava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(4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1945), </a:t>
            </a:r>
            <a:r>
              <a:rPr lang="cs-CZ" dirty="0" err="1" smtClean="0"/>
              <a:t>then</a:t>
            </a:r>
            <a:r>
              <a:rPr lang="cs-CZ" dirty="0" smtClean="0"/>
              <a:t> Brno (26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Ostrava (30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5" name="Zástupný symbol pro obsah 4" descr="Legie_-_slavnostní_nástup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2915661" cy="158417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western part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by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Patton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Americans</a:t>
            </a:r>
            <a:r>
              <a:rPr lang="cs-CZ" dirty="0" smtClean="0"/>
              <a:t> to stop in </a:t>
            </a:r>
            <a:r>
              <a:rPr lang="cs-CZ" dirty="0" err="1" smtClean="0"/>
              <a:t>Pilsen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not to </a:t>
            </a:r>
            <a:r>
              <a:rPr lang="cs-CZ" dirty="0" err="1" smtClean="0"/>
              <a:t>continue</a:t>
            </a:r>
            <a:r>
              <a:rPr lang="cs-CZ" dirty="0" smtClean="0"/>
              <a:t> to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5</a:t>
            </a:r>
            <a:r>
              <a:rPr lang="cs-CZ" baseline="30000" dirty="0" smtClean="0"/>
              <a:t>th</a:t>
            </a:r>
            <a:r>
              <a:rPr lang="cs-CZ" dirty="0" smtClean="0"/>
              <a:t> May 1945 – </a:t>
            </a:r>
            <a:r>
              <a:rPr lang="cs-CZ" b="1" dirty="0" err="1" smtClean="0"/>
              <a:t>the</a:t>
            </a:r>
            <a:r>
              <a:rPr lang="cs-CZ" b="1" dirty="0" smtClean="0"/>
              <a:t> May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Bohemian </a:t>
            </a:r>
            <a:r>
              <a:rPr lang="cs-CZ" b="1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country</a:t>
            </a:r>
          </a:p>
          <a:p>
            <a:pPr lvl="0"/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Generals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Eisehower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to help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liberate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pPr lvl="0"/>
            <a:r>
              <a:rPr lang="cs-CZ" b="1" dirty="0" smtClean="0"/>
              <a:t>8</a:t>
            </a:r>
            <a:r>
              <a:rPr lang="cs-CZ" b="1" baseline="30000" dirty="0" smtClean="0"/>
              <a:t>th</a:t>
            </a:r>
            <a:r>
              <a:rPr lang="cs-CZ" b="1" dirty="0" smtClean="0"/>
              <a:t> May 1945</a:t>
            </a:r>
            <a:r>
              <a:rPr lang="cs-CZ" dirty="0" smtClean="0"/>
              <a:t> – </a:t>
            </a:r>
            <a:r>
              <a:rPr lang="cs-CZ" b="1" dirty="0" err="1" smtClean="0"/>
              <a:t>liberation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Prague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end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WW II in </a:t>
            </a:r>
            <a:r>
              <a:rPr lang="cs-CZ" b="1" dirty="0" err="1" smtClean="0"/>
              <a:t>Europe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3309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30th </a:t>
            </a:r>
            <a:r>
              <a:rPr lang="cs-CZ" dirty="0" err="1" smtClean="0"/>
              <a:t>April</a:t>
            </a:r>
            <a:r>
              <a:rPr lang="cs-CZ" dirty="0" smtClean="0"/>
              <a:t> – Hitler </a:t>
            </a:r>
            <a:r>
              <a:rPr lang="cs-CZ" dirty="0" err="1" smtClean="0"/>
              <a:t>committed</a:t>
            </a:r>
            <a:r>
              <a:rPr lang="cs-CZ" dirty="0" smtClean="0"/>
              <a:t>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2nd May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Berlin </a:t>
            </a:r>
          </a:p>
          <a:p>
            <a:pPr lvl="0"/>
            <a:r>
              <a:rPr lang="cs-CZ" dirty="0" smtClean="0"/>
              <a:t>7th May – </a:t>
            </a:r>
            <a:r>
              <a:rPr lang="cs-CZ" dirty="0" err="1" smtClean="0"/>
              <a:t>capitulation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night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8th to 9th May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July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Allied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met in Potsdam,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conferrence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agreements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D (</a:t>
            </a:r>
            <a:r>
              <a:rPr lang="cs-CZ" dirty="0" err="1" smtClean="0"/>
              <a:t>denazification</a:t>
            </a:r>
            <a:r>
              <a:rPr lang="cs-CZ" dirty="0" smtClean="0"/>
              <a:t>, </a:t>
            </a:r>
            <a:r>
              <a:rPr lang="cs-CZ" dirty="0" err="1" smtClean="0"/>
              <a:t>demilitarization</a:t>
            </a:r>
            <a:r>
              <a:rPr lang="cs-CZ" dirty="0" smtClean="0"/>
              <a:t>, </a:t>
            </a:r>
            <a:r>
              <a:rPr lang="cs-CZ" dirty="0" err="1" smtClean="0"/>
              <a:t>democratization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decartelization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resettlement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smtClean="0"/>
              <a:t>August 1945 – </a:t>
            </a:r>
            <a:r>
              <a:rPr lang="cs-CZ" b="1" dirty="0" err="1" smtClean="0"/>
              <a:t>International</a:t>
            </a:r>
            <a:r>
              <a:rPr lang="cs-CZ" b="1" dirty="0" smtClean="0"/>
              <a:t> Trial in </a:t>
            </a:r>
            <a:r>
              <a:rPr lang="cs-CZ" b="1" dirty="0" err="1" smtClean="0"/>
              <a:t>Nüremberg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trial 12 prominent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648072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949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i="1" dirty="0" err="1" smtClean="0">
                <a:latin typeface="Garamond" pitchFamily="18" charset="0"/>
              </a:rPr>
              <a:t>Germany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b="1" dirty="0" err="1" smtClean="0">
                <a:latin typeface="Garamond" pitchFamily="18" charset="0"/>
              </a:rPr>
              <a:t>the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Third</a:t>
            </a:r>
            <a:r>
              <a:rPr lang="cs-CZ" b="1" dirty="0" smtClean="0">
                <a:latin typeface="Garamond" pitchFamily="18" charset="0"/>
              </a:rPr>
              <a:t> Reich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b="1" dirty="0" smtClean="0">
                <a:latin typeface="Garamond" pitchFamily="18" charset="0"/>
              </a:rPr>
              <a:t>Adolf Hitler </a:t>
            </a:r>
            <a:r>
              <a:rPr lang="cs-CZ" dirty="0" smtClean="0">
                <a:latin typeface="Garamond" pitchFamily="18" charset="0"/>
              </a:rPr>
              <a:t>as a </a:t>
            </a:r>
            <a:r>
              <a:rPr lang="cs-CZ" dirty="0" err="1" smtClean="0">
                <a:latin typeface="Garamond" pitchFamily="18" charset="0"/>
              </a:rPr>
              <a:t>Führer</a:t>
            </a:r>
            <a:r>
              <a:rPr lang="cs-CZ" dirty="0" smtClean="0">
                <a:latin typeface="Garamond" pitchFamily="18" charset="0"/>
              </a:rPr>
              <a:t> (Leader) – </a:t>
            </a:r>
            <a:r>
              <a:rPr lang="cs-CZ" dirty="0" err="1" smtClean="0">
                <a:latin typeface="Garamond" pitchFamily="18" charset="0"/>
              </a:rPr>
              <a:t>all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power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centralized</a:t>
            </a:r>
            <a:r>
              <a:rPr lang="cs-CZ" dirty="0" smtClean="0">
                <a:latin typeface="Garamond" pitchFamily="18" charset="0"/>
              </a:rPr>
              <a:t> in his </a:t>
            </a:r>
            <a:r>
              <a:rPr lang="cs-CZ" dirty="0" err="1" smtClean="0">
                <a:latin typeface="Garamond" pitchFamily="18" charset="0"/>
              </a:rPr>
              <a:t>hands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nazism</a:t>
            </a:r>
            <a:r>
              <a:rPr lang="cs-CZ" dirty="0" smtClean="0">
                <a:latin typeface="Garamond" pitchFamily="18" charset="0"/>
              </a:rPr>
              <a:t>, Gestapo (</a:t>
            </a:r>
            <a:r>
              <a:rPr lang="cs-CZ" dirty="0" err="1" smtClean="0">
                <a:latin typeface="Garamond" pitchFamily="18" charset="0"/>
              </a:rPr>
              <a:t>secret</a:t>
            </a:r>
            <a:r>
              <a:rPr lang="cs-CZ" dirty="0" smtClean="0">
                <a:latin typeface="Garamond" pitchFamily="18" charset="0"/>
              </a:rPr>
              <a:t> police – Heinrich Himmler) – </a:t>
            </a:r>
            <a:r>
              <a:rPr lang="cs-CZ" dirty="0" err="1" smtClean="0">
                <a:latin typeface="Garamond" pitchFamily="18" charset="0"/>
              </a:rPr>
              <a:t>persecuting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Jews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liberals</a:t>
            </a:r>
            <a:r>
              <a:rPr lang="cs-CZ" dirty="0" smtClean="0">
                <a:latin typeface="Garamond" pitchFamily="18" charset="0"/>
              </a:rPr>
              <a:t>, Socialist,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Communist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opposition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concentrations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camps</a:t>
            </a:r>
            <a:r>
              <a:rPr lang="cs-CZ" dirty="0" smtClean="0">
                <a:latin typeface="Garamond" pitchFamily="18" charset="0"/>
              </a:rPr>
              <a:t>, propaganda (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Joseph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Goebbels</a:t>
            </a:r>
            <a:r>
              <a:rPr lang="cs-CZ" dirty="0" smtClean="0">
                <a:latin typeface="Garamond" pitchFamily="18" charset="0"/>
              </a:rPr>
              <a:t>), </a:t>
            </a:r>
            <a:r>
              <a:rPr lang="cs-CZ" dirty="0" err="1" smtClean="0">
                <a:latin typeface="Garamond" pitchFamily="18" charset="0"/>
              </a:rPr>
              <a:t>economical</a:t>
            </a:r>
            <a:r>
              <a:rPr lang="cs-CZ" dirty="0" smtClean="0">
                <a:latin typeface="Garamond" pitchFamily="18" charset="0"/>
              </a:rPr>
              <a:t> prosperity </a:t>
            </a:r>
            <a:r>
              <a:rPr lang="cs-CZ" dirty="0" err="1" smtClean="0">
                <a:latin typeface="Garamond" pitchFamily="18" charset="0"/>
              </a:rPr>
              <a:t>again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preparations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war</a:t>
            </a:r>
            <a:r>
              <a:rPr lang="cs-CZ" dirty="0" smtClean="0">
                <a:latin typeface="Garamond" pitchFamily="18" charset="0"/>
              </a:rPr>
              <a:t>, in 1935 – </a:t>
            </a:r>
            <a:r>
              <a:rPr lang="cs-CZ" dirty="0" err="1" smtClean="0">
                <a:latin typeface="Garamond" pitchFamily="18" charset="0"/>
              </a:rPr>
              <a:t>Germany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began</a:t>
            </a:r>
            <a:r>
              <a:rPr lang="cs-CZ" dirty="0" smtClean="0">
                <a:latin typeface="Garamond" pitchFamily="18" charset="0"/>
              </a:rPr>
              <a:t> to re-</a:t>
            </a:r>
            <a:r>
              <a:rPr lang="cs-CZ" dirty="0" err="1" smtClean="0">
                <a:latin typeface="Garamond" pitchFamily="18" charset="0"/>
              </a:rPr>
              <a:t>arm</a:t>
            </a:r>
            <a:r>
              <a:rPr lang="cs-CZ" dirty="0" smtClean="0">
                <a:latin typeface="Garamond" pitchFamily="18" charset="0"/>
              </a:rPr>
              <a:t>, 1936 – </a:t>
            </a:r>
            <a:r>
              <a:rPr lang="cs-CZ" dirty="0" err="1" smtClean="0">
                <a:latin typeface="Garamond" pitchFamily="18" charset="0"/>
              </a:rPr>
              <a:t>remilitarization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Rhineland</a:t>
            </a:r>
            <a:r>
              <a:rPr lang="cs-CZ" dirty="0" smtClean="0">
                <a:latin typeface="Garamond" pitchFamily="18" charset="0"/>
              </a:rPr>
              <a:t>, axis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Italy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later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also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Japan …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attack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1939, </a:t>
            </a:r>
            <a:r>
              <a:rPr lang="cs-CZ" dirty="0" err="1" smtClean="0">
                <a:latin typeface="Garamond" pitchFamily="18" charset="0"/>
              </a:rPr>
              <a:t>attack</a:t>
            </a:r>
            <a:r>
              <a:rPr lang="cs-CZ" dirty="0" smtClean="0">
                <a:latin typeface="Garamond" pitchFamily="18" charset="0"/>
              </a:rPr>
              <a:t> on France in </a:t>
            </a:r>
            <a:r>
              <a:rPr lang="cs-CZ" dirty="0" err="1" smtClean="0">
                <a:latin typeface="Garamond" pitchFamily="18" charset="0"/>
              </a:rPr>
              <a:t>spring</a:t>
            </a:r>
            <a:r>
              <a:rPr lang="cs-CZ" dirty="0" smtClean="0">
                <a:latin typeface="Garamond" pitchFamily="18" charset="0"/>
              </a:rPr>
              <a:t> 1940, </a:t>
            </a:r>
            <a:r>
              <a:rPr lang="cs-CZ" dirty="0" err="1" smtClean="0">
                <a:latin typeface="Garamond" pitchFamily="18" charset="0"/>
              </a:rPr>
              <a:t>autumn</a:t>
            </a:r>
            <a:r>
              <a:rPr lang="cs-CZ" dirty="0" smtClean="0">
                <a:latin typeface="Garamond" pitchFamily="18" charset="0"/>
              </a:rPr>
              <a:t> 1940 –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battle</a:t>
            </a:r>
            <a:r>
              <a:rPr lang="cs-CZ" dirty="0" smtClean="0">
                <a:latin typeface="Garamond" pitchFamily="18" charset="0"/>
              </a:rPr>
              <a:t> 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Britain</a:t>
            </a:r>
            <a:r>
              <a:rPr lang="cs-CZ" dirty="0" smtClean="0">
                <a:latin typeface="Garamond" pitchFamily="18" charset="0"/>
              </a:rPr>
              <a:t>, June 1942 – </a:t>
            </a:r>
            <a:r>
              <a:rPr lang="cs-CZ" dirty="0" err="1" smtClean="0">
                <a:latin typeface="Garamond" pitchFamily="18" charset="0"/>
              </a:rPr>
              <a:t>operation</a:t>
            </a:r>
            <a:r>
              <a:rPr lang="cs-CZ" dirty="0" smtClean="0">
                <a:latin typeface="Garamond" pitchFamily="18" charset="0"/>
              </a:rPr>
              <a:t> Barbarossa – </a:t>
            </a:r>
            <a:r>
              <a:rPr lang="cs-CZ" dirty="0" err="1" smtClean="0">
                <a:latin typeface="Garamond" pitchFamily="18" charset="0"/>
              </a:rPr>
              <a:t>attack</a:t>
            </a:r>
            <a:r>
              <a:rPr lang="cs-CZ" dirty="0" smtClean="0">
                <a:latin typeface="Garamond" pitchFamily="18" charset="0"/>
              </a:rPr>
              <a:t> on USSR –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1942 to </a:t>
            </a:r>
            <a:r>
              <a:rPr lang="cs-CZ" dirty="0" err="1" smtClean="0">
                <a:latin typeface="Garamond" pitchFamily="18" charset="0"/>
              </a:rPr>
              <a:t>February</a:t>
            </a:r>
            <a:r>
              <a:rPr lang="cs-CZ" dirty="0" smtClean="0">
                <a:latin typeface="Garamond" pitchFamily="18" charset="0"/>
              </a:rPr>
              <a:t> 1943 –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battle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Stalingrad – </a:t>
            </a:r>
            <a:r>
              <a:rPr lang="cs-CZ" dirty="0" err="1" smtClean="0">
                <a:latin typeface="Garamond" pitchFamily="18" charset="0"/>
              </a:rPr>
              <a:t>crucial</a:t>
            </a:r>
            <a:r>
              <a:rPr lang="cs-CZ" dirty="0" smtClean="0">
                <a:latin typeface="Garamond" pitchFamily="18" charset="0"/>
              </a:rPr>
              <a:t> point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war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Soviets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launched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great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offensive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1944 – </a:t>
            </a:r>
            <a:r>
              <a:rPr lang="cs-CZ" dirty="0" err="1" smtClean="0">
                <a:latin typeface="Garamond" pitchFamily="18" charset="0"/>
              </a:rPr>
              <a:t>crisis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Nazi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regime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January</a:t>
            </a:r>
            <a:r>
              <a:rPr lang="cs-CZ" dirty="0" smtClean="0">
                <a:latin typeface="Garamond" pitchFamily="18" charset="0"/>
              </a:rPr>
              <a:t> 1945 – </a:t>
            </a:r>
            <a:r>
              <a:rPr lang="cs-CZ" dirty="0" err="1" smtClean="0">
                <a:latin typeface="Garamond" pitchFamily="18" charset="0"/>
              </a:rPr>
              <a:t>Germans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stopped</a:t>
            </a:r>
            <a:r>
              <a:rPr lang="cs-CZ" dirty="0" smtClean="0">
                <a:latin typeface="Garamond" pitchFamily="18" charset="0"/>
              </a:rPr>
              <a:t> by </a:t>
            </a:r>
            <a:r>
              <a:rPr lang="cs-CZ" dirty="0" err="1" smtClean="0">
                <a:latin typeface="Garamond" pitchFamily="18" charset="0"/>
              </a:rPr>
              <a:t>French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American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troops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at</a:t>
            </a:r>
            <a:r>
              <a:rPr lang="cs-CZ" dirty="0" smtClean="0">
                <a:latin typeface="Garamond" pitchFamily="18" charset="0"/>
              </a:rPr>
              <a:t> western front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7848872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ocuppation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– </a:t>
            </a:r>
            <a:r>
              <a:rPr lang="cs-CZ" dirty="0" err="1" smtClean="0"/>
              <a:t>French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southwest</a:t>
            </a:r>
            <a:r>
              <a:rPr lang="cs-CZ" dirty="0" smtClean="0"/>
              <a:t>, </a:t>
            </a:r>
            <a:r>
              <a:rPr lang="cs-CZ" dirty="0" err="1" smtClean="0"/>
              <a:t>British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northwest</a:t>
            </a:r>
            <a:r>
              <a:rPr lang="cs-CZ" dirty="0" smtClean="0"/>
              <a:t>,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Berlin,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territorries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had </a:t>
            </a:r>
            <a:r>
              <a:rPr lang="cs-CZ" dirty="0" err="1" smtClean="0"/>
              <a:t>occupied</a:t>
            </a:r>
            <a:r>
              <a:rPr lang="cs-CZ" dirty="0" smtClean="0"/>
              <a:t> (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 …)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endParaRPr lang="cs-CZ" dirty="0" smtClean="0"/>
          </a:p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Oder-</a:t>
            </a:r>
            <a:r>
              <a:rPr lang="cs-CZ" dirty="0" err="1" smtClean="0"/>
              <a:t>Niesse</a:t>
            </a:r>
            <a:r>
              <a:rPr lang="cs-CZ" dirty="0" smtClean="0"/>
              <a:t> line</a:t>
            </a:r>
          </a:p>
          <a:p>
            <a:pPr lvl="0"/>
            <a:r>
              <a:rPr lang="cs-CZ" dirty="0" err="1" smtClean="0"/>
              <a:t>millions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expelled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624736" cy="5040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292080" y="6165304"/>
            <a:ext cx="3744416" cy="603448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Occupations</a:t>
            </a:r>
            <a:r>
              <a:rPr lang="cs-CZ" sz="2000" dirty="0" smtClean="0"/>
              <a:t> </a:t>
            </a:r>
            <a:r>
              <a:rPr lang="cs-CZ" sz="2000" dirty="0" err="1" smtClean="0"/>
              <a:t>zones</a:t>
            </a:r>
            <a:r>
              <a:rPr lang="cs-CZ" sz="2000" dirty="0" smtClean="0"/>
              <a:t> in </a:t>
            </a:r>
            <a:r>
              <a:rPr lang="cs-CZ" sz="2000" dirty="0" err="1" smtClean="0"/>
              <a:t>Germany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Berlin</a:t>
            </a:r>
            <a:endParaRPr lang="cs-CZ" sz="2000" dirty="0"/>
          </a:p>
        </p:txBody>
      </p:sp>
      <p:pic>
        <p:nvPicPr>
          <p:cNvPr id="9" name="Zástupný symbol pro obrázek 8" descr="ELT200804101435342760527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4968552" cy="587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5040560" cy="504056"/>
          </a:xfrm>
        </p:spPr>
        <p:txBody>
          <a:bodyPr>
            <a:noAutofit/>
          </a:bodyPr>
          <a:lstStyle/>
          <a:p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7452320" y="5949280"/>
            <a:ext cx="1691680" cy="908720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Europe</a:t>
            </a:r>
            <a:r>
              <a:rPr lang="cs-CZ" sz="2000" dirty="0" smtClean="0"/>
              <a:t> </a:t>
            </a:r>
            <a:r>
              <a:rPr lang="cs-CZ" sz="2000" dirty="0" err="1" smtClean="0"/>
              <a:t>under</a:t>
            </a:r>
            <a:r>
              <a:rPr lang="cs-CZ" sz="2000" dirty="0" smtClean="0"/>
              <a:t> </a:t>
            </a:r>
            <a:r>
              <a:rPr lang="cs-CZ" sz="2000" dirty="0" err="1" smtClean="0"/>
              <a:t>Nazi</a:t>
            </a:r>
            <a:r>
              <a:rPr lang="cs-CZ" sz="2000" dirty="0" smtClean="0"/>
              <a:t> </a:t>
            </a:r>
            <a:r>
              <a:rPr lang="cs-CZ" sz="2000" dirty="0" err="1" smtClean="0"/>
              <a:t>domination</a:t>
            </a:r>
            <a:endParaRPr lang="cs-CZ" sz="2000" dirty="0"/>
          </a:p>
        </p:txBody>
      </p:sp>
      <p:pic>
        <p:nvPicPr>
          <p:cNvPr id="5" name="Zástupný symbol pro obrázek 4" descr="Europe_under_Nazi_domination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747645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496944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cs-CZ" b="1" i="1" dirty="0" err="1" smtClean="0">
                <a:latin typeface="Garamond" pitchFamily="18" charset="0"/>
              </a:rPr>
              <a:t>Austria</a:t>
            </a:r>
            <a:r>
              <a:rPr lang="cs-CZ" b="1" dirty="0" smtClean="0">
                <a:latin typeface="Garamond" pitchFamily="18" charset="0"/>
              </a:rPr>
              <a:t> 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after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Anschluss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1938 (</a:t>
            </a:r>
            <a:r>
              <a:rPr lang="cs-CZ" dirty="0" err="1" smtClean="0">
                <a:latin typeface="Garamond" pitchFamily="18" charset="0"/>
              </a:rPr>
              <a:t>Fall</a:t>
            </a:r>
            <a:r>
              <a:rPr lang="cs-CZ" dirty="0" smtClean="0">
                <a:latin typeface="Garamond" pitchFamily="18" charset="0"/>
              </a:rPr>
              <a:t> Otto) </a:t>
            </a:r>
            <a:r>
              <a:rPr lang="cs-CZ" dirty="0" err="1" smtClean="0">
                <a:latin typeface="Garamond" pitchFamily="18" charset="0"/>
              </a:rPr>
              <a:t>Austria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became</a:t>
            </a:r>
            <a:r>
              <a:rPr lang="cs-CZ" dirty="0" smtClean="0">
                <a:latin typeface="Garamond" pitchFamily="18" charset="0"/>
              </a:rPr>
              <a:t> a part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territory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smtClean="0">
                <a:latin typeface="Garamond" pitchFamily="18" charset="0"/>
              </a:rPr>
              <a:t>in </a:t>
            </a:r>
            <a:r>
              <a:rPr lang="cs-CZ" dirty="0" err="1" smtClean="0">
                <a:latin typeface="Garamond" pitchFamily="18" charset="0"/>
              </a:rPr>
              <a:t>April</a:t>
            </a:r>
            <a:r>
              <a:rPr lang="cs-CZ" dirty="0" smtClean="0">
                <a:latin typeface="Garamond" pitchFamily="18" charset="0"/>
              </a:rPr>
              <a:t> a plebiscite </a:t>
            </a:r>
            <a:r>
              <a:rPr lang="cs-CZ" dirty="0" err="1" smtClean="0">
                <a:latin typeface="Garamond" pitchFamily="18" charset="0"/>
              </a:rPr>
              <a:t>that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confirmed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annexation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Austria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into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Nazi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Germany</a:t>
            </a:r>
            <a:endParaRPr lang="cs-CZ" dirty="0" smtClean="0">
              <a:latin typeface="Garamond" pitchFamily="18" charset="0"/>
            </a:endParaRP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732696"/>
          </a:xfrm>
        </p:spPr>
        <p:txBody>
          <a:bodyPr>
            <a:noAutofit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3520440" cy="51020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 err="1" smtClean="0">
                <a:latin typeface="Garamond" pitchFamily="18" charset="0"/>
              </a:rPr>
              <a:t>Hungary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territorial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gains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Rumania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Yugoslavia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hungarian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nazism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1940 - </a:t>
            </a:r>
            <a:r>
              <a:rPr lang="cs-CZ" dirty="0" err="1" smtClean="0">
                <a:latin typeface="Garamond" pitchFamily="18" charset="0"/>
              </a:rPr>
              <a:t>joined</a:t>
            </a:r>
            <a:r>
              <a:rPr lang="cs-CZ" dirty="0" smtClean="0">
                <a:latin typeface="Garamond" pitchFamily="18" charset="0"/>
              </a:rPr>
              <a:t> Axis Berlin – Rome – </a:t>
            </a:r>
            <a:r>
              <a:rPr lang="cs-CZ" dirty="0" err="1" smtClean="0">
                <a:latin typeface="Garamond" pitchFamily="18" charset="0"/>
              </a:rPr>
              <a:t>Tokyo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Participated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invasions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Yugoslavia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Soviet</a:t>
            </a:r>
            <a:r>
              <a:rPr lang="cs-CZ" dirty="0" smtClean="0">
                <a:latin typeface="Garamond" pitchFamily="18" charset="0"/>
              </a:rPr>
              <a:t> Union</a:t>
            </a:r>
          </a:p>
          <a:p>
            <a:endParaRPr lang="cs-CZ" dirty="0"/>
          </a:p>
        </p:txBody>
      </p:sp>
      <p:pic>
        <p:nvPicPr>
          <p:cNvPr id="5" name="Zástupný symbol pro obsah 4" descr="800px-TeritorialGainsHungary1920-41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35896" y="1772815"/>
            <a:ext cx="5184576" cy="379122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16416" cy="588680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280920" cy="60932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October</a:t>
            </a:r>
            <a:r>
              <a:rPr lang="cs-CZ" dirty="0" smtClean="0">
                <a:latin typeface="Garamond" pitchFamily="18" charset="0"/>
              </a:rPr>
              <a:t> 1938: </a:t>
            </a:r>
            <a:r>
              <a:rPr lang="cs-CZ" dirty="0" err="1" smtClean="0">
                <a:latin typeface="Garamond" pitchFamily="18" charset="0"/>
              </a:rPr>
              <a:t>annexation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Zaolzie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Górna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Orawa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Jaworzyna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March</a:t>
            </a:r>
            <a:r>
              <a:rPr lang="cs-CZ" dirty="0" smtClean="0">
                <a:latin typeface="Garamond" pitchFamily="18" charset="0"/>
              </a:rPr>
              <a:t> 31, 1939: </a:t>
            </a:r>
            <a:r>
              <a:rPr lang="cs-CZ" dirty="0" err="1" smtClean="0">
                <a:latin typeface="Garamond" pitchFamily="18" charset="0"/>
              </a:rPr>
              <a:t>military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guarantees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United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Kingdom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France </a:t>
            </a:r>
          </a:p>
          <a:p>
            <a:pPr lvl="0"/>
            <a:r>
              <a:rPr lang="cs-CZ" dirty="0" smtClean="0">
                <a:latin typeface="Garamond" pitchFamily="18" charset="0"/>
              </a:rPr>
              <a:t>August 23, 1939: non-</a:t>
            </a:r>
            <a:r>
              <a:rPr lang="cs-CZ" dirty="0" err="1" smtClean="0">
                <a:latin typeface="Garamond" pitchFamily="18" charset="0"/>
              </a:rPr>
              <a:t>aggression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pact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between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Soviet</a:t>
            </a:r>
            <a:r>
              <a:rPr lang="cs-CZ" dirty="0" smtClean="0">
                <a:latin typeface="Garamond" pitchFamily="18" charset="0"/>
              </a:rPr>
              <a:t> Union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Germany</a:t>
            </a:r>
            <a:r>
              <a:rPr lang="cs-CZ" dirty="0" smtClean="0">
                <a:latin typeface="Garamond" pitchFamily="18" charset="0"/>
              </a:rPr>
              <a:t>: </a:t>
            </a:r>
            <a:r>
              <a:rPr lang="cs-CZ" b="1" dirty="0" err="1" smtClean="0">
                <a:latin typeface="Garamond" pitchFamily="18" charset="0"/>
              </a:rPr>
              <a:t>Ribbentrop</a:t>
            </a:r>
            <a:r>
              <a:rPr lang="cs-CZ" b="1" dirty="0" smtClean="0">
                <a:latin typeface="Garamond" pitchFamily="18" charset="0"/>
              </a:rPr>
              <a:t>-</a:t>
            </a:r>
            <a:r>
              <a:rPr lang="cs-CZ" b="1" dirty="0" err="1" smtClean="0">
                <a:latin typeface="Garamond" pitchFamily="18" charset="0"/>
              </a:rPr>
              <a:t>Molotow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Pact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a </a:t>
            </a:r>
            <a:r>
              <a:rPr lang="cs-CZ" dirty="0" err="1" smtClean="0">
                <a:latin typeface="Garamond" pitchFamily="18" charset="0"/>
              </a:rPr>
              <a:t>secret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military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alliance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protocol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targeting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b="1" dirty="0" err="1" smtClean="0">
                <a:latin typeface="Garamond" pitchFamily="18" charset="0"/>
              </a:rPr>
              <a:t>September</a:t>
            </a:r>
            <a:r>
              <a:rPr lang="cs-CZ" b="1" dirty="0" smtClean="0">
                <a:latin typeface="Garamond" pitchFamily="18" charset="0"/>
              </a:rPr>
              <a:t> 1 – </a:t>
            </a:r>
            <a:r>
              <a:rPr lang="cs-CZ" b="1" dirty="0" err="1" smtClean="0">
                <a:latin typeface="Garamond" pitchFamily="18" charset="0"/>
              </a:rPr>
              <a:t>October</a:t>
            </a:r>
            <a:r>
              <a:rPr lang="cs-CZ" b="1" dirty="0" smtClean="0">
                <a:latin typeface="Garamond" pitchFamily="18" charset="0"/>
              </a:rPr>
              <a:t> 6, 1939: </a:t>
            </a:r>
            <a:r>
              <a:rPr lang="cs-CZ" b="1" dirty="0" err="1" smtClean="0">
                <a:latin typeface="Garamond" pitchFamily="18" charset="0"/>
              </a:rPr>
              <a:t>Invasion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of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Poland</a:t>
            </a:r>
            <a:r>
              <a:rPr lang="cs-CZ" b="1" dirty="0" smtClean="0">
                <a:latin typeface="Garamond" pitchFamily="18" charset="0"/>
              </a:rPr>
              <a:t> 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attacked</a:t>
            </a:r>
            <a:r>
              <a:rPr lang="cs-CZ" dirty="0" smtClean="0">
                <a:latin typeface="Garamond" pitchFamily="18" charset="0"/>
              </a:rPr>
              <a:t> by </a:t>
            </a:r>
            <a:r>
              <a:rPr lang="cs-CZ" dirty="0" err="1" smtClean="0">
                <a:latin typeface="Garamond" pitchFamily="18" charset="0"/>
              </a:rPr>
              <a:t>Nazi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without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declaring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war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smtClean="0">
                <a:latin typeface="Garamond" pitchFamily="18" charset="0"/>
              </a:rPr>
              <a:t>17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– USSR </a:t>
            </a:r>
            <a:r>
              <a:rPr lang="cs-CZ" dirty="0" err="1" smtClean="0">
                <a:latin typeface="Garamond" pitchFamily="18" charset="0"/>
              </a:rPr>
              <a:t>attacked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occupied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eastern</a:t>
            </a:r>
            <a:r>
              <a:rPr lang="cs-CZ" dirty="0" smtClean="0">
                <a:latin typeface="Garamond" pitchFamily="18" charset="0"/>
              </a:rPr>
              <a:t> part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so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called</a:t>
            </a:r>
            <a:r>
              <a:rPr lang="cs-CZ" dirty="0" smtClean="0">
                <a:latin typeface="Garamond" pitchFamily="18" charset="0"/>
              </a:rPr>
              <a:t> New </a:t>
            </a:r>
            <a:r>
              <a:rPr lang="cs-CZ" dirty="0" err="1" smtClean="0">
                <a:latin typeface="Garamond" pitchFamily="18" charset="0"/>
              </a:rPr>
              <a:t>Partition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– western part </a:t>
            </a:r>
            <a:r>
              <a:rPr lang="cs-CZ" dirty="0" err="1" smtClean="0">
                <a:latin typeface="Garamond" pitchFamily="18" charset="0"/>
              </a:rPr>
              <a:t>under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Reich, </a:t>
            </a:r>
            <a:r>
              <a:rPr lang="cs-CZ" dirty="0" err="1" smtClean="0">
                <a:latin typeface="Garamond" pitchFamily="18" charset="0"/>
              </a:rPr>
              <a:t>central</a:t>
            </a:r>
            <a:r>
              <a:rPr lang="cs-CZ" dirty="0" smtClean="0">
                <a:latin typeface="Garamond" pitchFamily="18" charset="0"/>
              </a:rPr>
              <a:t> part – </a:t>
            </a:r>
            <a:r>
              <a:rPr lang="cs-CZ" dirty="0" err="1" smtClean="0">
                <a:latin typeface="Garamond" pitchFamily="18" charset="0"/>
              </a:rPr>
              <a:t>General</a:t>
            </a:r>
            <a:r>
              <a:rPr lang="cs-CZ" dirty="0" smtClean="0">
                <a:latin typeface="Garamond" pitchFamily="18" charset="0"/>
              </a:rPr>
              <a:t> Gouvernement (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capital</a:t>
            </a:r>
            <a:r>
              <a:rPr lang="cs-CZ" dirty="0" smtClean="0">
                <a:latin typeface="Garamond" pitchFamily="18" charset="0"/>
              </a:rPr>
              <a:t> city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Krakow</a:t>
            </a:r>
            <a:r>
              <a:rPr lang="cs-CZ" dirty="0" smtClean="0">
                <a:latin typeface="Garamond" pitchFamily="18" charset="0"/>
              </a:rPr>
              <a:t>) –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head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b="1" dirty="0" smtClean="0">
                <a:latin typeface="Garamond" pitchFamily="18" charset="0"/>
              </a:rPr>
              <a:t>Hans Frank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eastern</a:t>
            </a:r>
            <a:r>
              <a:rPr lang="cs-CZ" dirty="0" smtClean="0">
                <a:latin typeface="Garamond" pitchFamily="18" charset="0"/>
              </a:rPr>
              <a:t> part – </a:t>
            </a:r>
            <a:r>
              <a:rPr lang="cs-CZ" dirty="0" err="1" smtClean="0">
                <a:latin typeface="Garamond" pitchFamily="18" charset="0"/>
              </a:rPr>
              <a:t>occupied</a:t>
            </a:r>
            <a:r>
              <a:rPr lang="cs-CZ" dirty="0" smtClean="0">
                <a:latin typeface="Garamond" pitchFamily="18" charset="0"/>
              </a:rPr>
              <a:t> by USSR </a:t>
            </a:r>
          </a:p>
          <a:p>
            <a:pPr lvl="0"/>
            <a:r>
              <a:rPr lang="cs-CZ" dirty="0" smtClean="0">
                <a:latin typeface="Garamond" pitchFamily="18" charset="0"/>
              </a:rPr>
              <a:t>many </a:t>
            </a:r>
            <a:r>
              <a:rPr lang="cs-CZ" dirty="0" err="1" smtClean="0">
                <a:latin typeface="Garamond" pitchFamily="18" charset="0"/>
              </a:rPr>
              <a:t>concentration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camps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Auschwitz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Majdanek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Sobibor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Treblinka</a:t>
            </a:r>
            <a:r>
              <a:rPr lang="cs-CZ" dirty="0" smtClean="0">
                <a:latin typeface="Garamond" pitchFamily="18" charset="0"/>
              </a:rPr>
              <a:t> ...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segregation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Jews</a:t>
            </a:r>
            <a:r>
              <a:rPr lang="cs-CZ" dirty="0" smtClean="0">
                <a:latin typeface="Garamond" pitchFamily="18" charset="0"/>
              </a:rPr>
              <a:t> – a </a:t>
            </a:r>
            <a:r>
              <a:rPr lang="cs-CZ" dirty="0" err="1" smtClean="0">
                <a:latin typeface="Garamond" pitchFamily="18" charset="0"/>
              </a:rPr>
              <a:t>big</a:t>
            </a:r>
            <a:r>
              <a:rPr lang="cs-CZ" dirty="0" smtClean="0">
                <a:latin typeface="Garamond" pitchFamily="18" charset="0"/>
              </a:rPr>
              <a:t> ghetto in </a:t>
            </a:r>
            <a:r>
              <a:rPr lang="cs-CZ" dirty="0" err="1" smtClean="0">
                <a:latin typeface="Garamond" pitchFamily="18" charset="0"/>
              </a:rPr>
              <a:t>Warsaw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from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April</a:t>
            </a:r>
            <a:r>
              <a:rPr lang="cs-CZ" dirty="0" smtClean="0">
                <a:latin typeface="Garamond" pitchFamily="18" charset="0"/>
              </a:rPr>
              <a:t> to May 1943 – </a:t>
            </a:r>
            <a:r>
              <a:rPr lang="cs-CZ" b="1" dirty="0" err="1" smtClean="0">
                <a:latin typeface="Garamond" pitchFamily="18" charset="0"/>
              </a:rPr>
              <a:t>Warsaw</a:t>
            </a:r>
            <a:r>
              <a:rPr lang="cs-CZ" b="1" dirty="0" smtClean="0">
                <a:latin typeface="Garamond" pitchFamily="18" charset="0"/>
              </a:rPr>
              <a:t> Ghetto </a:t>
            </a:r>
            <a:r>
              <a:rPr lang="cs-CZ" b="1" dirty="0" err="1" smtClean="0">
                <a:latin typeface="Garamond" pitchFamily="18" charset="0"/>
              </a:rPr>
              <a:t>Uprising</a:t>
            </a:r>
            <a:r>
              <a:rPr lang="cs-CZ" dirty="0" smtClean="0">
                <a:latin typeface="Garamond" pitchFamily="18" charset="0"/>
              </a:rPr>
              <a:t> 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's </a:t>
            </a:r>
            <a:r>
              <a:rPr lang="cs-CZ" dirty="0" err="1" smtClean="0">
                <a:latin typeface="Garamond" pitchFamily="18" charset="0"/>
              </a:rPr>
              <a:t>prewar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Jewish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population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3 </a:t>
            </a:r>
            <a:r>
              <a:rPr lang="cs-CZ" dirty="0" err="1" smtClean="0">
                <a:latin typeface="Garamond" pitchFamily="18" charset="0"/>
              </a:rPr>
              <a:t>million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only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about</a:t>
            </a:r>
            <a:r>
              <a:rPr lang="cs-CZ" dirty="0" smtClean="0">
                <a:latin typeface="Garamond" pitchFamily="18" charset="0"/>
              </a:rPr>
              <a:t> 369,000 </a:t>
            </a:r>
            <a:r>
              <a:rPr lang="cs-CZ" dirty="0" err="1" smtClean="0">
                <a:latin typeface="Garamond" pitchFamily="18" charset="0"/>
              </a:rPr>
              <a:t>survived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war</a:t>
            </a:r>
            <a:endParaRPr lang="cs-CZ" dirty="0" smtClean="0">
              <a:latin typeface="Garamond" pitchFamily="18" charset="0"/>
            </a:endParaRPr>
          </a:p>
          <a:p>
            <a:r>
              <a:rPr lang="cs-CZ" dirty="0" err="1" smtClean="0">
                <a:latin typeface="Garamond" pitchFamily="18" charset="0"/>
              </a:rPr>
              <a:t>Polish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resistance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movement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Polish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goverment</a:t>
            </a:r>
            <a:r>
              <a:rPr lang="cs-CZ" dirty="0" smtClean="0">
                <a:latin typeface="Garamond" pitchFamily="18" charset="0"/>
              </a:rPr>
              <a:t> in exile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Władysław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Sikorski</a:t>
            </a:r>
            <a:r>
              <a:rPr lang="cs-CZ" dirty="0" smtClean="0">
                <a:latin typeface="Garamond" pitchFamily="18" charset="0"/>
              </a:rPr>
              <a:t> as Prime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, in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Home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Army</a:t>
            </a:r>
            <a:r>
              <a:rPr lang="cs-CZ" dirty="0" smtClean="0">
                <a:latin typeface="Garamond" pitchFamily="18" charset="0"/>
              </a:rPr>
              <a:t> (</a:t>
            </a:r>
            <a:r>
              <a:rPr lang="cs-CZ" dirty="0" err="1" smtClean="0">
                <a:latin typeface="Garamond" pitchFamily="18" charset="0"/>
              </a:rPr>
              <a:t>Armia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Krajowa</a:t>
            </a:r>
            <a:r>
              <a:rPr lang="cs-CZ" dirty="0" smtClean="0">
                <a:latin typeface="Garamond" pitchFamily="18" charset="0"/>
              </a:rPr>
              <a:t>)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Peoples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Army</a:t>
            </a:r>
            <a:r>
              <a:rPr lang="cs-CZ" dirty="0" smtClean="0">
                <a:latin typeface="Garamond" pitchFamily="18" charset="0"/>
              </a:rPr>
              <a:t> (</a:t>
            </a:r>
            <a:r>
              <a:rPr lang="cs-CZ" dirty="0" err="1" smtClean="0">
                <a:latin typeface="Garamond" pitchFamily="18" charset="0"/>
              </a:rPr>
              <a:t>Armia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Ludowa</a:t>
            </a:r>
            <a:r>
              <a:rPr lang="cs-CZ" dirty="0" smtClean="0">
                <a:latin typeface="Garamond" pitchFamily="18" charset="0"/>
              </a:rPr>
              <a:t>)</a:t>
            </a:r>
          </a:p>
          <a:p>
            <a:pPr lvl="0"/>
            <a:endParaRPr lang="cs-CZ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576064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smtClean="0">
                <a:latin typeface="Garamond" pitchFamily="18" charset="0"/>
              </a:rPr>
              <a:t>in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numerous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minortity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Sudeten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</a:t>
            </a:r>
            <a:r>
              <a:rPr lang="cs-CZ" dirty="0" smtClean="0">
                <a:latin typeface="Garamond" pitchFamily="18" charset="0"/>
              </a:rPr>
              <a:t> Party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leader </a:t>
            </a:r>
            <a:r>
              <a:rPr lang="cs-CZ" b="1" i="1" dirty="0" err="1" smtClean="0">
                <a:latin typeface="Garamond" pitchFamily="18" charset="0"/>
              </a:rPr>
              <a:t>Konrad</a:t>
            </a:r>
            <a:r>
              <a:rPr lang="cs-CZ" b="1" i="1" dirty="0" smtClean="0">
                <a:latin typeface="Garamond" pitchFamily="18" charset="0"/>
              </a:rPr>
              <a:t> </a:t>
            </a:r>
            <a:r>
              <a:rPr lang="cs-CZ" b="1" i="1" dirty="0" err="1" smtClean="0">
                <a:latin typeface="Garamond" pitchFamily="18" charset="0"/>
              </a:rPr>
              <a:t>Henlein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April</a:t>
            </a:r>
            <a:r>
              <a:rPr lang="cs-CZ" dirty="0" smtClean="0">
                <a:latin typeface="Garamond" pitchFamily="18" charset="0"/>
              </a:rPr>
              <a:t> 1938 – </a:t>
            </a:r>
            <a:r>
              <a:rPr lang="cs-CZ" b="1" dirty="0" err="1" smtClean="0">
                <a:latin typeface="Garamond" pitchFamily="18" charset="0"/>
              </a:rPr>
              <a:t>Carlsbad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Decrees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demanding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authonomy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Sudeten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freedom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profess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Nazi</a:t>
            </a:r>
            <a:r>
              <a:rPr lang="cs-CZ" dirty="0" smtClean="0">
                <a:latin typeface="Garamond" pitchFamily="18" charset="0"/>
              </a:rPr>
              <a:t> ideology, </a:t>
            </a:r>
            <a:r>
              <a:rPr lang="cs-CZ" dirty="0" err="1" smtClean="0">
                <a:latin typeface="Garamond" pitchFamily="18" charset="0"/>
              </a:rPr>
              <a:t>Sudeten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Germans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expected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that</a:t>
            </a:r>
            <a:r>
              <a:rPr lang="cs-CZ" dirty="0" smtClean="0">
                <a:latin typeface="Garamond" pitchFamily="18" charset="0"/>
              </a:rPr>
              <a:t> President Beneš </a:t>
            </a:r>
            <a:r>
              <a:rPr lang="cs-CZ" dirty="0" err="1" smtClean="0">
                <a:latin typeface="Garamond" pitchFamily="18" charset="0"/>
              </a:rPr>
              <a:t>will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refuse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their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exaggerated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requirments</a:t>
            </a:r>
            <a:r>
              <a:rPr lang="cs-CZ" dirty="0" smtClean="0">
                <a:latin typeface="Garamond" pitchFamily="18" charset="0"/>
              </a:rPr>
              <a:t> 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government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forced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coclude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agreement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with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Henlein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but</a:t>
            </a:r>
            <a:r>
              <a:rPr lang="cs-CZ" dirty="0" smtClean="0">
                <a:latin typeface="Garamond" pitchFamily="18" charset="0"/>
              </a:rPr>
              <a:t> he </a:t>
            </a:r>
            <a:r>
              <a:rPr lang="cs-CZ" dirty="0" err="1" smtClean="0">
                <a:latin typeface="Garamond" pitchFamily="18" charset="0"/>
              </a:rPr>
              <a:t>refused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their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suggestions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according</a:t>
            </a:r>
            <a:r>
              <a:rPr lang="cs-CZ" dirty="0" smtClean="0">
                <a:latin typeface="Garamond" pitchFamily="18" charset="0"/>
              </a:rPr>
              <a:t> to Hitler´s </a:t>
            </a:r>
            <a:r>
              <a:rPr lang="cs-CZ" dirty="0" err="1" smtClean="0">
                <a:latin typeface="Garamond" pitchFamily="18" charset="0"/>
              </a:rPr>
              <a:t>instructions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err="1" smtClean="0">
                <a:latin typeface="Garamond" pitchFamily="18" charset="0"/>
              </a:rPr>
              <a:t>several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negotiations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between</a:t>
            </a:r>
            <a:r>
              <a:rPr lang="cs-CZ" dirty="0" smtClean="0">
                <a:latin typeface="Garamond" pitchFamily="18" charset="0"/>
              </a:rPr>
              <a:t> Hitler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British</a:t>
            </a:r>
            <a:r>
              <a:rPr lang="cs-CZ" dirty="0" smtClean="0">
                <a:latin typeface="Garamond" pitchFamily="18" charset="0"/>
              </a:rPr>
              <a:t> Prime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Neville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Chamberlain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during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1938: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Crisis: A Film of the Nazi Way </a:t>
            </a:r>
            <a:br>
              <a:rPr lang="en-US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859216" cy="554701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movie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en-US" b="1" dirty="0" smtClean="0"/>
              <a:t>Crisis: A Film of the Nazi Way </a:t>
            </a:r>
          </a:p>
          <a:p>
            <a:pPr>
              <a:buNone/>
            </a:pPr>
            <a:r>
              <a:rPr lang="cs-CZ" dirty="0" smtClean="0"/>
              <a:t>Part 1: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?v=try7eIZLN8I&amp;feature=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2: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?v=fM5Cuf3L8zQ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3: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?v=Vyepon6hE9E&amp;feature=</a:t>
            </a:r>
            <a:r>
              <a:rPr lang="cs-CZ" dirty="0" err="1" smtClean="0">
                <a:hlinkClick r:id="rId4"/>
              </a:rPr>
              <a:t>related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4:</a:t>
            </a:r>
          </a:p>
          <a:p>
            <a:pPr>
              <a:buNone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youtube.com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watch</a:t>
            </a:r>
            <a:r>
              <a:rPr lang="cs-CZ" dirty="0" smtClean="0">
                <a:hlinkClick r:id="rId5"/>
              </a:rPr>
              <a:t>?v=msqVf42048s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5:</a:t>
            </a:r>
          </a:p>
          <a:p>
            <a:pPr>
              <a:buNone/>
            </a:pP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youtube.com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watch</a:t>
            </a:r>
            <a:r>
              <a:rPr lang="cs-CZ" dirty="0" smtClean="0">
                <a:hlinkClick r:id="rId6"/>
              </a:rPr>
              <a:t>?v=VIe8yg6YVAs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6:</a:t>
            </a:r>
          </a:p>
          <a:p>
            <a:pPr>
              <a:buNone/>
            </a:pPr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youtube.com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watch</a:t>
            </a:r>
            <a:r>
              <a:rPr lang="cs-CZ" dirty="0" smtClean="0">
                <a:hlinkClick r:id="rId7"/>
              </a:rPr>
              <a:t>?v=</a:t>
            </a:r>
            <a:r>
              <a:rPr lang="cs-CZ" dirty="0" err="1" smtClean="0">
                <a:hlinkClick r:id="rId7"/>
              </a:rPr>
              <a:t>YfU</a:t>
            </a:r>
            <a:r>
              <a:rPr lang="cs-CZ" dirty="0" smtClean="0">
                <a:hlinkClick r:id="rId7"/>
              </a:rPr>
              <a:t>_C8ShWag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7:</a:t>
            </a:r>
          </a:p>
          <a:p>
            <a:pPr>
              <a:buNone/>
            </a:pPr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youtube.com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watch</a:t>
            </a:r>
            <a:r>
              <a:rPr lang="cs-CZ" dirty="0" smtClean="0">
                <a:hlinkClick r:id="rId8"/>
              </a:rPr>
              <a:t>?v=hxWCZx04_</a:t>
            </a:r>
            <a:r>
              <a:rPr lang="cs-CZ" dirty="0" err="1" smtClean="0">
                <a:hlinkClick r:id="rId8"/>
              </a:rPr>
              <a:t>xY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8:</a:t>
            </a:r>
          </a:p>
          <a:p>
            <a:pPr>
              <a:buNone/>
            </a:pPr>
            <a:r>
              <a:rPr lang="cs-CZ" dirty="0" smtClean="0">
                <a:hlinkClick r:id="rId9"/>
              </a:rPr>
              <a:t>http://www.</a:t>
            </a:r>
            <a:r>
              <a:rPr lang="cs-CZ" dirty="0" err="1" smtClean="0">
                <a:hlinkClick r:id="rId9"/>
              </a:rPr>
              <a:t>youtube.com</a:t>
            </a:r>
            <a:r>
              <a:rPr lang="cs-CZ" dirty="0" smtClean="0">
                <a:hlinkClick r:id="rId9"/>
              </a:rPr>
              <a:t>/</a:t>
            </a:r>
            <a:r>
              <a:rPr lang="cs-CZ" dirty="0" err="1" smtClean="0">
                <a:hlinkClick r:id="rId9"/>
              </a:rPr>
              <a:t>watch</a:t>
            </a:r>
            <a:r>
              <a:rPr lang="cs-CZ" dirty="0" smtClean="0">
                <a:hlinkClick r:id="rId9"/>
              </a:rPr>
              <a:t>?v=cBKgyryPe8Q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588680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>
                <a:latin typeface="Garamond" pitchFamily="18" charset="0"/>
              </a:rPr>
              <a:t>Central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Europe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at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the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beginning</a:t>
            </a:r>
            <a:r>
              <a:rPr lang="cs-CZ" sz="2800" dirty="0" smtClean="0">
                <a:latin typeface="Garamond" pitchFamily="18" charset="0"/>
              </a:rPr>
              <a:t> </a:t>
            </a:r>
            <a:r>
              <a:rPr lang="cs-CZ" sz="2800" dirty="0" err="1" smtClean="0">
                <a:latin typeface="Garamond" pitchFamily="18" charset="0"/>
              </a:rPr>
              <a:t>of</a:t>
            </a:r>
            <a:r>
              <a:rPr lang="cs-CZ" sz="2800" dirty="0" smtClean="0">
                <a:latin typeface="Garamond" pitchFamily="18" charset="0"/>
              </a:rPr>
              <a:t> WW II</a:t>
            </a:r>
            <a:endParaRPr lang="cs-CZ" sz="2800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5805264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>
                <a:latin typeface="Garamond" pitchFamily="18" charset="0"/>
              </a:rPr>
              <a:t>15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Berchtesgaden</a:t>
            </a:r>
            <a:r>
              <a:rPr lang="cs-CZ" dirty="0" smtClean="0">
                <a:latin typeface="Garamond" pitchFamily="18" charset="0"/>
              </a:rPr>
              <a:t> – Great </a:t>
            </a:r>
            <a:r>
              <a:rPr lang="cs-CZ" dirty="0" err="1" smtClean="0">
                <a:latin typeface="Garamond" pitchFamily="18" charset="0"/>
              </a:rPr>
              <a:t>powers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were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putting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pressure</a:t>
            </a:r>
            <a:r>
              <a:rPr lang="cs-CZ" dirty="0" smtClean="0">
                <a:latin typeface="Garamond" pitchFamily="18" charset="0"/>
              </a:rPr>
              <a:t> on </a:t>
            </a:r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government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accept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Hilter</a:t>
            </a:r>
            <a:r>
              <a:rPr lang="cs-CZ" dirty="0" smtClean="0">
                <a:latin typeface="Garamond" pitchFamily="18" charset="0"/>
              </a:rPr>
              <a:t>´s </a:t>
            </a:r>
            <a:r>
              <a:rPr lang="cs-CZ" dirty="0" err="1" smtClean="0">
                <a:latin typeface="Garamond" pitchFamily="18" charset="0"/>
              </a:rPr>
              <a:t>requirments</a:t>
            </a:r>
            <a:r>
              <a:rPr lang="cs-CZ" dirty="0" smtClean="0">
                <a:latin typeface="Garamond" pitchFamily="18" charset="0"/>
              </a:rPr>
              <a:t> – he </a:t>
            </a:r>
            <a:r>
              <a:rPr lang="cs-CZ" dirty="0" err="1" smtClean="0">
                <a:latin typeface="Garamond" pitchFamily="18" charset="0"/>
              </a:rPr>
              <a:t>wanted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Sudeten</a:t>
            </a:r>
            <a:r>
              <a:rPr lang="cs-CZ" dirty="0" smtClean="0">
                <a:latin typeface="Garamond" pitchFamily="18" charset="0"/>
              </a:rPr>
              <a:t>, </a:t>
            </a:r>
            <a:r>
              <a:rPr lang="cs-CZ" dirty="0" err="1" smtClean="0">
                <a:latin typeface="Garamond" pitchFamily="18" charset="0"/>
              </a:rPr>
              <a:t>firstly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government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refused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British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French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pressure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but</a:t>
            </a:r>
            <a:r>
              <a:rPr lang="cs-CZ" dirty="0" smtClean="0">
                <a:latin typeface="Garamond" pitchFamily="18" charset="0"/>
              </a:rPr>
              <a:t> on 21</a:t>
            </a:r>
            <a:r>
              <a:rPr lang="cs-CZ" baseline="30000" dirty="0" smtClean="0">
                <a:latin typeface="Garamond" pitchFamily="18" charset="0"/>
              </a:rPr>
              <a:t>st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was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forced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accept</a:t>
            </a:r>
            <a:r>
              <a:rPr lang="cs-CZ" dirty="0" smtClean="0">
                <a:latin typeface="Garamond" pitchFamily="18" charset="0"/>
              </a:rPr>
              <a:t> Hitler´s </a:t>
            </a:r>
            <a:r>
              <a:rPr lang="cs-CZ" dirty="0" err="1" smtClean="0">
                <a:latin typeface="Garamond" pitchFamily="18" charset="0"/>
              </a:rPr>
              <a:t>requirments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22</a:t>
            </a:r>
            <a:r>
              <a:rPr lang="cs-CZ" baseline="30000" dirty="0" smtClean="0">
                <a:latin typeface="Garamond" pitchFamily="18" charset="0"/>
              </a:rPr>
              <a:t>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Bad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Godesberg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new</a:t>
            </a:r>
            <a:r>
              <a:rPr lang="cs-CZ" dirty="0" smtClean="0">
                <a:latin typeface="Garamond" pitchFamily="18" charset="0"/>
              </a:rPr>
              <a:t> Hitler´s </a:t>
            </a:r>
            <a:r>
              <a:rPr lang="cs-CZ" dirty="0" err="1" smtClean="0">
                <a:latin typeface="Garamond" pitchFamily="18" charset="0"/>
              </a:rPr>
              <a:t>requirments</a:t>
            </a:r>
            <a:r>
              <a:rPr lang="cs-CZ" dirty="0" smtClean="0">
                <a:latin typeface="Garamond" pitchFamily="18" charset="0"/>
              </a:rPr>
              <a:t> – he </a:t>
            </a:r>
            <a:r>
              <a:rPr lang="cs-CZ" dirty="0" err="1" smtClean="0">
                <a:latin typeface="Garamond" pitchFamily="18" charset="0"/>
              </a:rPr>
              <a:t>wanted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occupy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Czechoslovak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fortification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some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border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areas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for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Poland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and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Hungary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Hitler </a:t>
            </a:r>
            <a:r>
              <a:rPr lang="cs-CZ" dirty="0" err="1" smtClean="0">
                <a:latin typeface="Garamond" pitchFamily="18" charset="0"/>
              </a:rPr>
              <a:t>announced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that</a:t>
            </a:r>
            <a:r>
              <a:rPr lang="cs-CZ" dirty="0" smtClean="0">
                <a:latin typeface="Garamond" pitchFamily="18" charset="0"/>
              </a:rPr>
              <a:t> he </a:t>
            </a:r>
            <a:r>
              <a:rPr lang="cs-CZ" dirty="0" err="1" smtClean="0">
                <a:latin typeface="Garamond" pitchFamily="18" charset="0"/>
              </a:rPr>
              <a:t>will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attack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Czechoslvoakia</a:t>
            </a:r>
            <a:r>
              <a:rPr lang="cs-CZ" dirty="0" smtClean="0">
                <a:latin typeface="Garamond" pitchFamily="18" charset="0"/>
              </a:rPr>
              <a:t> on 28</a:t>
            </a:r>
            <a:r>
              <a:rPr lang="cs-CZ" baseline="30000" dirty="0" smtClean="0">
                <a:latin typeface="Garamond" pitchFamily="18" charset="0"/>
              </a:rPr>
              <a:t>th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(</a:t>
            </a:r>
            <a:r>
              <a:rPr lang="cs-CZ" dirty="0" err="1" smtClean="0">
                <a:latin typeface="Garamond" pitchFamily="18" charset="0"/>
              </a:rPr>
              <a:t>according</a:t>
            </a:r>
            <a:r>
              <a:rPr lang="cs-CZ" dirty="0" smtClean="0">
                <a:latin typeface="Garamond" pitchFamily="18" charset="0"/>
              </a:rPr>
              <a:t> to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Fall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Grün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prepared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already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April</a:t>
            </a:r>
            <a:r>
              <a:rPr lang="cs-CZ" dirty="0" smtClean="0">
                <a:latin typeface="Garamond" pitchFamily="18" charset="0"/>
              </a:rPr>
              <a:t> 1938)</a:t>
            </a:r>
          </a:p>
          <a:p>
            <a:pPr lvl="0"/>
            <a:r>
              <a:rPr lang="cs-CZ" dirty="0" err="1" smtClean="0">
                <a:latin typeface="Garamond" pitchFamily="18" charset="0"/>
              </a:rPr>
              <a:t>change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of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the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government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r>
              <a:rPr lang="cs-CZ" dirty="0" smtClean="0">
                <a:latin typeface="Garamond" pitchFamily="18" charset="0"/>
              </a:rPr>
              <a:t> – Prime </a:t>
            </a:r>
            <a:r>
              <a:rPr lang="cs-CZ" dirty="0" err="1" smtClean="0">
                <a:latin typeface="Garamond" pitchFamily="18" charset="0"/>
              </a:rPr>
              <a:t>Minister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General</a:t>
            </a:r>
            <a:r>
              <a:rPr lang="cs-CZ" b="1" dirty="0" smtClean="0">
                <a:latin typeface="Garamond" pitchFamily="18" charset="0"/>
              </a:rPr>
              <a:t> Syrový</a:t>
            </a:r>
            <a:endParaRPr lang="cs-CZ" dirty="0" smtClean="0">
              <a:latin typeface="Garamond" pitchFamily="18" charset="0"/>
            </a:endParaRPr>
          </a:p>
          <a:p>
            <a:pPr lvl="0"/>
            <a:r>
              <a:rPr lang="cs-CZ" dirty="0" smtClean="0">
                <a:latin typeface="Garamond" pitchFamily="18" charset="0"/>
              </a:rPr>
              <a:t>23</a:t>
            </a:r>
            <a:r>
              <a:rPr lang="cs-CZ" baseline="30000" dirty="0" smtClean="0">
                <a:latin typeface="Garamond" pitchFamily="18" charset="0"/>
              </a:rPr>
              <a:t>rd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September</a:t>
            </a:r>
            <a:r>
              <a:rPr lang="cs-CZ" dirty="0" smtClean="0">
                <a:latin typeface="Garamond" pitchFamily="18" charset="0"/>
              </a:rPr>
              <a:t> – </a:t>
            </a:r>
            <a:r>
              <a:rPr lang="cs-CZ" dirty="0" err="1" smtClean="0">
                <a:latin typeface="Garamond" pitchFamily="18" charset="0"/>
              </a:rPr>
              <a:t>general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 err="1" smtClean="0">
                <a:latin typeface="Garamond" pitchFamily="18" charset="0"/>
              </a:rPr>
              <a:t>mobilization</a:t>
            </a:r>
            <a:r>
              <a:rPr lang="cs-CZ" dirty="0" smtClean="0">
                <a:latin typeface="Garamond" pitchFamily="18" charset="0"/>
              </a:rPr>
              <a:t> in </a:t>
            </a:r>
            <a:r>
              <a:rPr lang="cs-CZ" dirty="0" err="1" smtClean="0">
                <a:latin typeface="Garamond" pitchFamily="18" charset="0"/>
              </a:rPr>
              <a:t>Czechoslovakia</a:t>
            </a:r>
            <a:endParaRPr lang="cs-CZ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</TotalTime>
  <Words>1789</Words>
  <Application>Microsoft Office PowerPoint</Application>
  <PresentationFormat>Předvádění na obrazovce (4:3)</PresentationFormat>
  <Paragraphs>129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Bohatý</vt:lpstr>
      <vt:lpstr>Central europe Before and during  WW II</vt:lpstr>
      <vt:lpstr>Central Europe at the beginning of WW II</vt:lpstr>
      <vt:lpstr>Snímek 3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Crisis: A Film of the Nazi Way  </vt:lpstr>
      <vt:lpstr>Central Europe at the beginning of WW II</vt:lpstr>
      <vt:lpstr>Central Europe at the beginning of WW II</vt:lpstr>
      <vt:lpstr>Munich agreement</vt:lpstr>
      <vt:lpstr>Central Europe at the beginning of WW II</vt:lpstr>
      <vt:lpstr>Central Europe at the beginning of WW II</vt:lpstr>
      <vt:lpstr>Readings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during  WW II</dc:title>
  <dc:creator>Standard</dc:creator>
  <cp:lastModifiedBy>Standard</cp:lastModifiedBy>
  <cp:revision>10</cp:revision>
  <dcterms:created xsi:type="dcterms:W3CDTF">2013-11-04T10:01:20Z</dcterms:created>
  <dcterms:modified xsi:type="dcterms:W3CDTF">2015-11-09T11:10:50Z</dcterms:modified>
</cp:coreProperties>
</file>