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918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3" y="3869635"/>
            <a:ext cx="7123886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55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74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762000"/>
            <a:ext cx="1888331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7" y="762000"/>
            <a:ext cx="6036469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81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91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0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5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40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2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3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4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69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356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79" y="1097280"/>
            <a:ext cx="4234815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994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8264" y="1069847"/>
            <a:ext cx="4955477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96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57400"/>
            <a:ext cx="8021708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29"/>
            <a:ext cx="18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C432759-C7DF-43B4-8D19-88930B681258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29"/>
            <a:ext cx="3833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29"/>
            <a:ext cx="13863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018A45E-104D-4BF8-A6B3-B0F52175A0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04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/>
              <a:t>L’expression</a:t>
            </a:r>
            <a:r>
              <a:rPr lang="cs-CZ" sz="5400" dirty="0" smtClean="0"/>
              <a:t> </a:t>
            </a:r>
            <a:br>
              <a:rPr lang="cs-CZ" sz="5400" dirty="0" smtClean="0"/>
            </a:br>
            <a:r>
              <a:rPr lang="cs-CZ" sz="5400" dirty="0" smtClean="0"/>
              <a:t>de la cause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Vyjádření příčiny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84344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>
                <a:solidFill>
                  <a:srgbClr val="0070C0"/>
                </a:solidFill>
              </a:rPr>
              <a:t>étant donné/du fait de/vu/en raison </a:t>
            </a:r>
            <a:r>
              <a:rPr lang="cs-CZ" smtClean="0">
                <a:solidFill>
                  <a:srgbClr val="0070C0"/>
                </a:solidFill>
              </a:rPr>
              <a:t>de</a:t>
            </a:r>
            <a:br>
              <a:rPr lang="cs-CZ" smtClean="0">
                <a:solidFill>
                  <a:srgbClr val="0070C0"/>
                </a:solidFill>
              </a:rPr>
            </a:br>
            <a:r>
              <a:rPr lang="cs-CZ" smtClean="0"/>
              <a:t>= vzhledem k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cs-CZ" smtClean="0"/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70C0"/>
                </a:solidFill>
              </a:rPr>
              <a:t>Etant donné </a:t>
            </a:r>
            <a:r>
              <a:rPr lang="cs-CZ" i="1" smtClean="0"/>
              <a:t>son absence prolongée, il n´a pas pu terminer le projet.</a:t>
            </a:r>
          </a:p>
          <a:p>
            <a:pPr marL="45720" indent="0">
              <a:buNone/>
            </a:pPr>
            <a:r>
              <a:rPr lang="fr-FR" i="1">
                <a:solidFill>
                  <a:srgbClr val="0070C0"/>
                </a:solidFill>
              </a:rPr>
              <a:t>Du fait </a:t>
            </a:r>
            <a:r>
              <a:rPr lang="fr-FR" i="1" smtClean="0">
                <a:solidFill>
                  <a:srgbClr val="0070C0"/>
                </a:solidFill>
              </a:rPr>
              <a:t>des </a:t>
            </a:r>
            <a:r>
              <a:rPr lang="fr-FR" i="1"/>
              <a:t>effets du changement </a:t>
            </a:r>
            <a:r>
              <a:rPr lang="fr-FR" i="1" smtClean="0"/>
              <a:t>climatique</a:t>
            </a:r>
            <a:r>
              <a:rPr lang="cs-CZ" i="1" smtClean="0"/>
              <a:t>, les rendements agricoles sont menacés.</a:t>
            </a:r>
          </a:p>
          <a:p>
            <a:pPr marL="45720" indent="0">
              <a:buNone/>
            </a:pPr>
            <a:r>
              <a:rPr lang="fr-FR" i="1">
                <a:solidFill>
                  <a:srgbClr val="0070C0"/>
                </a:solidFill>
              </a:rPr>
              <a:t>Vu</a:t>
            </a:r>
            <a:r>
              <a:rPr lang="fr-FR" i="1"/>
              <a:t> le taux </a:t>
            </a:r>
            <a:r>
              <a:rPr lang="fr-FR" i="1" smtClean="0"/>
              <a:t>d'inflation, </a:t>
            </a:r>
            <a:r>
              <a:rPr lang="fr-FR" i="1"/>
              <a:t>ce chiffre représente une véritable diminution du financement</a:t>
            </a:r>
            <a:r>
              <a:rPr lang="fr-FR" i="1" smtClean="0"/>
              <a:t>.</a:t>
            </a:r>
            <a:endParaRPr lang="cs-CZ" i="1" smtClean="0"/>
          </a:p>
          <a:p>
            <a:pPr marL="45720" indent="0">
              <a:buNone/>
            </a:pPr>
            <a:r>
              <a:rPr lang="fr-FR" i="1">
                <a:solidFill>
                  <a:srgbClr val="0070C0"/>
                </a:solidFill>
              </a:rPr>
              <a:t>En raison de </a:t>
            </a:r>
            <a:r>
              <a:rPr lang="fr-FR" i="1"/>
              <a:t>la crise économique et financière, l'Europe sera confrontée </a:t>
            </a:r>
            <a:r>
              <a:rPr lang="fr-FR" i="1" smtClean="0"/>
              <a:t>à </a:t>
            </a:r>
            <a:r>
              <a:rPr lang="fr-FR" i="1"/>
              <a:t>une situation </a:t>
            </a:r>
            <a:r>
              <a:rPr lang="fr-FR" i="1" smtClean="0"/>
              <a:t>extrêmement </a:t>
            </a:r>
            <a:r>
              <a:rPr lang="fr-FR" i="1"/>
              <a:t>tendue sur le marché du travail.</a:t>
            </a:r>
          </a:p>
          <a:p>
            <a:pPr marL="45720" indent="0">
              <a:buNone/>
            </a:pPr>
            <a:endParaRPr lang="fr-FR"/>
          </a:p>
          <a:p>
            <a:pPr marL="45720" indent="0">
              <a:buNone/>
            </a:pPr>
            <a:endParaRPr lang="fr-FR"/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79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faute de </a:t>
            </a:r>
            <a:r>
              <a:rPr lang="cs-CZ" smtClean="0"/>
              <a:t>= z nedostatku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cs-CZ" i="1" smtClean="0"/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70C0"/>
                </a:solidFill>
              </a:rPr>
              <a:t>Faute de </a:t>
            </a:r>
            <a:r>
              <a:rPr lang="cs-CZ" i="1" smtClean="0"/>
              <a:t>moyens financiers, cette école risque de fermer ses portes.</a:t>
            </a:r>
          </a:p>
          <a:p>
            <a:pPr marL="45720" indent="0">
              <a:buNone/>
            </a:pPr>
            <a:r>
              <a:rPr lang="fr-FR" i="1">
                <a:solidFill>
                  <a:srgbClr val="0070C0"/>
                </a:solidFill>
              </a:rPr>
              <a:t>Faute de </a:t>
            </a:r>
            <a:r>
              <a:rPr lang="fr-FR" i="1"/>
              <a:t>la disponibilité de toutes les données nécessaires, le </a:t>
            </a:r>
            <a:r>
              <a:rPr lang="fr-FR" i="1" smtClean="0"/>
              <a:t>montant</a:t>
            </a:r>
            <a:r>
              <a:rPr lang="cs-CZ" i="1" smtClean="0"/>
              <a:t> de l´aide n´a pas pu </a:t>
            </a:r>
            <a:r>
              <a:rPr lang="fr-FR" i="1" smtClean="0"/>
              <a:t>ê</a:t>
            </a:r>
            <a:r>
              <a:rPr lang="cs-CZ" i="1" smtClean="0"/>
              <a:t>tre fixé.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70C0"/>
                </a:solidFill>
              </a:rPr>
              <a:t>Faute de </a:t>
            </a:r>
            <a:r>
              <a:rPr lang="cs-CZ" i="1" smtClean="0"/>
              <a:t>programmes de développement, certaines régions pourraient se retrouver en situation de crise.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83329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accent6">
                    <a:lumMod val="75000"/>
                  </a:schemeClr>
                </a:solidFill>
              </a:rPr>
              <a:t>en effet </a:t>
            </a:r>
            <a:r>
              <a:rPr lang="cs-CZ" smtClean="0"/>
              <a:t>= totiž, ovšem, vždyť, opravdu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i="1" smtClean="0"/>
              <a:t>en effet </a:t>
            </a:r>
            <a:r>
              <a:rPr lang="cs-CZ" smtClean="0"/>
              <a:t>prouve ou explique plus en détail ce qui vient d’</a:t>
            </a:r>
            <a:r>
              <a:rPr lang="fr-FR" smtClean="0"/>
              <a:t>ê</a:t>
            </a:r>
            <a:r>
              <a:rPr lang="cs-CZ" smtClean="0"/>
              <a:t>tre dit</a:t>
            </a:r>
          </a:p>
          <a:p>
            <a:pPr>
              <a:buFontTx/>
              <a:buChar char="-"/>
            </a:pPr>
            <a:r>
              <a:rPr lang="cs-CZ" smtClean="0"/>
              <a:t>figure souvent apr</a:t>
            </a:r>
            <a:r>
              <a:rPr lang="fr-FR" smtClean="0"/>
              <a:t>è</a:t>
            </a:r>
            <a:r>
              <a:rPr lang="cs-CZ" smtClean="0"/>
              <a:t>s un point virgule ou en début de la phrase</a:t>
            </a:r>
          </a:p>
          <a:p>
            <a:pPr marL="45720" indent="0">
              <a:buNone/>
            </a:pPr>
            <a:endParaRPr lang="cs-CZ" i="1"/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cs-CZ" i="1" smtClean="0"/>
              <a:t>Nous devons changer d´itinéraire ; </a:t>
            </a:r>
            <a:r>
              <a:rPr lang="cs-CZ" i="1" smtClean="0">
                <a:solidFill>
                  <a:schemeClr val="accent6">
                    <a:lumMod val="75000"/>
                  </a:schemeClr>
                </a:solidFill>
              </a:rPr>
              <a:t>en effet</a:t>
            </a:r>
            <a:r>
              <a:rPr lang="cs-CZ" i="1" smtClean="0"/>
              <a:t>, les employés des péages de l´autoroute ont décidé de se mettre en gr</a:t>
            </a:r>
            <a:r>
              <a:rPr lang="fr-FR" i="1" smtClean="0"/>
              <a:t>è</a:t>
            </a:r>
            <a:r>
              <a:rPr lang="cs-CZ" i="1" smtClean="0"/>
              <a:t>ve.</a:t>
            </a:r>
          </a:p>
          <a:p>
            <a:pPr marL="45720" indent="0">
              <a:buNone/>
            </a:pPr>
            <a:r>
              <a:rPr lang="cs-CZ" i="1" smtClean="0"/>
              <a:t>Il n´était pas possible de réaliser tous les projets. </a:t>
            </a:r>
            <a:r>
              <a:rPr lang="fr-FR" i="1" smtClean="0">
                <a:solidFill>
                  <a:schemeClr val="accent6">
                    <a:lumMod val="75000"/>
                  </a:schemeClr>
                </a:solidFill>
              </a:rPr>
              <a:t>En </a:t>
            </a:r>
            <a:r>
              <a:rPr lang="fr-FR" i="1">
                <a:solidFill>
                  <a:schemeClr val="accent6">
                    <a:lumMod val="75000"/>
                  </a:schemeClr>
                </a:solidFill>
              </a:rPr>
              <a:t>effet</a:t>
            </a:r>
            <a:r>
              <a:rPr lang="fr-FR" i="1"/>
              <a:t>, l'année dernière nous avons constaté qu'il fallait plus d'argent que ce qui avait été budgétisé.</a:t>
            </a:r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93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379142"/>
            <a:ext cx="8023860" cy="211874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680225"/>
            <a:ext cx="8021708" cy="583208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parce </a:t>
            </a:r>
            <a:r>
              <a:rPr lang="cs-CZ" dirty="0" err="1" smtClean="0">
                <a:solidFill>
                  <a:srgbClr val="0070C0"/>
                </a:solidFill>
              </a:rPr>
              <a:t>que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puisque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dirty="0" smtClean="0">
                <a:solidFill>
                  <a:srgbClr val="0070C0"/>
                </a:solidFill>
              </a:rPr>
              <a:t>car							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étant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donné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que</a:t>
            </a:r>
            <a:r>
              <a:rPr lang="cs-CZ" dirty="0" smtClean="0">
                <a:solidFill>
                  <a:srgbClr val="0070C0"/>
                </a:solidFill>
              </a:rPr>
              <a:t>/</a:t>
            </a:r>
            <a:r>
              <a:rPr lang="cs-CZ" dirty="0" err="1" smtClean="0">
                <a:solidFill>
                  <a:srgbClr val="0070C0"/>
                </a:solidFill>
              </a:rPr>
              <a:t>vu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que</a:t>
            </a:r>
            <a:r>
              <a:rPr lang="cs-CZ" dirty="0" smtClean="0">
                <a:solidFill>
                  <a:srgbClr val="0070C0"/>
                </a:solidFill>
              </a:rPr>
              <a:t>/</a:t>
            </a:r>
            <a:r>
              <a:rPr lang="cs-CZ" dirty="0" err="1" smtClean="0">
                <a:solidFill>
                  <a:srgbClr val="0070C0"/>
                </a:solidFill>
              </a:rPr>
              <a:t>du</a:t>
            </a:r>
            <a:r>
              <a:rPr lang="cs-CZ" dirty="0" smtClean="0">
                <a:solidFill>
                  <a:srgbClr val="0070C0"/>
                </a:solidFill>
              </a:rPr>
              <a:t> fait </a:t>
            </a:r>
            <a:r>
              <a:rPr lang="cs-CZ" dirty="0" err="1" smtClean="0">
                <a:solidFill>
                  <a:srgbClr val="0070C0"/>
                </a:solidFill>
              </a:rPr>
              <a:t>que</a:t>
            </a:r>
            <a:r>
              <a:rPr lang="cs-CZ" dirty="0" smtClean="0">
                <a:solidFill>
                  <a:srgbClr val="0070C0"/>
                </a:solidFill>
              </a:rPr>
              <a:t>			</a:t>
            </a:r>
            <a:r>
              <a:rPr lang="cs-CZ" i="1" dirty="0">
                <a:solidFill>
                  <a:srgbClr val="0070C0"/>
                </a:solidFill>
              </a:rPr>
              <a:t>+ </a:t>
            </a:r>
            <a:r>
              <a:rPr lang="cs-CZ" i="1" dirty="0" err="1">
                <a:solidFill>
                  <a:srgbClr val="0070C0"/>
                </a:solidFill>
              </a:rPr>
              <a:t>indicatif</a:t>
            </a:r>
            <a:endParaRPr lang="cs-CZ" i="1" dirty="0">
              <a:solidFill>
                <a:srgbClr val="0070C0"/>
              </a:solidFill>
            </a:endParaRPr>
          </a:p>
          <a:p>
            <a:r>
              <a:rPr lang="cs-CZ" dirty="0" err="1" smtClean="0">
                <a:solidFill>
                  <a:srgbClr val="0070C0"/>
                </a:solidFill>
              </a:rPr>
              <a:t>comme</a:t>
            </a:r>
            <a:r>
              <a:rPr lang="cs-CZ" dirty="0" smtClean="0">
                <a:solidFill>
                  <a:srgbClr val="0070C0"/>
                </a:solidFill>
              </a:rPr>
              <a:t>								</a:t>
            </a:r>
          </a:p>
          <a:p>
            <a:r>
              <a:rPr lang="cs-CZ" dirty="0" err="1" smtClean="0">
                <a:solidFill>
                  <a:srgbClr val="0070C0"/>
                </a:solidFill>
              </a:rPr>
              <a:t>sous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prétexte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que</a:t>
            </a:r>
            <a:endParaRPr lang="cs-CZ" dirty="0" smtClean="0">
              <a:solidFill>
                <a:srgbClr val="0070C0"/>
              </a:solidFill>
            </a:endParaRPr>
          </a:p>
          <a:p>
            <a:pPr marL="45720" indent="0">
              <a:buNone/>
            </a:pPr>
            <a:endParaRPr lang="cs-CZ" dirty="0" smtClean="0"/>
          </a:p>
          <a:p>
            <a:r>
              <a:rPr lang="fr-FR" dirty="0" smtClean="0">
                <a:solidFill>
                  <a:srgbClr val="002060"/>
                </a:solidFill>
              </a:rPr>
              <a:t>à</a:t>
            </a:r>
            <a:r>
              <a:rPr lang="cs-CZ" dirty="0" smtClean="0">
                <a:solidFill>
                  <a:srgbClr val="002060"/>
                </a:solidFill>
              </a:rPr>
              <a:t> cause de/</a:t>
            </a:r>
            <a:r>
              <a:rPr lang="cs-CZ" dirty="0" err="1" smtClean="0">
                <a:solidFill>
                  <a:srgbClr val="002060"/>
                </a:solidFill>
              </a:rPr>
              <a:t>gr</a:t>
            </a:r>
            <a:r>
              <a:rPr lang="fr-FR" dirty="0" smtClean="0">
                <a:solidFill>
                  <a:srgbClr val="002060"/>
                </a:solidFill>
              </a:rPr>
              <a:t>â</a:t>
            </a:r>
            <a:r>
              <a:rPr lang="cs-CZ" dirty="0" err="1" smtClean="0">
                <a:solidFill>
                  <a:srgbClr val="002060"/>
                </a:solidFill>
              </a:rPr>
              <a:t>ce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fr-FR" dirty="0" smtClean="0">
                <a:solidFill>
                  <a:srgbClr val="002060"/>
                </a:solidFill>
              </a:rPr>
              <a:t>à</a:t>
            </a:r>
            <a:r>
              <a:rPr lang="cs-CZ" dirty="0" smtClean="0">
                <a:solidFill>
                  <a:srgbClr val="002060"/>
                </a:solidFill>
              </a:rPr>
              <a:t>					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étant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donné</a:t>
            </a:r>
            <a:r>
              <a:rPr lang="cs-CZ" dirty="0" smtClean="0">
                <a:solidFill>
                  <a:srgbClr val="002060"/>
                </a:solidFill>
              </a:rPr>
              <a:t>/</a:t>
            </a:r>
            <a:r>
              <a:rPr lang="cs-CZ" dirty="0" err="1" smtClean="0">
                <a:solidFill>
                  <a:srgbClr val="002060"/>
                </a:solidFill>
              </a:rPr>
              <a:t>du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>
                <a:solidFill>
                  <a:srgbClr val="002060"/>
                </a:solidFill>
              </a:rPr>
              <a:t>fait de/</a:t>
            </a:r>
            <a:r>
              <a:rPr lang="cs-CZ" dirty="0" err="1">
                <a:solidFill>
                  <a:srgbClr val="002060"/>
                </a:solidFill>
              </a:rPr>
              <a:t>vu</a:t>
            </a:r>
            <a:r>
              <a:rPr lang="cs-CZ" dirty="0">
                <a:solidFill>
                  <a:srgbClr val="002060"/>
                </a:solidFill>
              </a:rPr>
              <a:t>/en </a:t>
            </a:r>
            <a:r>
              <a:rPr lang="cs-CZ" dirty="0" err="1">
                <a:solidFill>
                  <a:srgbClr val="002060"/>
                </a:solidFill>
              </a:rPr>
              <a:t>raison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de		</a:t>
            </a:r>
            <a:r>
              <a:rPr lang="cs-CZ" i="1" dirty="0" smtClean="0">
                <a:solidFill>
                  <a:srgbClr val="002060"/>
                </a:solidFill>
              </a:rPr>
              <a:t>+ </a:t>
            </a:r>
            <a:r>
              <a:rPr lang="cs-CZ" i="1" dirty="0" err="1" smtClean="0">
                <a:solidFill>
                  <a:srgbClr val="002060"/>
                </a:solidFill>
              </a:rPr>
              <a:t>nom</a:t>
            </a:r>
            <a:endParaRPr lang="cs-CZ" i="1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faute</a:t>
            </a:r>
            <a:r>
              <a:rPr lang="cs-CZ" dirty="0" smtClean="0">
                <a:solidFill>
                  <a:srgbClr val="002060"/>
                </a:solidFill>
              </a:rPr>
              <a:t> de	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en </a:t>
            </a:r>
            <a:r>
              <a:rPr lang="cs-CZ" dirty="0" err="1" smtClean="0">
                <a:solidFill>
                  <a:schemeClr val="accent6">
                    <a:lumMod val="75000"/>
                  </a:schemeClr>
                </a:solidFill>
              </a:rPr>
              <a:t>effet</a:t>
            </a: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					</a:t>
            </a:r>
            <a:r>
              <a:rPr lang="cs-CZ" i="1" smtClean="0">
                <a:solidFill>
                  <a:schemeClr val="accent6">
                    <a:lumMod val="75000"/>
                  </a:schemeClr>
                </a:solidFill>
              </a:rPr>
              <a:t>- adverbe</a:t>
            </a:r>
            <a:r>
              <a:rPr lang="cs-CZ" i="1" dirty="0" smtClean="0">
                <a:solidFill>
                  <a:srgbClr val="002060"/>
                </a:solidFill>
              </a:rPr>
              <a:t>	</a:t>
            </a:r>
            <a:r>
              <a:rPr lang="cs-CZ" dirty="0" smtClean="0">
                <a:solidFill>
                  <a:srgbClr val="002060"/>
                </a:solidFill>
              </a:rPr>
              <a:t>							</a:t>
            </a:r>
            <a:r>
              <a:rPr lang="cs-CZ" dirty="0" smtClean="0"/>
              <a:t>					</a:t>
            </a:r>
            <a:endParaRPr lang="cs-CZ" i="1" dirty="0" smtClean="0"/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5753581" y="680225"/>
            <a:ext cx="679527" cy="2665142"/>
          </a:xfrm>
          <a:prstGeom prst="rightBrac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Pravá složená závorka 6"/>
          <p:cNvSpPr/>
          <p:nvPr/>
        </p:nvSpPr>
        <p:spPr>
          <a:xfrm>
            <a:off x="5897101" y="3902927"/>
            <a:ext cx="392485" cy="1115122"/>
          </a:xfrm>
          <a:prstGeom prst="rightBrac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7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parce que </a:t>
            </a:r>
            <a:r>
              <a:rPr lang="cs-CZ" smtClean="0"/>
              <a:t>= protože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err="1"/>
              <a:t>l</a:t>
            </a:r>
            <a:r>
              <a:rPr lang="cs-CZ" dirty="0" err="1" smtClean="0"/>
              <a:t>e</a:t>
            </a:r>
            <a:r>
              <a:rPr lang="cs-CZ" dirty="0" smtClean="0"/>
              <a:t> plus </a:t>
            </a:r>
            <a:r>
              <a:rPr lang="cs-CZ" dirty="0" err="1" smtClean="0"/>
              <a:t>fréquent</a:t>
            </a:r>
            <a:r>
              <a:rPr lang="cs-CZ" dirty="0" smtClean="0"/>
              <a:t>, </a:t>
            </a:r>
            <a:r>
              <a:rPr lang="cs-CZ" dirty="0" err="1" smtClean="0"/>
              <a:t>neutre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e</a:t>
            </a:r>
            <a:r>
              <a:rPr lang="cs-CZ" dirty="0" smtClean="0"/>
              <a:t>n </a:t>
            </a:r>
            <a:r>
              <a:rPr lang="cs-CZ" dirty="0" err="1" smtClean="0"/>
              <a:t>réponse</a:t>
            </a:r>
            <a:r>
              <a:rPr lang="cs-CZ" dirty="0" smtClean="0"/>
              <a:t> </a:t>
            </a:r>
            <a:r>
              <a:rPr lang="fr-FR" dirty="0" smtClean="0"/>
              <a:t>à</a:t>
            </a:r>
            <a:r>
              <a:rPr lang="cs-CZ" dirty="0"/>
              <a:t> </a:t>
            </a:r>
            <a:r>
              <a:rPr lang="cs-CZ" dirty="0" smtClean="0"/>
              <a:t>la </a:t>
            </a:r>
            <a:r>
              <a:rPr lang="cs-CZ" dirty="0" err="1" smtClean="0"/>
              <a:t>question</a:t>
            </a:r>
            <a:r>
              <a:rPr lang="cs-CZ" dirty="0" smtClean="0"/>
              <a:t> </a:t>
            </a:r>
            <a:r>
              <a:rPr lang="cs-CZ" dirty="0" err="1" smtClean="0"/>
              <a:t>contenant</a:t>
            </a:r>
            <a:r>
              <a:rPr lang="cs-CZ" dirty="0" smtClean="0"/>
              <a:t> </a:t>
            </a:r>
            <a:r>
              <a:rPr lang="cs-CZ" dirty="0" err="1" smtClean="0"/>
              <a:t>Pourquoi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 marL="45720" indent="0">
              <a:buNone/>
            </a:pPr>
            <a:r>
              <a:rPr lang="cs-CZ" i="1" dirty="0" err="1" smtClean="0">
                <a:solidFill>
                  <a:srgbClr val="00B050"/>
                </a:solidFill>
              </a:rPr>
              <a:t>Exemples</a:t>
            </a:r>
            <a:r>
              <a:rPr lang="cs-CZ" i="1" dirty="0" smtClean="0">
                <a:solidFill>
                  <a:srgbClr val="00B050"/>
                </a:solidFill>
              </a:rPr>
              <a:t> :</a:t>
            </a:r>
          </a:p>
          <a:p>
            <a:pPr marL="45720" indent="0">
              <a:buNone/>
            </a:pPr>
            <a:r>
              <a:rPr lang="cs-CZ" i="1" dirty="0" err="1"/>
              <a:t>P</a:t>
            </a:r>
            <a:r>
              <a:rPr lang="cs-CZ" i="1" dirty="0" err="1" smtClean="0"/>
              <a:t>ourquoi</a:t>
            </a:r>
            <a:r>
              <a:rPr lang="cs-CZ" i="1" dirty="0" smtClean="0"/>
              <a:t> </a:t>
            </a:r>
            <a:r>
              <a:rPr lang="cs-CZ" i="1" dirty="0" err="1" smtClean="0"/>
              <a:t>avez</a:t>
            </a:r>
            <a:r>
              <a:rPr lang="cs-CZ" i="1" dirty="0" smtClean="0"/>
              <a:t>-vous </a:t>
            </a:r>
            <a:r>
              <a:rPr lang="cs-CZ" i="1" dirty="0" err="1" smtClean="0"/>
              <a:t>créé</a:t>
            </a:r>
            <a:r>
              <a:rPr lang="cs-CZ" i="1" dirty="0" smtClean="0"/>
              <a:t> </a:t>
            </a:r>
            <a:r>
              <a:rPr lang="cs-CZ" i="1" dirty="0" err="1" smtClean="0"/>
              <a:t>votre</a:t>
            </a:r>
            <a:r>
              <a:rPr lang="cs-CZ" i="1" dirty="0" smtClean="0"/>
              <a:t> </a:t>
            </a:r>
            <a:r>
              <a:rPr lang="cs-CZ" i="1" dirty="0" err="1" smtClean="0"/>
              <a:t>propre</a:t>
            </a:r>
            <a:r>
              <a:rPr lang="cs-CZ" i="1" dirty="0" smtClean="0"/>
              <a:t> </a:t>
            </a:r>
            <a:r>
              <a:rPr lang="cs-CZ" i="1" dirty="0" err="1" smtClean="0"/>
              <a:t>entreprise</a:t>
            </a:r>
            <a:r>
              <a:rPr lang="cs-CZ" i="1" dirty="0" smtClean="0"/>
              <a:t> ? – </a:t>
            </a:r>
            <a:r>
              <a:rPr lang="cs-CZ" i="1" dirty="0" smtClean="0">
                <a:solidFill>
                  <a:srgbClr val="0070C0"/>
                </a:solidFill>
              </a:rPr>
              <a:t>Parce </a:t>
            </a:r>
            <a:r>
              <a:rPr lang="cs-CZ" i="1" dirty="0" err="1" smtClean="0">
                <a:solidFill>
                  <a:srgbClr val="0070C0"/>
                </a:solidFill>
              </a:rPr>
              <a:t>que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fr-FR" i="1" dirty="0"/>
              <a:t>j'avais envie de développer mes propres </a:t>
            </a:r>
            <a:r>
              <a:rPr lang="fr-FR" i="1" dirty="0" smtClean="0"/>
              <a:t>projets</a:t>
            </a:r>
            <a:r>
              <a:rPr lang="cs-CZ" i="1" dirty="0" smtClean="0"/>
              <a:t>. </a:t>
            </a:r>
          </a:p>
          <a:p>
            <a:pPr marL="45720" indent="0">
              <a:buNone/>
            </a:pPr>
            <a:r>
              <a:rPr lang="cs-CZ" i="1" dirty="0" err="1" smtClean="0"/>
              <a:t>Aujourd´hui</a:t>
            </a:r>
            <a:r>
              <a:rPr lang="cs-CZ" i="1" dirty="0" smtClean="0"/>
              <a:t>, </a:t>
            </a:r>
            <a:r>
              <a:rPr lang="cs-CZ" i="1" dirty="0" err="1" smtClean="0"/>
              <a:t>Pierre</a:t>
            </a:r>
            <a:r>
              <a:rPr lang="cs-CZ" i="1" dirty="0" smtClean="0"/>
              <a:t> ne </a:t>
            </a:r>
            <a:r>
              <a:rPr lang="cs-CZ" i="1" dirty="0" err="1" smtClean="0"/>
              <a:t>viendra</a:t>
            </a:r>
            <a:r>
              <a:rPr lang="cs-CZ" i="1" dirty="0" smtClean="0"/>
              <a:t> pas au </a:t>
            </a:r>
            <a:r>
              <a:rPr lang="cs-CZ" i="1" dirty="0" err="1" smtClean="0"/>
              <a:t>travail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0070C0"/>
                </a:solidFill>
              </a:rPr>
              <a:t>parce </a:t>
            </a:r>
            <a:r>
              <a:rPr lang="cs-CZ" i="1" dirty="0" err="1" smtClean="0">
                <a:solidFill>
                  <a:srgbClr val="0070C0"/>
                </a:solidFill>
              </a:rPr>
              <a:t>qu´</a:t>
            </a:r>
            <a:r>
              <a:rPr lang="cs-CZ" i="1" dirty="0" err="1" smtClean="0"/>
              <a:t>il</a:t>
            </a:r>
            <a:r>
              <a:rPr lang="cs-CZ" i="1" dirty="0" smtClean="0"/>
              <a:t> a la </a:t>
            </a:r>
            <a:r>
              <a:rPr lang="cs-CZ" i="1" dirty="0" err="1" smtClean="0"/>
              <a:t>grippe</a:t>
            </a:r>
            <a:r>
              <a:rPr lang="cs-CZ" i="1" dirty="0" smtClean="0"/>
              <a:t>.</a:t>
            </a:r>
          </a:p>
          <a:p>
            <a:pPr marL="45720" indent="0">
              <a:buNone/>
            </a:pPr>
            <a:r>
              <a:rPr lang="cs-CZ" i="1" dirty="0" smtClean="0">
                <a:solidFill>
                  <a:srgbClr val="0070C0"/>
                </a:solidFill>
              </a:rPr>
              <a:t>Parce </a:t>
            </a:r>
            <a:r>
              <a:rPr lang="cs-CZ" i="1" dirty="0" err="1" smtClean="0">
                <a:solidFill>
                  <a:srgbClr val="0070C0"/>
                </a:solidFill>
              </a:rPr>
              <a:t>que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fr-FR" i="1" dirty="0" smtClean="0"/>
              <a:t>les </a:t>
            </a:r>
            <a:r>
              <a:rPr lang="fr-FR" i="1" dirty="0"/>
              <a:t>impôts sont nettement moins </a:t>
            </a:r>
            <a:r>
              <a:rPr lang="fr-FR" i="1" dirty="0" smtClean="0"/>
              <a:t>élevés</a:t>
            </a:r>
            <a:r>
              <a:rPr lang="cs-CZ" b="1" i="1" dirty="0" smtClean="0"/>
              <a:t>,</a:t>
            </a:r>
            <a:r>
              <a:rPr lang="cs-CZ" i="1" dirty="0" smtClean="0"/>
              <a:t> </a:t>
            </a:r>
            <a:r>
              <a:rPr lang="fr-FR" i="1" dirty="0" smtClean="0"/>
              <a:t>ils </a:t>
            </a:r>
            <a:r>
              <a:rPr lang="fr-FR" i="1" dirty="0"/>
              <a:t>peuvent garder</a:t>
            </a:r>
            <a:r>
              <a:rPr lang="cs-CZ" i="1" dirty="0"/>
              <a:t> </a:t>
            </a:r>
            <a:r>
              <a:rPr lang="fr-FR" i="1" dirty="0"/>
              <a:t>une part plus importante de leurs </a:t>
            </a:r>
            <a:r>
              <a:rPr lang="fr-FR" i="1" dirty="0" smtClean="0"/>
              <a:t>revenu</a:t>
            </a:r>
            <a:r>
              <a:rPr lang="cs-CZ" i="1" dirty="0" smtClean="0"/>
              <a:t>s.</a:t>
            </a:r>
            <a:endParaRPr lang="cs-CZ" i="1" dirty="0"/>
          </a:p>
        </p:txBody>
      </p:sp>
      <p:sp>
        <p:nvSpPr>
          <p:cNvPr id="4" name="Ovál 3"/>
          <p:cNvSpPr/>
          <p:nvPr/>
        </p:nvSpPr>
        <p:spPr>
          <a:xfrm rot="558218">
            <a:off x="5834875" y="1600200"/>
            <a:ext cx="3279853" cy="914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rgbClr val="002060"/>
                </a:solidFill>
              </a:rPr>
              <a:t>Attention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fr-FR" sz="2400" dirty="0" smtClean="0">
                <a:solidFill>
                  <a:srgbClr val="002060"/>
                </a:solidFill>
              </a:rPr>
              <a:t>à</a:t>
            </a:r>
            <a:r>
              <a:rPr lang="cs-CZ" sz="2400" dirty="0" smtClean="0">
                <a:solidFill>
                  <a:srgbClr val="002060"/>
                </a:solidFill>
              </a:rPr>
              <a:t> la </a:t>
            </a:r>
            <a:r>
              <a:rPr lang="cs-CZ" sz="2400" dirty="0" err="1" smtClean="0">
                <a:solidFill>
                  <a:srgbClr val="002060"/>
                </a:solidFill>
              </a:rPr>
              <a:t>ponctuation</a:t>
            </a: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17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puisque</a:t>
            </a:r>
            <a:r>
              <a:rPr lang="cs-CZ" smtClean="0"/>
              <a:t> = protože, vždyť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mtClean="0"/>
              <a:t>introduit la cause qui est connue par l’interlocuteur (montre, prouve, argumente)</a:t>
            </a:r>
          </a:p>
          <a:p>
            <a:pPr>
              <a:buFontTx/>
              <a:buChar char="-"/>
            </a:pPr>
            <a:endParaRPr lang="cs-CZ" i="1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fr-FR" i="1">
                <a:solidFill>
                  <a:srgbClr val="0070C0"/>
                </a:solidFill>
              </a:rPr>
              <a:t>Puisque</a:t>
            </a:r>
            <a:r>
              <a:rPr lang="fr-FR" i="1"/>
              <a:t> j'ai été nommée en août 1999, j'entame donc ma dernière pleine année d'exercice.</a:t>
            </a:r>
          </a:p>
          <a:p>
            <a:pPr marL="45720" indent="0">
              <a:buNone/>
            </a:pPr>
            <a:r>
              <a:rPr lang="fr-FR" i="1"/>
              <a:t>Les perspectives de retrouver de</a:t>
            </a:r>
            <a:r>
              <a:rPr lang="cs-CZ" i="1"/>
              <a:t> </a:t>
            </a:r>
            <a:r>
              <a:rPr lang="fr-FR" i="1"/>
              <a:t>nouveaux emplois sont très réduites, </a:t>
            </a:r>
            <a:r>
              <a:rPr lang="fr-FR" i="1">
                <a:solidFill>
                  <a:srgbClr val="0070C0"/>
                </a:solidFill>
              </a:rPr>
              <a:t>puisque</a:t>
            </a:r>
            <a:r>
              <a:rPr lang="fr-FR" i="1"/>
              <a:t> </a:t>
            </a:r>
            <a:r>
              <a:rPr lang="fr-FR" i="1" smtClean="0"/>
              <a:t>les</a:t>
            </a:r>
            <a:r>
              <a:rPr lang="cs-CZ" i="1" smtClean="0"/>
              <a:t> </a:t>
            </a:r>
            <a:r>
              <a:rPr lang="fr-FR" i="1" smtClean="0"/>
              <a:t>salariés </a:t>
            </a:r>
            <a:r>
              <a:rPr lang="fr-FR" i="1"/>
              <a:t>licenciés appartiennent souvent aux catégories de main-d'œuvre les plus âgées et sans qualification.</a:t>
            </a:r>
          </a:p>
          <a:p>
            <a:pPr marL="45720" indent="0">
              <a:buNone/>
            </a:pPr>
            <a:endParaRPr lang="cs-CZ" smtClean="0"/>
          </a:p>
          <a:p>
            <a:pPr marL="45720" indent="0">
              <a:buNone/>
            </a:pPr>
            <a:endParaRPr lang="cs-CZ"/>
          </a:p>
          <a:p>
            <a:pPr marL="45720" indent="0">
              <a:buNone/>
            </a:pPr>
            <a:endParaRPr lang="cs-CZ" smtClean="0"/>
          </a:p>
          <a:p>
            <a:pPr marL="45720" indent="0">
              <a:buNone/>
            </a:pPr>
            <a:endParaRPr lang="cs-CZ"/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9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car</a:t>
            </a:r>
            <a:r>
              <a:rPr lang="cs-CZ" smtClean="0"/>
              <a:t> = neboť, protože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smtClean="0"/>
              <a:t>il n’est pas possible d’utiliser </a:t>
            </a:r>
            <a:r>
              <a:rPr lang="cs-CZ" i="1" smtClean="0"/>
              <a:t>car</a:t>
            </a:r>
            <a:r>
              <a:rPr lang="cs-CZ" smtClean="0"/>
              <a:t> en répondant </a:t>
            </a:r>
            <a:r>
              <a:rPr lang="fr-FR" smtClean="0"/>
              <a:t>à</a:t>
            </a:r>
            <a:r>
              <a:rPr lang="cs-CZ" smtClean="0"/>
              <a:t> la question avec Pourquoi ?</a:t>
            </a:r>
          </a:p>
          <a:p>
            <a:pPr>
              <a:buFontTx/>
              <a:buChar char="-"/>
            </a:pPr>
            <a:r>
              <a:rPr lang="cs-CZ" i="1" smtClean="0"/>
              <a:t>car</a:t>
            </a:r>
            <a:r>
              <a:rPr lang="cs-CZ" smtClean="0"/>
              <a:t> ne figure pas en début de la phrase</a:t>
            </a:r>
          </a:p>
          <a:p>
            <a:pPr>
              <a:buFontTx/>
              <a:buChar char="-"/>
            </a:pPr>
            <a:r>
              <a:rPr lang="cs-CZ" i="1" smtClean="0"/>
              <a:t>car</a:t>
            </a:r>
            <a:r>
              <a:rPr lang="cs-CZ" smtClean="0"/>
              <a:t> est souvent utilisé dans la langue écrite</a:t>
            </a:r>
          </a:p>
          <a:p>
            <a:pPr>
              <a:buFontTx/>
              <a:buChar char="-"/>
            </a:pPr>
            <a:endParaRPr lang="cs-CZ"/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fr-FR" i="1"/>
              <a:t>Ce débat </a:t>
            </a:r>
            <a:r>
              <a:rPr lang="fr-FR" i="1" smtClean="0"/>
              <a:t>nous</a:t>
            </a:r>
            <a:r>
              <a:rPr lang="cs-CZ" i="1" smtClean="0"/>
              <a:t> </a:t>
            </a:r>
            <a:r>
              <a:rPr lang="fr-FR" i="1" smtClean="0"/>
              <a:t>concerne </a:t>
            </a:r>
            <a:r>
              <a:rPr lang="fr-FR" i="1"/>
              <a:t>tous </a:t>
            </a:r>
            <a:r>
              <a:rPr lang="fr-FR" i="1">
                <a:solidFill>
                  <a:srgbClr val="0070C0"/>
                </a:solidFill>
              </a:rPr>
              <a:t>car</a:t>
            </a:r>
            <a:r>
              <a:rPr lang="fr-FR" i="1"/>
              <a:t> la question est </a:t>
            </a:r>
            <a:r>
              <a:rPr lang="fr-FR" i="1" smtClean="0"/>
              <a:t>sérieus</a:t>
            </a:r>
            <a:r>
              <a:rPr lang="cs-CZ" i="1" smtClean="0"/>
              <a:t>e.</a:t>
            </a:r>
          </a:p>
          <a:p>
            <a:pPr marL="45720" indent="0">
              <a:buNone/>
            </a:pPr>
            <a:r>
              <a:rPr lang="cs-CZ" i="1" smtClean="0"/>
              <a:t>Il est conseillé de d</a:t>
            </a:r>
            <a:r>
              <a:rPr lang="fr-FR" i="1" smtClean="0"/>
              <a:t>emander plusieurs devis avant de</a:t>
            </a:r>
            <a:r>
              <a:rPr lang="cs-CZ" i="1" smtClean="0"/>
              <a:t> </a:t>
            </a:r>
            <a:r>
              <a:rPr lang="fr-FR" i="1" smtClean="0"/>
              <a:t>prendre une décision, </a:t>
            </a:r>
            <a:r>
              <a:rPr lang="fr-FR" i="1" smtClean="0">
                <a:solidFill>
                  <a:srgbClr val="0070C0"/>
                </a:solidFill>
              </a:rPr>
              <a:t>car</a:t>
            </a:r>
            <a:r>
              <a:rPr lang="fr-FR" i="1" smtClean="0"/>
              <a:t> les frais varient beaucoup d'un professionnel à l'autre.</a:t>
            </a:r>
            <a:endParaRPr lang="cs-CZ" i="1" smtClean="0"/>
          </a:p>
          <a:p>
            <a:pPr marL="45720" indent="0">
              <a:buNone/>
            </a:pPr>
            <a:r>
              <a:rPr lang="fr-FR" i="1" smtClean="0"/>
              <a:t>Ces</a:t>
            </a:r>
            <a:r>
              <a:rPr lang="cs-CZ" i="1" smtClean="0"/>
              <a:t> </a:t>
            </a:r>
            <a:r>
              <a:rPr lang="fr-FR" i="1" smtClean="0"/>
              <a:t>services se sont développés, </a:t>
            </a:r>
            <a:r>
              <a:rPr lang="fr-FR" i="1" smtClean="0">
                <a:solidFill>
                  <a:srgbClr val="0070C0"/>
                </a:solidFill>
              </a:rPr>
              <a:t>car</a:t>
            </a:r>
            <a:r>
              <a:rPr lang="fr-FR" i="1" smtClean="0"/>
              <a:t> ils sont indispensables pour permettre de trouver un équilibre entre la vie </a:t>
            </a:r>
            <a:r>
              <a:rPr lang="cs-CZ" i="1" smtClean="0"/>
              <a:t>personnelle et la vie professionnelle.</a:t>
            </a:r>
            <a:endParaRPr lang="fr-FR" i="1" smtClean="0"/>
          </a:p>
          <a:p>
            <a:pPr marL="45720" indent="0">
              <a:buNone/>
            </a:pPr>
            <a:endParaRPr lang="fr-FR" i="1"/>
          </a:p>
          <a:p>
            <a:pPr marL="45720" indent="0">
              <a:buNone/>
            </a:pPr>
            <a:endParaRPr lang="cs-CZ" i="1" smtClean="0"/>
          </a:p>
          <a:p>
            <a:pPr marL="45720" indent="0">
              <a:buNone/>
            </a:pPr>
            <a:endParaRPr lang="fr-FR"/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30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étant donné que/vu que/du fait que </a:t>
            </a:r>
            <a:r>
              <a:rPr lang="cs-CZ" smtClean="0"/>
              <a:t>= vzhledem k tomu, že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>
              <a:solidFill>
                <a:srgbClr val="0070C0"/>
              </a:solidFill>
            </a:endParaRPr>
          </a:p>
          <a:p>
            <a:r>
              <a:rPr lang="cs-CZ" smtClean="0">
                <a:solidFill>
                  <a:srgbClr val="0070C0"/>
                </a:solidFill>
              </a:rPr>
              <a:t>étant donné que </a:t>
            </a:r>
            <a:r>
              <a:rPr lang="cs-CZ" smtClean="0"/>
              <a:t>– se trouve souvent en début de la phrase</a:t>
            </a:r>
            <a:endParaRPr lang="cs-CZ"/>
          </a:p>
          <a:p>
            <a:pPr marL="45720" indent="0">
              <a:buNone/>
            </a:pPr>
            <a:r>
              <a:rPr lang="fr-FR" i="1">
                <a:solidFill>
                  <a:srgbClr val="0070C0"/>
                </a:solidFill>
              </a:rPr>
              <a:t>Étant donné que </a:t>
            </a:r>
            <a:r>
              <a:rPr lang="cs-CZ" i="1" smtClean="0"/>
              <a:t>le volume des ventes a diminué, on a d</a:t>
            </a:r>
            <a:r>
              <a:rPr lang="fr-FR" i="1" smtClean="0"/>
              <a:t>û</a:t>
            </a:r>
            <a:r>
              <a:rPr lang="cs-CZ" i="1" smtClean="0"/>
              <a:t> limiter la production.</a:t>
            </a:r>
          </a:p>
          <a:p>
            <a:pPr marL="45720" indent="0">
              <a:buNone/>
            </a:pPr>
            <a:endParaRPr lang="cs-CZ"/>
          </a:p>
          <a:p>
            <a:r>
              <a:rPr lang="cs-CZ" smtClean="0">
                <a:solidFill>
                  <a:srgbClr val="0070C0"/>
                </a:solidFill>
              </a:rPr>
              <a:t>vu que/du fait que</a:t>
            </a:r>
          </a:p>
          <a:p>
            <a:pPr marL="45720" indent="0">
              <a:buNone/>
            </a:pPr>
            <a:r>
              <a:rPr lang="cs-CZ" i="1" smtClean="0"/>
              <a:t>On ne peut pas se fier </a:t>
            </a:r>
            <a:r>
              <a:rPr lang="fr-FR" i="1" smtClean="0"/>
              <a:t>à</a:t>
            </a:r>
            <a:r>
              <a:rPr lang="cs-CZ" i="1" smtClean="0"/>
              <a:t> ces résultats, </a:t>
            </a:r>
            <a:r>
              <a:rPr lang="cs-CZ" i="1" smtClean="0">
                <a:solidFill>
                  <a:srgbClr val="0070C0"/>
                </a:solidFill>
              </a:rPr>
              <a:t>vu que </a:t>
            </a:r>
            <a:r>
              <a:rPr lang="cs-CZ" i="1" smtClean="0"/>
              <a:t>les calculs sont approximatifs.</a:t>
            </a:r>
          </a:p>
          <a:p>
            <a:pPr marL="45720" indent="0">
              <a:buNone/>
            </a:pPr>
            <a:r>
              <a:rPr lang="cs-CZ" i="1" smtClean="0"/>
              <a:t>Il faut renoncer </a:t>
            </a:r>
            <a:r>
              <a:rPr lang="fr-FR" i="1" smtClean="0"/>
              <a:t>à</a:t>
            </a:r>
            <a:r>
              <a:rPr lang="cs-CZ" i="1" smtClean="0"/>
              <a:t> ces dépenses, </a:t>
            </a:r>
            <a:r>
              <a:rPr lang="cs-CZ" i="1" smtClean="0">
                <a:solidFill>
                  <a:srgbClr val="0070C0"/>
                </a:solidFill>
              </a:rPr>
              <a:t>du fait que </a:t>
            </a:r>
            <a:r>
              <a:rPr lang="cs-CZ" i="1" smtClean="0"/>
              <a:t>les crédits sont épuisés.</a:t>
            </a:r>
          </a:p>
          <a:p>
            <a:pPr marL="45720" indent="0">
              <a:buNone/>
            </a:pPr>
            <a:endParaRPr lang="cs-CZ" smtClean="0"/>
          </a:p>
          <a:p>
            <a:pPr marL="45720" indent="0">
              <a:buNone/>
            </a:pPr>
            <a:endParaRPr lang="cs-CZ"/>
          </a:p>
          <a:p>
            <a:pPr marL="45720" indent="0">
              <a:buNone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43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comme</a:t>
            </a:r>
            <a:r>
              <a:rPr lang="cs-CZ" smtClean="0"/>
              <a:t> = protože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smtClean="0"/>
              <a:t>seulement si </a:t>
            </a:r>
            <a:r>
              <a:rPr lang="cs-CZ" i="1" smtClean="0"/>
              <a:t>comme</a:t>
            </a:r>
            <a:r>
              <a:rPr lang="cs-CZ" smtClean="0"/>
              <a:t> se trouve en début de la phrase</a:t>
            </a:r>
          </a:p>
          <a:p>
            <a:pPr>
              <a:buFontTx/>
              <a:buChar char="-"/>
            </a:pPr>
            <a:endParaRPr lang="cs-CZ"/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70C0"/>
                </a:solidFill>
              </a:rPr>
              <a:t>Comme</a:t>
            </a:r>
            <a:r>
              <a:rPr lang="cs-CZ" i="1" smtClean="0"/>
              <a:t> elle n´avait pas faim, elle a préféré travailler pendant la pause-déjeuner.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70C0"/>
                </a:solidFill>
              </a:rPr>
              <a:t>Comme</a:t>
            </a:r>
            <a:r>
              <a:rPr lang="cs-CZ" i="1" smtClean="0"/>
              <a:t> il n´a pas d´argent, il ne part pas en vacances.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70C0"/>
                </a:solidFill>
              </a:rPr>
              <a:t>Comme</a:t>
            </a:r>
            <a:r>
              <a:rPr lang="cs-CZ" i="1" smtClean="0"/>
              <a:t> elle est encore en arr</a:t>
            </a:r>
            <a:r>
              <a:rPr lang="fr-FR" i="1" smtClean="0"/>
              <a:t>ê</a:t>
            </a:r>
            <a:r>
              <a:rPr lang="cs-CZ" i="1" smtClean="0"/>
              <a:t>t maladie, je dois la remplacer.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65560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0070C0"/>
                </a:solidFill>
              </a:rPr>
              <a:t>sous prétexte que </a:t>
            </a:r>
            <a:r>
              <a:rPr lang="cs-CZ" smtClean="0"/>
              <a:t>= pod záminkou, že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cs-CZ" i="1" smtClean="0">
              <a:solidFill>
                <a:srgbClr val="00B050"/>
              </a:solidFill>
            </a:endParaRPr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cs-CZ" i="1" smtClean="0"/>
              <a:t>Elle a refusé de nous recevoir </a:t>
            </a:r>
            <a:r>
              <a:rPr lang="cs-CZ" i="1" smtClean="0">
                <a:solidFill>
                  <a:srgbClr val="0070C0"/>
                </a:solidFill>
              </a:rPr>
              <a:t>sous prétexte qu´</a:t>
            </a:r>
            <a:r>
              <a:rPr lang="cs-CZ" i="1" smtClean="0"/>
              <a:t>elle avait d´autres rendez-vous.</a:t>
            </a:r>
          </a:p>
          <a:p>
            <a:pPr marL="45720" indent="0">
              <a:buNone/>
            </a:pPr>
            <a:r>
              <a:rPr lang="cs-CZ" i="1" smtClean="0"/>
              <a:t>Ce matin, il n´est pas venu au travail </a:t>
            </a:r>
            <a:r>
              <a:rPr lang="cs-CZ" i="1" smtClean="0">
                <a:solidFill>
                  <a:srgbClr val="0070C0"/>
                </a:solidFill>
              </a:rPr>
              <a:t>sous prétexte que </a:t>
            </a:r>
            <a:r>
              <a:rPr lang="cs-CZ" i="1" smtClean="0"/>
              <a:t>sa fille était malade.</a:t>
            </a:r>
          </a:p>
          <a:p>
            <a:pPr marL="45720" indent="0">
              <a:buNone/>
            </a:pPr>
            <a:r>
              <a:rPr lang="cs-CZ" i="1" smtClean="0"/>
              <a:t>Il a </a:t>
            </a:r>
            <a:r>
              <a:rPr lang="fr-FR" i="1"/>
              <a:t>refusé de </a:t>
            </a:r>
            <a:r>
              <a:rPr lang="cs-CZ" i="1" smtClean="0"/>
              <a:t>répondre </a:t>
            </a:r>
            <a:r>
              <a:rPr lang="fr-FR" i="1" smtClean="0"/>
              <a:t>au </a:t>
            </a:r>
            <a:r>
              <a:rPr lang="fr-FR" i="1"/>
              <a:t>questionnaire </a:t>
            </a:r>
            <a:r>
              <a:rPr lang="fr-FR" i="1">
                <a:solidFill>
                  <a:srgbClr val="0070C0"/>
                </a:solidFill>
              </a:rPr>
              <a:t>sous prétexte que </a:t>
            </a:r>
            <a:r>
              <a:rPr lang="fr-FR" i="1"/>
              <a:t>cela lui </a:t>
            </a:r>
            <a:r>
              <a:rPr lang="cs-CZ" i="1" smtClean="0"/>
              <a:t>prendrait trop de temps.</a:t>
            </a:r>
            <a:endParaRPr lang="fr-FR" i="1"/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28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solidFill>
                  <a:srgbClr val="0070C0"/>
                </a:solidFill>
              </a:rPr>
              <a:t>à</a:t>
            </a:r>
            <a:r>
              <a:rPr lang="cs-CZ" smtClean="0">
                <a:solidFill>
                  <a:srgbClr val="0070C0"/>
                </a:solidFill>
              </a:rPr>
              <a:t> cause de </a:t>
            </a:r>
            <a:r>
              <a:rPr lang="cs-CZ" smtClean="0"/>
              <a:t>= kvůli</a:t>
            </a:r>
            <a:br>
              <a:rPr lang="cs-CZ" smtClean="0"/>
            </a:br>
            <a:r>
              <a:rPr lang="cs-CZ" smtClean="0">
                <a:solidFill>
                  <a:srgbClr val="0070C0"/>
                </a:solidFill>
              </a:rPr>
              <a:t>gr</a:t>
            </a:r>
            <a:r>
              <a:rPr lang="fr-FR" smtClean="0">
                <a:solidFill>
                  <a:srgbClr val="0070C0"/>
                </a:solidFill>
              </a:rPr>
              <a:t>â</a:t>
            </a:r>
            <a:r>
              <a:rPr lang="cs-CZ" smtClean="0">
                <a:solidFill>
                  <a:srgbClr val="0070C0"/>
                </a:solidFill>
              </a:rPr>
              <a:t>ce </a:t>
            </a:r>
            <a:r>
              <a:rPr lang="fr-FR" smtClean="0">
                <a:solidFill>
                  <a:srgbClr val="0070C0"/>
                </a:solidFill>
              </a:rPr>
              <a:t>à</a:t>
            </a:r>
            <a:r>
              <a:rPr lang="cs-CZ" smtClean="0">
                <a:solidFill>
                  <a:srgbClr val="0070C0"/>
                </a:solidFill>
              </a:rPr>
              <a:t> </a:t>
            </a:r>
            <a:r>
              <a:rPr lang="cs-CZ" smtClean="0"/>
              <a:t>= díky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mtClean="0"/>
          </a:p>
          <a:p>
            <a:r>
              <a:rPr lang="fr-FR" smtClean="0">
                <a:solidFill>
                  <a:srgbClr val="0070C0"/>
                </a:solidFill>
              </a:rPr>
              <a:t>à</a:t>
            </a:r>
            <a:r>
              <a:rPr lang="cs-CZ" smtClean="0">
                <a:solidFill>
                  <a:srgbClr val="0070C0"/>
                </a:solidFill>
              </a:rPr>
              <a:t> cause de </a:t>
            </a:r>
            <a:r>
              <a:rPr lang="cs-CZ" smtClean="0"/>
              <a:t>– introduit une cause négative/subjective</a:t>
            </a:r>
          </a:p>
          <a:p>
            <a:pPr marL="45720" indent="0">
              <a:buNone/>
            </a:pPr>
            <a:r>
              <a:rPr lang="cs-CZ" i="1" smtClean="0"/>
              <a:t>Les prix des produits alimentaires ont augmenté </a:t>
            </a:r>
            <a:r>
              <a:rPr lang="fr-FR" i="1" smtClean="0">
                <a:solidFill>
                  <a:srgbClr val="0070C0"/>
                </a:solidFill>
              </a:rPr>
              <a:t>à</a:t>
            </a:r>
            <a:r>
              <a:rPr lang="cs-CZ" i="1" smtClean="0">
                <a:solidFill>
                  <a:srgbClr val="0070C0"/>
                </a:solidFill>
              </a:rPr>
              <a:t> cause de </a:t>
            </a:r>
            <a:r>
              <a:rPr lang="cs-CZ" i="1" smtClean="0"/>
              <a:t>la sécheresse.</a:t>
            </a:r>
            <a:endParaRPr lang="cs-CZ" i="1"/>
          </a:p>
          <a:p>
            <a:pPr marL="45720" indent="0">
              <a:buNone/>
            </a:pPr>
            <a:r>
              <a:rPr lang="cs-CZ" i="1" smtClean="0"/>
              <a:t>Je me suis trompé </a:t>
            </a:r>
            <a:r>
              <a:rPr lang="fr-FR" i="1" smtClean="0">
                <a:solidFill>
                  <a:srgbClr val="0070C0"/>
                </a:solidFill>
              </a:rPr>
              <a:t>à</a:t>
            </a:r>
            <a:r>
              <a:rPr lang="cs-CZ" i="1" smtClean="0">
                <a:solidFill>
                  <a:srgbClr val="0070C0"/>
                </a:solidFill>
              </a:rPr>
              <a:t> cause de </a:t>
            </a:r>
            <a:r>
              <a:rPr lang="cs-CZ" i="1" smtClean="0"/>
              <a:t>toi.</a:t>
            </a:r>
          </a:p>
          <a:p>
            <a:pPr marL="45720" indent="0">
              <a:buNone/>
            </a:pPr>
            <a:endParaRPr lang="cs-CZ" smtClean="0"/>
          </a:p>
          <a:p>
            <a:r>
              <a:rPr lang="cs-CZ" smtClean="0">
                <a:solidFill>
                  <a:srgbClr val="0070C0"/>
                </a:solidFill>
              </a:rPr>
              <a:t>gr</a:t>
            </a:r>
            <a:r>
              <a:rPr lang="fr-FR" smtClean="0">
                <a:solidFill>
                  <a:srgbClr val="0070C0"/>
                </a:solidFill>
              </a:rPr>
              <a:t>â</a:t>
            </a:r>
            <a:r>
              <a:rPr lang="cs-CZ" smtClean="0">
                <a:solidFill>
                  <a:srgbClr val="0070C0"/>
                </a:solidFill>
              </a:rPr>
              <a:t>ce </a:t>
            </a:r>
            <a:r>
              <a:rPr lang="fr-FR" smtClean="0">
                <a:solidFill>
                  <a:srgbClr val="0070C0"/>
                </a:solidFill>
              </a:rPr>
              <a:t>à</a:t>
            </a:r>
            <a:r>
              <a:rPr lang="cs-CZ" smtClean="0">
                <a:solidFill>
                  <a:srgbClr val="0070C0"/>
                </a:solidFill>
              </a:rPr>
              <a:t> </a:t>
            </a:r>
            <a:r>
              <a:rPr lang="cs-CZ" smtClean="0"/>
              <a:t>– introduit une cause positive/subjective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70C0"/>
                </a:solidFill>
              </a:rPr>
              <a:t>Gr</a:t>
            </a:r>
            <a:r>
              <a:rPr lang="fr-FR" i="1" smtClean="0">
                <a:solidFill>
                  <a:srgbClr val="0070C0"/>
                </a:solidFill>
              </a:rPr>
              <a:t>â</a:t>
            </a:r>
            <a:r>
              <a:rPr lang="cs-CZ" i="1" smtClean="0">
                <a:solidFill>
                  <a:srgbClr val="0070C0"/>
                </a:solidFill>
              </a:rPr>
              <a:t>ce </a:t>
            </a:r>
            <a:r>
              <a:rPr lang="fr-FR" i="1" smtClean="0">
                <a:solidFill>
                  <a:srgbClr val="0070C0"/>
                </a:solidFill>
              </a:rPr>
              <a:t>à</a:t>
            </a:r>
            <a:r>
              <a:rPr lang="cs-CZ" i="1" smtClean="0">
                <a:solidFill>
                  <a:srgbClr val="0070C0"/>
                </a:solidFill>
              </a:rPr>
              <a:t> </a:t>
            </a:r>
            <a:r>
              <a:rPr lang="cs-CZ" i="1" smtClean="0"/>
              <a:t>ce fonds nous pourrons payer toutes les dépenses.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70C0"/>
                </a:solidFill>
              </a:rPr>
              <a:t>Gr</a:t>
            </a:r>
            <a:r>
              <a:rPr lang="fr-FR" i="1" smtClean="0">
                <a:solidFill>
                  <a:srgbClr val="0070C0"/>
                </a:solidFill>
              </a:rPr>
              <a:t>â</a:t>
            </a:r>
            <a:r>
              <a:rPr lang="cs-CZ" i="1" smtClean="0">
                <a:solidFill>
                  <a:srgbClr val="0070C0"/>
                </a:solidFill>
              </a:rPr>
              <a:t>ce </a:t>
            </a:r>
            <a:r>
              <a:rPr lang="fr-FR" i="1" smtClean="0">
                <a:solidFill>
                  <a:srgbClr val="0070C0"/>
                </a:solidFill>
              </a:rPr>
              <a:t>à</a:t>
            </a:r>
            <a:r>
              <a:rPr lang="cs-CZ" i="1" smtClean="0">
                <a:solidFill>
                  <a:srgbClr val="0070C0"/>
                </a:solidFill>
              </a:rPr>
              <a:t> </a:t>
            </a:r>
            <a:r>
              <a:rPr lang="cs-CZ" i="1" smtClean="0"/>
              <a:t>votre aide, nous avons pu vaincre toutes les difficultés.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76221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Základna</Template>
  <TotalTime>166</TotalTime>
  <Words>735</Words>
  <Application>Microsoft Office PowerPoint</Application>
  <PresentationFormat>A4 (210 × 297 mm)</PresentationFormat>
  <Paragraphs>96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Corbel</vt:lpstr>
      <vt:lpstr>Základ</vt:lpstr>
      <vt:lpstr>L’expression  de la cause</vt:lpstr>
      <vt:lpstr>Prezentace aplikace PowerPoint</vt:lpstr>
      <vt:lpstr>parce que = protože</vt:lpstr>
      <vt:lpstr>puisque = protože, vždyť</vt:lpstr>
      <vt:lpstr>car = neboť, protože</vt:lpstr>
      <vt:lpstr>étant donné que/vu que/du fait que = vzhledem k tomu, že</vt:lpstr>
      <vt:lpstr>comme = protože</vt:lpstr>
      <vt:lpstr>sous prétexte que = pod záminkou, že</vt:lpstr>
      <vt:lpstr>à cause de = kvůli grâce à = díky</vt:lpstr>
      <vt:lpstr>étant donné/du fait de/vu/en raison de = vzhledem k</vt:lpstr>
      <vt:lpstr>faute de = z nedostatku</vt:lpstr>
      <vt:lpstr>en effet = totiž, ovšem, vždyť, opravdu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Vyjádření příčiny, důsledku a účelu</dc:title>
  <dc:creator>Červenková Marie</dc:creator>
  <cp:lastModifiedBy>Červenková Marie</cp:lastModifiedBy>
  <cp:revision>17</cp:revision>
  <dcterms:created xsi:type="dcterms:W3CDTF">2016-07-21T08:56:46Z</dcterms:created>
  <dcterms:modified xsi:type="dcterms:W3CDTF">2016-12-16T11:10:01Z</dcterms:modified>
</cp:coreProperties>
</file>