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7" r:id="rId3"/>
    <p:sldId id="259" r:id="rId4"/>
    <p:sldId id="260" r:id="rId5"/>
    <p:sldId id="272" r:id="rId6"/>
    <p:sldId id="273" r:id="rId7"/>
    <p:sldId id="261" r:id="rId8"/>
    <p:sldId id="262" r:id="rId9"/>
    <p:sldId id="263" r:id="rId10"/>
    <p:sldId id="264" r:id="rId11"/>
    <p:sldId id="265" r:id="rId12"/>
    <p:sldId id="266" r:id="rId13"/>
    <p:sldId id="269" r:id="rId14"/>
    <p:sldId id="267" r:id="rId15"/>
    <p:sldId id="268" r:id="rId16"/>
    <p:sldId id="270" r:id="rId17"/>
    <p:sldId id="271" r:id="rId1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62" d="100"/>
          <a:sy n="62" d="100"/>
        </p:scale>
        <p:origin x="9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315CBA7-9C44-4F32-B5EB-705E9A19DEFB}" type="datetimeFigureOut">
              <a:rPr lang="cs-CZ" smtClean="0"/>
              <a:t>06.11.2017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1270376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315CBA7-9C44-4F32-B5EB-705E9A19DEFB}" type="datetimeFigureOut">
              <a:rPr lang="cs-CZ" smtClean="0"/>
              <a:t>06.11.2017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29389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315CBA7-9C44-4F32-B5EB-705E9A19DEFB}" type="datetimeFigureOut">
              <a:rPr lang="cs-CZ" smtClean="0"/>
              <a:t>06.11.2017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191141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315CBA7-9C44-4F32-B5EB-705E9A19DEFB}" type="datetimeFigureOut">
              <a:rPr lang="cs-CZ" smtClean="0"/>
              <a:t>06.11.2017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417225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315CBA7-9C44-4F32-B5EB-705E9A19DEFB}" type="datetimeFigureOut">
              <a:rPr lang="cs-CZ" smtClean="0"/>
              <a:t>06.11.2017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390129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315CBA7-9C44-4F32-B5EB-705E9A19DEFB}" type="datetimeFigureOut">
              <a:rPr lang="cs-CZ" smtClean="0"/>
              <a:t>06.11.2017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175698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315CBA7-9C44-4F32-B5EB-705E9A19DEFB}" type="datetimeFigureOut">
              <a:rPr lang="cs-CZ" smtClean="0"/>
              <a:t>06.11.2017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218695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315CBA7-9C44-4F32-B5EB-705E9A19DEFB}" type="datetimeFigureOut">
              <a:rPr lang="cs-CZ" smtClean="0"/>
              <a:t>06.11.2017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217094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315CBA7-9C44-4F32-B5EB-705E9A19DEFB}" type="datetimeFigureOut">
              <a:rPr lang="cs-CZ" smtClean="0"/>
              <a:t>06.11.2017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117140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315CBA7-9C44-4F32-B5EB-705E9A19DEFB}" type="datetimeFigureOut">
              <a:rPr lang="cs-CZ" smtClean="0"/>
              <a:t>06.11.2017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6636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315CBA7-9C44-4F32-B5EB-705E9A19DEFB}" type="datetimeFigureOut">
              <a:rPr lang="cs-CZ" smtClean="0"/>
              <a:t>06.11.2017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A0B44C-EBF1-4D8D-A5F4-22769574BAD6}" type="slidenum">
              <a:rPr lang="cs-CZ" smtClean="0"/>
              <a:t>‹#›</a:t>
            </a:fld>
            <a:endParaRPr lang="cs-CZ"/>
          </a:p>
        </p:txBody>
      </p:sp>
    </p:spTree>
    <p:extLst>
      <p:ext uri="{BB962C8B-B14F-4D97-AF65-F5344CB8AC3E}">
        <p14:creationId xmlns:p14="http://schemas.microsoft.com/office/powerpoint/2010/main" val="389647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5CBA7-9C44-4F32-B5EB-705E9A19DEFB}" type="datetimeFigureOut">
              <a:rPr lang="cs-CZ" smtClean="0"/>
              <a:t>06.11.2017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0B44C-EBF1-4D8D-A5F4-22769574BAD6}" type="slidenum">
              <a:rPr lang="cs-CZ" smtClean="0"/>
              <a:t>‹#›</a:t>
            </a:fld>
            <a:endParaRPr lang="cs-CZ"/>
          </a:p>
        </p:txBody>
      </p:sp>
    </p:spTree>
    <p:extLst>
      <p:ext uri="{BB962C8B-B14F-4D97-AF65-F5344CB8AC3E}">
        <p14:creationId xmlns:p14="http://schemas.microsoft.com/office/powerpoint/2010/main" val="383388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xi6dKIRjAaw"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hyc0cZIZ_Z8"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youtube.com/watch?v=TP_CPceCgh0" TargetMode="External"/><Relationship Id="rId4" Type="http://schemas.openxmlformats.org/officeDocument/2006/relationships/hyperlink" Target="https://www.youtube.com/watch?v=bPyKuGXpps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F2AF7B-1D4A-4F08-9B7F-1E00B16600F3}"/>
              </a:ext>
            </a:extLst>
          </p:cNvPr>
          <p:cNvSpPr>
            <a:spLocks noGrp="1"/>
          </p:cNvSpPr>
          <p:nvPr>
            <p:ph type="ctrTitle"/>
          </p:nvPr>
        </p:nvSpPr>
        <p:spPr>
          <a:xfrm>
            <a:off x="1524000" y="1700700"/>
            <a:ext cx="9144000" cy="2387600"/>
          </a:xfrm>
        </p:spPr>
        <p:txBody>
          <a:bodyPr>
            <a:normAutofit/>
          </a:bodyPr>
          <a:lstStyle/>
          <a:p>
            <a:r>
              <a:rPr lang="cs-CZ" sz="4200" cap="all" dirty="0" smtClean="0"/>
              <a:t>THE CASE OF THE CZECH REPUBLIC</a:t>
            </a:r>
            <a:endParaRPr lang="cs-CZ" sz="4200" cap="all" dirty="0"/>
          </a:p>
        </p:txBody>
      </p:sp>
      <p:sp>
        <p:nvSpPr>
          <p:cNvPr id="3" name="Podnadpis 2">
            <a:extLst>
              <a:ext uri="{FF2B5EF4-FFF2-40B4-BE49-F238E27FC236}">
                <a16:creationId xmlns:a16="http://schemas.microsoft.com/office/drawing/2014/main" id="{A6C2CAE7-DDDE-449A-A86E-27B7AB90F18B}"/>
              </a:ext>
            </a:extLst>
          </p:cNvPr>
          <p:cNvSpPr>
            <a:spLocks noGrp="1"/>
          </p:cNvSpPr>
          <p:nvPr>
            <p:ph type="subTitle" idx="1"/>
          </p:nvPr>
        </p:nvSpPr>
        <p:spPr>
          <a:xfrm>
            <a:off x="1524000" y="4447858"/>
            <a:ext cx="9144000" cy="1655762"/>
          </a:xfrm>
        </p:spPr>
        <p:txBody>
          <a:bodyPr/>
          <a:lstStyle/>
          <a:p>
            <a:r>
              <a:rPr lang="cs-CZ" dirty="0"/>
              <a:t>Mgr. Eva Taterova, M.A., Ph.D.</a:t>
            </a:r>
          </a:p>
          <a:p>
            <a:r>
              <a:rPr lang="en-US" dirty="0"/>
              <a:t>Democratization and Democracy in the East-Central Europe</a:t>
            </a:r>
          </a:p>
          <a:p>
            <a:r>
              <a:rPr lang="cs-CZ" dirty="0" smtClean="0"/>
              <a:t>11/6/2017</a:t>
            </a:r>
            <a:endParaRPr lang="en-US" dirty="0"/>
          </a:p>
          <a:p>
            <a:endParaRPr lang="cs-CZ" dirty="0"/>
          </a:p>
        </p:txBody>
      </p:sp>
      <p:pic>
        <p:nvPicPr>
          <p:cNvPr id="6" name="Obrázek 5"/>
          <p:cNvPicPr>
            <a:picLocks noChangeAspect="1"/>
          </p:cNvPicPr>
          <p:nvPr/>
        </p:nvPicPr>
        <p:blipFill>
          <a:blip r:embed="rId2"/>
          <a:stretch>
            <a:fillRect/>
          </a:stretch>
        </p:blipFill>
        <p:spPr>
          <a:xfrm>
            <a:off x="0" y="0"/>
            <a:ext cx="3732245" cy="2457307"/>
          </a:xfrm>
          <a:prstGeom prst="rect">
            <a:avLst/>
          </a:prstGeom>
        </p:spPr>
      </p:pic>
      <p:pic>
        <p:nvPicPr>
          <p:cNvPr id="8" name="Obrázek 7"/>
          <p:cNvPicPr>
            <a:picLocks noChangeAspect="1"/>
          </p:cNvPicPr>
          <p:nvPr/>
        </p:nvPicPr>
        <p:blipFill>
          <a:blip r:embed="rId3"/>
          <a:stretch>
            <a:fillRect/>
          </a:stretch>
        </p:blipFill>
        <p:spPr>
          <a:xfrm>
            <a:off x="3694923" y="-8072"/>
            <a:ext cx="3237722" cy="2425743"/>
          </a:xfrm>
          <a:prstGeom prst="rect">
            <a:avLst/>
          </a:prstGeom>
        </p:spPr>
      </p:pic>
      <p:pic>
        <p:nvPicPr>
          <p:cNvPr id="9" name="Obrázek 8"/>
          <p:cNvPicPr>
            <a:picLocks noChangeAspect="1"/>
          </p:cNvPicPr>
          <p:nvPr/>
        </p:nvPicPr>
        <p:blipFill>
          <a:blip r:embed="rId4"/>
          <a:stretch>
            <a:fillRect/>
          </a:stretch>
        </p:blipFill>
        <p:spPr>
          <a:xfrm>
            <a:off x="6932646" y="0"/>
            <a:ext cx="2771192" cy="2418885"/>
          </a:xfrm>
          <a:prstGeom prst="rect">
            <a:avLst/>
          </a:prstGeom>
        </p:spPr>
      </p:pic>
      <p:pic>
        <p:nvPicPr>
          <p:cNvPr id="10" name="Obrázek 9"/>
          <p:cNvPicPr>
            <a:picLocks noChangeAspect="1"/>
          </p:cNvPicPr>
          <p:nvPr/>
        </p:nvPicPr>
        <p:blipFill>
          <a:blip r:embed="rId5"/>
          <a:stretch>
            <a:fillRect/>
          </a:stretch>
        </p:blipFill>
        <p:spPr>
          <a:xfrm>
            <a:off x="9703838" y="0"/>
            <a:ext cx="2598018" cy="2417671"/>
          </a:xfrm>
          <a:prstGeom prst="rect">
            <a:avLst/>
          </a:prstGeom>
        </p:spPr>
      </p:pic>
    </p:spTree>
    <p:extLst>
      <p:ext uri="{BB962C8B-B14F-4D97-AF65-F5344CB8AC3E}">
        <p14:creationId xmlns:p14="http://schemas.microsoft.com/office/powerpoint/2010/main" val="4168646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4"/>
          <p:cNvSpPr>
            <a:spLocks noGrp="1"/>
          </p:cNvSpPr>
          <p:nvPr>
            <p:ph type="title"/>
          </p:nvPr>
        </p:nvSpPr>
        <p:spPr/>
        <p:txBody>
          <a:bodyPr/>
          <a:lstStyle/>
          <a:p>
            <a:pPr eaLnBrk="1" hangingPunct="1"/>
            <a:r>
              <a:rPr lang="cs-CZ" altLang="cs-CZ">
                <a:solidFill>
                  <a:schemeClr val="tx1"/>
                </a:solidFill>
              </a:rPr>
              <a:t>VISEGRAD GROUP (V4)</a:t>
            </a:r>
            <a:endParaRPr lang="cs-CZ" altLang="cs-CZ"/>
          </a:p>
        </p:txBody>
      </p:sp>
      <p:sp>
        <p:nvSpPr>
          <p:cNvPr id="6" name="Zástupný symbol pro obsah 5"/>
          <p:cNvSpPr>
            <a:spLocks noGrp="1"/>
          </p:cNvSpPr>
          <p:nvPr>
            <p:ph sz="half" idx="1"/>
          </p:nvPr>
        </p:nvSpPr>
        <p:spPr>
          <a:xfrm>
            <a:off x="838200" y="1825625"/>
            <a:ext cx="6511724" cy="4351338"/>
          </a:xfrm>
        </p:spPr>
        <p:txBody>
          <a:bodyPr>
            <a:normAutofit fontScale="55000" lnSpcReduction="20000"/>
          </a:bodyPr>
          <a:lstStyle/>
          <a:p>
            <a:pPr marL="274320" indent="-274320">
              <a:spcBef>
                <a:spcPts val="580"/>
              </a:spcBef>
              <a:buFont typeface="Wingdings 2"/>
              <a:buChar char=""/>
              <a:defRPr/>
            </a:pPr>
            <a:r>
              <a:rPr lang="cs-CZ" dirty="0" err="1"/>
              <a:t>Established</a:t>
            </a:r>
            <a:r>
              <a:rPr lang="cs-CZ" dirty="0"/>
              <a:t> in </a:t>
            </a:r>
            <a:r>
              <a:rPr lang="cs-CZ" dirty="0" err="1"/>
              <a:t>February</a:t>
            </a:r>
            <a:r>
              <a:rPr lang="cs-CZ" dirty="0"/>
              <a:t> 1991 in </a:t>
            </a:r>
            <a:r>
              <a:rPr lang="cs-CZ" dirty="0" err="1"/>
              <a:t>Visegrad</a:t>
            </a:r>
            <a:r>
              <a:rPr lang="cs-CZ" dirty="0"/>
              <a:t>, </a:t>
            </a:r>
            <a:r>
              <a:rPr lang="cs-CZ" dirty="0" err="1"/>
              <a:t>Hungary</a:t>
            </a:r>
            <a:r>
              <a:rPr lang="cs-CZ" dirty="0"/>
              <a:t>.</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err="1"/>
              <a:t>Cooperation</a:t>
            </a:r>
            <a:r>
              <a:rPr lang="cs-CZ" dirty="0"/>
              <a:t> </a:t>
            </a:r>
            <a:r>
              <a:rPr lang="cs-CZ" dirty="0" err="1"/>
              <a:t>of</a:t>
            </a:r>
            <a:r>
              <a:rPr lang="cs-CZ" dirty="0"/>
              <a:t> </a:t>
            </a:r>
            <a:r>
              <a:rPr lang="cs-CZ" dirty="0" err="1"/>
              <a:t>Hungary</a:t>
            </a:r>
            <a:r>
              <a:rPr lang="cs-CZ" dirty="0"/>
              <a:t>, </a:t>
            </a:r>
            <a:r>
              <a:rPr lang="cs-CZ" dirty="0" err="1"/>
              <a:t>Poland</a:t>
            </a:r>
            <a:r>
              <a:rPr lang="cs-CZ" dirty="0"/>
              <a:t> and </a:t>
            </a:r>
            <a:r>
              <a:rPr lang="cs-CZ" dirty="0" err="1"/>
              <a:t>Czechoslovakia</a:t>
            </a:r>
            <a:r>
              <a:rPr lang="cs-CZ" dirty="0"/>
              <a:t> (</a:t>
            </a:r>
            <a:r>
              <a:rPr lang="cs-CZ" dirty="0" err="1"/>
              <a:t>later</a:t>
            </a:r>
            <a:r>
              <a:rPr lang="cs-CZ" dirty="0"/>
              <a:t> </a:t>
            </a:r>
            <a:r>
              <a:rPr lang="cs-CZ" dirty="0" err="1"/>
              <a:t>the</a:t>
            </a:r>
            <a:r>
              <a:rPr lang="cs-CZ" dirty="0"/>
              <a:t> Czech Republic and Slovakia).</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a:t>Very </a:t>
            </a:r>
            <a:r>
              <a:rPr lang="cs-CZ" dirty="0" err="1"/>
              <a:t>significant</a:t>
            </a:r>
            <a:r>
              <a:rPr lang="cs-CZ" dirty="0"/>
              <a:t> </a:t>
            </a:r>
            <a:r>
              <a:rPr lang="cs-CZ" dirty="0" err="1"/>
              <a:t>before</a:t>
            </a:r>
            <a:r>
              <a:rPr lang="cs-CZ" dirty="0"/>
              <a:t> </a:t>
            </a:r>
            <a:r>
              <a:rPr lang="cs-CZ" dirty="0" err="1"/>
              <a:t>those</a:t>
            </a:r>
            <a:r>
              <a:rPr lang="cs-CZ" dirty="0"/>
              <a:t> </a:t>
            </a:r>
            <a:r>
              <a:rPr lang="cs-CZ" dirty="0" err="1"/>
              <a:t>countries</a:t>
            </a:r>
            <a:r>
              <a:rPr lang="cs-CZ" dirty="0"/>
              <a:t> joint </a:t>
            </a:r>
            <a:r>
              <a:rPr lang="cs-CZ" dirty="0" err="1"/>
              <a:t>the</a:t>
            </a:r>
            <a:r>
              <a:rPr lang="cs-CZ" dirty="0"/>
              <a:t> EU.</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err="1"/>
              <a:t>Some</a:t>
            </a:r>
            <a:r>
              <a:rPr lang="cs-CZ" dirty="0"/>
              <a:t> </a:t>
            </a:r>
            <a:r>
              <a:rPr lang="cs-CZ" dirty="0" err="1"/>
              <a:t>similar</a:t>
            </a:r>
            <a:r>
              <a:rPr lang="cs-CZ" dirty="0"/>
              <a:t> </a:t>
            </a:r>
            <a:r>
              <a:rPr lang="cs-CZ" dirty="0" err="1"/>
              <a:t>goals</a:t>
            </a:r>
            <a:r>
              <a:rPr lang="cs-CZ" dirty="0"/>
              <a:t> </a:t>
            </a:r>
            <a:r>
              <a:rPr lang="cs-CZ" dirty="0" err="1"/>
              <a:t>concerning</a:t>
            </a:r>
            <a:r>
              <a:rPr lang="cs-CZ" dirty="0"/>
              <a:t> </a:t>
            </a:r>
            <a:r>
              <a:rPr lang="cs-CZ" dirty="0" err="1"/>
              <a:t>the</a:t>
            </a:r>
            <a:r>
              <a:rPr lang="cs-CZ" dirty="0"/>
              <a:t> </a:t>
            </a:r>
            <a:r>
              <a:rPr lang="cs-CZ" dirty="0" err="1"/>
              <a:t>foreign</a:t>
            </a:r>
            <a:r>
              <a:rPr lang="cs-CZ" dirty="0"/>
              <a:t> </a:t>
            </a:r>
            <a:r>
              <a:rPr lang="cs-CZ" dirty="0" err="1"/>
              <a:t>policy</a:t>
            </a:r>
            <a:r>
              <a:rPr lang="cs-CZ" dirty="0"/>
              <a:t>: to </a:t>
            </a:r>
            <a:r>
              <a:rPr lang="cs-CZ" dirty="0" err="1"/>
              <a:t>join</a:t>
            </a:r>
            <a:r>
              <a:rPr lang="cs-CZ" dirty="0"/>
              <a:t> EU and NATO, </a:t>
            </a:r>
            <a:r>
              <a:rPr lang="cs-CZ" dirty="0" err="1"/>
              <a:t>transition</a:t>
            </a:r>
            <a:r>
              <a:rPr lang="cs-CZ" dirty="0"/>
              <a:t> to </a:t>
            </a:r>
            <a:r>
              <a:rPr lang="cs-CZ" dirty="0" err="1"/>
              <a:t>democracy</a:t>
            </a:r>
            <a:r>
              <a:rPr lang="cs-CZ" dirty="0"/>
              <a:t> and </a:t>
            </a:r>
            <a:r>
              <a:rPr lang="cs-CZ" dirty="0" err="1"/>
              <a:t>liberal</a:t>
            </a:r>
            <a:r>
              <a:rPr lang="cs-CZ" dirty="0"/>
              <a:t> </a:t>
            </a:r>
            <a:r>
              <a:rPr lang="cs-CZ" dirty="0" err="1"/>
              <a:t>economy</a:t>
            </a:r>
            <a:r>
              <a:rPr lang="cs-CZ" dirty="0"/>
              <a:t>.</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err="1"/>
              <a:t>Their</a:t>
            </a:r>
            <a:r>
              <a:rPr lang="cs-CZ" dirty="0"/>
              <a:t> </a:t>
            </a:r>
            <a:r>
              <a:rPr lang="cs-CZ" dirty="0" err="1"/>
              <a:t>successful</a:t>
            </a:r>
            <a:r>
              <a:rPr lang="cs-CZ" dirty="0"/>
              <a:t> </a:t>
            </a:r>
            <a:r>
              <a:rPr lang="cs-CZ" dirty="0" err="1"/>
              <a:t>cooperation</a:t>
            </a:r>
            <a:r>
              <a:rPr lang="cs-CZ" dirty="0"/>
              <a:t> </a:t>
            </a:r>
            <a:r>
              <a:rPr lang="cs-CZ" dirty="0" err="1"/>
              <a:t>was</a:t>
            </a:r>
            <a:r>
              <a:rPr lang="cs-CZ" dirty="0"/>
              <a:t> </a:t>
            </a:r>
            <a:r>
              <a:rPr lang="cs-CZ" dirty="0" err="1"/>
              <a:t>seen</a:t>
            </a:r>
            <a:r>
              <a:rPr lang="cs-CZ" dirty="0"/>
              <a:t> as a </a:t>
            </a:r>
            <a:r>
              <a:rPr lang="cs-CZ" dirty="0" err="1"/>
              <a:t>proof</a:t>
            </a:r>
            <a:r>
              <a:rPr lang="cs-CZ" dirty="0"/>
              <a:t> </a:t>
            </a:r>
            <a:r>
              <a:rPr lang="cs-CZ" dirty="0" err="1"/>
              <a:t>that</a:t>
            </a:r>
            <a:r>
              <a:rPr lang="cs-CZ" dirty="0"/>
              <a:t> </a:t>
            </a:r>
            <a:r>
              <a:rPr lang="cs-CZ" dirty="0" err="1"/>
              <a:t>they</a:t>
            </a:r>
            <a:r>
              <a:rPr lang="cs-CZ" dirty="0"/>
              <a:t> are </a:t>
            </a:r>
            <a:r>
              <a:rPr lang="cs-CZ" dirty="0" err="1"/>
              <a:t>able</a:t>
            </a:r>
            <a:r>
              <a:rPr lang="cs-CZ" dirty="0"/>
              <a:t> to </a:t>
            </a:r>
            <a:r>
              <a:rPr lang="cs-CZ" dirty="0" err="1"/>
              <a:t>cooperate</a:t>
            </a:r>
            <a:r>
              <a:rPr lang="cs-CZ" dirty="0"/>
              <a:t> </a:t>
            </a:r>
            <a:r>
              <a:rPr lang="cs-CZ" dirty="0" err="1"/>
              <a:t>and</a:t>
            </a:r>
            <a:r>
              <a:rPr lang="cs-CZ" dirty="0"/>
              <a:t> to </a:t>
            </a:r>
            <a:r>
              <a:rPr lang="cs-CZ" dirty="0" err="1"/>
              <a:t>make</a:t>
            </a:r>
            <a:r>
              <a:rPr lang="cs-CZ" dirty="0"/>
              <a:t> </a:t>
            </a:r>
            <a:r>
              <a:rPr lang="cs-CZ" dirty="0" err="1"/>
              <a:t>compromise</a:t>
            </a:r>
            <a:r>
              <a:rPr lang="cs-CZ" dirty="0"/>
              <a:t> </a:t>
            </a:r>
            <a:r>
              <a:rPr lang="cs-CZ" dirty="0">
                <a:sym typeface="Wingdings" pitchFamily="2" charset="2"/>
              </a:rPr>
              <a:t> a </a:t>
            </a:r>
            <a:r>
              <a:rPr lang="cs-CZ" dirty="0" err="1">
                <a:sym typeface="Wingdings" pitchFamily="2" charset="2"/>
              </a:rPr>
              <a:t>zone</a:t>
            </a:r>
            <a:r>
              <a:rPr lang="cs-CZ" dirty="0">
                <a:sym typeface="Wingdings" pitchFamily="2" charset="2"/>
              </a:rPr>
              <a:t> </a:t>
            </a:r>
            <a:r>
              <a:rPr lang="cs-CZ" dirty="0" err="1">
                <a:sym typeface="Wingdings" pitchFamily="2" charset="2"/>
              </a:rPr>
              <a:t>of</a:t>
            </a:r>
            <a:r>
              <a:rPr lang="cs-CZ" dirty="0">
                <a:sym typeface="Wingdings" pitchFamily="2" charset="2"/>
              </a:rPr>
              <a:t> stability in </a:t>
            </a:r>
            <a:r>
              <a:rPr lang="cs-CZ" dirty="0" err="1">
                <a:sym typeface="Wingdings" pitchFamily="2" charset="2"/>
              </a:rPr>
              <a:t>the</a:t>
            </a:r>
            <a:r>
              <a:rPr lang="cs-CZ" dirty="0">
                <a:sym typeface="Wingdings" pitchFamily="2" charset="2"/>
              </a:rPr>
              <a:t> </a:t>
            </a:r>
            <a:r>
              <a:rPr lang="cs-CZ" dirty="0" err="1">
                <a:sym typeface="Wingdings" pitchFamily="2" charset="2"/>
              </a:rPr>
              <a:t>Central</a:t>
            </a:r>
            <a:r>
              <a:rPr lang="cs-CZ" dirty="0">
                <a:sym typeface="Wingdings" pitchFamily="2" charset="2"/>
              </a:rPr>
              <a:t> </a:t>
            </a:r>
            <a:r>
              <a:rPr lang="cs-CZ" dirty="0" err="1">
                <a:sym typeface="Wingdings" pitchFamily="2" charset="2"/>
              </a:rPr>
              <a:t>Europe</a:t>
            </a:r>
            <a:r>
              <a:rPr lang="cs-CZ" dirty="0">
                <a:sym typeface="Wingdings" pitchFamily="2" charset="2"/>
              </a:rPr>
              <a:t>.</a:t>
            </a:r>
          </a:p>
          <a:p>
            <a:pPr marL="274320" indent="-274320">
              <a:spcBef>
                <a:spcPts val="580"/>
              </a:spcBef>
              <a:buFont typeface="Wingdings 2"/>
              <a:buChar char=""/>
              <a:defRPr/>
            </a:pPr>
            <a:endParaRPr lang="cs-CZ" dirty="0">
              <a:sym typeface="Wingdings" pitchFamily="2" charset="2"/>
            </a:endParaRPr>
          </a:p>
          <a:p>
            <a:pPr marL="274320" indent="-274320">
              <a:spcBef>
                <a:spcPts val="580"/>
              </a:spcBef>
              <a:buFont typeface="Wingdings 2"/>
              <a:buChar char=""/>
              <a:defRPr/>
            </a:pPr>
            <a:r>
              <a:rPr lang="cs-CZ" dirty="0" smtClean="0">
                <a:sym typeface="Wingdings" pitchFamily="2" charset="2"/>
              </a:rPr>
              <a:t>CEFTA (</a:t>
            </a:r>
            <a:r>
              <a:rPr lang="en-US" dirty="0">
                <a:sym typeface="Wingdings" pitchFamily="2" charset="2"/>
              </a:rPr>
              <a:t>Central European Free Trade </a:t>
            </a:r>
            <a:r>
              <a:rPr lang="en-US" dirty="0" smtClean="0">
                <a:sym typeface="Wingdings" pitchFamily="2" charset="2"/>
              </a:rPr>
              <a:t>Agreement</a:t>
            </a:r>
            <a:r>
              <a:rPr lang="cs-CZ" dirty="0" smtClean="0">
                <a:sym typeface="Wingdings" pitchFamily="2" charset="2"/>
              </a:rPr>
              <a:t>) </a:t>
            </a:r>
            <a:r>
              <a:rPr lang="cs-CZ" dirty="0" err="1" smtClean="0">
                <a:sym typeface="Wingdings" pitchFamily="2" charset="2"/>
              </a:rPr>
              <a:t>established</a:t>
            </a:r>
            <a:r>
              <a:rPr lang="cs-CZ" dirty="0" smtClean="0">
                <a:sym typeface="Wingdings" pitchFamily="2" charset="2"/>
              </a:rPr>
              <a:t> in 1992.</a:t>
            </a:r>
          </a:p>
          <a:p>
            <a:pPr marL="274320" indent="-274320">
              <a:spcBef>
                <a:spcPts val="580"/>
              </a:spcBef>
              <a:buFont typeface="Wingdings 2"/>
              <a:buChar char=""/>
              <a:defRPr/>
            </a:pPr>
            <a:endParaRPr lang="cs-CZ" dirty="0">
              <a:sym typeface="Wingdings" pitchFamily="2" charset="2"/>
            </a:endParaRPr>
          </a:p>
          <a:p>
            <a:pPr marL="274320" indent="-274320">
              <a:spcBef>
                <a:spcPts val="580"/>
              </a:spcBef>
              <a:buFont typeface="Wingdings 2"/>
              <a:buChar char=""/>
              <a:defRPr/>
            </a:pPr>
            <a:r>
              <a:rPr lang="cs-CZ" dirty="0" err="1" smtClean="0">
                <a:sym typeface="Wingdings" pitchFamily="2" charset="2"/>
              </a:rPr>
              <a:t>Nowadays</a:t>
            </a:r>
            <a:r>
              <a:rPr lang="cs-CZ" dirty="0">
                <a:sym typeface="Wingdings" pitchFamily="2" charset="2"/>
              </a:rPr>
              <a:t>, </a:t>
            </a:r>
            <a:r>
              <a:rPr lang="cs-CZ" dirty="0" err="1">
                <a:sym typeface="Wingdings" pitchFamily="2" charset="2"/>
              </a:rPr>
              <a:t>the</a:t>
            </a:r>
            <a:r>
              <a:rPr lang="cs-CZ" dirty="0">
                <a:sym typeface="Wingdings" pitchFamily="2" charset="2"/>
              </a:rPr>
              <a:t> status </a:t>
            </a:r>
            <a:r>
              <a:rPr lang="cs-CZ" dirty="0" err="1">
                <a:sym typeface="Wingdings" pitchFamily="2" charset="2"/>
              </a:rPr>
              <a:t>of</a:t>
            </a:r>
            <a:r>
              <a:rPr lang="cs-CZ" dirty="0">
                <a:sym typeface="Wingdings" pitchFamily="2" charset="2"/>
              </a:rPr>
              <a:t> V4 </a:t>
            </a:r>
            <a:r>
              <a:rPr lang="cs-CZ" dirty="0" err="1">
                <a:sym typeface="Wingdings" pitchFamily="2" charset="2"/>
              </a:rPr>
              <a:t>is</a:t>
            </a:r>
            <a:r>
              <a:rPr lang="cs-CZ" dirty="0">
                <a:sym typeface="Wingdings" pitchFamily="2" charset="2"/>
              </a:rPr>
              <a:t> </a:t>
            </a:r>
            <a:r>
              <a:rPr lang="cs-CZ" dirty="0" err="1">
                <a:sym typeface="Wingdings" pitchFamily="2" charset="2"/>
              </a:rPr>
              <a:t>rather</a:t>
            </a:r>
            <a:r>
              <a:rPr lang="cs-CZ" dirty="0">
                <a:sym typeface="Wingdings" pitchFamily="2" charset="2"/>
              </a:rPr>
              <a:t> </a:t>
            </a:r>
            <a:r>
              <a:rPr lang="cs-CZ" dirty="0" err="1">
                <a:sym typeface="Wingdings" pitchFamily="2" charset="2"/>
              </a:rPr>
              <a:t>decreasing</a:t>
            </a:r>
            <a:r>
              <a:rPr lang="cs-CZ" dirty="0">
                <a:sym typeface="Wingdings" pitchFamily="2" charset="2"/>
              </a:rPr>
              <a:t> (</a:t>
            </a:r>
            <a:r>
              <a:rPr lang="cs-CZ" dirty="0" err="1">
                <a:sym typeface="Wingdings" pitchFamily="2" charset="2"/>
              </a:rPr>
              <a:t>culture</a:t>
            </a:r>
            <a:r>
              <a:rPr lang="cs-CZ" dirty="0">
                <a:sym typeface="Wingdings" pitchFamily="2" charset="2"/>
              </a:rPr>
              <a:t>, </a:t>
            </a:r>
            <a:r>
              <a:rPr lang="cs-CZ" dirty="0" err="1">
                <a:sym typeface="Wingdings" pitchFamily="2" charset="2"/>
              </a:rPr>
              <a:t>education</a:t>
            </a:r>
            <a:r>
              <a:rPr lang="cs-CZ" dirty="0">
                <a:sym typeface="Wingdings" pitchFamily="2" charset="2"/>
              </a:rPr>
              <a:t> – </a:t>
            </a:r>
            <a:r>
              <a:rPr lang="cs-CZ" dirty="0" err="1">
                <a:sym typeface="Wingdings" pitchFamily="2" charset="2"/>
              </a:rPr>
              <a:t>low</a:t>
            </a:r>
            <a:r>
              <a:rPr lang="cs-CZ" dirty="0">
                <a:sym typeface="Wingdings" pitchFamily="2" charset="2"/>
              </a:rPr>
              <a:t> </a:t>
            </a:r>
            <a:r>
              <a:rPr lang="cs-CZ" dirty="0" err="1">
                <a:sym typeface="Wingdings" pitchFamily="2" charset="2"/>
              </a:rPr>
              <a:t>level</a:t>
            </a:r>
            <a:r>
              <a:rPr lang="cs-CZ" dirty="0">
                <a:sym typeface="Wingdings" pitchFamily="2" charset="2"/>
              </a:rPr>
              <a:t> </a:t>
            </a:r>
            <a:r>
              <a:rPr lang="cs-CZ" dirty="0" err="1">
                <a:sym typeface="Wingdings" pitchFamily="2" charset="2"/>
              </a:rPr>
              <a:t>policy</a:t>
            </a:r>
            <a:r>
              <a:rPr lang="cs-CZ" dirty="0">
                <a:sym typeface="Wingdings" pitchFamily="2" charset="2"/>
              </a:rPr>
              <a:t>).</a:t>
            </a:r>
          </a:p>
        </p:txBody>
      </p:sp>
      <p:pic>
        <p:nvPicPr>
          <p:cNvPr id="3" name="Zástupný symbol pro obsah 2"/>
          <p:cNvPicPr>
            <a:picLocks noGrp="1" noChangeAspect="1"/>
          </p:cNvPicPr>
          <p:nvPr>
            <p:ph sz="half" idx="2"/>
          </p:nvPr>
        </p:nvPicPr>
        <p:blipFill>
          <a:blip r:embed="rId2"/>
          <a:stretch>
            <a:fillRect/>
          </a:stretch>
        </p:blipFill>
        <p:spPr>
          <a:xfrm>
            <a:off x="7505924" y="1825625"/>
            <a:ext cx="3847876" cy="4351338"/>
          </a:xfrm>
          <a:prstGeom prst="rect">
            <a:avLst/>
          </a:prstGeom>
        </p:spPr>
      </p:pic>
    </p:spTree>
    <p:extLst>
      <p:ext uri="{BB962C8B-B14F-4D97-AF65-F5344CB8AC3E}">
        <p14:creationId xmlns:p14="http://schemas.microsoft.com/office/powerpoint/2010/main" val="1192239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TRANSATLANTIC RELATIONS: CZECH </a:t>
            </a:r>
            <a:r>
              <a:rPr lang="cs-CZ" dirty="0"/>
              <a:t>WAY TO NATO</a:t>
            </a:r>
          </a:p>
        </p:txBody>
      </p:sp>
      <p:pic>
        <p:nvPicPr>
          <p:cNvPr id="11" name="Zástupný symbol pro obsah 10"/>
          <p:cNvPicPr>
            <a:picLocks noGrp="1" noChangeAspect="1"/>
          </p:cNvPicPr>
          <p:nvPr>
            <p:ph sz="half" idx="1"/>
          </p:nvPr>
        </p:nvPicPr>
        <p:blipFill>
          <a:blip r:embed="rId2"/>
          <a:stretch>
            <a:fillRect/>
          </a:stretch>
        </p:blipFill>
        <p:spPr>
          <a:xfrm>
            <a:off x="838200" y="1825625"/>
            <a:ext cx="4424164" cy="4351338"/>
          </a:xfrm>
          <a:prstGeom prst="rect">
            <a:avLst/>
          </a:prstGeom>
        </p:spPr>
      </p:pic>
      <p:sp>
        <p:nvSpPr>
          <p:cNvPr id="10" name="Zástupný symbol pro obsah 9"/>
          <p:cNvSpPr>
            <a:spLocks noGrp="1"/>
          </p:cNvSpPr>
          <p:nvPr>
            <p:ph sz="half" idx="2"/>
          </p:nvPr>
        </p:nvSpPr>
        <p:spPr>
          <a:xfrm>
            <a:off x="5625296" y="1825625"/>
            <a:ext cx="5728504" cy="4351338"/>
          </a:xfrm>
        </p:spPr>
        <p:txBody>
          <a:bodyPr>
            <a:noAutofit/>
          </a:bodyPr>
          <a:lstStyle/>
          <a:p>
            <a:pPr marL="274320" indent="-274320">
              <a:spcBef>
                <a:spcPts val="580"/>
              </a:spcBef>
              <a:buFont typeface="Wingdings 2"/>
              <a:buChar char=""/>
              <a:defRPr/>
            </a:pPr>
            <a:r>
              <a:rPr lang="cs-CZ" sz="1600" dirty="0" err="1"/>
              <a:t>After</a:t>
            </a:r>
            <a:r>
              <a:rPr lang="cs-CZ" sz="1600" dirty="0"/>
              <a:t> </a:t>
            </a:r>
            <a:r>
              <a:rPr lang="cs-CZ" sz="1600" dirty="0" err="1"/>
              <a:t>the</a:t>
            </a:r>
            <a:r>
              <a:rPr lang="cs-CZ" sz="1600" dirty="0"/>
              <a:t> </a:t>
            </a:r>
            <a:r>
              <a:rPr lang="cs-CZ" sz="1600" dirty="0" err="1"/>
              <a:t>failure</a:t>
            </a:r>
            <a:r>
              <a:rPr lang="cs-CZ" sz="1600" dirty="0"/>
              <a:t> </a:t>
            </a:r>
            <a:r>
              <a:rPr lang="cs-CZ" sz="1600" dirty="0" err="1"/>
              <a:t>of</a:t>
            </a:r>
            <a:r>
              <a:rPr lang="cs-CZ" sz="1600" dirty="0"/>
              <a:t> USSR and </a:t>
            </a:r>
            <a:r>
              <a:rPr lang="cs-CZ" sz="1600" dirty="0" err="1"/>
              <a:t>the</a:t>
            </a:r>
            <a:r>
              <a:rPr lang="cs-CZ" sz="1600" dirty="0"/>
              <a:t> </a:t>
            </a:r>
            <a:r>
              <a:rPr lang="cs-CZ" sz="1600" dirty="0" err="1"/>
              <a:t>Warsaw</a:t>
            </a:r>
            <a:r>
              <a:rPr lang="cs-CZ" sz="1600" dirty="0"/>
              <a:t> </a:t>
            </a:r>
            <a:r>
              <a:rPr lang="cs-CZ" sz="1600" dirty="0" err="1"/>
              <a:t>Pact</a:t>
            </a:r>
            <a:r>
              <a:rPr lang="cs-CZ" sz="1600" dirty="0"/>
              <a:t>, </a:t>
            </a:r>
            <a:r>
              <a:rPr lang="cs-CZ" sz="1600" dirty="0" err="1"/>
              <a:t>it</a:t>
            </a:r>
            <a:r>
              <a:rPr lang="cs-CZ" sz="1600" dirty="0"/>
              <a:t> </a:t>
            </a:r>
            <a:r>
              <a:rPr lang="cs-CZ" sz="1600" dirty="0" err="1"/>
              <a:t>was</a:t>
            </a:r>
            <a:r>
              <a:rPr lang="cs-CZ" sz="1600" dirty="0"/>
              <a:t> not </a:t>
            </a:r>
            <a:r>
              <a:rPr lang="cs-CZ" sz="1600" dirty="0" err="1"/>
              <a:t>clear</a:t>
            </a:r>
            <a:r>
              <a:rPr lang="cs-CZ" sz="1600" dirty="0"/>
              <a:t> </a:t>
            </a:r>
            <a:r>
              <a:rPr lang="cs-CZ" sz="1600" dirty="0" err="1"/>
              <a:t>if</a:t>
            </a:r>
            <a:r>
              <a:rPr lang="cs-CZ" sz="1600" dirty="0"/>
              <a:t> NATO </a:t>
            </a:r>
            <a:r>
              <a:rPr lang="cs-CZ" sz="1600" dirty="0" err="1"/>
              <a:t>shall</a:t>
            </a:r>
            <a:r>
              <a:rPr lang="cs-CZ" sz="1600" dirty="0"/>
              <a:t> </a:t>
            </a:r>
            <a:r>
              <a:rPr lang="cs-CZ" sz="1600" dirty="0" err="1"/>
              <a:t>persist</a:t>
            </a:r>
            <a:r>
              <a:rPr lang="cs-CZ" sz="1600" dirty="0"/>
              <a:t> </a:t>
            </a:r>
            <a:r>
              <a:rPr lang="cs-CZ" sz="1600" dirty="0" err="1"/>
              <a:t>or</a:t>
            </a:r>
            <a:r>
              <a:rPr lang="cs-CZ" sz="1600" dirty="0"/>
              <a:t> to </a:t>
            </a:r>
            <a:r>
              <a:rPr lang="cs-CZ" sz="1600" dirty="0" err="1"/>
              <a:t>be</a:t>
            </a:r>
            <a:r>
              <a:rPr lang="cs-CZ" sz="1600" dirty="0"/>
              <a:t> </a:t>
            </a:r>
            <a:r>
              <a:rPr lang="cs-CZ" sz="1600" dirty="0" err="1"/>
              <a:t>dissolved</a:t>
            </a:r>
            <a:r>
              <a:rPr lang="cs-CZ" sz="1600" dirty="0"/>
              <a:t>.</a:t>
            </a:r>
          </a:p>
          <a:p>
            <a:pPr marL="274320" indent="-274320">
              <a:spcBef>
                <a:spcPts val="580"/>
              </a:spcBef>
              <a:buFont typeface="Wingdings 2"/>
              <a:buChar char=""/>
              <a:defRPr/>
            </a:pPr>
            <a:endParaRPr lang="cs-CZ" sz="1600" dirty="0"/>
          </a:p>
          <a:p>
            <a:pPr marL="274320" indent="-274320">
              <a:spcBef>
                <a:spcPts val="580"/>
              </a:spcBef>
              <a:buFont typeface="Wingdings 2"/>
              <a:buChar char=""/>
              <a:defRPr/>
            </a:pPr>
            <a:r>
              <a:rPr lang="cs-CZ" sz="1600" dirty="0" err="1"/>
              <a:t>The</a:t>
            </a:r>
            <a:r>
              <a:rPr lang="cs-CZ" sz="1600" dirty="0"/>
              <a:t> </a:t>
            </a:r>
            <a:r>
              <a:rPr lang="cs-CZ" sz="1600" dirty="0" err="1"/>
              <a:t>conflict</a:t>
            </a:r>
            <a:r>
              <a:rPr lang="cs-CZ" sz="1600" dirty="0"/>
              <a:t> in </a:t>
            </a:r>
            <a:r>
              <a:rPr lang="cs-CZ" sz="1600" dirty="0" err="1"/>
              <a:t>Yugoslavia</a:t>
            </a:r>
            <a:r>
              <a:rPr lang="cs-CZ" sz="1600" dirty="0"/>
              <a:t> </a:t>
            </a:r>
            <a:r>
              <a:rPr lang="cs-CZ" sz="1600" dirty="0" err="1"/>
              <a:t>demonstrated</a:t>
            </a:r>
            <a:r>
              <a:rPr lang="cs-CZ" sz="1600" dirty="0"/>
              <a:t> </a:t>
            </a:r>
            <a:r>
              <a:rPr lang="cs-CZ" sz="1600" dirty="0" err="1"/>
              <a:t>that</a:t>
            </a:r>
            <a:r>
              <a:rPr lang="cs-CZ" sz="1600" dirty="0"/>
              <a:t> </a:t>
            </a:r>
            <a:r>
              <a:rPr lang="cs-CZ" sz="1600" dirty="0" err="1"/>
              <a:t>Europe</a:t>
            </a:r>
            <a:r>
              <a:rPr lang="cs-CZ" sz="1600" dirty="0"/>
              <a:t> </a:t>
            </a:r>
            <a:r>
              <a:rPr lang="cs-CZ" sz="1600" dirty="0" err="1"/>
              <a:t>is</a:t>
            </a:r>
            <a:r>
              <a:rPr lang="cs-CZ" sz="1600" dirty="0"/>
              <a:t> not </a:t>
            </a:r>
            <a:r>
              <a:rPr lang="cs-CZ" sz="1600" dirty="0" err="1"/>
              <a:t>ready</a:t>
            </a:r>
            <a:r>
              <a:rPr lang="cs-CZ" sz="1600" dirty="0"/>
              <a:t> to </a:t>
            </a:r>
            <a:r>
              <a:rPr lang="cs-CZ" sz="1600" dirty="0" err="1"/>
              <a:t>solve</a:t>
            </a:r>
            <a:r>
              <a:rPr lang="cs-CZ" sz="1600" dirty="0"/>
              <a:t> </a:t>
            </a:r>
            <a:r>
              <a:rPr lang="cs-CZ" sz="1600" dirty="0" err="1"/>
              <a:t>out</a:t>
            </a:r>
            <a:r>
              <a:rPr lang="cs-CZ" sz="1600" dirty="0"/>
              <a:t> </a:t>
            </a:r>
            <a:r>
              <a:rPr lang="cs-CZ" sz="1600" dirty="0" err="1"/>
              <a:t>the</a:t>
            </a:r>
            <a:r>
              <a:rPr lang="cs-CZ" sz="1600" dirty="0"/>
              <a:t> </a:t>
            </a:r>
            <a:r>
              <a:rPr lang="cs-CZ" sz="1600" dirty="0" err="1"/>
              <a:t>serious</a:t>
            </a:r>
            <a:r>
              <a:rPr lang="cs-CZ" sz="1600" dirty="0"/>
              <a:t> </a:t>
            </a:r>
            <a:r>
              <a:rPr lang="cs-CZ" sz="1600" dirty="0" err="1"/>
              <a:t>security</a:t>
            </a:r>
            <a:r>
              <a:rPr lang="cs-CZ" sz="1600" dirty="0"/>
              <a:t> </a:t>
            </a:r>
            <a:r>
              <a:rPr lang="cs-CZ" sz="1600" dirty="0" err="1"/>
              <a:t>problems</a:t>
            </a:r>
            <a:r>
              <a:rPr lang="cs-CZ" sz="1600" dirty="0"/>
              <a:t> </a:t>
            </a:r>
            <a:r>
              <a:rPr lang="cs-CZ" sz="1600" dirty="0" err="1"/>
              <a:t>yet</a:t>
            </a:r>
            <a:r>
              <a:rPr lang="cs-CZ" sz="1600" dirty="0"/>
              <a:t>.</a:t>
            </a:r>
          </a:p>
          <a:p>
            <a:pPr marL="274320" indent="-274320">
              <a:spcBef>
                <a:spcPts val="580"/>
              </a:spcBef>
              <a:buFont typeface="Wingdings 2"/>
              <a:buChar char=""/>
              <a:defRPr/>
            </a:pPr>
            <a:endParaRPr lang="cs-CZ" sz="1600" dirty="0"/>
          </a:p>
          <a:p>
            <a:pPr marL="274320" indent="-274320">
              <a:spcBef>
                <a:spcPts val="580"/>
              </a:spcBef>
              <a:buFont typeface="Wingdings 2"/>
              <a:buChar char=""/>
              <a:defRPr/>
            </a:pPr>
            <a:r>
              <a:rPr lang="cs-CZ" sz="1600" dirty="0"/>
              <a:t>“</a:t>
            </a:r>
            <a:r>
              <a:rPr lang="cs-CZ" sz="1600" dirty="0" err="1"/>
              <a:t>Building</a:t>
            </a:r>
            <a:r>
              <a:rPr lang="cs-CZ" sz="1600" dirty="0"/>
              <a:t> a New NATO“ – </a:t>
            </a:r>
            <a:r>
              <a:rPr lang="cs-CZ" sz="1600" dirty="0" err="1"/>
              <a:t>highly</a:t>
            </a:r>
            <a:r>
              <a:rPr lang="cs-CZ" sz="1600" dirty="0"/>
              <a:t> </a:t>
            </a:r>
            <a:r>
              <a:rPr lang="cs-CZ" sz="1600" dirty="0" err="1"/>
              <a:t>influential</a:t>
            </a:r>
            <a:r>
              <a:rPr lang="cs-CZ" sz="1600" dirty="0"/>
              <a:t> </a:t>
            </a:r>
            <a:r>
              <a:rPr lang="cs-CZ" sz="1600" dirty="0" err="1"/>
              <a:t>article</a:t>
            </a:r>
            <a:r>
              <a:rPr lang="cs-CZ" sz="1600" dirty="0"/>
              <a:t> </a:t>
            </a:r>
            <a:r>
              <a:rPr lang="cs-CZ" sz="1600" dirty="0" err="1"/>
              <a:t>published</a:t>
            </a:r>
            <a:r>
              <a:rPr lang="cs-CZ" sz="1600" dirty="0"/>
              <a:t> in </a:t>
            </a:r>
            <a:r>
              <a:rPr lang="cs-CZ" sz="1600" dirty="0" err="1"/>
              <a:t>Foreign</a:t>
            </a:r>
            <a:r>
              <a:rPr lang="cs-CZ" sz="1600" dirty="0"/>
              <a:t> </a:t>
            </a:r>
            <a:r>
              <a:rPr lang="cs-CZ" sz="1600" dirty="0" err="1"/>
              <a:t>Affairs</a:t>
            </a:r>
            <a:r>
              <a:rPr lang="cs-CZ" sz="1600" dirty="0"/>
              <a:t> by R. </a:t>
            </a:r>
            <a:r>
              <a:rPr lang="cs-CZ" sz="1600" dirty="0" err="1"/>
              <a:t>Asmus</a:t>
            </a:r>
            <a:r>
              <a:rPr lang="cs-CZ" sz="1600" dirty="0"/>
              <a:t>, R. Kugler and F. </a:t>
            </a:r>
            <a:r>
              <a:rPr lang="cs-CZ" sz="1600" dirty="0" err="1"/>
              <a:t>Larrabee</a:t>
            </a:r>
            <a:r>
              <a:rPr lang="cs-CZ" sz="1600" dirty="0"/>
              <a:t> in 1993 </a:t>
            </a:r>
            <a:r>
              <a:rPr lang="cs-CZ" sz="1600" dirty="0">
                <a:sym typeface="Wingdings" pitchFamily="2" charset="2"/>
              </a:rPr>
              <a:t> </a:t>
            </a:r>
            <a:r>
              <a:rPr lang="cs-CZ" sz="1600" dirty="0" err="1">
                <a:sym typeface="Wingdings" pitchFamily="2" charset="2"/>
              </a:rPr>
              <a:t>explanation</a:t>
            </a:r>
            <a:r>
              <a:rPr lang="cs-CZ" sz="1600" dirty="0">
                <a:sym typeface="Wingdings" pitchFamily="2" charset="2"/>
              </a:rPr>
              <a:t> </a:t>
            </a:r>
            <a:r>
              <a:rPr lang="cs-CZ" sz="1600" dirty="0" err="1">
                <a:sym typeface="Wingdings" pitchFamily="2" charset="2"/>
              </a:rPr>
              <a:t>why</a:t>
            </a:r>
            <a:r>
              <a:rPr lang="cs-CZ" sz="1600" dirty="0">
                <a:sym typeface="Wingdings" pitchFamily="2" charset="2"/>
              </a:rPr>
              <a:t> NATO </a:t>
            </a:r>
            <a:r>
              <a:rPr lang="cs-CZ" sz="1600" dirty="0" err="1">
                <a:sym typeface="Wingdings" pitchFamily="2" charset="2"/>
              </a:rPr>
              <a:t>must</a:t>
            </a:r>
            <a:r>
              <a:rPr lang="cs-CZ" sz="1600" dirty="0">
                <a:sym typeface="Wingdings" pitchFamily="2" charset="2"/>
              </a:rPr>
              <a:t> </a:t>
            </a:r>
            <a:r>
              <a:rPr lang="cs-CZ" sz="1600" dirty="0" err="1">
                <a:sym typeface="Wingdings" pitchFamily="2" charset="2"/>
              </a:rPr>
              <a:t>guarantee</a:t>
            </a:r>
            <a:r>
              <a:rPr lang="cs-CZ" sz="1600" dirty="0">
                <a:sym typeface="Wingdings" pitchFamily="2" charset="2"/>
              </a:rPr>
              <a:t> </a:t>
            </a:r>
            <a:r>
              <a:rPr lang="cs-CZ" sz="1600" dirty="0" err="1">
                <a:sym typeface="Wingdings" pitchFamily="2" charset="2"/>
              </a:rPr>
              <a:t>the</a:t>
            </a:r>
            <a:r>
              <a:rPr lang="cs-CZ" sz="1600" dirty="0">
                <a:sym typeface="Wingdings" pitchFamily="2" charset="2"/>
              </a:rPr>
              <a:t> stability in </a:t>
            </a:r>
            <a:r>
              <a:rPr lang="cs-CZ" sz="1600" dirty="0" err="1">
                <a:sym typeface="Wingdings" pitchFamily="2" charset="2"/>
              </a:rPr>
              <a:t>Central</a:t>
            </a:r>
            <a:r>
              <a:rPr lang="cs-CZ" sz="1600" dirty="0">
                <a:sym typeface="Wingdings" pitchFamily="2" charset="2"/>
              </a:rPr>
              <a:t> </a:t>
            </a:r>
            <a:r>
              <a:rPr lang="cs-CZ" sz="1600" dirty="0" err="1">
                <a:sym typeface="Wingdings" pitchFamily="2" charset="2"/>
              </a:rPr>
              <a:t>Europe</a:t>
            </a:r>
            <a:r>
              <a:rPr lang="cs-CZ" sz="1600" dirty="0">
                <a:sym typeface="Wingdings" pitchFamily="2" charset="2"/>
              </a:rPr>
              <a:t>.</a:t>
            </a:r>
          </a:p>
          <a:p>
            <a:pPr marL="274320" indent="-274320">
              <a:spcBef>
                <a:spcPts val="580"/>
              </a:spcBef>
              <a:buFont typeface="Wingdings 2"/>
              <a:buChar char=""/>
              <a:defRPr/>
            </a:pPr>
            <a:endParaRPr lang="cs-CZ" sz="1600" dirty="0">
              <a:sym typeface="Wingdings" pitchFamily="2" charset="2"/>
            </a:endParaRPr>
          </a:p>
          <a:p>
            <a:pPr marL="274320" indent="-274320">
              <a:spcBef>
                <a:spcPts val="580"/>
              </a:spcBef>
              <a:buFont typeface="Wingdings 2"/>
              <a:buChar char=""/>
              <a:defRPr/>
            </a:pPr>
            <a:r>
              <a:rPr lang="cs-CZ" sz="1600" dirty="0">
                <a:sym typeface="Wingdings" pitchFamily="2" charset="2"/>
              </a:rPr>
              <a:t>Program </a:t>
            </a:r>
            <a:r>
              <a:rPr lang="cs-CZ" sz="1600" dirty="0" err="1">
                <a:sym typeface="Wingdings" pitchFamily="2" charset="2"/>
              </a:rPr>
              <a:t>Partnership</a:t>
            </a:r>
            <a:r>
              <a:rPr lang="cs-CZ" sz="1600" dirty="0">
                <a:sym typeface="Wingdings" pitchFamily="2" charset="2"/>
              </a:rPr>
              <a:t> </a:t>
            </a:r>
            <a:r>
              <a:rPr lang="cs-CZ" sz="1600" dirty="0" err="1">
                <a:sym typeface="Wingdings" pitchFamily="2" charset="2"/>
              </a:rPr>
              <a:t>for</a:t>
            </a:r>
            <a:r>
              <a:rPr lang="cs-CZ" sz="1600" dirty="0">
                <a:sym typeface="Wingdings" pitchFamily="2" charset="2"/>
              </a:rPr>
              <a:t> </a:t>
            </a:r>
            <a:r>
              <a:rPr lang="cs-CZ" sz="1600" dirty="0" err="1">
                <a:sym typeface="Wingdings" pitchFamily="2" charset="2"/>
              </a:rPr>
              <a:t>Peace</a:t>
            </a:r>
            <a:r>
              <a:rPr lang="cs-CZ" sz="1600" dirty="0">
                <a:sym typeface="Wingdings" pitchFamily="2" charset="2"/>
              </a:rPr>
              <a:t> (</a:t>
            </a:r>
            <a:r>
              <a:rPr lang="cs-CZ" sz="1600" dirty="0" err="1">
                <a:sym typeface="Wingdings" pitchFamily="2" charset="2"/>
              </a:rPr>
              <a:t>the</a:t>
            </a:r>
            <a:r>
              <a:rPr lang="cs-CZ" sz="1600" dirty="0">
                <a:sym typeface="Wingdings" pitchFamily="2" charset="2"/>
              </a:rPr>
              <a:t> Czech Republic </a:t>
            </a:r>
            <a:r>
              <a:rPr lang="cs-CZ" sz="1600" dirty="0" err="1">
                <a:sym typeface="Wingdings" pitchFamily="2" charset="2"/>
              </a:rPr>
              <a:t>joins</a:t>
            </a:r>
            <a:r>
              <a:rPr lang="cs-CZ" sz="1600" dirty="0">
                <a:sym typeface="Wingdings" pitchFamily="2" charset="2"/>
              </a:rPr>
              <a:t> in 1994) – </a:t>
            </a:r>
            <a:r>
              <a:rPr lang="cs-CZ" sz="1600" dirty="0" err="1">
                <a:sym typeface="Wingdings" pitchFamily="2" charset="2"/>
              </a:rPr>
              <a:t>the</a:t>
            </a:r>
            <a:r>
              <a:rPr lang="cs-CZ" sz="1600" dirty="0">
                <a:sym typeface="Wingdings" pitchFamily="2" charset="2"/>
              </a:rPr>
              <a:t> </a:t>
            </a:r>
            <a:r>
              <a:rPr lang="cs-CZ" sz="1600" dirty="0" err="1">
                <a:sym typeface="Wingdings" pitchFamily="2" charset="2"/>
              </a:rPr>
              <a:t>process</a:t>
            </a:r>
            <a:r>
              <a:rPr lang="cs-CZ" sz="1600" dirty="0">
                <a:sym typeface="Wingdings" pitchFamily="2" charset="2"/>
              </a:rPr>
              <a:t> </a:t>
            </a:r>
            <a:r>
              <a:rPr lang="cs-CZ" sz="1600" dirty="0" err="1">
                <a:sym typeface="Wingdings" pitchFamily="2" charset="2"/>
              </a:rPr>
              <a:t>of</a:t>
            </a:r>
            <a:r>
              <a:rPr lang="cs-CZ" sz="1600" dirty="0">
                <a:sym typeface="Wingdings" pitchFamily="2" charset="2"/>
              </a:rPr>
              <a:t> </a:t>
            </a:r>
            <a:r>
              <a:rPr lang="cs-CZ" sz="1600" dirty="0" err="1">
                <a:sym typeface="Wingdings" pitchFamily="2" charset="2"/>
              </a:rPr>
              <a:t>transition</a:t>
            </a:r>
            <a:r>
              <a:rPr lang="cs-CZ" sz="1600" dirty="0">
                <a:sym typeface="Wingdings" pitchFamily="2" charset="2"/>
              </a:rPr>
              <a:t> and </a:t>
            </a:r>
            <a:r>
              <a:rPr lang="cs-CZ" sz="1600" dirty="0" err="1">
                <a:sym typeface="Wingdings" pitchFamily="2" charset="2"/>
              </a:rPr>
              <a:t>preparation</a:t>
            </a:r>
            <a:r>
              <a:rPr lang="cs-CZ" sz="1600" dirty="0">
                <a:sym typeface="Wingdings" pitchFamily="2" charset="2"/>
              </a:rPr>
              <a:t> </a:t>
            </a:r>
            <a:r>
              <a:rPr lang="cs-CZ" sz="1600" dirty="0" err="1">
                <a:sym typeface="Wingdings" pitchFamily="2" charset="2"/>
              </a:rPr>
              <a:t>for</a:t>
            </a:r>
            <a:r>
              <a:rPr lang="cs-CZ" sz="1600" dirty="0">
                <a:sym typeface="Wingdings" pitchFamily="2" charset="2"/>
              </a:rPr>
              <a:t> </a:t>
            </a:r>
            <a:r>
              <a:rPr lang="cs-CZ" sz="1600" dirty="0" err="1">
                <a:sym typeface="Wingdings" pitchFamily="2" charset="2"/>
              </a:rPr>
              <a:t>the</a:t>
            </a:r>
            <a:r>
              <a:rPr lang="cs-CZ" sz="1600" dirty="0">
                <a:sym typeface="Wingdings" pitchFamily="2" charset="2"/>
              </a:rPr>
              <a:t> </a:t>
            </a:r>
            <a:r>
              <a:rPr lang="cs-CZ" sz="1600" dirty="0" err="1">
                <a:sym typeface="Wingdings" pitchFamily="2" charset="2"/>
              </a:rPr>
              <a:t>membership</a:t>
            </a:r>
            <a:r>
              <a:rPr lang="cs-CZ" sz="1600" dirty="0">
                <a:sym typeface="Wingdings" pitchFamily="2" charset="2"/>
              </a:rPr>
              <a:t>.</a:t>
            </a:r>
          </a:p>
          <a:p>
            <a:pPr marL="274320" indent="-274320">
              <a:spcBef>
                <a:spcPts val="580"/>
              </a:spcBef>
              <a:buFont typeface="Wingdings 2"/>
              <a:buChar char=""/>
              <a:defRPr/>
            </a:pPr>
            <a:endParaRPr lang="cs-CZ" sz="1600" dirty="0">
              <a:sym typeface="Wingdings" pitchFamily="2" charset="2"/>
            </a:endParaRPr>
          </a:p>
          <a:p>
            <a:pPr marL="274320" indent="-274320">
              <a:spcBef>
                <a:spcPts val="580"/>
              </a:spcBef>
              <a:buFont typeface="Wingdings 2"/>
              <a:buChar char=""/>
              <a:defRPr/>
            </a:pPr>
            <a:r>
              <a:rPr lang="cs-CZ" sz="1600" dirty="0" err="1">
                <a:sym typeface="Wingdings" pitchFamily="2" charset="2"/>
              </a:rPr>
              <a:t>The</a:t>
            </a:r>
            <a:r>
              <a:rPr lang="cs-CZ" sz="1600" dirty="0">
                <a:sym typeface="Wingdings" pitchFamily="2" charset="2"/>
              </a:rPr>
              <a:t> Czech Republic, </a:t>
            </a:r>
            <a:r>
              <a:rPr lang="cs-CZ" sz="1600" dirty="0" err="1">
                <a:sym typeface="Wingdings" pitchFamily="2" charset="2"/>
              </a:rPr>
              <a:t>Hungary</a:t>
            </a:r>
            <a:r>
              <a:rPr lang="cs-CZ" sz="1600" dirty="0">
                <a:sym typeface="Wingdings" pitchFamily="2" charset="2"/>
              </a:rPr>
              <a:t> and </a:t>
            </a:r>
            <a:r>
              <a:rPr lang="cs-CZ" sz="1600" dirty="0" err="1">
                <a:sym typeface="Wingdings" pitchFamily="2" charset="2"/>
              </a:rPr>
              <a:t>Poland</a:t>
            </a:r>
            <a:r>
              <a:rPr lang="cs-CZ" sz="1600" dirty="0">
                <a:sym typeface="Wingdings" pitchFamily="2" charset="2"/>
              </a:rPr>
              <a:t> </a:t>
            </a:r>
            <a:r>
              <a:rPr lang="cs-CZ" sz="1600" dirty="0" err="1">
                <a:sym typeface="Wingdings" pitchFamily="2" charset="2"/>
              </a:rPr>
              <a:t>were</a:t>
            </a:r>
            <a:r>
              <a:rPr lang="cs-CZ" sz="1600" dirty="0">
                <a:sym typeface="Wingdings" pitchFamily="2" charset="2"/>
              </a:rPr>
              <a:t> </a:t>
            </a:r>
            <a:r>
              <a:rPr lang="cs-CZ" sz="1600" dirty="0" err="1">
                <a:sym typeface="Wingdings" pitchFamily="2" charset="2"/>
              </a:rPr>
              <a:t>invited</a:t>
            </a:r>
            <a:r>
              <a:rPr lang="cs-CZ" sz="1600" dirty="0">
                <a:sym typeface="Wingdings" pitchFamily="2" charset="2"/>
              </a:rPr>
              <a:t> to NATO in 1997  </a:t>
            </a:r>
            <a:r>
              <a:rPr lang="cs-CZ" sz="1600" dirty="0" err="1">
                <a:sym typeface="Wingdings" pitchFamily="2" charset="2"/>
              </a:rPr>
              <a:t>ratification</a:t>
            </a:r>
            <a:r>
              <a:rPr lang="cs-CZ" sz="1600" dirty="0">
                <a:sym typeface="Wingdings" pitchFamily="2" charset="2"/>
              </a:rPr>
              <a:t> </a:t>
            </a:r>
            <a:r>
              <a:rPr lang="cs-CZ" sz="1600" dirty="0" err="1">
                <a:sym typeface="Wingdings" pitchFamily="2" charset="2"/>
              </a:rPr>
              <a:t>process</a:t>
            </a:r>
            <a:r>
              <a:rPr lang="cs-CZ" sz="1600" dirty="0">
                <a:sym typeface="Wingdings" pitchFamily="2" charset="2"/>
              </a:rPr>
              <a:t> (</a:t>
            </a:r>
            <a:r>
              <a:rPr lang="cs-CZ" sz="1600" dirty="0" err="1">
                <a:sym typeface="Wingdings" pitchFamily="2" charset="2"/>
              </a:rPr>
              <a:t>extremely</a:t>
            </a:r>
            <a:r>
              <a:rPr lang="cs-CZ" sz="1600" dirty="0">
                <a:sym typeface="Wingdings" pitchFamily="2" charset="2"/>
              </a:rPr>
              <a:t> </a:t>
            </a:r>
            <a:r>
              <a:rPr lang="cs-CZ" sz="1600" dirty="0" err="1">
                <a:sym typeface="Wingdings" pitchFamily="2" charset="2"/>
              </a:rPr>
              <a:t>important</a:t>
            </a:r>
            <a:r>
              <a:rPr lang="cs-CZ" sz="1600" dirty="0">
                <a:sym typeface="Wingdings" pitchFamily="2" charset="2"/>
              </a:rPr>
              <a:t> </a:t>
            </a:r>
            <a:r>
              <a:rPr lang="cs-CZ" sz="1600" dirty="0" err="1">
                <a:sym typeface="Wingdings" pitchFamily="2" charset="2"/>
              </a:rPr>
              <a:t>especially</a:t>
            </a:r>
            <a:r>
              <a:rPr lang="cs-CZ" sz="1600" dirty="0">
                <a:sym typeface="Wingdings" pitchFamily="2" charset="2"/>
              </a:rPr>
              <a:t> in USA – 80:19)  </a:t>
            </a:r>
            <a:r>
              <a:rPr lang="cs-CZ" sz="1600" dirty="0" err="1">
                <a:sym typeface="Wingdings" pitchFamily="2" charset="2"/>
              </a:rPr>
              <a:t>they</a:t>
            </a:r>
            <a:r>
              <a:rPr lang="cs-CZ" sz="1600" dirty="0">
                <a:sym typeface="Wingdings" pitchFamily="2" charset="2"/>
              </a:rPr>
              <a:t> </a:t>
            </a:r>
            <a:r>
              <a:rPr lang="cs-CZ" sz="1600" dirty="0" err="1">
                <a:sym typeface="Wingdings" pitchFamily="2" charset="2"/>
              </a:rPr>
              <a:t>join</a:t>
            </a:r>
            <a:r>
              <a:rPr lang="cs-CZ" sz="1600" dirty="0">
                <a:sym typeface="Wingdings" pitchFamily="2" charset="2"/>
              </a:rPr>
              <a:t> NATO </a:t>
            </a:r>
            <a:r>
              <a:rPr lang="cs-CZ" sz="1600" dirty="0" err="1">
                <a:sym typeface="Wingdings" pitchFamily="2" charset="2"/>
              </a:rPr>
              <a:t>March</a:t>
            </a:r>
            <a:r>
              <a:rPr lang="cs-CZ" sz="1600" dirty="0">
                <a:sym typeface="Wingdings" pitchFamily="2" charset="2"/>
              </a:rPr>
              <a:t> 12,</a:t>
            </a:r>
            <a:r>
              <a:rPr lang="cs-CZ" sz="1600" dirty="0"/>
              <a:t> 1999.</a:t>
            </a:r>
          </a:p>
        </p:txBody>
      </p:sp>
    </p:spTree>
    <p:extLst>
      <p:ext uri="{BB962C8B-B14F-4D97-AF65-F5344CB8AC3E}">
        <p14:creationId xmlns:p14="http://schemas.microsoft.com/office/powerpoint/2010/main" val="536171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CZECH REPUBLIC AND EU</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smtClean="0"/>
              <a:t>Long way to the EU membership (first official application in 1996).</a:t>
            </a:r>
          </a:p>
          <a:p>
            <a:endParaRPr lang="en-US" dirty="0"/>
          </a:p>
          <a:p>
            <a:r>
              <a:rPr lang="en-US" dirty="0" smtClean="0"/>
              <a:t>Many legislative and economic changes.</a:t>
            </a:r>
          </a:p>
          <a:p>
            <a:endParaRPr lang="en-US" dirty="0"/>
          </a:p>
          <a:p>
            <a:r>
              <a:rPr lang="en-US" dirty="0" smtClean="0"/>
              <a:t>Intense discussion about the advantages and disadvantages of the membership for the Czech Republic.</a:t>
            </a:r>
          </a:p>
          <a:p>
            <a:endParaRPr lang="en-US" dirty="0"/>
          </a:p>
          <a:p>
            <a:r>
              <a:rPr lang="en-US" dirty="0" smtClean="0"/>
              <a:t>Membership – May 1, 2004</a:t>
            </a:r>
            <a:r>
              <a:rPr lang="cs-CZ" dirty="0" smtClean="0"/>
              <a:t>: </a:t>
            </a:r>
            <a:r>
              <a:rPr lang="cs-CZ" dirty="0" err="1" smtClean="0"/>
              <a:t>since</a:t>
            </a:r>
            <a:r>
              <a:rPr lang="cs-CZ" dirty="0" smtClean="0"/>
              <a:t> </a:t>
            </a:r>
            <a:r>
              <a:rPr lang="cs-CZ" dirty="0" err="1" smtClean="0"/>
              <a:t>that</a:t>
            </a:r>
            <a:r>
              <a:rPr lang="cs-CZ" dirty="0" smtClean="0"/>
              <a:t> </a:t>
            </a:r>
            <a:r>
              <a:rPr lang="cs-CZ" dirty="0" err="1" smtClean="0"/>
              <a:t>the</a:t>
            </a:r>
            <a:r>
              <a:rPr lang="cs-CZ" dirty="0" smtClean="0"/>
              <a:t> </a:t>
            </a:r>
            <a:r>
              <a:rPr lang="cs-CZ" dirty="0" err="1" smtClean="0"/>
              <a:t>active</a:t>
            </a:r>
            <a:r>
              <a:rPr lang="cs-CZ" dirty="0" smtClean="0"/>
              <a:t> </a:t>
            </a:r>
            <a:r>
              <a:rPr lang="cs-CZ" dirty="0" err="1" smtClean="0"/>
              <a:t>member</a:t>
            </a:r>
            <a:r>
              <a:rPr lang="cs-CZ" dirty="0" smtClean="0"/>
              <a:t> </a:t>
            </a:r>
            <a:r>
              <a:rPr lang="cs-CZ" dirty="0" err="1" smtClean="0"/>
              <a:t>of</a:t>
            </a:r>
            <a:r>
              <a:rPr lang="cs-CZ" dirty="0" smtClean="0"/>
              <a:t> EU but a </a:t>
            </a:r>
            <a:r>
              <a:rPr lang="cs-CZ" dirty="0" err="1" smtClean="0"/>
              <a:t>significant</a:t>
            </a:r>
            <a:r>
              <a:rPr lang="cs-CZ" dirty="0" smtClean="0"/>
              <a:t> euroskepticismus in Czech society.</a:t>
            </a:r>
          </a:p>
          <a:p>
            <a:endParaRPr lang="cs-CZ" dirty="0"/>
          </a:p>
          <a:p>
            <a:r>
              <a:rPr lang="cs-CZ" dirty="0" smtClean="0"/>
              <a:t>Czech </a:t>
            </a:r>
            <a:r>
              <a:rPr lang="cs-CZ" dirty="0" err="1" smtClean="0"/>
              <a:t>presidency</a:t>
            </a:r>
            <a:r>
              <a:rPr lang="cs-CZ" dirty="0" smtClean="0"/>
              <a:t> in EU: </a:t>
            </a:r>
            <a:r>
              <a:rPr lang="cs-CZ" dirty="0" smtClean="0">
                <a:hlinkClick r:id="rId2"/>
              </a:rPr>
              <a:t>https://www.youtube.com/watch?v=xi6dKIRjAaw</a:t>
            </a:r>
            <a:r>
              <a:rPr lang="cs-CZ" dirty="0" smtClean="0"/>
              <a:t> </a:t>
            </a:r>
            <a:endParaRPr lang="en-US" dirty="0"/>
          </a:p>
        </p:txBody>
      </p:sp>
      <p:pic>
        <p:nvPicPr>
          <p:cNvPr id="5" name="Content Placeholder 4"/>
          <p:cNvPicPr>
            <a:picLocks noGrp="1" noChangeAspect="1"/>
          </p:cNvPicPr>
          <p:nvPr>
            <p:ph sz="half" idx="2"/>
          </p:nvPr>
        </p:nvPicPr>
        <p:blipFill>
          <a:blip r:embed="rId3"/>
          <a:stretch>
            <a:fillRect/>
          </a:stretch>
        </p:blipFill>
        <p:spPr>
          <a:xfrm>
            <a:off x="6172200" y="1825625"/>
            <a:ext cx="5181600" cy="3454400"/>
          </a:xfrm>
          <a:prstGeom prst="rect">
            <a:avLst/>
          </a:prstGeom>
        </p:spPr>
      </p:pic>
    </p:spTree>
    <p:extLst>
      <p:ext uri="{BB962C8B-B14F-4D97-AF65-F5344CB8AC3E}">
        <p14:creationId xmlns:p14="http://schemas.microsoft.com/office/powerpoint/2010/main" val="479470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EXAMPLES OF CZECH EUROSCEPTICISM</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838200" y="1825625"/>
            <a:ext cx="4750837" cy="2262303"/>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6172200" y="1825626"/>
            <a:ext cx="4865914" cy="2573998"/>
          </a:xfrm>
          <a:prstGeom prst="rect">
            <a:avLst/>
          </a:prstGeom>
        </p:spPr>
      </p:pic>
      <p:pic>
        <p:nvPicPr>
          <p:cNvPr id="7" name="Obrázek 6"/>
          <p:cNvPicPr>
            <a:picLocks noChangeAspect="1"/>
          </p:cNvPicPr>
          <p:nvPr/>
        </p:nvPicPr>
        <p:blipFill>
          <a:blip r:embed="rId4"/>
          <a:stretch>
            <a:fillRect/>
          </a:stretch>
        </p:blipFill>
        <p:spPr>
          <a:xfrm>
            <a:off x="6819122" y="4534562"/>
            <a:ext cx="3556518" cy="2239850"/>
          </a:xfrm>
          <a:prstGeom prst="rect">
            <a:avLst/>
          </a:prstGeom>
        </p:spPr>
      </p:pic>
      <p:pic>
        <p:nvPicPr>
          <p:cNvPr id="8" name="Obrázek 7"/>
          <p:cNvPicPr>
            <a:picLocks noChangeAspect="1"/>
          </p:cNvPicPr>
          <p:nvPr/>
        </p:nvPicPr>
        <p:blipFill>
          <a:blip r:embed="rId5"/>
          <a:stretch>
            <a:fillRect/>
          </a:stretch>
        </p:blipFill>
        <p:spPr>
          <a:xfrm>
            <a:off x="1551019" y="4222865"/>
            <a:ext cx="3325198" cy="2392696"/>
          </a:xfrm>
          <a:prstGeom prst="rect">
            <a:avLst/>
          </a:prstGeom>
        </p:spPr>
      </p:pic>
    </p:spTree>
    <p:extLst>
      <p:ext uri="{BB962C8B-B14F-4D97-AF65-F5344CB8AC3E}">
        <p14:creationId xmlns:p14="http://schemas.microsoft.com/office/powerpoint/2010/main" val="991520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OSTALGIE: </a:t>
            </a:r>
            <a:r>
              <a:rPr lang="cs-CZ" i="1" dirty="0" smtClean="0"/>
              <a:t>PANE PREZIDENTE (Mr. PRESIDENT)</a:t>
            </a:r>
            <a:br>
              <a:rPr lang="cs-CZ" i="1" dirty="0" smtClean="0"/>
            </a:br>
            <a:r>
              <a:rPr lang="cs-CZ" dirty="0" smtClean="0">
                <a:hlinkClick r:id="rId2"/>
              </a:rPr>
              <a:t>https</a:t>
            </a:r>
            <a:r>
              <a:rPr lang="cs-CZ" dirty="0">
                <a:hlinkClick r:id="rId2"/>
              </a:rPr>
              <a:t>://www.youtube.com/watch?v=hyc0cZIZ_Z8</a:t>
            </a:r>
            <a:r>
              <a:rPr lang="cs-CZ" dirty="0"/>
              <a:t> </a:t>
            </a:r>
          </a:p>
        </p:txBody>
      </p:sp>
      <p:sp>
        <p:nvSpPr>
          <p:cNvPr id="3" name="Zástupný symbol pro obsah 2"/>
          <p:cNvSpPr>
            <a:spLocks noGrp="1"/>
          </p:cNvSpPr>
          <p:nvPr>
            <p:ph idx="1"/>
          </p:nvPr>
        </p:nvSpPr>
        <p:spPr/>
        <p:txBody>
          <a:bodyPr numCol="3">
            <a:noAutofit/>
          </a:bodyPr>
          <a:lstStyle/>
          <a:p>
            <a:pPr marL="0" indent="0">
              <a:buNone/>
            </a:pPr>
            <a:r>
              <a:rPr lang="en-US" sz="1100" dirty="0"/>
              <a:t>Mr. President, </a:t>
            </a:r>
            <a:r>
              <a:rPr lang="en-US" sz="1100" dirty="0" err="1"/>
              <a:t>constutional</a:t>
            </a:r>
            <a:r>
              <a:rPr lang="en-US" sz="1100" dirty="0"/>
              <a:t> representative, </a:t>
            </a:r>
            <a:endParaRPr lang="cs-CZ" sz="1100" dirty="0"/>
          </a:p>
          <a:p>
            <a:pPr marL="0" indent="0">
              <a:buNone/>
            </a:pPr>
            <a:r>
              <a:rPr lang="en-US" sz="1100" dirty="0"/>
              <a:t>I’m writing you a complaint that my </a:t>
            </a:r>
            <a:r>
              <a:rPr lang="en-US" sz="1100" dirty="0" err="1"/>
              <a:t>childern</a:t>
            </a:r>
            <a:r>
              <a:rPr lang="en-US" sz="1100" dirty="0"/>
              <a:t> have forgotten me</a:t>
            </a:r>
            <a:r>
              <a:rPr lang="cs-CZ" sz="1100" dirty="0"/>
              <a:t>.</a:t>
            </a:r>
          </a:p>
          <a:p>
            <a:pPr marL="0" indent="0">
              <a:buNone/>
            </a:pPr>
            <a:r>
              <a:rPr lang="cs-CZ" sz="1100" dirty="0"/>
              <a:t>i</a:t>
            </a:r>
            <a:r>
              <a:rPr lang="en-US" sz="1100" dirty="0"/>
              <a:t>t’s about my son Karel (Charles) and the younger daughter Eva</a:t>
            </a:r>
            <a:r>
              <a:rPr lang="cs-CZ" sz="1100" dirty="0"/>
              <a:t>,</a:t>
            </a:r>
            <a:r>
              <a:rPr lang="en-US" sz="1100" dirty="0"/>
              <a:t> </a:t>
            </a:r>
            <a:endParaRPr lang="cs-CZ" sz="1100" dirty="0"/>
          </a:p>
          <a:p>
            <a:pPr marL="0" indent="0">
              <a:buNone/>
            </a:pPr>
            <a:r>
              <a:rPr lang="en-US" sz="1100" dirty="0"/>
              <a:t>they didn’t write for a year, neither did they come for a visit a year. </a:t>
            </a:r>
            <a:endParaRPr lang="cs-CZ" sz="1100" dirty="0"/>
          </a:p>
          <a:p>
            <a:pPr marL="0" indent="0">
              <a:buNone/>
            </a:pPr>
            <a:endParaRPr lang="cs-CZ" sz="1100" dirty="0"/>
          </a:p>
          <a:p>
            <a:pPr marL="0" indent="0">
              <a:buNone/>
            </a:pPr>
            <a:r>
              <a:rPr lang="en-US" sz="1100" dirty="0"/>
              <a:t>You will understand it </a:t>
            </a:r>
          </a:p>
          <a:p>
            <a:pPr marL="0" indent="0">
              <a:buNone/>
            </a:pPr>
            <a:r>
              <a:rPr lang="en-US" sz="1100" dirty="0"/>
              <a:t>you know everything (- that is to say) </a:t>
            </a:r>
          </a:p>
          <a:p>
            <a:pPr marL="0" indent="0">
              <a:buNone/>
            </a:pPr>
            <a:r>
              <a:rPr lang="en-US" sz="1100" dirty="0"/>
              <a:t>you will consult it, you will resolve it </a:t>
            </a:r>
          </a:p>
          <a:p>
            <a:pPr marL="0" indent="0">
              <a:buNone/>
            </a:pPr>
            <a:r>
              <a:rPr lang="en-US" sz="1100" dirty="0"/>
              <a:t>you will save me. </a:t>
            </a:r>
          </a:p>
          <a:p>
            <a:pPr marL="0" indent="0">
              <a:buNone/>
            </a:pPr>
            <a:r>
              <a:rPr lang="en-US" sz="1100" dirty="0"/>
              <a:t>Mr. President, </a:t>
            </a:r>
          </a:p>
          <a:p>
            <a:pPr marL="0" indent="0">
              <a:buNone/>
            </a:pPr>
            <a:r>
              <a:rPr lang="en-US" sz="1100" dirty="0"/>
              <a:t>I just ask for a piece of happiness, </a:t>
            </a:r>
          </a:p>
          <a:p>
            <a:pPr marL="0" indent="0">
              <a:buNone/>
            </a:pPr>
            <a:r>
              <a:rPr lang="en-US" sz="1100" dirty="0"/>
              <a:t>for what else did we tinkle with the keys </a:t>
            </a:r>
          </a:p>
          <a:p>
            <a:pPr marL="0" indent="0">
              <a:buNone/>
            </a:pPr>
            <a:r>
              <a:rPr lang="en-US" sz="1100" dirty="0"/>
              <a:t>in the town square? (This refers to the Velvet Revolution.) </a:t>
            </a:r>
            <a:endParaRPr lang="cs-CZ" sz="1100" dirty="0"/>
          </a:p>
          <a:p>
            <a:pPr marL="0" indent="0">
              <a:buNone/>
            </a:pPr>
            <a:endParaRPr lang="cs-CZ" sz="1100" dirty="0"/>
          </a:p>
          <a:p>
            <a:pPr marL="0" indent="0">
              <a:buNone/>
            </a:pPr>
            <a:r>
              <a:rPr lang="en-US" sz="1100" dirty="0"/>
              <a:t>Mr. President, and I’m complaining as well </a:t>
            </a:r>
            <a:br>
              <a:rPr lang="en-US" sz="1100" dirty="0"/>
            </a:br>
            <a:r>
              <a:rPr lang="en-US" sz="1100" dirty="0"/>
              <a:t>that they marked up (to me) the beer, yoghourt, sausages and even the trolleybus </a:t>
            </a:r>
            <a:br>
              <a:rPr lang="en-US" sz="1100" dirty="0"/>
            </a:br>
            <a:r>
              <a:rPr lang="en-US" sz="1100" dirty="0"/>
              <a:t>and even the postage stamps, and the notepads, </a:t>
            </a:r>
            <a:br>
              <a:rPr lang="en-US" sz="1100" dirty="0"/>
            </a:br>
            <a:r>
              <a:rPr lang="en-US" sz="1100" dirty="0"/>
              <a:t>even the veal shoulder, (holiday in) Greece and Germany - simply everything. </a:t>
            </a:r>
            <a:endParaRPr lang="cs-CZ" sz="1100" dirty="0"/>
          </a:p>
          <a:p>
            <a:pPr marL="0" indent="0">
              <a:buNone/>
            </a:pPr>
            <a:endParaRPr lang="cs-CZ" sz="1100" dirty="0"/>
          </a:p>
          <a:p>
            <a:pPr marL="0" indent="0">
              <a:buNone/>
            </a:pPr>
            <a:r>
              <a:rPr lang="en-US" sz="1100" dirty="0"/>
              <a:t>You will understand it </a:t>
            </a:r>
            <a:br>
              <a:rPr lang="en-US" sz="1100" dirty="0"/>
            </a:br>
            <a:r>
              <a:rPr lang="en-US" sz="1100" dirty="0"/>
              <a:t>you know everything (- that is to say) </a:t>
            </a:r>
            <a:br>
              <a:rPr lang="en-US" sz="1100" dirty="0"/>
            </a:br>
            <a:r>
              <a:rPr lang="en-US" sz="1100" dirty="0"/>
              <a:t>you will consult it, you will resolve it </a:t>
            </a:r>
            <a:br>
              <a:rPr lang="en-US" sz="1100" dirty="0"/>
            </a:br>
            <a:r>
              <a:rPr lang="en-US" sz="1100" dirty="0"/>
              <a:t>you will save me. </a:t>
            </a:r>
            <a:br>
              <a:rPr lang="en-US" sz="1100" dirty="0"/>
            </a:br>
            <a:r>
              <a:rPr lang="en-US" sz="1100" dirty="0"/>
              <a:t>Mr. President, </a:t>
            </a:r>
            <a:br>
              <a:rPr lang="en-US" sz="1100" dirty="0"/>
            </a:br>
            <a:r>
              <a:rPr lang="en-US" sz="1100" dirty="0"/>
              <a:t>I just want a piece of happiness, </a:t>
            </a:r>
            <a:br>
              <a:rPr lang="en-US" sz="1100" dirty="0"/>
            </a:br>
            <a:r>
              <a:rPr lang="en-US" sz="1100" dirty="0"/>
              <a:t>for what else did we tinkle with the keys </a:t>
            </a:r>
            <a:br>
              <a:rPr lang="en-US" sz="1100" dirty="0"/>
            </a:br>
            <a:r>
              <a:rPr lang="en-US" sz="1100" dirty="0"/>
              <a:t>in the town square? </a:t>
            </a:r>
            <a:endParaRPr lang="cs-CZ" sz="1100" dirty="0"/>
          </a:p>
          <a:p>
            <a:pPr marL="0" indent="0">
              <a:buNone/>
            </a:pPr>
            <a:endParaRPr lang="cs-CZ" sz="1100" dirty="0"/>
          </a:p>
          <a:p>
            <a:pPr marL="0" indent="0">
              <a:buNone/>
            </a:pPr>
            <a:r>
              <a:rPr lang="en-US" sz="1100" dirty="0"/>
              <a:t>Mr. President of </a:t>
            </a:r>
            <a:r>
              <a:rPr lang="cs-CZ" sz="1100" dirty="0"/>
              <a:t>my</a:t>
            </a:r>
            <a:r>
              <a:rPr lang="en-US" sz="1100" dirty="0"/>
              <a:t> Czech Republic, </a:t>
            </a:r>
            <a:br>
              <a:rPr lang="en-US" sz="1100" dirty="0"/>
            </a:br>
            <a:r>
              <a:rPr lang="en-US" sz="1100" dirty="0"/>
              <a:t>they fired me at an hour’s notice from my factory, </a:t>
            </a:r>
            <a:br>
              <a:rPr lang="en-US" sz="1100" dirty="0"/>
            </a:br>
            <a:r>
              <a:rPr lang="en-US" sz="1100" dirty="0"/>
              <a:t>for all the thirty years everything was perfectly all right, </a:t>
            </a:r>
            <a:br>
              <a:rPr lang="en-US" sz="1100" dirty="0"/>
            </a:br>
            <a:r>
              <a:rPr lang="en-US" sz="1100" dirty="0"/>
              <a:t>and now some young ones have come, and they act like on Klondike. </a:t>
            </a:r>
            <a:endParaRPr lang="cs-CZ" sz="1100" dirty="0"/>
          </a:p>
          <a:p>
            <a:pPr marL="0" indent="0">
              <a:buNone/>
            </a:pPr>
            <a:endParaRPr lang="cs-CZ" sz="1100" dirty="0"/>
          </a:p>
          <a:p>
            <a:pPr marL="0" indent="0">
              <a:buNone/>
            </a:pPr>
            <a:r>
              <a:rPr lang="en-US" sz="1100" dirty="0" smtClean="0"/>
              <a:t/>
            </a:r>
            <a:br>
              <a:rPr lang="en-US" sz="1100" dirty="0" smtClean="0"/>
            </a:br>
            <a:r>
              <a:rPr lang="en-US" sz="1100" dirty="0" smtClean="0"/>
              <a:t>You </a:t>
            </a:r>
            <a:r>
              <a:rPr lang="en-US" sz="1100" dirty="0"/>
              <a:t>will understand it, </a:t>
            </a:r>
            <a:br>
              <a:rPr lang="en-US" sz="1100" dirty="0"/>
            </a:br>
            <a:r>
              <a:rPr lang="en-US" sz="1100" dirty="0"/>
              <a:t>you sympathize with me, </a:t>
            </a:r>
            <a:br>
              <a:rPr lang="en-US" sz="1100" dirty="0"/>
            </a:br>
            <a:r>
              <a:rPr lang="en-US" sz="1100" dirty="0"/>
              <a:t>you will consult it, you will resolve it </a:t>
            </a:r>
            <a:br>
              <a:rPr lang="en-US" sz="1100" dirty="0"/>
            </a:br>
            <a:r>
              <a:rPr lang="en-US" sz="1100" dirty="0"/>
              <a:t>you will save me. </a:t>
            </a:r>
            <a:br>
              <a:rPr lang="en-US" sz="1100" dirty="0"/>
            </a:br>
            <a:r>
              <a:rPr lang="en-US" sz="1100" dirty="0"/>
              <a:t>Mr. President, </a:t>
            </a:r>
            <a:br>
              <a:rPr lang="en-US" sz="1100" dirty="0"/>
            </a:br>
            <a:r>
              <a:rPr lang="en-US" sz="1100" dirty="0"/>
              <a:t>I just want a piece of happiness, </a:t>
            </a:r>
            <a:br>
              <a:rPr lang="en-US" sz="1100" dirty="0"/>
            </a:br>
            <a:r>
              <a:rPr lang="en-US" sz="1100" dirty="0"/>
              <a:t>for what else did we tinkle with the keys </a:t>
            </a:r>
            <a:br>
              <a:rPr lang="en-US" sz="1100" dirty="0"/>
            </a:br>
            <a:r>
              <a:rPr lang="en-US" sz="1100" dirty="0"/>
              <a:t>in the town square? </a:t>
            </a:r>
            <a:endParaRPr lang="cs-CZ" sz="1100" dirty="0"/>
          </a:p>
          <a:p>
            <a:pPr marL="0" indent="0">
              <a:buNone/>
            </a:pPr>
            <a:endParaRPr lang="cs-CZ" sz="1100" dirty="0"/>
          </a:p>
          <a:p>
            <a:pPr marL="0" indent="0">
              <a:buNone/>
            </a:pPr>
            <a:r>
              <a:rPr lang="en-US" sz="1100" dirty="0"/>
              <a:t>Mr. President, my </a:t>
            </a:r>
            <a:r>
              <a:rPr lang="en-US" sz="1100" dirty="0" err="1"/>
              <a:t>Anežka</a:t>
            </a:r>
            <a:r>
              <a:rPr lang="en-US" sz="1100" dirty="0"/>
              <a:t> (Agnes), if she was still alive, </a:t>
            </a:r>
            <a:br>
              <a:rPr lang="en-US" sz="1100" dirty="0"/>
            </a:br>
            <a:r>
              <a:rPr lang="en-US" sz="1100" dirty="0"/>
              <a:t>would nearly kill me for this letter I’m writing right now, </a:t>
            </a:r>
            <a:br>
              <a:rPr lang="en-US" sz="1100" dirty="0"/>
            </a:br>
            <a:r>
              <a:rPr lang="en-US" sz="1100" dirty="0"/>
              <a:t>she would say: “</a:t>
            </a:r>
            <a:r>
              <a:rPr lang="en-US" sz="1100" dirty="0" err="1"/>
              <a:t>Jaromír</a:t>
            </a:r>
            <a:r>
              <a:rPr lang="en-US" sz="1100" dirty="0"/>
              <a:t>, you act like a child, </a:t>
            </a:r>
            <a:br>
              <a:rPr lang="en-US" sz="1100" dirty="0"/>
            </a:br>
            <a:r>
              <a:rPr lang="en-US" sz="1100" dirty="0"/>
              <a:t>do you know how many concern he has with the whole Europe, the Universe and everything?“</a:t>
            </a:r>
            <a:endParaRPr lang="cs-CZ" sz="1100" dirty="0"/>
          </a:p>
          <a:p>
            <a:pPr marL="0" indent="0">
              <a:buNone/>
            </a:pPr>
            <a:endParaRPr lang="cs-CZ" sz="1100" dirty="0"/>
          </a:p>
          <a:p>
            <a:pPr marL="0" indent="0">
              <a:buNone/>
            </a:pPr>
            <a:r>
              <a:rPr lang="en-US" sz="1100" dirty="0"/>
              <a:t>You will understand it </a:t>
            </a:r>
            <a:br>
              <a:rPr lang="en-US" sz="1100" dirty="0"/>
            </a:br>
            <a:r>
              <a:rPr lang="en-US" sz="1100" dirty="0"/>
              <a:t>you know everything (- that is to say) </a:t>
            </a:r>
            <a:br>
              <a:rPr lang="en-US" sz="1100" dirty="0"/>
            </a:br>
            <a:r>
              <a:rPr lang="en-US" sz="1100" dirty="0"/>
              <a:t>you will consult it, you will resolve it </a:t>
            </a:r>
            <a:br>
              <a:rPr lang="en-US" sz="1100" dirty="0"/>
            </a:br>
            <a:r>
              <a:rPr lang="en-US" sz="1100" dirty="0"/>
              <a:t>you will save me. </a:t>
            </a:r>
            <a:br>
              <a:rPr lang="en-US" sz="1100" dirty="0"/>
            </a:br>
            <a:r>
              <a:rPr lang="en-US" sz="1100" dirty="0"/>
              <a:t>Mr. President, </a:t>
            </a:r>
            <a:br>
              <a:rPr lang="en-US" sz="1100" dirty="0"/>
            </a:br>
            <a:r>
              <a:rPr lang="en-US" sz="1100" dirty="0"/>
              <a:t>I just want a piece of happiness, </a:t>
            </a:r>
            <a:br>
              <a:rPr lang="en-US" sz="1100" dirty="0"/>
            </a:br>
            <a:r>
              <a:rPr lang="en-US" sz="1100" dirty="0"/>
              <a:t>for what else did we tinkle with the keys </a:t>
            </a:r>
            <a:br>
              <a:rPr lang="en-US" sz="1100" dirty="0"/>
            </a:br>
            <a:r>
              <a:rPr lang="en-US" sz="1100" dirty="0"/>
              <a:t>in the town square? </a:t>
            </a:r>
            <a:br>
              <a:rPr lang="en-US" sz="1100" dirty="0"/>
            </a:br>
            <a:r>
              <a:rPr lang="en-US" sz="1100" dirty="0"/>
              <a:t>Mr. President…</a:t>
            </a:r>
            <a:endParaRPr lang="cs-CZ" sz="1100" dirty="0"/>
          </a:p>
        </p:txBody>
      </p:sp>
    </p:spTree>
    <p:extLst>
      <p:ext uri="{BB962C8B-B14F-4D97-AF65-F5344CB8AC3E}">
        <p14:creationId xmlns:p14="http://schemas.microsoft.com/office/powerpoint/2010/main" val="365183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CZECH REPUBLIC 2017 ELECTION</a:t>
            </a:r>
            <a:endParaRPr lang="cs-CZ" dirty="0"/>
          </a:p>
        </p:txBody>
      </p:sp>
      <p:pic>
        <p:nvPicPr>
          <p:cNvPr id="4" name="Zástupný symbol pro obsah 3"/>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2574987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CURRENT/FUTURE LEADERS</a:t>
            </a:r>
            <a:endParaRPr lang="cs-CZ" dirty="0"/>
          </a:p>
        </p:txBody>
      </p:sp>
      <p:pic>
        <p:nvPicPr>
          <p:cNvPr id="6" name="Obrázek 5"/>
          <p:cNvPicPr>
            <a:picLocks noChangeAspect="1"/>
          </p:cNvPicPr>
          <p:nvPr/>
        </p:nvPicPr>
        <p:blipFill>
          <a:blip r:embed="rId2"/>
          <a:stretch>
            <a:fillRect/>
          </a:stretch>
        </p:blipFill>
        <p:spPr>
          <a:xfrm>
            <a:off x="4371393" y="3579031"/>
            <a:ext cx="3672228" cy="2463453"/>
          </a:xfrm>
          <a:prstGeom prst="rect">
            <a:avLst/>
          </a:prstGeom>
        </p:spPr>
      </p:pic>
      <p:pic>
        <p:nvPicPr>
          <p:cNvPr id="5" name="Obrázek 4"/>
          <p:cNvPicPr>
            <a:picLocks noChangeAspect="1"/>
          </p:cNvPicPr>
          <p:nvPr/>
        </p:nvPicPr>
        <p:blipFill rotWithShape="1">
          <a:blip r:embed="rId3"/>
          <a:srcRect l="16120" t="14005" r="21146" b="7281"/>
          <a:stretch/>
        </p:blipFill>
        <p:spPr>
          <a:xfrm>
            <a:off x="7495593" y="254174"/>
            <a:ext cx="3934408" cy="3435040"/>
          </a:xfrm>
          <a:prstGeom prst="rect">
            <a:avLst/>
          </a:prstGeom>
        </p:spPr>
      </p:pic>
      <p:pic>
        <p:nvPicPr>
          <p:cNvPr id="4" name="Zástupný symbol pro obsah 3"/>
          <p:cNvPicPr>
            <a:picLocks noGrp="1" noChangeAspect="1"/>
          </p:cNvPicPr>
          <p:nvPr>
            <p:ph idx="1"/>
          </p:nvPr>
        </p:nvPicPr>
        <p:blipFill>
          <a:blip r:embed="rId4"/>
          <a:stretch>
            <a:fillRect/>
          </a:stretch>
        </p:blipFill>
        <p:spPr>
          <a:xfrm>
            <a:off x="838200" y="1457217"/>
            <a:ext cx="3935696" cy="2327194"/>
          </a:xfrm>
          <a:prstGeom prst="rect">
            <a:avLst/>
          </a:prstGeom>
        </p:spPr>
      </p:pic>
      <p:sp>
        <p:nvSpPr>
          <p:cNvPr id="3" name="TextovéPole 2"/>
          <p:cNvSpPr txBox="1"/>
          <p:nvPr/>
        </p:nvSpPr>
        <p:spPr>
          <a:xfrm>
            <a:off x="838200" y="3784411"/>
            <a:ext cx="3935696" cy="369332"/>
          </a:xfrm>
          <a:prstGeom prst="rect">
            <a:avLst/>
          </a:prstGeom>
          <a:noFill/>
        </p:spPr>
        <p:txBody>
          <a:bodyPr wrap="square" rtlCol="0">
            <a:spAutoFit/>
          </a:bodyPr>
          <a:lstStyle/>
          <a:p>
            <a:pPr algn="ctr"/>
            <a:r>
              <a:rPr lang="cs-CZ" dirty="0" smtClean="0"/>
              <a:t>Andrej </a:t>
            </a:r>
            <a:r>
              <a:rPr lang="cs-CZ" dirty="0" err="1" smtClean="0"/>
              <a:t>Babiš</a:t>
            </a:r>
            <a:endParaRPr lang="cs-CZ" dirty="0"/>
          </a:p>
        </p:txBody>
      </p:sp>
      <p:sp>
        <p:nvSpPr>
          <p:cNvPr id="7" name="TextovéPole 6"/>
          <p:cNvSpPr txBox="1"/>
          <p:nvPr/>
        </p:nvSpPr>
        <p:spPr>
          <a:xfrm>
            <a:off x="8996265" y="3689214"/>
            <a:ext cx="2433736" cy="646331"/>
          </a:xfrm>
          <a:prstGeom prst="rect">
            <a:avLst/>
          </a:prstGeom>
          <a:noFill/>
        </p:spPr>
        <p:txBody>
          <a:bodyPr wrap="square" rtlCol="0">
            <a:spAutoFit/>
          </a:bodyPr>
          <a:lstStyle/>
          <a:p>
            <a:pPr algn="ctr"/>
            <a:r>
              <a:rPr lang="cs-CZ" dirty="0" smtClean="0"/>
              <a:t>Miloš Zeman + Donald &amp; </a:t>
            </a:r>
            <a:r>
              <a:rPr lang="cs-CZ" dirty="0" err="1" smtClean="0"/>
              <a:t>Melania</a:t>
            </a:r>
            <a:r>
              <a:rPr lang="cs-CZ" dirty="0" smtClean="0"/>
              <a:t> </a:t>
            </a:r>
            <a:r>
              <a:rPr lang="cs-CZ" dirty="0" err="1" smtClean="0"/>
              <a:t>Trump</a:t>
            </a:r>
            <a:endParaRPr lang="cs-CZ" dirty="0"/>
          </a:p>
        </p:txBody>
      </p:sp>
      <p:sp>
        <p:nvSpPr>
          <p:cNvPr id="8" name="TextovéPole 7"/>
          <p:cNvSpPr txBox="1"/>
          <p:nvPr/>
        </p:nvSpPr>
        <p:spPr>
          <a:xfrm>
            <a:off x="4169045" y="6156125"/>
            <a:ext cx="4122549" cy="646331"/>
          </a:xfrm>
          <a:prstGeom prst="rect">
            <a:avLst/>
          </a:prstGeom>
          <a:noFill/>
        </p:spPr>
        <p:txBody>
          <a:bodyPr wrap="square" rtlCol="0">
            <a:spAutoFit/>
          </a:bodyPr>
          <a:lstStyle/>
          <a:p>
            <a:pPr algn="ctr"/>
            <a:r>
              <a:rPr lang="cs-CZ" dirty="0" err="1" smtClean="0"/>
              <a:t>Tomio</a:t>
            </a:r>
            <a:r>
              <a:rPr lang="cs-CZ" dirty="0" smtClean="0"/>
              <a:t> </a:t>
            </a:r>
            <a:r>
              <a:rPr lang="cs-CZ" dirty="0" err="1" smtClean="0"/>
              <a:t>Okamura</a:t>
            </a:r>
            <a:r>
              <a:rPr lang="cs-CZ" dirty="0" smtClean="0"/>
              <a:t>: </a:t>
            </a:r>
            <a:r>
              <a:rPr lang="cs-CZ" dirty="0" err="1" smtClean="0"/>
              <a:t>We</a:t>
            </a:r>
            <a:r>
              <a:rPr lang="cs-CZ" dirty="0"/>
              <a:t> </a:t>
            </a:r>
            <a:r>
              <a:rPr lang="cs-CZ" dirty="0" err="1" smtClean="0"/>
              <a:t>will</a:t>
            </a:r>
            <a:r>
              <a:rPr lang="cs-CZ" dirty="0" smtClean="0"/>
              <a:t> stop </a:t>
            </a:r>
            <a:r>
              <a:rPr lang="cs-CZ" dirty="0" err="1" smtClean="0"/>
              <a:t>the</a:t>
            </a:r>
            <a:r>
              <a:rPr lang="cs-CZ" dirty="0" smtClean="0"/>
              <a:t> </a:t>
            </a:r>
            <a:r>
              <a:rPr lang="cs-CZ" dirty="0" err="1" smtClean="0"/>
              <a:t>illegal</a:t>
            </a:r>
            <a:r>
              <a:rPr lang="cs-CZ" dirty="0" smtClean="0"/>
              <a:t> </a:t>
            </a:r>
            <a:r>
              <a:rPr lang="cs-CZ" dirty="0" err="1" smtClean="0"/>
              <a:t>immigration</a:t>
            </a:r>
            <a:r>
              <a:rPr lang="cs-CZ" dirty="0" smtClean="0"/>
              <a:t> and </a:t>
            </a:r>
            <a:r>
              <a:rPr lang="cs-CZ" dirty="0" err="1" smtClean="0"/>
              <a:t>the</a:t>
            </a:r>
            <a:r>
              <a:rPr lang="cs-CZ" dirty="0" smtClean="0"/>
              <a:t> </a:t>
            </a:r>
            <a:r>
              <a:rPr lang="cs-CZ" dirty="0" err="1" smtClean="0"/>
              <a:t>dictate</a:t>
            </a:r>
            <a:r>
              <a:rPr lang="cs-CZ" dirty="0" smtClean="0"/>
              <a:t> </a:t>
            </a:r>
            <a:r>
              <a:rPr lang="cs-CZ" dirty="0" err="1" smtClean="0"/>
              <a:t>of</a:t>
            </a:r>
            <a:r>
              <a:rPr lang="cs-CZ" dirty="0" smtClean="0"/>
              <a:t> EU!</a:t>
            </a:r>
            <a:endParaRPr lang="cs-CZ" dirty="0"/>
          </a:p>
        </p:txBody>
      </p:sp>
    </p:spTree>
    <p:extLst>
      <p:ext uri="{BB962C8B-B14F-4D97-AF65-F5344CB8AC3E}">
        <p14:creationId xmlns:p14="http://schemas.microsoft.com/office/powerpoint/2010/main" val="3570113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gn="ctr"/>
            <a:endParaRPr lang="cs-CZ" dirty="0" smtClean="0"/>
          </a:p>
          <a:p>
            <a:pPr algn="ctr"/>
            <a:endParaRPr lang="cs-CZ" dirty="0"/>
          </a:p>
          <a:p>
            <a:pPr algn="ctr"/>
            <a:endParaRPr lang="cs-CZ" dirty="0" smtClean="0"/>
          </a:p>
          <a:p>
            <a:pPr marL="0" indent="0" algn="ctr">
              <a:buNone/>
            </a:pPr>
            <a:r>
              <a:rPr lang="cs-CZ" dirty="0" smtClean="0"/>
              <a:t>THANK YOU FOR YOUR ATTENTION</a:t>
            </a:r>
            <a:endParaRPr lang="cs-CZ" dirty="0"/>
          </a:p>
        </p:txBody>
      </p:sp>
    </p:spTree>
    <p:extLst>
      <p:ext uri="{BB962C8B-B14F-4D97-AF65-F5344CB8AC3E}">
        <p14:creationId xmlns:p14="http://schemas.microsoft.com/office/powerpoint/2010/main" val="3559404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377" y="515983"/>
            <a:ext cx="4679406" cy="2632166"/>
          </a:xfrm>
          <a:prstGeom prst="rect">
            <a:avLst/>
          </a:prstGeom>
        </p:spPr>
      </p:pic>
      <p:pic>
        <p:nvPicPr>
          <p:cNvPr id="3" name="Picture 2"/>
          <p:cNvPicPr>
            <a:picLocks noChangeAspect="1"/>
          </p:cNvPicPr>
          <p:nvPr/>
        </p:nvPicPr>
        <p:blipFill>
          <a:blip r:embed="rId3"/>
          <a:stretch>
            <a:fillRect/>
          </a:stretch>
        </p:blipFill>
        <p:spPr>
          <a:xfrm>
            <a:off x="6426926" y="515983"/>
            <a:ext cx="5408023" cy="3562535"/>
          </a:xfrm>
          <a:prstGeom prst="rect">
            <a:avLst/>
          </a:prstGeom>
        </p:spPr>
      </p:pic>
      <p:sp>
        <p:nvSpPr>
          <p:cNvPr id="6" name="TextBox 5"/>
          <p:cNvSpPr txBox="1"/>
          <p:nvPr/>
        </p:nvSpPr>
        <p:spPr>
          <a:xfrm>
            <a:off x="840377" y="4173262"/>
            <a:ext cx="4554583" cy="2031325"/>
          </a:xfrm>
          <a:prstGeom prst="rect">
            <a:avLst/>
          </a:prstGeom>
          <a:noFill/>
        </p:spPr>
        <p:txBody>
          <a:bodyPr wrap="square" rtlCol="0">
            <a:spAutoFit/>
          </a:bodyPr>
          <a:lstStyle/>
          <a:p>
            <a:r>
              <a:rPr lang="en-US" dirty="0"/>
              <a:t>Velvet Revolution: </a:t>
            </a:r>
            <a:r>
              <a:rPr lang="en-US" dirty="0">
                <a:hlinkClick r:id="rId4"/>
              </a:rPr>
              <a:t>https://www.youtube.com/watch?v=bPyKuGXppsA</a:t>
            </a:r>
            <a:r>
              <a:rPr lang="en-US" dirty="0"/>
              <a:t>   </a:t>
            </a:r>
            <a:endParaRPr lang="cs-CZ" dirty="0" smtClean="0"/>
          </a:p>
          <a:p>
            <a:endParaRPr lang="cs-CZ" dirty="0"/>
          </a:p>
          <a:p>
            <a:r>
              <a:rPr lang="cs-CZ" dirty="0" err="1" smtClean="0"/>
              <a:t>Prayer</a:t>
            </a:r>
            <a:r>
              <a:rPr lang="cs-CZ" dirty="0" smtClean="0"/>
              <a:t> </a:t>
            </a:r>
            <a:r>
              <a:rPr lang="cs-CZ" dirty="0" err="1" smtClean="0"/>
              <a:t>for</a:t>
            </a:r>
            <a:r>
              <a:rPr lang="cs-CZ" dirty="0" smtClean="0"/>
              <a:t> Marta: </a:t>
            </a:r>
            <a:r>
              <a:rPr lang="cs-CZ" dirty="0" smtClean="0">
                <a:hlinkClick r:id="rId5"/>
              </a:rPr>
              <a:t>https://www.youtube.com/watch?v=TP_CPceCgh0</a:t>
            </a:r>
            <a:r>
              <a:rPr lang="cs-CZ" dirty="0" smtClean="0"/>
              <a:t> </a:t>
            </a:r>
            <a:endParaRPr lang="en-US" dirty="0"/>
          </a:p>
        </p:txBody>
      </p:sp>
      <p:pic>
        <p:nvPicPr>
          <p:cNvPr id="5" name="Obrázek 4"/>
          <p:cNvPicPr>
            <a:picLocks noChangeAspect="1"/>
          </p:cNvPicPr>
          <p:nvPr/>
        </p:nvPicPr>
        <p:blipFill>
          <a:blip r:embed="rId6"/>
          <a:stretch>
            <a:fillRect/>
          </a:stretch>
        </p:blipFill>
        <p:spPr>
          <a:xfrm>
            <a:off x="7276477" y="4173262"/>
            <a:ext cx="3733645" cy="2433536"/>
          </a:xfrm>
          <a:prstGeom prst="rect">
            <a:avLst/>
          </a:prstGeom>
        </p:spPr>
      </p:pic>
    </p:spTree>
    <p:extLst>
      <p:ext uri="{BB962C8B-B14F-4D97-AF65-F5344CB8AC3E}">
        <p14:creationId xmlns:p14="http://schemas.microsoft.com/office/powerpoint/2010/main" val="473727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TRANSITION TO DEMOCRACY</a:t>
            </a:r>
          </a:p>
        </p:txBody>
      </p:sp>
      <p:sp>
        <p:nvSpPr>
          <p:cNvPr id="3" name="Zástupný symbol pro obsah 2"/>
          <p:cNvSpPr>
            <a:spLocks noGrp="1"/>
          </p:cNvSpPr>
          <p:nvPr>
            <p:ph idx="1"/>
          </p:nvPr>
        </p:nvSpPr>
        <p:spPr/>
        <p:txBody>
          <a:bodyPr>
            <a:normAutofit fontScale="77500" lnSpcReduction="20000"/>
          </a:bodyPr>
          <a:lstStyle/>
          <a:p>
            <a:r>
              <a:rPr lang="cs-CZ" altLang="cs-CZ" dirty="0">
                <a:sym typeface="Wingdings" panose="05000000000000000000" pitchFamily="2" charset="2"/>
              </a:rPr>
              <a:t>“Return to </a:t>
            </a:r>
            <a:r>
              <a:rPr lang="cs-CZ" altLang="cs-CZ" dirty="0" err="1">
                <a:sym typeface="Wingdings" panose="05000000000000000000" pitchFamily="2" charset="2"/>
              </a:rPr>
              <a:t>Europe</a:t>
            </a:r>
            <a:r>
              <a:rPr lang="cs-CZ" altLang="cs-CZ" dirty="0">
                <a:sym typeface="Wingdings" panose="05000000000000000000" pitchFamily="2" charset="2"/>
              </a:rPr>
              <a:t>“ – </a:t>
            </a:r>
            <a:r>
              <a:rPr lang="cs-CZ" altLang="cs-CZ" dirty="0" err="1">
                <a:sym typeface="Wingdings" panose="05000000000000000000" pitchFamily="2" charset="2"/>
              </a:rPr>
              <a:t>integration</a:t>
            </a:r>
            <a:r>
              <a:rPr lang="cs-CZ" altLang="cs-CZ" dirty="0">
                <a:sym typeface="Wingdings" panose="05000000000000000000" pitchFamily="2" charset="2"/>
              </a:rPr>
              <a:t> to western </a:t>
            </a:r>
            <a:r>
              <a:rPr lang="cs-CZ" altLang="cs-CZ" dirty="0" err="1">
                <a:sym typeface="Wingdings" panose="05000000000000000000" pitchFamily="2" charset="2"/>
              </a:rPr>
              <a:t>political</a:t>
            </a:r>
            <a:r>
              <a:rPr lang="cs-CZ" altLang="cs-CZ" dirty="0">
                <a:sym typeface="Wingdings" panose="05000000000000000000" pitchFamily="2" charset="2"/>
              </a:rPr>
              <a:t> and </a:t>
            </a:r>
            <a:r>
              <a:rPr lang="cs-CZ" altLang="cs-CZ" dirty="0" err="1">
                <a:sym typeface="Wingdings" panose="05000000000000000000" pitchFamily="2" charset="2"/>
              </a:rPr>
              <a:t>security</a:t>
            </a:r>
            <a:r>
              <a:rPr lang="cs-CZ" altLang="cs-CZ" dirty="0">
                <a:sym typeface="Wingdings" panose="05000000000000000000" pitchFamily="2" charset="2"/>
              </a:rPr>
              <a:t> </a:t>
            </a:r>
            <a:r>
              <a:rPr lang="cs-CZ" altLang="cs-CZ" dirty="0" err="1">
                <a:sym typeface="Wingdings" panose="05000000000000000000" pitchFamily="2" charset="2"/>
              </a:rPr>
              <a:t>institutions</a:t>
            </a:r>
            <a:r>
              <a:rPr lang="cs-CZ" altLang="cs-CZ" dirty="0">
                <a:sym typeface="Wingdings" panose="05000000000000000000" pitchFamily="2" charset="2"/>
              </a:rPr>
              <a:t>.</a:t>
            </a:r>
          </a:p>
          <a:p>
            <a:endParaRPr lang="cs-CZ" altLang="cs-CZ" dirty="0">
              <a:sym typeface="Wingdings" panose="05000000000000000000" pitchFamily="2" charset="2"/>
            </a:endParaRPr>
          </a:p>
          <a:p>
            <a:r>
              <a:rPr lang="cs-CZ" altLang="cs-CZ" dirty="0">
                <a:sym typeface="Wingdings" panose="05000000000000000000" pitchFamily="2" charset="2"/>
              </a:rPr>
              <a:t>New </a:t>
            </a:r>
            <a:r>
              <a:rPr lang="cs-CZ" altLang="cs-CZ" dirty="0" err="1">
                <a:sym typeface="Wingdings" panose="05000000000000000000" pitchFamily="2" charset="2"/>
              </a:rPr>
              <a:t>leadership</a:t>
            </a:r>
            <a:r>
              <a:rPr lang="cs-CZ" altLang="cs-CZ" dirty="0">
                <a:sym typeface="Wingdings" panose="05000000000000000000" pitchFamily="2" charset="2"/>
              </a:rPr>
              <a:t> – </a:t>
            </a:r>
            <a:r>
              <a:rPr lang="cs-CZ" altLang="cs-CZ" dirty="0" err="1">
                <a:sym typeface="Wingdings" panose="05000000000000000000" pitchFamily="2" charset="2"/>
              </a:rPr>
              <a:t>lack</a:t>
            </a:r>
            <a:r>
              <a:rPr lang="cs-CZ" altLang="cs-CZ" dirty="0">
                <a:sym typeface="Wingdings" panose="05000000000000000000" pitchFamily="2" charset="2"/>
              </a:rPr>
              <a:t> </a:t>
            </a:r>
            <a:r>
              <a:rPr lang="cs-CZ" altLang="cs-CZ" dirty="0" err="1">
                <a:sym typeface="Wingdings" panose="05000000000000000000" pitchFamily="2" charset="2"/>
              </a:rPr>
              <a:t>of</a:t>
            </a:r>
            <a:r>
              <a:rPr lang="cs-CZ" altLang="cs-CZ" dirty="0">
                <a:sym typeface="Wingdings" panose="05000000000000000000" pitchFamily="2" charset="2"/>
              </a:rPr>
              <a:t> </a:t>
            </a:r>
            <a:r>
              <a:rPr lang="cs-CZ" altLang="cs-CZ" dirty="0" err="1">
                <a:sym typeface="Wingdings" panose="05000000000000000000" pitchFamily="2" charset="2"/>
              </a:rPr>
              <a:t>experience</a:t>
            </a:r>
            <a:r>
              <a:rPr lang="cs-CZ" altLang="cs-CZ" dirty="0">
                <a:sym typeface="Wingdings" panose="05000000000000000000" pitchFamily="2" charset="2"/>
              </a:rPr>
              <a:t>, </a:t>
            </a:r>
            <a:r>
              <a:rPr lang="cs-CZ" altLang="cs-CZ" dirty="0" err="1">
                <a:sym typeface="Wingdings" panose="05000000000000000000" pitchFamily="2" charset="2"/>
              </a:rPr>
              <a:t>new</a:t>
            </a:r>
            <a:r>
              <a:rPr lang="cs-CZ" altLang="cs-CZ" dirty="0">
                <a:sym typeface="Wingdings" panose="05000000000000000000" pitchFamily="2" charset="2"/>
              </a:rPr>
              <a:t> </a:t>
            </a:r>
            <a:r>
              <a:rPr lang="cs-CZ" altLang="cs-CZ" dirty="0" err="1">
                <a:sym typeface="Wingdings" panose="05000000000000000000" pitchFamily="2" charset="2"/>
              </a:rPr>
              <a:t>geopolitical</a:t>
            </a:r>
            <a:r>
              <a:rPr lang="cs-CZ" altLang="cs-CZ" dirty="0">
                <a:sym typeface="Wingdings" panose="05000000000000000000" pitchFamily="2" charset="2"/>
              </a:rPr>
              <a:t> </a:t>
            </a:r>
            <a:r>
              <a:rPr lang="cs-CZ" altLang="cs-CZ" dirty="0" err="1">
                <a:sym typeface="Wingdings" panose="05000000000000000000" pitchFamily="2" charset="2"/>
              </a:rPr>
              <a:t>situation</a:t>
            </a:r>
            <a:r>
              <a:rPr lang="cs-CZ" altLang="cs-CZ" dirty="0">
                <a:sym typeface="Wingdings" panose="05000000000000000000" pitchFamily="2" charset="2"/>
              </a:rPr>
              <a:t> in </a:t>
            </a:r>
            <a:r>
              <a:rPr lang="cs-CZ" altLang="cs-CZ" dirty="0" err="1">
                <a:sym typeface="Wingdings" panose="05000000000000000000" pitchFamily="2" charset="2"/>
              </a:rPr>
              <a:t>Europe</a:t>
            </a:r>
            <a:r>
              <a:rPr lang="cs-CZ" altLang="cs-CZ" dirty="0">
                <a:sym typeface="Wingdings" panose="05000000000000000000" pitchFamily="2" charset="2"/>
              </a:rPr>
              <a:t>.</a:t>
            </a:r>
          </a:p>
          <a:p>
            <a:endParaRPr lang="cs-CZ" altLang="cs-CZ" dirty="0">
              <a:sym typeface="Wingdings" panose="05000000000000000000" pitchFamily="2" charset="2"/>
            </a:endParaRPr>
          </a:p>
          <a:p>
            <a:r>
              <a:rPr lang="cs-CZ" altLang="cs-CZ" dirty="0" err="1"/>
              <a:t>The</a:t>
            </a:r>
            <a:r>
              <a:rPr lang="cs-CZ" altLang="cs-CZ" dirty="0"/>
              <a:t> </a:t>
            </a:r>
            <a:r>
              <a:rPr lang="cs-CZ" altLang="cs-CZ" dirty="0" err="1"/>
              <a:t>first</a:t>
            </a:r>
            <a:r>
              <a:rPr lang="cs-CZ" altLang="cs-CZ" dirty="0"/>
              <a:t> </a:t>
            </a:r>
            <a:r>
              <a:rPr lang="cs-CZ" altLang="cs-CZ" dirty="0" err="1"/>
              <a:t>years</a:t>
            </a:r>
            <a:r>
              <a:rPr lang="cs-CZ" altLang="cs-CZ" dirty="0"/>
              <a:t> </a:t>
            </a:r>
            <a:r>
              <a:rPr lang="cs-CZ" altLang="cs-CZ" dirty="0" err="1"/>
              <a:t>of</a:t>
            </a:r>
            <a:r>
              <a:rPr lang="cs-CZ" altLang="cs-CZ" dirty="0"/>
              <a:t> post-</a:t>
            </a:r>
            <a:r>
              <a:rPr lang="cs-CZ" altLang="cs-CZ" dirty="0" err="1"/>
              <a:t>communist</a:t>
            </a:r>
            <a:r>
              <a:rPr lang="cs-CZ" altLang="cs-CZ" dirty="0"/>
              <a:t> </a:t>
            </a:r>
            <a:r>
              <a:rPr lang="cs-CZ" altLang="cs-CZ" dirty="0" err="1"/>
              <a:t>Czechoslovakia</a:t>
            </a:r>
            <a:r>
              <a:rPr lang="cs-CZ" altLang="cs-CZ" dirty="0"/>
              <a:t> </a:t>
            </a:r>
            <a:r>
              <a:rPr lang="cs-CZ" altLang="cs-CZ" dirty="0" err="1"/>
              <a:t>were</a:t>
            </a:r>
            <a:r>
              <a:rPr lang="cs-CZ" altLang="cs-CZ" dirty="0"/>
              <a:t> </a:t>
            </a:r>
            <a:r>
              <a:rPr lang="cs-CZ" altLang="cs-CZ" dirty="0" err="1"/>
              <a:t>affected</a:t>
            </a:r>
            <a:r>
              <a:rPr lang="cs-CZ" altLang="cs-CZ" dirty="0"/>
              <a:t> by </a:t>
            </a:r>
            <a:r>
              <a:rPr lang="cs-CZ" altLang="cs-CZ" dirty="0" err="1"/>
              <a:t>sometimes</a:t>
            </a:r>
            <a:r>
              <a:rPr lang="cs-CZ" altLang="cs-CZ" dirty="0"/>
              <a:t> </a:t>
            </a:r>
            <a:r>
              <a:rPr lang="cs-CZ" altLang="cs-CZ" dirty="0" err="1"/>
              <a:t>exaggerated</a:t>
            </a:r>
            <a:r>
              <a:rPr lang="cs-CZ" altLang="cs-CZ" dirty="0"/>
              <a:t> </a:t>
            </a:r>
            <a:r>
              <a:rPr lang="cs-CZ" altLang="cs-CZ" dirty="0" err="1"/>
              <a:t>optimism</a:t>
            </a:r>
            <a:r>
              <a:rPr lang="cs-CZ" altLang="cs-CZ" dirty="0"/>
              <a:t> and </a:t>
            </a:r>
            <a:r>
              <a:rPr lang="cs-CZ" altLang="cs-CZ" dirty="0" err="1"/>
              <a:t>enthusiam</a:t>
            </a:r>
            <a:r>
              <a:rPr lang="cs-CZ" altLang="cs-CZ" dirty="0"/>
              <a:t>.</a:t>
            </a:r>
          </a:p>
          <a:p>
            <a:endParaRPr lang="cs-CZ" altLang="cs-CZ" dirty="0">
              <a:sym typeface="Wingdings" panose="05000000000000000000" pitchFamily="2" charset="2"/>
            </a:endParaRPr>
          </a:p>
          <a:p>
            <a:r>
              <a:rPr lang="cs-CZ" altLang="cs-CZ" dirty="0" err="1">
                <a:sym typeface="Wingdings" panose="05000000000000000000" pitchFamily="2" charset="2"/>
              </a:rPr>
              <a:t>Issues</a:t>
            </a:r>
            <a:r>
              <a:rPr lang="cs-CZ" altLang="cs-CZ" dirty="0">
                <a:sym typeface="Wingdings" panose="05000000000000000000" pitchFamily="2" charset="2"/>
              </a:rPr>
              <a:t>:</a:t>
            </a:r>
          </a:p>
          <a:p>
            <a:pPr lvl="1"/>
            <a:r>
              <a:rPr lang="cs-CZ" altLang="cs-CZ" dirty="0" err="1">
                <a:sym typeface="Wingdings" panose="05000000000000000000" pitchFamily="2" charset="2"/>
              </a:rPr>
              <a:t>Transition</a:t>
            </a:r>
            <a:r>
              <a:rPr lang="cs-CZ" altLang="cs-CZ" dirty="0">
                <a:sym typeface="Wingdings" panose="05000000000000000000" pitchFamily="2" charset="2"/>
              </a:rPr>
              <a:t> to </a:t>
            </a:r>
            <a:r>
              <a:rPr lang="cs-CZ" altLang="cs-CZ" dirty="0" err="1">
                <a:sym typeface="Wingdings" panose="05000000000000000000" pitchFamily="2" charset="2"/>
              </a:rPr>
              <a:t>democracy</a:t>
            </a:r>
            <a:r>
              <a:rPr lang="cs-CZ" altLang="cs-CZ" dirty="0">
                <a:sym typeface="Wingdings" panose="05000000000000000000" pitchFamily="2" charset="2"/>
              </a:rPr>
              <a:t> – </a:t>
            </a:r>
            <a:r>
              <a:rPr lang="cs-CZ" altLang="cs-CZ" dirty="0" err="1">
                <a:sym typeface="Wingdings" panose="05000000000000000000" pitchFamily="2" charset="2"/>
              </a:rPr>
              <a:t>new</a:t>
            </a:r>
            <a:r>
              <a:rPr lang="cs-CZ" altLang="cs-CZ" dirty="0">
                <a:sym typeface="Wingdings" panose="05000000000000000000" pitchFamily="2" charset="2"/>
              </a:rPr>
              <a:t> </a:t>
            </a:r>
            <a:r>
              <a:rPr lang="cs-CZ" altLang="cs-CZ" dirty="0" err="1">
                <a:sym typeface="Wingdings" panose="05000000000000000000" pitchFamily="2" charset="2"/>
              </a:rPr>
              <a:t>political</a:t>
            </a:r>
            <a:r>
              <a:rPr lang="cs-CZ" altLang="cs-CZ" dirty="0">
                <a:sym typeface="Wingdings" panose="05000000000000000000" pitchFamily="2" charset="2"/>
              </a:rPr>
              <a:t> </a:t>
            </a:r>
            <a:r>
              <a:rPr lang="cs-CZ" altLang="cs-CZ" dirty="0" err="1">
                <a:sym typeface="Wingdings" panose="05000000000000000000" pitchFamily="2" charset="2"/>
              </a:rPr>
              <a:t>parties</a:t>
            </a:r>
            <a:r>
              <a:rPr lang="cs-CZ" altLang="cs-CZ" dirty="0">
                <a:sym typeface="Wingdings" panose="05000000000000000000" pitchFamily="2" charset="2"/>
              </a:rPr>
              <a:t> (</a:t>
            </a:r>
            <a:r>
              <a:rPr lang="cs-CZ" altLang="cs-CZ" dirty="0" err="1">
                <a:sym typeface="Wingdings" panose="05000000000000000000" pitchFamily="2" charset="2"/>
              </a:rPr>
              <a:t>Civic</a:t>
            </a:r>
            <a:r>
              <a:rPr lang="cs-CZ" altLang="cs-CZ" dirty="0">
                <a:sym typeface="Wingdings" panose="05000000000000000000" pitchFamily="2" charset="2"/>
              </a:rPr>
              <a:t> </a:t>
            </a:r>
            <a:r>
              <a:rPr lang="cs-CZ" altLang="cs-CZ" dirty="0" err="1">
                <a:sym typeface="Wingdings" panose="05000000000000000000" pitchFamily="2" charset="2"/>
              </a:rPr>
              <a:t>Forum</a:t>
            </a:r>
            <a:r>
              <a:rPr lang="cs-CZ" altLang="cs-CZ" dirty="0">
                <a:sym typeface="Wingdings" panose="05000000000000000000" pitchFamily="2" charset="2"/>
              </a:rPr>
              <a:t> </a:t>
            </a:r>
            <a:r>
              <a:rPr lang="cs-CZ" altLang="cs-CZ" dirty="0" err="1">
                <a:sym typeface="Wingdings" panose="05000000000000000000" pitchFamily="2" charset="2"/>
              </a:rPr>
              <a:t>divided</a:t>
            </a:r>
            <a:r>
              <a:rPr lang="cs-CZ" altLang="cs-CZ" dirty="0">
                <a:sym typeface="Wingdings" panose="05000000000000000000" pitchFamily="2" charset="2"/>
              </a:rPr>
              <a:t> </a:t>
            </a:r>
            <a:r>
              <a:rPr lang="cs-CZ" altLang="cs-CZ" dirty="0" err="1">
                <a:sym typeface="Wingdings" panose="05000000000000000000" pitchFamily="2" charset="2"/>
              </a:rPr>
              <a:t>into</a:t>
            </a:r>
            <a:r>
              <a:rPr lang="cs-CZ" altLang="cs-CZ" dirty="0">
                <a:sym typeface="Wingdings" panose="05000000000000000000" pitchFamily="2" charset="2"/>
              </a:rPr>
              <a:t> </a:t>
            </a:r>
            <a:r>
              <a:rPr lang="cs-CZ" altLang="cs-CZ" dirty="0" err="1">
                <a:sym typeface="Wingdings" panose="05000000000000000000" pitchFamily="2" charset="2"/>
              </a:rPr>
              <a:t>few</a:t>
            </a:r>
            <a:r>
              <a:rPr lang="cs-CZ" altLang="cs-CZ" dirty="0">
                <a:sym typeface="Wingdings" panose="05000000000000000000" pitchFamily="2" charset="2"/>
              </a:rPr>
              <a:t> </a:t>
            </a:r>
            <a:r>
              <a:rPr lang="cs-CZ" altLang="cs-CZ" dirty="0" err="1">
                <a:sym typeface="Wingdings" panose="05000000000000000000" pitchFamily="2" charset="2"/>
              </a:rPr>
              <a:t>political</a:t>
            </a:r>
            <a:r>
              <a:rPr lang="cs-CZ" altLang="cs-CZ" dirty="0">
                <a:sym typeface="Wingdings" panose="05000000000000000000" pitchFamily="2" charset="2"/>
              </a:rPr>
              <a:t> </a:t>
            </a:r>
            <a:r>
              <a:rPr lang="cs-CZ" altLang="cs-CZ" dirty="0" err="1">
                <a:sym typeface="Wingdings" panose="05000000000000000000" pitchFamily="2" charset="2"/>
              </a:rPr>
              <a:t>subjects</a:t>
            </a:r>
            <a:r>
              <a:rPr lang="cs-CZ" altLang="cs-CZ" dirty="0">
                <a:sym typeface="Wingdings" panose="05000000000000000000" pitchFamily="2" charset="2"/>
              </a:rPr>
              <a:t> – Civil </a:t>
            </a:r>
            <a:r>
              <a:rPr lang="cs-CZ" altLang="cs-CZ" dirty="0" err="1">
                <a:sym typeface="Wingdings" panose="05000000000000000000" pitchFamily="2" charset="2"/>
              </a:rPr>
              <a:t>Democratic</a:t>
            </a:r>
            <a:r>
              <a:rPr lang="cs-CZ" altLang="cs-CZ" dirty="0">
                <a:sym typeface="Wingdings" panose="05000000000000000000" pitchFamily="2" charset="2"/>
              </a:rPr>
              <a:t> Party, </a:t>
            </a:r>
            <a:r>
              <a:rPr lang="cs-CZ" altLang="cs-CZ" dirty="0" err="1">
                <a:sym typeface="Wingdings" panose="05000000000000000000" pitchFamily="2" charset="2"/>
              </a:rPr>
              <a:t>Social</a:t>
            </a:r>
            <a:r>
              <a:rPr lang="cs-CZ" altLang="cs-CZ" dirty="0">
                <a:sym typeface="Wingdings" panose="05000000000000000000" pitchFamily="2" charset="2"/>
              </a:rPr>
              <a:t> </a:t>
            </a:r>
            <a:r>
              <a:rPr lang="cs-CZ" altLang="cs-CZ" dirty="0" err="1">
                <a:sym typeface="Wingdings" panose="05000000000000000000" pitchFamily="2" charset="2"/>
              </a:rPr>
              <a:t>Democratic</a:t>
            </a:r>
            <a:r>
              <a:rPr lang="cs-CZ" altLang="cs-CZ" dirty="0">
                <a:sym typeface="Wingdings" panose="05000000000000000000" pitchFamily="2" charset="2"/>
              </a:rPr>
              <a:t> Party, </a:t>
            </a:r>
            <a:r>
              <a:rPr lang="cs-CZ" altLang="cs-CZ" dirty="0" err="1"/>
              <a:t>People‘s</a:t>
            </a:r>
            <a:r>
              <a:rPr lang="cs-CZ" altLang="cs-CZ" dirty="0"/>
              <a:t> Party – </a:t>
            </a:r>
            <a:r>
              <a:rPr lang="cs-CZ" altLang="cs-CZ" dirty="0" err="1"/>
              <a:t>The</a:t>
            </a:r>
            <a:r>
              <a:rPr lang="cs-CZ" altLang="cs-CZ" dirty="0"/>
              <a:t> </a:t>
            </a:r>
            <a:r>
              <a:rPr lang="cs-CZ" altLang="cs-CZ" dirty="0" err="1"/>
              <a:t>Movement</a:t>
            </a:r>
            <a:r>
              <a:rPr lang="cs-CZ" altLang="cs-CZ" dirty="0"/>
              <a:t> </a:t>
            </a:r>
            <a:r>
              <a:rPr lang="cs-CZ" altLang="cs-CZ" dirty="0" err="1"/>
              <a:t>for</a:t>
            </a:r>
            <a:r>
              <a:rPr lang="cs-CZ" altLang="cs-CZ" dirty="0"/>
              <a:t> a </a:t>
            </a:r>
            <a:r>
              <a:rPr lang="cs-CZ" altLang="cs-CZ" dirty="0" err="1"/>
              <a:t>Democratic</a:t>
            </a:r>
            <a:r>
              <a:rPr lang="cs-CZ" altLang="cs-CZ" dirty="0"/>
              <a:t> Slovakia).</a:t>
            </a:r>
          </a:p>
          <a:p>
            <a:pPr lvl="1"/>
            <a:r>
              <a:rPr lang="cs-CZ" altLang="cs-CZ" dirty="0" err="1">
                <a:sym typeface="Wingdings" panose="05000000000000000000" pitchFamily="2" charset="2"/>
              </a:rPr>
              <a:t>Transition</a:t>
            </a:r>
            <a:r>
              <a:rPr lang="cs-CZ" altLang="cs-CZ" dirty="0">
                <a:sym typeface="Wingdings" panose="05000000000000000000" pitchFamily="2" charset="2"/>
              </a:rPr>
              <a:t> to </a:t>
            </a:r>
            <a:r>
              <a:rPr lang="cs-CZ" altLang="cs-CZ" dirty="0" err="1">
                <a:sym typeface="Wingdings" panose="05000000000000000000" pitchFamily="2" charset="2"/>
              </a:rPr>
              <a:t>capitalist</a:t>
            </a:r>
            <a:r>
              <a:rPr lang="cs-CZ" altLang="cs-CZ" dirty="0">
                <a:sym typeface="Wingdings" panose="05000000000000000000" pitchFamily="2" charset="2"/>
              </a:rPr>
              <a:t> </a:t>
            </a:r>
            <a:r>
              <a:rPr lang="cs-CZ" altLang="cs-CZ" dirty="0" err="1">
                <a:sym typeface="Wingdings" panose="05000000000000000000" pitchFamily="2" charset="2"/>
              </a:rPr>
              <a:t>economy</a:t>
            </a:r>
            <a:r>
              <a:rPr lang="cs-CZ" altLang="cs-CZ" dirty="0">
                <a:sym typeface="Wingdings" panose="05000000000000000000" pitchFamily="2" charset="2"/>
              </a:rPr>
              <a:t> – </a:t>
            </a:r>
            <a:r>
              <a:rPr lang="cs-CZ" altLang="cs-CZ" dirty="0" err="1">
                <a:sym typeface="Wingdings" panose="05000000000000000000" pitchFamily="2" charset="2"/>
              </a:rPr>
              <a:t>privatization</a:t>
            </a:r>
            <a:r>
              <a:rPr lang="cs-CZ" altLang="cs-CZ" dirty="0">
                <a:sym typeface="Wingdings" panose="05000000000000000000" pitchFamily="2" charset="2"/>
              </a:rPr>
              <a:t>, </a:t>
            </a:r>
            <a:r>
              <a:rPr lang="cs-CZ" altLang="cs-CZ" dirty="0" err="1" smtClean="0">
                <a:sym typeface="Wingdings" panose="05000000000000000000" pitchFamily="2" charset="2"/>
              </a:rPr>
              <a:t>restitutions</a:t>
            </a:r>
            <a:r>
              <a:rPr lang="cs-CZ" altLang="cs-CZ" dirty="0" smtClean="0">
                <a:sym typeface="Wingdings" panose="05000000000000000000" pitchFamily="2" charset="2"/>
              </a:rPr>
              <a:t>.</a:t>
            </a:r>
            <a:endParaRPr lang="cs-CZ" altLang="cs-CZ" dirty="0">
              <a:sym typeface="Wingdings" panose="05000000000000000000" pitchFamily="2" charset="2"/>
            </a:endParaRPr>
          </a:p>
          <a:p>
            <a:pPr lvl="1"/>
            <a:r>
              <a:rPr lang="cs-CZ" altLang="cs-CZ" dirty="0" err="1">
                <a:sym typeface="Wingdings" panose="05000000000000000000" pitchFamily="2" charset="2"/>
              </a:rPr>
              <a:t>Slovak</a:t>
            </a:r>
            <a:r>
              <a:rPr lang="cs-CZ" altLang="cs-CZ" dirty="0">
                <a:sym typeface="Wingdings" panose="05000000000000000000" pitchFamily="2" charset="2"/>
              </a:rPr>
              <a:t> </a:t>
            </a:r>
            <a:r>
              <a:rPr lang="cs-CZ" altLang="cs-CZ" dirty="0" err="1">
                <a:sym typeface="Wingdings" panose="05000000000000000000" pitchFamily="2" charset="2"/>
              </a:rPr>
              <a:t>independence</a:t>
            </a:r>
            <a:r>
              <a:rPr lang="cs-CZ" altLang="cs-CZ" dirty="0">
                <a:sym typeface="Wingdings" panose="05000000000000000000" pitchFamily="2" charset="2"/>
              </a:rPr>
              <a:t>.</a:t>
            </a:r>
          </a:p>
          <a:p>
            <a:pPr lvl="1"/>
            <a:r>
              <a:rPr lang="cs-CZ" altLang="cs-CZ" dirty="0" err="1">
                <a:sym typeface="Wingdings" panose="05000000000000000000" pitchFamily="2" charset="2"/>
              </a:rPr>
              <a:t>Reconciliation</a:t>
            </a:r>
            <a:r>
              <a:rPr lang="cs-CZ" altLang="cs-CZ" dirty="0">
                <a:sym typeface="Wingdings" panose="05000000000000000000" pitchFamily="2" charset="2"/>
              </a:rPr>
              <a:t> </a:t>
            </a:r>
            <a:r>
              <a:rPr lang="cs-CZ" altLang="cs-CZ" dirty="0" err="1">
                <a:sym typeface="Wingdings" panose="05000000000000000000" pitchFamily="2" charset="2"/>
              </a:rPr>
              <a:t>with</a:t>
            </a:r>
            <a:r>
              <a:rPr lang="cs-CZ" altLang="cs-CZ" dirty="0">
                <a:sym typeface="Wingdings" panose="05000000000000000000" pitchFamily="2" charset="2"/>
              </a:rPr>
              <a:t> </a:t>
            </a:r>
            <a:r>
              <a:rPr lang="cs-CZ" altLang="cs-CZ" dirty="0" err="1">
                <a:sym typeface="Wingdings" panose="05000000000000000000" pitchFamily="2" charset="2"/>
              </a:rPr>
              <a:t>the</a:t>
            </a:r>
            <a:r>
              <a:rPr lang="cs-CZ" altLang="cs-CZ" dirty="0">
                <a:sym typeface="Wingdings" panose="05000000000000000000" pitchFamily="2" charset="2"/>
              </a:rPr>
              <a:t> past – </a:t>
            </a:r>
            <a:r>
              <a:rPr lang="cs-CZ" altLang="cs-CZ" dirty="0" err="1">
                <a:sym typeface="Wingdings" panose="05000000000000000000" pitchFamily="2" charset="2"/>
              </a:rPr>
              <a:t>communist</a:t>
            </a:r>
            <a:r>
              <a:rPr lang="cs-CZ" altLang="cs-CZ" dirty="0">
                <a:sym typeface="Wingdings" panose="05000000000000000000" pitchFamily="2" charset="2"/>
              </a:rPr>
              <a:t> </a:t>
            </a:r>
            <a:r>
              <a:rPr lang="cs-CZ" altLang="cs-CZ" dirty="0" err="1">
                <a:sym typeface="Wingdings" panose="05000000000000000000" pitchFamily="2" charset="2"/>
              </a:rPr>
              <a:t>era</a:t>
            </a:r>
            <a:r>
              <a:rPr lang="cs-CZ" altLang="cs-CZ" dirty="0">
                <a:sym typeface="Wingdings" panose="05000000000000000000" pitchFamily="2" charset="2"/>
              </a:rPr>
              <a:t>, </a:t>
            </a:r>
            <a:r>
              <a:rPr lang="cs-CZ" altLang="cs-CZ" dirty="0" err="1">
                <a:sym typeface="Wingdings" panose="05000000000000000000" pitchFamily="2" charset="2"/>
              </a:rPr>
              <a:t>Sudeten</a:t>
            </a:r>
            <a:r>
              <a:rPr lang="cs-CZ" altLang="cs-CZ" dirty="0">
                <a:sym typeface="Wingdings" panose="05000000000000000000" pitchFamily="2" charset="2"/>
              </a:rPr>
              <a:t> </a:t>
            </a:r>
            <a:r>
              <a:rPr lang="cs-CZ" altLang="cs-CZ" dirty="0" err="1">
                <a:sym typeface="Wingdings" panose="05000000000000000000" pitchFamily="2" charset="2"/>
              </a:rPr>
              <a:t>Germans</a:t>
            </a:r>
            <a:r>
              <a:rPr lang="cs-CZ" altLang="cs-CZ" dirty="0">
                <a:sym typeface="Wingdings" panose="05000000000000000000" pitchFamily="2" charset="2"/>
              </a:rPr>
              <a:t>.</a:t>
            </a:r>
          </a:p>
          <a:p>
            <a:pPr lvl="1"/>
            <a:endParaRPr lang="cs-CZ" altLang="cs-CZ" dirty="0">
              <a:sym typeface="Wingdings" panose="05000000000000000000" pitchFamily="2" charset="2"/>
            </a:endParaRPr>
          </a:p>
          <a:p>
            <a:endParaRPr lang="cs-CZ" dirty="0"/>
          </a:p>
        </p:txBody>
      </p:sp>
    </p:spTree>
    <p:extLst>
      <p:ext uri="{BB962C8B-B14F-4D97-AF65-F5344CB8AC3E}">
        <p14:creationId xmlns:p14="http://schemas.microsoft.com/office/powerpoint/2010/main" val="4205281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9"/>
          <p:cNvSpPr>
            <a:spLocks noGrp="1"/>
          </p:cNvSpPr>
          <p:nvPr>
            <p:ph type="title"/>
          </p:nvPr>
        </p:nvSpPr>
        <p:spPr/>
        <p:txBody>
          <a:bodyPr/>
          <a:lstStyle/>
          <a:p>
            <a:pPr eaLnBrk="1" hangingPunct="1"/>
            <a:r>
              <a:rPr lang="cs-CZ" altLang="cs-CZ" sz="3000" dirty="0"/>
              <a:t>VÁCLAV HAVEL‘S SPEECH, MAY 10, 1990, THE COUNCIL OF EUROPE</a:t>
            </a:r>
          </a:p>
        </p:txBody>
      </p:sp>
      <p:pic>
        <p:nvPicPr>
          <p:cNvPr id="18435" name="Zástupný symbol pro obsah 8" descr="vaclav-havel.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54087" y="1690688"/>
            <a:ext cx="3266511" cy="4329112"/>
          </a:xfrm>
        </p:spPr>
      </p:pic>
      <p:sp>
        <p:nvSpPr>
          <p:cNvPr id="11" name="Zástupný symbol pro obsah 10"/>
          <p:cNvSpPr>
            <a:spLocks noGrp="1"/>
          </p:cNvSpPr>
          <p:nvPr>
            <p:ph sz="quarter" idx="2"/>
          </p:nvPr>
        </p:nvSpPr>
        <p:spPr>
          <a:xfrm>
            <a:off x="4815069" y="1690688"/>
            <a:ext cx="6041984" cy="4329112"/>
          </a:xfrm>
        </p:spPr>
        <p:txBody>
          <a:bodyPr>
            <a:normAutofit fontScale="77500" lnSpcReduction="20000"/>
          </a:bodyPr>
          <a:lstStyle/>
          <a:p>
            <a:pPr marL="0" indent="0">
              <a:spcBef>
                <a:spcPts val="580"/>
              </a:spcBef>
              <a:buNone/>
              <a:defRPr/>
            </a:pPr>
            <a:r>
              <a:rPr lang="cs-CZ" i="1" dirty="0"/>
              <a:t>“</a:t>
            </a:r>
            <a:r>
              <a:rPr lang="en-US" i="1" dirty="0"/>
              <a:t>Obviously, the states that had been ruled by a totalitarian system and now are overcoming its consequences and want, so to speak, to return to Europe, can most rapidly and efficiently do so not by competing and contending against one another but by helping one another in solidarity. If these countries want to open up to the new Europe, they must first open to one another. The new democratic government in Czechoslovakia, therefore, wants to do everything in its power to contribute to the coordination of efforts by the Central European countries to enter various European institutions. That is why we so often appeal to different institutions that are theoretically European but in fact are so far only West European, to open more flexibly to those who for long years were segregated and who logically belong in them.</a:t>
            </a:r>
            <a:r>
              <a:rPr lang="cs-CZ" i="1" dirty="0"/>
              <a:t>“</a:t>
            </a:r>
          </a:p>
        </p:txBody>
      </p:sp>
    </p:spTree>
    <p:extLst>
      <p:ext uri="{BB962C8B-B14F-4D97-AF65-F5344CB8AC3E}">
        <p14:creationId xmlns:p14="http://schemas.microsoft.com/office/powerpoint/2010/main" val="1446946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HISTORICAL EXPERIENCE WITH DEMOCRACY</a:t>
            </a:r>
            <a:endParaRPr lang="cs-CZ" dirty="0"/>
          </a:p>
        </p:txBody>
      </p:sp>
      <p:sp>
        <p:nvSpPr>
          <p:cNvPr id="3" name="Zástupný symbol pro obsah 2"/>
          <p:cNvSpPr>
            <a:spLocks noGrp="1"/>
          </p:cNvSpPr>
          <p:nvPr>
            <p:ph sz="half" idx="1"/>
          </p:nvPr>
        </p:nvSpPr>
        <p:spPr/>
        <p:txBody>
          <a:bodyPr/>
          <a:lstStyle/>
          <a:p>
            <a:r>
              <a:rPr lang="en-US" dirty="0" smtClean="0"/>
              <a:t>Independent Czechoslovakia was declared in October 28, 1918 (The Treaty of St </a:t>
            </a:r>
            <a:r>
              <a:rPr lang="en-US" dirty="0" err="1" smtClean="0"/>
              <a:t>Germain</a:t>
            </a:r>
            <a:r>
              <a:rPr lang="en-US" dirty="0" smtClean="0"/>
              <a:t>).</a:t>
            </a:r>
          </a:p>
          <a:p>
            <a:endParaRPr lang="en-US" dirty="0" smtClean="0"/>
          </a:p>
          <a:p>
            <a:r>
              <a:rPr lang="cs-CZ" dirty="0" smtClean="0"/>
              <a:t>1918-1938: a</a:t>
            </a:r>
            <a:r>
              <a:rPr lang="en-US" dirty="0" smtClean="0"/>
              <a:t> fully democratic state (parliamentary </a:t>
            </a:r>
            <a:r>
              <a:rPr lang="cs-CZ" dirty="0" smtClean="0"/>
              <a:t>d</a:t>
            </a:r>
            <a:r>
              <a:rPr lang="en-US" dirty="0" err="1" smtClean="0"/>
              <a:t>emocracy</a:t>
            </a:r>
            <a:r>
              <a:rPr lang="en-US" dirty="0" smtClean="0"/>
              <a:t>).</a:t>
            </a:r>
          </a:p>
          <a:p>
            <a:endParaRPr lang="cs-CZ" dirty="0"/>
          </a:p>
        </p:txBody>
      </p:sp>
      <p:pic>
        <p:nvPicPr>
          <p:cNvPr id="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27156" y="1690688"/>
            <a:ext cx="2564614" cy="321859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ázek 5"/>
          <p:cNvPicPr>
            <a:picLocks noChangeAspect="1"/>
          </p:cNvPicPr>
          <p:nvPr/>
        </p:nvPicPr>
        <p:blipFill>
          <a:blip r:embed="rId3"/>
          <a:stretch>
            <a:fillRect/>
          </a:stretch>
        </p:blipFill>
        <p:spPr>
          <a:xfrm>
            <a:off x="8999127" y="1690688"/>
            <a:ext cx="2562030" cy="3281533"/>
          </a:xfrm>
          <a:prstGeom prst="rect">
            <a:avLst/>
          </a:prstGeom>
        </p:spPr>
      </p:pic>
      <p:sp>
        <p:nvSpPr>
          <p:cNvPr id="7" name="TextovéPole 6"/>
          <p:cNvSpPr txBox="1"/>
          <p:nvPr/>
        </p:nvSpPr>
        <p:spPr>
          <a:xfrm>
            <a:off x="6227156" y="4909279"/>
            <a:ext cx="2564614" cy="323165"/>
          </a:xfrm>
          <a:prstGeom prst="rect">
            <a:avLst/>
          </a:prstGeom>
          <a:noFill/>
        </p:spPr>
        <p:txBody>
          <a:bodyPr wrap="square" rtlCol="0">
            <a:spAutoFit/>
          </a:bodyPr>
          <a:lstStyle/>
          <a:p>
            <a:pPr algn="ctr"/>
            <a:r>
              <a:rPr lang="cs-CZ" sz="1500" dirty="0" smtClean="0"/>
              <a:t>Thomas Garrigue Masaryk</a:t>
            </a:r>
            <a:endParaRPr lang="cs-CZ" sz="1500" dirty="0"/>
          </a:p>
        </p:txBody>
      </p:sp>
      <p:sp>
        <p:nvSpPr>
          <p:cNvPr id="8" name="TextovéPole 7"/>
          <p:cNvSpPr txBox="1"/>
          <p:nvPr/>
        </p:nvSpPr>
        <p:spPr>
          <a:xfrm>
            <a:off x="8999127" y="4972221"/>
            <a:ext cx="2562030" cy="323165"/>
          </a:xfrm>
          <a:prstGeom prst="rect">
            <a:avLst/>
          </a:prstGeom>
          <a:noFill/>
        </p:spPr>
        <p:txBody>
          <a:bodyPr wrap="square" rtlCol="0">
            <a:spAutoFit/>
          </a:bodyPr>
          <a:lstStyle/>
          <a:p>
            <a:pPr algn="ctr"/>
            <a:r>
              <a:rPr lang="cs-CZ" sz="1500" dirty="0" smtClean="0"/>
              <a:t>Edvard Beneš</a:t>
            </a:r>
            <a:endParaRPr lang="cs-CZ" sz="1500" dirty="0"/>
          </a:p>
        </p:txBody>
      </p:sp>
    </p:spTree>
    <p:extLst>
      <p:ext uri="{BB962C8B-B14F-4D97-AF65-F5344CB8AC3E}">
        <p14:creationId xmlns:p14="http://schemas.microsoft.com/office/powerpoint/2010/main" val="1740655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4"/>
          <p:cNvSpPr>
            <a:spLocks noGrp="1"/>
          </p:cNvSpPr>
          <p:nvPr>
            <p:ph type="title"/>
          </p:nvPr>
        </p:nvSpPr>
        <p:spPr/>
        <p:txBody>
          <a:bodyPr/>
          <a:lstStyle/>
          <a:p>
            <a:pPr eaLnBrk="1" hangingPunct="1"/>
            <a:r>
              <a:rPr lang="cs-CZ" altLang="cs-CZ" smtClean="0">
                <a:solidFill>
                  <a:schemeClr val="tx1"/>
                </a:solidFill>
              </a:rPr>
              <a:t>EARLY 1990s</a:t>
            </a:r>
          </a:p>
        </p:txBody>
      </p:sp>
      <p:sp>
        <p:nvSpPr>
          <p:cNvPr id="14339" name="Zástupný symbol pro obsah 5"/>
          <p:cNvSpPr>
            <a:spLocks noGrp="1"/>
          </p:cNvSpPr>
          <p:nvPr>
            <p:ph sz="quarter" idx="1"/>
          </p:nvPr>
        </p:nvSpPr>
        <p:spPr/>
        <p:txBody>
          <a:bodyPr/>
          <a:lstStyle/>
          <a:p>
            <a:pPr eaLnBrk="1" hangingPunct="1"/>
            <a:r>
              <a:rPr lang="cs-CZ" altLang="cs-CZ" smtClean="0"/>
              <a:t>Czechoslovakia declared a desire to integrate into the western world as soon as possible (pro-western orientation has been the official agenda of all goverments since that).</a:t>
            </a:r>
          </a:p>
          <a:p>
            <a:pPr eaLnBrk="1" hangingPunct="1"/>
            <a:endParaRPr lang="cs-CZ" altLang="cs-CZ" smtClean="0"/>
          </a:p>
          <a:p>
            <a:pPr eaLnBrk="1" hangingPunct="1"/>
            <a:r>
              <a:rPr lang="cs-CZ" altLang="cs-CZ" smtClean="0"/>
              <a:t>It was important to deal with some issues from the past:</a:t>
            </a:r>
          </a:p>
          <a:p>
            <a:pPr lvl="1" eaLnBrk="1" hangingPunct="1"/>
            <a:r>
              <a:rPr lang="cs-CZ" altLang="cs-CZ" smtClean="0"/>
              <a:t>There were still the Soviet soldiers (last of them left the country in June 1991).</a:t>
            </a:r>
          </a:p>
          <a:p>
            <a:pPr lvl="1" eaLnBrk="1" hangingPunct="1"/>
            <a:r>
              <a:rPr lang="cs-CZ" altLang="cs-CZ" smtClean="0"/>
              <a:t>The dissolution of Warsaw Pact in February 1991.</a:t>
            </a:r>
          </a:p>
          <a:p>
            <a:pPr lvl="1" eaLnBrk="1" hangingPunct="1"/>
            <a:r>
              <a:rPr lang="cs-CZ" altLang="cs-CZ" smtClean="0"/>
              <a:t>The dissolution of The Council for Mutual Economic Assistance in June 1991.</a:t>
            </a:r>
          </a:p>
          <a:p>
            <a:pPr eaLnBrk="1" hangingPunct="1"/>
            <a:endParaRPr lang="cs-CZ" altLang="cs-CZ" smtClean="0"/>
          </a:p>
          <a:p>
            <a:pPr eaLnBrk="1" hangingPunct="1"/>
            <a:endParaRPr lang="cs-CZ" altLang="cs-CZ" smtClean="0"/>
          </a:p>
        </p:txBody>
      </p:sp>
    </p:spTree>
    <p:extLst>
      <p:ext uri="{BB962C8B-B14F-4D97-AF65-F5344CB8AC3E}">
        <p14:creationId xmlns:p14="http://schemas.microsoft.com/office/powerpoint/2010/main" val="3321323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 name="Zástupný symbol pro obsah 8"/>
          <p:cNvPicPr>
            <a:picLocks noGrp="1" noChangeAspect="1"/>
          </p:cNvPicPr>
          <p:nvPr>
            <p:ph sz="half" idx="2"/>
          </p:nvPr>
        </p:nvPicPr>
        <p:blipFill>
          <a:blip r:embed="rId2"/>
          <a:stretch>
            <a:fillRect/>
          </a:stretch>
        </p:blipFill>
        <p:spPr>
          <a:xfrm>
            <a:off x="7535534" y="1825625"/>
            <a:ext cx="4379177" cy="2757950"/>
          </a:xfrm>
          <a:prstGeom prst="rect">
            <a:avLst/>
          </a:prstGeom>
        </p:spPr>
      </p:pic>
      <p:pic>
        <p:nvPicPr>
          <p:cNvPr id="7" name="Zástupný symbol pro obsah 6"/>
          <p:cNvPicPr>
            <a:picLocks noGrp="1" noChangeAspect="1"/>
          </p:cNvPicPr>
          <p:nvPr>
            <p:ph sz="half" idx="1"/>
          </p:nvPr>
        </p:nvPicPr>
        <p:blipFill>
          <a:blip r:embed="rId3"/>
          <a:stretch>
            <a:fillRect/>
          </a:stretch>
        </p:blipFill>
        <p:spPr>
          <a:xfrm>
            <a:off x="136337" y="1825625"/>
            <a:ext cx="3494923" cy="2757950"/>
          </a:xfrm>
          <a:prstGeom prst="rect">
            <a:avLst/>
          </a:prstGeom>
        </p:spPr>
      </p:pic>
      <p:pic>
        <p:nvPicPr>
          <p:cNvPr id="8" name="Obrázek 7"/>
          <p:cNvPicPr>
            <a:picLocks noChangeAspect="1"/>
          </p:cNvPicPr>
          <p:nvPr/>
        </p:nvPicPr>
        <p:blipFill>
          <a:blip r:embed="rId4"/>
          <a:stretch>
            <a:fillRect/>
          </a:stretch>
        </p:blipFill>
        <p:spPr>
          <a:xfrm>
            <a:off x="3742815" y="1825624"/>
            <a:ext cx="3681164" cy="2757951"/>
          </a:xfrm>
          <a:prstGeom prst="rect">
            <a:avLst/>
          </a:prstGeom>
        </p:spPr>
      </p:pic>
      <p:sp>
        <p:nvSpPr>
          <p:cNvPr id="10" name="TextovéPole 9"/>
          <p:cNvSpPr txBox="1"/>
          <p:nvPr/>
        </p:nvSpPr>
        <p:spPr>
          <a:xfrm>
            <a:off x="247892" y="4583575"/>
            <a:ext cx="3494923" cy="369332"/>
          </a:xfrm>
          <a:prstGeom prst="rect">
            <a:avLst/>
          </a:prstGeom>
          <a:noFill/>
        </p:spPr>
        <p:txBody>
          <a:bodyPr wrap="square" rtlCol="0">
            <a:spAutoFit/>
          </a:bodyPr>
          <a:lstStyle/>
          <a:p>
            <a:pPr algn="ctr"/>
            <a:r>
              <a:rPr lang="cs-CZ" dirty="0"/>
              <a:t>Václav Klaus</a:t>
            </a:r>
          </a:p>
        </p:txBody>
      </p:sp>
      <p:sp>
        <p:nvSpPr>
          <p:cNvPr id="11" name="TextovéPole 10"/>
          <p:cNvSpPr txBox="1"/>
          <p:nvPr/>
        </p:nvSpPr>
        <p:spPr>
          <a:xfrm>
            <a:off x="3854370" y="4583575"/>
            <a:ext cx="3669174" cy="369332"/>
          </a:xfrm>
          <a:prstGeom prst="rect">
            <a:avLst/>
          </a:prstGeom>
          <a:noFill/>
        </p:spPr>
        <p:txBody>
          <a:bodyPr wrap="square" rtlCol="0">
            <a:spAutoFit/>
          </a:bodyPr>
          <a:lstStyle/>
          <a:p>
            <a:pPr algn="ctr"/>
            <a:r>
              <a:rPr lang="cs-CZ" dirty="0"/>
              <a:t>Vladimír Mečiar</a:t>
            </a:r>
          </a:p>
        </p:txBody>
      </p:sp>
      <p:sp>
        <p:nvSpPr>
          <p:cNvPr id="12" name="TextovéPole 11"/>
          <p:cNvSpPr txBox="1"/>
          <p:nvPr/>
        </p:nvSpPr>
        <p:spPr>
          <a:xfrm>
            <a:off x="7812823" y="4583575"/>
            <a:ext cx="4379177" cy="369332"/>
          </a:xfrm>
          <a:prstGeom prst="rect">
            <a:avLst/>
          </a:prstGeom>
          <a:noFill/>
        </p:spPr>
        <p:txBody>
          <a:bodyPr wrap="square" rtlCol="0">
            <a:spAutoFit/>
          </a:bodyPr>
          <a:lstStyle/>
          <a:p>
            <a:pPr algn="ctr"/>
            <a:r>
              <a:rPr lang="cs-CZ" dirty="0"/>
              <a:t>Miloš Zeman</a:t>
            </a:r>
          </a:p>
        </p:txBody>
      </p:sp>
    </p:spTree>
    <p:extLst>
      <p:ext uri="{BB962C8B-B14F-4D97-AF65-F5344CB8AC3E}">
        <p14:creationId xmlns:p14="http://schemas.microsoft.com/office/powerpoint/2010/main" val="2497901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SEPARATION OF CZECHOSLOVAKIA </a:t>
            </a:r>
            <a:br>
              <a:rPr lang="cs-CZ" altLang="cs-CZ" dirty="0"/>
            </a:br>
            <a:r>
              <a:rPr lang="cs-CZ" altLang="cs-CZ" dirty="0"/>
              <a:t>(VELVET DIVORCE)</a:t>
            </a:r>
            <a:endParaRPr lang="cs-CZ" dirty="0"/>
          </a:p>
        </p:txBody>
      </p:sp>
      <p:sp>
        <p:nvSpPr>
          <p:cNvPr id="3" name="Zástupný symbol pro obsah 2"/>
          <p:cNvSpPr>
            <a:spLocks noGrp="1"/>
          </p:cNvSpPr>
          <p:nvPr>
            <p:ph sz="half" idx="1"/>
          </p:nvPr>
        </p:nvSpPr>
        <p:spPr/>
        <p:txBody>
          <a:bodyPr>
            <a:normAutofit fontScale="62500" lnSpcReduction="20000"/>
          </a:bodyPr>
          <a:lstStyle/>
          <a:p>
            <a:r>
              <a:rPr lang="cs-CZ" altLang="cs-CZ" dirty="0" err="1"/>
              <a:t>The</a:t>
            </a:r>
            <a:r>
              <a:rPr lang="cs-CZ" altLang="cs-CZ" dirty="0"/>
              <a:t> </a:t>
            </a:r>
            <a:r>
              <a:rPr lang="cs-CZ" altLang="cs-CZ" dirty="0" err="1"/>
              <a:t>problems</a:t>
            </a:r>
            <a:r>
              <a:rPr lang="cs-CZ" altLang="cs-CZ" dirty="0"/>
              <a:t> </a:t>
            </a:r>
            <a:r>
              <a:rPr lang="cs-CZ" altLang="cs-CZ" dirty="0" err="1"/>
              <a:t>existed</a:t>
            </a:r>
            <a:r>
              <a:rPr lang="cs-CZ" altLang="cs-CZ" dirty="0"/>
              <a:t> </a:t>
            </a:r>
            <a:r>
              <a:rPr lang="cs-CZ" altLang="cs-CZ" dirty="0" err="1"/>
              <a:t>for</a:t>
            </a:r>
            <a:r>
              <a:rPr lang="cs-CZ" altLang="cs-CZ" dirty="0"/>
              <a:t> </a:t>
            </a:r>
            <a:r>
              <a:rPr lang="cs-CZ" altLang="cs-CZ" dirty="0" err="1"/>
              <a:t>decades</a:t>
            </a:r>
            <a:r>
              <a:rPr lang="cs-CZ" altLang="cs-CZ" dirty="0"/>
              <a:t> and </a:t>
            </a:r>
            <a:r>
              <a:rPr lang="cs-CZ" altLang="cs-CZ" dirty="0" err="1"/>
              <a:t>culminated</a:t>
            </a:r>
            <a:r>
              <a:rPr lang="cs-CZ" altLang="cs-CZ" dirty="0"/>
              <a:t> in early 1990s.</a:t>
            </a:r>
          </a:p>
          <a:p>
            <a:endParaRPr lang="cs-CZ" altLang="cs-CZ" dirty="0"/>
          </a:p>
          <a:p>
            <a:r>
              <a:rPr lang="cs-CZ" altLang="cs-CZ" dirty="0" err="1"/>
              <a:t>The</a:t>
            </a:r>
            <a:r>
              <a:rPr lang="cs-CZ" altLang="cs-CZ" dirty="0"/>
              <a:t> </a:t>
            </a:r>
            <a:r>
              <a:rPr lang="cs-CZ" altLang="cs-CZ" dirty="0" err="1"/>
              <a:t>elections</a:t>
            </a:r>
            <a:r>
              <a:rPr lang="cs-CZ" altLang="cs-CZ" dirty="0"/>
              <a:t> 1992:</a:t>
            </a:r>
          </a:p>
          <a:p>
            <a:pPr lvl="1"/>
            <a:r>
              <a:rPr lang="cs-CZ" altLang="cs-CZ" dirty="0"/>
              <a:t>Civil </a:t>
            </a:r>
            <a:r>
              <a:rPr lang="cs-CZ" altLang="cs-CZ" dirty="0" err="1"/>
              <a:t>Democratic</a:t>
            </a:r>
            <a:r>
              <a:rPr lang="cs-CZ" altLang="cs-CZ" dirty="0"/>
              <a:t> Party led by Václav Klaus.</a:t>
            </a:r>
          </a:p>
          <a:p>
            <a:pPr lvl="1"/>
            <a:r>
              <a:rPr lang="cs-CZ" altLang="cs-CZ" dirty="0" err="1"/>
              <a:t>People‘s</a:t>
            </a:r>
            <a:r>
              <a:rPr lang="cs-CZ" altLang="cs-CZ" dirty="0"/>
              <a:t> Party – </a:t>
            </a:r>
            <a:r>
              <a:rPr lang="cs-CZ" altLang="cs-CZ" dirty="0" err="1"/>
              <a:t>The</a:t>
            </a:r>
            <a:r>
              <a:rPr lang="cs-CZ" altLang="cs-CZ" dirty="0"/>
              <a:t> </a:t>
            </a:r>
            <a:r>
              <a:rPr lang="cs-CZ" altLang="cs-CZ" dirty="0" err="1"/>
              <a:t>Movement</a:t>
            </a:r>
            <a:r>
              <a:rPr lang="cs-CZ" altLang="cs-CZ" dirty="0"/>
              <a:t> </a:t>
            </a:r>
            <a:r>
              <a:rPr lang="cs-CZ" altLang="cs-CZ" dirty="0" err="1"/>
              <a:t>for</a:t>
            </a:r>
            <a:r>
              <a:rPr lang="cs-CZ" altLang="cs-CZ" dirty="0"/>
              <a:t> a </a:t>
            </a:r>
            <a:r>
              <a:rPr lang="cs-CZ" altLang="cs-CZ" dirty="0" err="1"/>
              <a:t>Democratic</a:t>
            </a:r>
            <a:r>
              <a:rPr lang="cs-CZ" altLang="cs-CZ" dirty="0"/>
              <a:t> Slovakia led by Vladimír Mečiar.</a:t>
            </a:r>
          </a:p>
          <a:p>
            <a:endParaRPr lang="cs-CZ" altLang="cs-CZ" dirty="0"/>
          </a:p>
          <a:p>
            <a:pPr marL="274320" indent="-274320">
              <a:spcBef>
                <a:spcPts val="580"/>
              </a:spcBef>
              <a:buFont typeface="Wingdings 2"/>
              <a:buChar char=""/>
              <a:defRPr/>
            </a:pPr>
            <a:r>
              <a:rPr lang="cs-CZ" dirty="0" err="1"/>
              <a:t>The</a:t>
            </a:r>
            <a:r>
              <a:rPr lang="cs-CZ" dirty="0"/>
              <a:t> western </a:t>
            </a:r>
            <a:r>
              <a:rPr lang="cs-CZ" dirty="0" err="1"/>
              <a:t>world</a:t>
            </a:r>
            <a:r>
              <a:rPr lang="cs-CZ" dirty="0"/>
              <a:t> </a:t>
            </a:r>
            <a:r>
              <a:rPr lang="cs-CZ" dirty="0" err="1"/>
              <a:t>was</a:t>
            </a:r>
            <a:r>
              <a:rPr lang="cs-CZ" dirty="0"/>
              <a:t> </a:t>
            </a:r>
            <a:r>
              <a:rPr lang="cs-CZ" dirty="0" err="1"/>
              <a:t>concerned</a:t>
            </a:r>
            <a:r>
              <a:rPr lang="cs-CZ" dirty="0"/>
              <a:t> </a:t>
            </a:r>
            <a:r>
              <a:rPr lang="cs-CZ" dirty="0" err="1"/>
              <a:t>about</a:t>
            </a:r>
            <a:r>
              <a:rPr lang="cs-CZ" dirty="0"/>
              <a:t> </a:t>
            </a:r>
            <a:r>
              <a:rPr lang="cs-CZ" dirty="0" err="1"/>
              <a:t>what</a:t>
            </a:r>
            <a:r>
              <a:rPr lang="cs-CZ" dirty="0"/>
              <a:t> </a:t>
            </a:r>
            <a:r>
              <a:rPr lang="cs-CZ" dirty="0" err="1"/>
              <a:t>was</a:t>
            </a:r>
            <a:r>
              <a:rPr lang="cs-CZ" dirty="0"/>
              <a:t> </a:t>
            </a:r>
            <a:r>
              <a:rPr lang="cs-CZ" dirty="0" err="1"/>
              <a:t>going</a:t>
            </a:r>
            <a:r>
              <a:rPr lang="cs-CZ" dirty="0"/>
              <a:t> on in </a:t>
            </a:r>
            <a:r>
              <a:rPr lang="cs-CZ" dirty="0" err="1"/>
              <a:t>Czechoslovakia</a:t>
            </a:r>
            <a:r>
              <a:rPr lang="cs-CZ" dirty="0"/>
              <a:t> (</a:t>
            </a:r>
            <a:r>
              <a:rPr lang="cs-CZ" dirty="0" err="1"/>
              <a:t>there</a:t>
            </a:r>
            <a:r>
              <a:rPr lang="cs-CZ" dirty="0"/>
              <a:t> </a:t>
            </a:r>
            <a:r>
              <a:rPr lang="cs-CZ" dirty="0" err="1"/>
              <a:t>was</a:t>
            </a:r>
            <a:r>
              <a:rPr lang="cs-CZ" dirty="0"/>
              <a:t> a </a:t>
            </a:r>
            <a:r>
              <a:rPr lang="cs-CZ" dirty="0" err="1"/>
              <a:t>bloody</a:t>
            </a:r>
            <a:r>
              <a:rPr lang="cs-CZ" dirty="0"/>
              <a:t> </a:t>
            </a:r>
            <a:r>
              <a:rPr lang="cs-CZ" dirty="0" err="1"/>
              <a:t>war</a:t>
            </a:r>
            <a:r>
              <a:rPr lang="cs-CZ" dirty="0"/>
              <a:t> in </a:t>
            </a:r>
            <a:r>
              <a:rPr lang="cs-CZ" dirty="0" err="1"/>
              <a:t>Balkan</a:t>
            </a:r>
            <a:r>
              <a:rPr lang="cs-CZ" dirty="0"/>
              <a:t> </a:t>
            </a:r>
            <a:r>
              <a:rPr lang="cs-CZ" dirty="0" err="1"/>
              <a:t>at</a:t>
            </a:r>
            <a:r>
              <a:rPr lang="cs-CZ" dirty="0"/>
              <a:t> </a:t>
            </a:r>
            <a:r>
              <a:rPr lang="cs-CZ" dirty="0" err="1"/>
              <a:t>the</a:t>
            </a:r>
            <a:r>
              <a:rPr lang="cs-CZ" dirty="0"/>
              <a:t> very </a:t>
            </a:r>
            <a:r>
              <a:rPr lang="cs-CZ" dirty="0" err="1"/>
              <a:t>same</a:t>
            </a:r>
            <a:r>
              <a:rPr lang="cs-CZ" dirty="0"/>
              <a:t> period </a:t>
            </a:r>
            <a:r>
              <a:rPr lang="cs-CZ" dirty="0" err="1"/>
              <a:t>of</a:t>
            </a:r>
            <a:r>
              <a:rPr lang="cs-CZ" dirty="0"/>
              <a:t> </a:t>
            </a:r>
            <a:r>
              <a:rPr lang="cs-CZ" dirty="0" err="1"/>
              <a:t>time</a:t>
            </a:r>
            <a:r>
              <a:rPr lang="cs-CZ" dirty="0"/>
              <a:t>).</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a:t>New </a:t>
            </a:r>
            <a:r>
              <a:rPr lang="cs-CZ" dirty="0" err="1"/>
              <a:t>states</a:t>
            </a:r>
            <a:r>
              <a:rPr lang="cs-CZ" dirty="0"/>
              <a:t> – </a:t>
            </a:r>
            <a:r>
              <a:rPr lang="cs-CZ" dirty="0" err="1"/>
              <a:t>the</a:t>
            </a:r>
            <a:r>
              <a:rPr lang="cs-CZ" dirty="0"/>
              <a:t> Czech Republic and Slovakia – </a:t>
            </a:r>
            <a:r>
              <a:rPr lang="cs-CZ" dirty="0" err="1"/>
              <a:t>were</a:t>
            </a:r>
            <a:r>
              <a:rPr lang="cs-CZ" dirty="0"/>
              <a:t> </a:t>
            </a:r>
            <a:r>
              <a:rPr lang="cs-CZ" dirty="0" err="1"/>
              <a:t>established</a:t>
            </a:r>
            <a:r>
              <a:rPr lang="cs-CZ" dirty="0"/>
              <a:t> on </a:t>
            </a:r>
            <a:r>
              <a:rPr lang="cs-CZ" dirty="0" err="1"/>
              <a:t>January</a:t>
            </a:r>
            <a:r>
              <a:rPr lang="cs-CZ" dirty="0"/>
              <a:t> 1, 1993.</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err="1"/>
              <a:t>Nowadays</a:t>
            </a:r>
            <a:r>
              <a:rPr lang="cs-CZ" dirty="0"/>
              <a:t>, </a:t>
            </a:r>
            <a:r>
              <a:rPr lang="cs-CZ" dirty="0" err="1"/>
              <a:t>the</a:t>
            </a:r>
            <a:r>
              <a:rPr lang="cs-CZ" dirty="0"/>
              <a:t> </a:t>
            </a:r>
            <a:r>
              <a:rPr lang="cs-CZ" dirty="0" err="1"/>
              <a:t>separation</a:t>
            </a:r>
            <a:r>
              <a:rPr lang="cs-CZ" dirty="0"/>
              <a:t> </a:t>
            </a:r>
            <a:r>
              <a:rPr lang="cs-CZ" dirty="0" err="1"/>
              <a:t>of</a:t>
            </a:r>
            <a:r>
              <a:rPr lang="cs-CZ" dirty="0"/>
              <a:t> </a:t>
            </a:r>
            <a:r>
              <a:rPr lang="cs-CZ" dirty="0" err="1"/>
              <a:t>Czechoslovakia</a:t>
            </a:r>
            <a:r>
              <a:rPr lang="cs-CZ" dirty="0"/>
              <a:t> </a:t>
            </a:r>
            <a:r>
              <a:rPr lang="cs-CZ" dirty="0" err="1"/>
              <a:t>is</a:t>
            </a:r>
            <a:r>
              <a:rPr lang="cs-CZ" dirty="0"/>
              <a:t> </a:t>
            </a:r>
            <a:r>
              <a:rPr lang="cs-CZ" dirty="0" err="1"/>
              <a:t>usually</a:t>
            </a:r>
            <a:r>
              <a:rPr lang="cs-CZ" dirty="0"/>
              <a:t> </a:t>
            </a:r>
            <a:r>
              <a:rPr lang="cs-CZ" dirty="0" err="1"/>
              <a:t>presented</a:t>
            </a:r>
            <a:r>
              <a:rPr lang="cs-CZ" dirty="0"/>
              <a:t> as </a:t>
            </a:r>
            <a:r>
              <a:rPr lang="cs-CZ" dirty="0" err="1"/>
              <a:t>one</a:t>
            </a:r>
            <a:r>
              <a:rPr lang="cs-CZ" dirty="0"/>
              <a:t> </a:t>
            </a:r>
            <a:r>
              <a:rPr lang="cs-CZ" dirty="0" err="1"/>
              <a:t>of</a:t>
            </a:r>
            <a:r>
              <a:rPr lang="cs-CZ" dirty="0"/>
              <a:t> </a:t>
            </a:r>
            <a:r>
              <a:rPr lang="cs-CZ" dirty="0" err="1"/>
              <a:t>the</a:t>
            </a:r>
            <a:r>
              <a:rPr lang="cs-CZ" dirty="0"/>
              <a:t> </a:t>
            </a:r>
            <a:r>
              <a:rPr lang="cs-CZ" dirty="0" err="1"/>
              <a:t>best</a:t>
            </a:r>
            <a:r>
              <a:rPr lang="cs-CZ" dirty="0"/>
              <a:t> </a:t>
            </a:r>
            <a:r>
              <a:rPr lang="cs-CZ" dirty="0" err="1"/>
              <a:t>example</a:t>
            </a:r>
            <a:r>
              <a:rPr lang="cs-CZ" dirty="0"/>
              <a:t> </a:t>
            </a:r>
            <a:r>
              <a:rPr lang="cs-CZ" dirty="0" err="1"/>
              <a:t>how</a:t>
            </a:r>
            <a:r>
              <a:rPr lang="cs-CZ" dirty="0"/>
              <a:t> </a:t>
            </a:r>
            <a:br>
              <a:rPr lang="cs-CZ" dirty="0"/>
            </a:br>
            <a:r>
              <a:rPr lang="cs-CZ" dirty="0"/>
              <a:t>a </a:t>
            </a:r>
            <a:r>
              <a:rPr lang="cs-CZ" dirty="0" err="1"/>
              <a:t>state</a:t>
            </a:r>
            <a:r>
              <a:rPr lang="cs-CZ" dirty="0"/>
              <a:t> </a:t>
            </a:r>
            <a:r>
              <a:rPr lang="cs-CZ" dirty="0" err="1"/>
              <a:t>can</a:t>
            </a:r>
            <a:r>
              <a:rPr lang="cs-CZ" dirty="0"/>
              <a:t> </a:t>
            </a:r>
            <a:r>
              <a:rPr lang="cs-CZ" dirty="0" err="1"/>
              <a:t>be</a:t>
            </a:r>
            <a:r>
              <a:rPr lang="cs-CZ" dirty="0"/>
              <a:t> </a:t>
            </a:r>
            <a:r>
              <a:rPr lang="cs-CZ" dirty="0" err="1"/>
              <a:t>divided</a:t>
            </a:r>
            <a:r>
              <a:rPr lang="cs-CZ" dirty="0"/>
              <a:t>.</a:t>
            </a:r>
          </a:p>
          <a:p>
            <a:endParaRPr lang="cs-CZ" altLang="cs-CZ" dirty="0"/>
          </a:p>
          <a:p>
            <a:endParaRPr lang="cs-CZ" dirty="0"/>
          </a:p>
        </p:txBody>
      </p:sp>
      <p:pic>
        <p:nvPicPr>
          <p:cNvPr id="5" name="Zástupný symbol pro obsah 4"/>
          <p:cNvPicPr>
            <a:picLocks noGrp="1" noChangeAspect="1"/>
          </p:cNvPicPr>
          <p:nvPr>
            <p:ph sz="half" idx="2"/>
          </p:nvPr>
        </p:nvPicPr>
        <p:blipFill>
          <a:blip r:embed="rId2"/>
          <a:stretch>
            <a:fillRect/>
          </a:stretch>
        </p:blipFill>
        <p:spPr>
          <a:xfrm>
            <a:off x="6214055" y="1825625"/>
            <a:ext cx="5804932" cy="4351339"/>
          </a:xfrm>
          <a:prstGeom prst="rect">
            <a:avLst/>
          </a:prstGeom>
        </p:spPr>
      </p:pic>
    </p:spTree>
    <p:extLst>
      <p:ext uri="{BB962C8B-B14F-4D97-AF65-F5344CB8AC3E}">
        <p14:creationId xmlns:p14="http://schemas.microsoft.com/office/powerpoint/2010/main" val="1774722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dirty="0">
                <a:solidFill>
                  <a:schemeClr val="tx1"/>
                </a:solidFill>
              </a:rPr>
              <a:t>THE CZECH REPUBLIC AS THE INDEPENDENT STATE</a:t>
            </a:r>
          </a:p>
        </p:txBody>
      </p:sp>
      <p:sp>
        <p:nvSpPr>
          <p:cNvPr id="3" name="Zástupný symbol pro obsah 2"/>
          <p:cNvSpPr>
            <a:spLocks noGrp="1"/>
          </p:cNvSpPr>
          <p:nvPr>
            <p:ph sz="quarter" idx="1"/>
          </p:nvPr>
        </p:nvSpPr>
        <p:spPr/>
        <p:txBody>
          <a:bodyPr>
            <a:normAutofit fontScale="92500" lnSpcReduction="10000"/>
          </a:bodyPr>
          <a:lstStyle/>
          <a:p>
            <a:pPr marL="274320" indent="-274320">
              <a:spcBef>
                <a:spcPts val="580"/>
              </a:spcBef>
              <a:buFont typeface="Wingdings 2"/>
              <a:buChar char=""/>
              <a:defRPr/>
            </a:pPr>
            <a:r>
              <a:rPr lang="cs-CZ" dirty="0" err="1"/>
              <a:t>After</a:t>
            </a:r>
            <a:r>
              <a:rPr lang="cs-CZ" dirty="0"/>
              <a:t> </a:t>
            </a:r>
            <a:r>
              <a:rPr lang="cs-CZ" dirty="0" err="1"/>
              <a:t>the</a:t>
            </a:r>
            <a:r>
              <a:rPr lang="cs-CZ" dirty="0"/>
              <a:t> </a:t>
            </a:r>
            <a:r>
              <a:rPr lang="cs-CZ" dirty="0" err="1"/>
              <a:t>failure</a:t>
            </a:r>
            <a:r>
              <a:rPr lang="cs-CZ" dirty="0"/>
              <a:t> </a:t>
            </a:r>
            <a:r>
              <a:rPr lang="cs-CZ" dirty="0" err="1"/>
              <a:t>of</a:t>
            </a:r>
            <a:r>
              <a:rPr lang="cs-CZ" dirty="0"/>
              <a:t> </a:t>
            </a:r>
            <a:r>
              <a:rPr lang="cs-CZ" dirty="0" err="1"/>
              <a:t>the</a:t>
            </a:r>
            <a:r>
              <a:rPr lang="cs-CZ" dirty="0"/>
              <a:t> </a:t>
            </a:r>
            <a:r>
              <a:rPr lang="cs-CZ" dirty="0" err="1"/>
              <a:t>federation</a:t>
            </a:r>
            <a:r>
              <a:rPr lang="cs-CZ" dirty="0"/>
              <a:t>, </a:t>
            </a:r>
            <a:r>
              <a:rPr lang="cs-CZ" dirty="0" err="1"/>
              <a:t>the</a:t>
            </a:r>
            <a:r>
              <a:rPr lang="cs-CZ" dirty="0"/>
              <a:t> </a:t>
            </a:r>
            <a:r>
              <a:rPr lang="cs-CZ" dirty="0" err="1"/>
              <a:t>Czech</a:t>
            </a:r>
            <a:r>
              <a:rPr lang="cs-CZ" dirty="0"/>
              <a:t> </a:t>
            </a:r>
            <a:r>
              <a:rPr lang="cs-CZ" dirty="0" err="1"/>
              <a:t>Republic</a:t>
            </a:r>
            <a:r>
              <a:rPr lang="cs-CZ" dirty="0"/>
              <a:t> (</a:t>
            </a:r>
            <a:r>
              <a:rPr lang="cs-CZ" dirty="0" err="1"/>
              <a:t>lead</a:t>
            </a:r>
            <a:r>
              <a:rPr lang="cs-CZ" dirty="0"/>
              <a:t> by prime </a:t>
            </a:r>
            <a:r>
              <a:rPr lang="cs-CZ" dirty="0" err="1"/>
              <a:t>minister</a:t>
            </a:r>
            <a:r>
              <a:rPr lang="cs-CZ" dirty="0"/>
              <a:t> Václav Klaus) </a:t>
            </a:r>
            <a:r>
              <a:rPr lang="cs-CZ" dirty="0" err="1"/>
              <a:t>got</a:t>
            </a:r>
            <a:r>
              <a:rPr lang="cs-CZ" dirty="0"/>
              <a:t> more </a:t>
            </a:r>
            <a:r>
              <a:rPr lang="cs-CZ" dirty="0" err="1"/>
              <a:t>concerned</a:t>
            </a:r>
            <a:r>
              <a:rPr lang="cs-CZ" dirty="0"/>
              <a:t> </a:t>
            </a:r>
            <a:r>
              <a:rPr lang="cs-CZ" dirty="0" err="1"/>
              <a:t>about</a:t>
            </a:r>
            <a:r>
              <a:rPr lang="cs-CZ" dirty="0"/>
              <a:t> </a:t>
            </a:r>
            <a:r>
              <a:rPr lang="cs-CZ" dirty="0" err="1"/>
              <a:t>the</a:t>
            </a:r>
            <a:r>
              <a:rPr lang="cs-CZ" dirty="0"/>
              <a:t> </a:t>
            </a:r>
            <a:r>
              <a:rPr lang="cs-CZ" dirty="0" err="1"/>
              <a:t>economic</a:t>
            </a:r>
            <a:r>
              <a:rPr lang="cs-CZ" dirty="0"/>
              <a:t> </a:t>
            </a:r>
            <a:r>
              <a:rPr lang="cs-CZ" dirty="0" err="1"/>
              <a:t>transition</a:t>
            </a:r>
            <a:r>
              <a:rPr lang="cs-CZ" dirty="0"/>
              <a:t>.</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a:t>Non-permanent </a:t>
            </a:r>
            <a:r>
              <a:rPr lang="cs-CZ" dirty="0" err="1"/>
              <a:t>member</a:t>
            </a:r>
            <a:r>
              <a:rPr lang="cs-CZ" dirty="0"/>
              <a:t> </a:t>
            </a:r>
            <a:r>
              <a:rPr lang="cs-CZ" dirty="0" err="1"/>
              <a:t>of</a:t>
            </a:r>
            <a:r>
              <a:rPr lang="cs-CZ" dirty="0"/>
              <a:t> </a:t>
            </a:r>
            <a:r>
              <a:rPr lang="cs-CZ" dirty="0" err="1"/>
              <a:t>the</a:t>
            </a:r>
            <a:r>
              <a:rPr lang="cs-CZ" dirty="0"/>
              <a:t> UN </a:t>
            </a:r>
            <a:r>
              <a:rPr lang="cs-CZ" dirty="0" err="1"/>
              <a:t>Security</a:t>
            </a:r>
            <a:r>
              <a:rPr lang="cs-CZ" dirty="0"/>
              <a:t> </a:t>
            </a:r>
            <a:r>
              <a:rPr lang="cs-CZ" dirty="0" err="1"/>
              <a:t>Council</a:t>
            </a:r>
            <a:r>
              <a:rPr lang="cs-CZ" dirty="0"/>
              <a:t> 1994-1995 – a </a:t>
            </a:r>
            <a:r>
              <a:rPr lang="cs-CZ" dirty="0" err="1"/>
              <a:t>great</a:t>
            </a:r>
            <a:r>
              <a:rPr lang="cs-CZ" dirty="0"/>
              <a:t> </a:t>
            </a:r>
            <a:r>
              <a:rPr lang="cs-CZ" dirty="0" err="1"/>
              <a:t>success</a:t>
            </a:r>
            <a:r>
              <a:rPr lang="cs-CZ" dirty="0"/>
              <a:t> </a:t>
            </a:r>
            <a:r>
              <a:rPr lang="cs-CZ" dirty="0" err="1"/>
              <a:t>of</a:t>
            </a:r>
            <a:r>
              <a:rPr lang="cs-CZ" dirty="0"/>
              <a:t> </a:t>
            </a:r>
            <a:r>
              <a:rPr lang="cs-CZ" dirty="0" err="1"/>
              <a:t>Czech</a:t>
            </a:r>
            <a:r>
              <a:rPr lang="cs-CZ" dirty="0"/>
              <a:t> </a:t>
            </a:r>
            <a:r>
              <a:rPr lang="cs-CZ" dirty="0" err="1"/>
              <a:t>diplomacy</a:t>
            </a:r>
            <a:r>
              <a:rPr lang="cs-CZ" dirty="0"/>
              <a:t>.</a:t>
            </a:r>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a:t>Nowadays, the orientation on the spread of democracy and human rights in specific post-communist countries (Cuba, </a:t>
            </a:r>
            <a:r>
              <a:rPr lang="cs-CZ" dirty="0" smtClean="0"/>
              <a:t>Belarus).</a:t>
            </a:r>
            <a:endParaRPr lang="cs-CZ" dirty="0"/>
          </a:p>
          <a:p>
            <a:pPr marL="274320" indent="-274320">
              <a:spcBef>
                <a:spcPts val="580"/>
              </a:spcBef>
              <a:buFont typeface="Wingdings 2"/>
              <a:buChar char=""/>
              <a:defRPr/>
            </a:pPr>
            <a:endParaRPr lang="cs-CZ" dirty="0"/>
          </a:p>
          <a:p>
            <a:pPr marL="274320" indent="-274320">
              <a:spcBef>
                <a:spcPts val="580"/>
              </a:spcBef>
              <a:buFont typeface="Wingdings 2"/>
              <a:buChar char=""/>
              <a:defRPr/>
            </a:pPr>
            <a:r>
              <a:rPr lang="cs-CZ" dirty="0" err="1"/>
              <a:t>Development</a:t>
            </a:r>
            <a:r>
              <a:rPr lang="cs-CZ" dirty="0"/>
              <a:t> </a:t>
            </a:r>
            <a:r>
              <a:rPr lang="cs-CZ" dirty="0" err="1"/>
              <a:t>assistance</a:t>
            </a:r>
            <a:r>
              <a:rPr lang="cs-CZ" dirty="0"/>
              <a:t> to </a:t>
            </a:r>
            <a:r>
              <a:rPr lang="cs-CZ" dirty="0" err="1"/>
              <a:t>specific</a:t>
            </a:r>
            <a:r>
              <a:rPr lang="cs-CZ" dirty="0"/>
              <a:t> </a:t>
            </a:r>
            <a:r>
              <a:rPr lang="cs-CZ" dirty="0" err="1"/>
              <a:t>countries</a:t>
            </a:r>
            <a:r>
              <a:rPr lang="cs-CZ" dirty="0"/>
              <a:t> (Angola, </a:t>
            </a:r>
            <a:r>
              <a:rPr lang="cs-CZ" dirty="0" err="1"/>
              <a:t>Bosnia</a:t>
            </a:r>
            <a:r>
              <a:rPr lang="cs-CZ" dirty="0"/>
              <a:t>, </a:t>
            </a:r>
            <a:r>
              <a:rPr lang="cs-CZ" dirty="0" err="1"/>
              <a:t>Moldavia</a:t>
            </a:r>
            <a:r>
              <a:rPr lang="cs-CZ" dirty="0"/>
              <a:t>, </a:t>
            </a:r>
            <a:r>
              <a:rPr lang="cs-CZ" dirty="0" err="1"/>
              <a:t>Mongolia</a:t>
            </a:r>
            <a:r>
              <a:rPr lang="cs-CZ" dirty="0"/>
              <a:t>, </a:t>
            </a:r>
            <a:r>
              <a:rPr lang="cs-CZ" dirty="0" err="1"/>
              <a:t>Serbia</a:t>
            </a:r>
            <a:r>
              <a:rPr lang="cs-CZ" dirty="0"/>
              <a:t> </a:t>
            </a:r>
            <a:r>
              <a:rPr lang="cs-CZ" dirty="0" err="1"/>
              <a:t>and</a:t>
            </a:r>
            <a:r>
              <a:rPr lang="cs-CZ" dirty="0"/>
              <a:t> </a:t>
            </a:r>
            <a:r>
              <a:rPr lang="cs-CZ" dirty="0" err="1"/>
              <a:t>Montenegro</a:t>
            </a:r>
            <a:r>
              <a:rPr lang="cs-CZ" dirty="0"/>
              <a:t>, Vietnam, </a:t>
            </a:r>
            <a:r>
              <a:rPr lang="cs-CZ" dirty="0" err="1"/>
              <a:t>Zambia</a:t>
            </a:r>
            <a:r>
              <a:rPr lang="cs-CZ" dirty="0"/>
              <a:t>, </a:t>
            </a:r>
            <a:r>
              <a:rPr lang="cs-CZ" dirty="0" err="1"/>
              <a:t>Yemen</a:t>
            </a:r>
            <a:r>
              <a:rPr lang="cs-CZ" dirty="0"/>
              <a:t>).</a:t>
            </a:r>
          </a:p>
          <a:p>
            <a:pPr marL="274320" indent="-274320">
              <a:spcBef>
                <a:spcPts val="580"/>
              </a:spcBef>
              <a:buFont typeface="Wingdings 2"/>
              <a:buChar char=""/>
              <a:defRPr/>
            </a:pPr>
            <a:endParaRPr lang="cs-CZ" dirty="0"/>
          </a:p>
          <a:p>
            <a:pPr marL="274320" indent="-274320">
              <a:spcBef>
                <a:spcPts val="580"/>
              </a:spcBef>
              <a:buFont typeface="Wingdings 2"/>
              <a:buChar char=""/>
              <a:defRPr/>
            </a:pPr>
            <a:endParaRPr lang="cs-CZ" dirty="0"/>
          </a:p>
        </p:txBody>
      </p:sp>
    </p:spTree>
    <p:extLst>
      <p:ext uri="{BB962C8B-B14F-4D97-AF65-F5344CB8AC3E}">
        <p14:creationId xmlns:p14="http://schemas.microsoft.com/office/powerpoint/2010/main" val="777095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1124</Words>
  <Application>Microsoft Office PowerPoint</Application>
  <PresentationFormat>Širokoúhlá obrazovka</PresentationFormat>
  <Paragraphs>127</Paragraphs>
  <Slides>17</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17</vt:i4>
      </vt:variant>
    </vt:vector>
  </HeadingPairs>
  <TitlesOfParts>
    <vt:vector size="23" baseType="lpstr">
      <vt:lpstr>Arial</vt:lpstr>
      <vt:lpstr>Calibri</vt:lpstr>
      <vt:lpstr>Calibri Light</vt:lpstr>
      <vt:lpstr>Wingdings</vt:lpstr>
      <vt:lpstr>Wingdings 2</vt:lpstr>
      <vt:lpstr>Motiv Office</vt:lpstr>
      <vt:lpstr>THE CASE OF THE CZECH REPUBLIC</vt:lpstr>
      <vt:lpstr>Prezentace aplikace PowerPoint</vt:lpstr>
      <vt:lpstr>TRANSITION TO DEMOCRACY</vt:lpstr>
      <vt:lpstr>VÁCLAV HAVEL‘S SPEECH, MAY 10, 1990, THE COUNCIL OF EUROPE</vt:lpstr>
      <vt:lpstr>HISTORICAL EXPERIENCE WITH DEMOCRACY</vt:lpstr>
      <vt:lpstr>EARLY 1990s</vt:lpstr>
      <vt:lpstr>Prezentace aplikace PowerPoint</vt:lpstr>
      <vt:lpstr>SEPARATION OF CZECHOSLOVAKIA  (VELVET DIVORCE)</vt:lpstr>
      <vt:lpstr>THE CZECH REPUBLIC AS THE INDEPENDENT STATE</vt:lpstr>
      <vt:lpstr>VISEGRAD GROUP (V4)</vt:lpstr>
      <vt:lpstr>TRANSATLANTIC RELATIONS: CZECH WAY TO NATO</vt:lpstr>
      <vt:lpstr>CZECH REPUBLIC AND EU</vt:lpstr>
      <vt:lpstr>EXAMPLES OF CZECH EUROSCEPTICISM</vt:lpstr>
      <vt:lpstr>OSTALGIE: PANE PREZIDENTE (Mr. PRESIDENT) https://www.youtube.com/watch?v=hyc0cZIZ_Z8 </vt:lpstr>
      <vt:lpstr>CZECH REPUBLIC 2017 ELECTION</vt:lpstr>
      <vt:lpstr>CURRENT/FUTURE LEADERS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 Taterová</dc:creator>
  <cp:lastModifiedBy>ucitel</cp:lastModifiedBy>
  <cp:revision>8</cp:revision>
  <dcterms:created xsi:type="dcterms:W3CDTF">2017-11-06T07:53:34Z</dcterms:created>
  <dcterms:modified xsi:type="dcterms:W3CDTF">2017-11-06T14:32:59Z</dcterms:modified>
</cp:coreProperties>
</file>