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3" r:id="rId4"/>
    <p:sldId id="277" r:id="rId5"/>
    <p:sldId id="276" r:id="rId6"/>
    <p:sldId id="260" r:id="rId7"/>
    <p:sldId id="261" r:id="rId8"/>
    <p:sldId id="262" r:id="rId9"/>
    <p:sldId id="263" r:id="rId10"/>
    <p:sldId id="264" r:id="rId11"/>
    <p:sldId id="266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21"/>
    <p:restoredTop sz="94599"/>
  </p:normalViewPr>
  <p:slideViewPr>
    <p:cSldViewPr snapToGrid="0" snapToObjects="1">
      <p:cViewPr varScale="1">
        <p:scale>
          <a:sx n="112" d="100"/>
          <a:sy n="112" d="100"/>
        </p:scale>
        <p:origin x="3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9B61-A460-754F-9A63-8FD0750D4BEF}" type="datetimeFigureOut">
              <a:rPr lang="cs-CZ" smtClean="0"/>
              <a:t>16.10.17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2098-268E-504B-BD65-47E23EE9F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58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9B61-A460-754F-9A63-8FD0750D4BEF}" type="datetimeFigureOut">
              <a:rPr lang="cs-CZ" smtClean="0"/>
              <a:t>16.10.17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2098-268E-504B-BD65-47E23EE9F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27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9B61-A460-754F-9A63-8FD0750D4BEF}" type="datetimeFigureOut">
              <a:rPr lang="cs-CZ" smtClean="0"/>
              <a:t>16.10.17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2098-268E-504B-BD65-47E23EE9F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71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9B61-A460-754F-9A63-8FD0750D4BEF}" type="datetimeFigureOut">
              <a:rPr lang="cs-CZ" smtClean="0"/>
              <a:t>16.10.17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2098-268E-504B-BD65-47E23EE9F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581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9B61-A460-754F-9A63-8FD0750D4BEF}" type="datetimeFigureOut">
              <a:rPr lang="cs-CZ" smtClean="0"/>
              <a:t>16.10.17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2098-268E-504B-BD65-47E23EE9F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028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9B61-A460-754F-9A63-8FD0750D4BEF}" type="datetimeFigureOut">
              <a:rPr lang="cs-CZ" smtClean="0"/>
              <a:t>16.10.17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2098-268E-504B-BD65-47E23EE9F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114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9B61-A460-754F-9A63-8FD0750D4BEF}" type="datetimeFigureOut">
              <a:rPr lang="cs-CZ" smtClean="0"/>
              <a:t>16.10.17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2098-268E-504B-BD65-47E23EE9F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04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9B61-A460-754F-9A63-8FD0750D4BEF}" type="datetimeFigureOut">
              <a:rPr lang="cs-CZ" smtClean="0"/>
              <a:t>16.10.17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2098-268E-504B-BD65-47E23EE9F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33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9B61-A460-754F-9A63-8FD0750D4BEF}" type="datetimeFigureOut">
              <a:rPr lang="cs-CZ" smtClean="0"/>
              <a:t>16.10.17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2098-268E-504B-BD65-47E23EE9F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12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9B61-A460-754F-9A63-8FD0750D4BEF}" type="datetimeFigureOut">
              <a:rPr lang="cs-CZ" smtClean="0"/>
              <a:t>16.10.17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2098-268E-504B-BD65-47E23EE9F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5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9B61-A460-754F-9A63-8FD0750D4BEF}" type="datetimeFigureOut">
              <a:rPr lang="cs-CZ" smtClean="0"/>
              <a:t>16.10.17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2098-268E-504B-BD65-47E23EE9F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974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89B61-A460-754F-9A63-8FD0750D4BEF}" type="datetimeFigureOut">
              <a:rPr lang="cs-CZ" smtClean="0"/>
              <a:t>16.10.17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D2098-268E-504B-BD65-47E23EE9F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775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pedia.org/wiki/Freedom_in_the_World" TargetMode="External"/><Relationship Id="rId3" Type="http://schemas.openxmlformats.org/officeDocument/2006/relationships/hyperlink" Target="https://www.bti-project.org/en/index/methodology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Theories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democratization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Richard </a:t>
            </a:r>
            <a:r>
              <a:rPr lang="cs-CZ" dirty="0" err="1" smtClean="0"/>
              <a:t>Q</a:t>
            </a:r>
            <a:r>
              <a:rPr lang="cs-CZ" dirty="0" smtClean="0"/>
              <a:t>. Turcsanyi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60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30" y="0"/>
            <a:ext cx="10999470" cy="1325563"/>
          </a:xfrm>
        </p:spPr>
        <p:txBody>
          <a:bodyPr/>
          <a:lstStyle/>
          <a:p>
            <a:r>
              <a:rPr lang="cs-CZ" dirty="0" err="1" smtClean="0"/>
              <a:t>Additional</a:t>
            </a:r>
            <a:r>
              <a:rPr lang="cs-CZ" dirty="0" smtClean="0"/>
              <a:t> </a:t>
            </a:r>
            <a:r>
              <a:rPr lang="cs-CZ" dirty="0" err="1" smtClean="0"/>
              <a:t>factor</a:t>
            </a:r>
            <a:r>
              <a:rPr lang="cs-CZ" dirty="0" smtClean="0"/>
              <a:t>: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endParaRPr lang="cs-C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0180"/>
            <a:ext cx="12008138" cy="5417821"/>
          </a:xfrm>
        </p:spPr>
      </p:pic>
    </p:spTree>
    <p:extLst>
      <p:ext uri="{BB962C8B-B14F-4D97-AF65-F5344CB8AC3E}">
        <p14:creationId xmlns:p14="http://schemas.microsoft.com/office/powerpoint/2010/main" val="191800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Additional</a:t>
            </a:r>
            <a:r>
              <a:rPr lang="cs-CZ" dirty="0" smtClean="0"/>
              <a:t> </a:t>
            </a:r>
            <a:r>
              <a:rPr lang="cs-CZ" dirty="0" err="1" smtClean="0"/>
              <a:t>factors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Stateness</a:t>
            </a:r>
            <a:endParaRPr lang="cs-CZ" dirty="0" smtClean="0"/>
          </a:p>
          <a:p>
            <a:r>
              <a:rPr lang="cs-CZ" dirty="0" err="1" smtClean="0"/>
              <a:t>Wealth</a:t>
            </a:r>
            <a:endParaRPr lang="cs-CZ" dirty="0" smtClean="0"/>
          </a:p>
          <a:p>
            <a:r>
              <a:rPr lang="cs-CZ" dirty="0" smtClean="0"/>
              <a:t>Market </a:t>
            </a:r>
            <a:r>
              <a:rPr lang="cs-CZ" dirty="0" err="1" smtClean="0"/>
              <a:t>economy</a:t>
            </a:r>
            <a:endParaRPr lang="cs-CZ" dirty="0" smtClean="0"/>
          </a:p>
          <a:p>
            <a:r>
              <a:rPr lang="cs-CZ" dirty="0" smtClean="0"/>
              <a:t>Vibrant civil society</a:t>
            </a:r>
          </a:p>
          <a:p>
            <a:r>
              <a:rPr lang="cs-CZ" dirty="0" smtClean="0"/>
              <a:t>Role </a:t>
            </a:r>
            <a:r>
              <a:rPr lang="cs-CZ" dirty="0" err="1" smtClean="0"/>
              <a:t>of</a:t>
            </a:r>
            <a:r>
              <a:rPr lang="cs-CZ" dirty="0" smtClean="0"/>
              <a:t> religion</a:t>
            </a:r>
          </a:p>
          <a:p>
            <a:r>
              <a:rPr lang="cs-CZ" dirty="0" err="1" smtClean="0"/>
              <a:t>Ethnic</a:t>
            </a:r>
            <a:r>
              <a:rPr lang="cs-CZ" dirty="0" smtClean="0"/>
              <a:t> </a:t>
            </a:r>
            <a:r>
              <a:rPr lang="cs-CZ" dirty="0" err="1" smtClean="0"/>
              <a:t>fragmentation</a:t>
            </a:r>
            <a:endParaRPr lang="cs-CZ" dirty="0" smtClean="0"/>
          </a:p>
          <a:p>
            <a:r>
              <a:rPr lang="cs-CZ" dirty="0" smtClean="0"/>
              <a:t>Natural </a:t>
            </a:r>
            <a:r>
              <a:rPr lang="cs-CZ" dirty="0" err="1" smtClean="0"/>
              <a:t>resources</a:t>
            </a:r>
            <a:endParaRPr lang="cs-CZ" dirty="0" smtClean="0"/>
          </a:p>
          <a:p>
            <a:r>
              <a:rPr lang="cs-CZ" dirty="0" err="1" smtClean="0"/>
              <a:t>Others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365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Sequence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democratization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UK/USA: </a:t>
            </a:r>
            <a:r>
              <a:rPr lang="cs-CZ" dirty="0" smtClean="0">
                <a:sym typeface="Wingdings"/>
              </a:rPr>
              <a:t>rule </a:t>
            </a:r>
            <a:r>
              <a:rPr lang="cs-CZ" dirty="0" err="1" smtClean="0">
                <a:sym typeface="Wingdings"/>
              </a:rPr>
              <a:t>of</a:t>
            </a:r>
            <a:r>
              <a:rPr lang="cs-CZ" dirty="0" smtClean="0">
                <a:sym typeface="Wingdings"/>
              </a:rPr>
              <a:t> </a:t>
            </a:r>
            <a:r>
              <a:rPr lang="cs-CZ" dirty="0" err="1" smtClean="0">
                <a:sym typeface="Wingdings"/>
              </a:rPr>
              <a:t>law</a:t>
            </a:r>
            <a:r>
              <a:rPr lang="cs-CZ" dirty="0" smtClean="0">
                <a:sym typeface="Wingdings"/>
              </a:rPr>
              <a:t>  </a:t>
            </a:r>
            <a:r>
              <a:rPr lang="cs-CZ" dirty="0" err="1" smtClean="0">
                <a:sym typeface="Wingdings"/>
              </a:rPr>
              <a:t>political</a:t>
            </a:r>
            <a:r>
              <a:rPr lang="cs-CZ" dirty="0" smtClean="0">
                <a:sym typeface="Wingdings"/>
              </a:rPr>
              <a:t> </a:t>
            </a:r>
            <a:r>
              <a:rPr lang="cs-CZ" dirty="0" err="1" smtClean="0">
                <a:sym typeface="Wingdings"/>
              </a:rPr>
              <a:t>liberties</a:t>
            </a:r>
            <a:r>
              <a:rPr lang="cs-CZ" dirty="0" smtClean="0">
                <a:sym typeface="Wingdings"/>
              </a:rPr>
              <a:t>  </a:t>
            </a:r>
            <a:r>
              <a:rPr lang="cs-CZ" dirty="0" err="1" smtClean="0">
                <a:sym typeface="Wingdings"/>
              </a:rPr>
              <a:t>election</a:t>
            </a:r>
            <a:r>
              <a:rPr lang="cs-CZ" dirty="0" smtClean="0">
                <a:sym typeface="Wingdings"/>
              </a:rPr>
              <a:t> </a:t>
            </a:r>
            <a:r>
              <a:rPr lang="cs-CZ" dirty="0" err="1" smtClean="0">
                <a:sym typeface="Wingdings"/>
              </a:rPr>
              <a:t>rights</a:t>
            </a:r>
            <a:r>
              <a:rPr lang="cs-CZ" dirty="0" smtClean="0">
                <a:sym typeface="Wingdings"/>
              </a:rPr>
              <a:t>  </a:t>
            </a:r>
            <a:r>
              <a:rPr lang="cs-CZ" dirty="0" err="1" smtClean="0">
                <a:sym typeface="Wingdings"/>
              </a:rPr>
              <a:t>social</a:t>
            </a:r>
            <a:r>
              <a:rPr lang="cs-CZ" dirty="0" smtClean="0">
                <a:sym typeface="Wingdings"/>
              </a:rPr>
              <a:t> </a:t>
            </a:r>
            <a:r>
              <a:rPr lang="cs-CZ" dirty="0" err="1" smtClean="0">
                <a:sym typeface="Wingdings"/>
              </a:rPr>
              <a:t>rights</a:t>
            </a:r>
            <a:endParaRPr lang="cs-CZ" dirty="0" smtClean="0">
              <a:sym typeface="Wingdings"/>
            </a:endParaRPr>
          </a:p>
          <a:p>
            <a:endParaRPr lang="cs-CZ" dirty="0" smtClean="0">
              <a:sym typeface="Wingdings"/>
            </a:endParaRPr>
          </a:p>
          <a:p>
            <a:r>
              <a:rPr lang="cs-CZ" dirty="0" smtClean="0">
                <a:sym typeface="Wingdings"/>
              </a:rPr>
              <a:t>PL/HU: rule </a:t>
            </a:r>
            <a:r>
              <a:rPr lang="cs-CZ" dirty="0" err="1" smtClean="0">
                <a:sym typeface="Wingdings"/>
              </a:rPr>
              <a:t>of</a:t>
            </a:r>
            <a:r>
              <a:rPr lang="cs-CZ" dirty="0" smtClean="0">
                <a:sym typeface="Wingdings"/>
              </a:rPr>
              <a:t> </a:t>
            </a:r>
            <a:r>
              <a:rPr lang="cs-CZ" dirty="0" err="1" smtClean="0">
                <a:sym typeface="Wingdings"/>
              </a:rPr>
              <a:t>law</a:t>
            </a:r>
            <a:r>
              <a:rPr lang="cs-CZ" dirty="0" smtClean="0">
                <a:sym typeface="Wingdings"/>
              </a:rPr>
              <a:t>  </a:t>
            </a:r>
            <a:r>
              <a:rPr lang="cs-CZ" dirty="0" err="1" smtClean="0">
                <a:sym typeface="Wingdings"/>
              </a:rPr>
              <a:t>election</a:t>
            </a:r>
            <a:r>
              <a:rPr lang="cs-CZ" dirty="0" smtClean="0">
                <a:sym typeface="Wingdings"/>
              </a:rPr>
              <a:t> </a:t>
            </a:r>
            <a:r>
              <a:rPr lang="cs-CZ" dirty="0" err="1" smtClean="0">
                <a:sym typeface="Wingdings"/>
              </a:rPr>
              <a:t>rights</a:t>
            </a:r>
            <a:r>
              <a:rPr lang="cs-CZ" dirty="0" smtClean="0">
                <a:sym typeface="Wingdings"/>
              </a:rPr>
              <a:t>/</a:t>
            </a:r>
            <a:r>
              <a:rPr lang="cs-CZ" dirty="0" err="1" smtClean="0">
                <a:sym typeface="Wingdings"/>
              </a:rPr>
              <a:t>political</a:t>
            </a:r>
            <a:r>
              <a:rPr lang="cs-CZ" dirty="0" smtClean="0">
                <a:sym typeface="Wingdings"/>
              </a:rPr>
              <a:t> </a:t>
            </a:r>
            <a:r>
              <a:rPr lang="cs-CZ" dirty="0" err="1" smtClean="0">
                <a:sym typeface="Wingdings"/>
              </a:rPr>
              <a:t>liberties</a:t>
            </a:r>
            <a:r>
              <a:rPr lang="cs-CZ" dirty="0" smtClean="0">
                <a:sym typeface="Wingdings"/>
              </a:rPr>
              <a:t>  </a:t>
            </a:r>
            <a:r>
              <a:rPr lang="cs-CZ" dirty="0" err="1" smtClean="0">
                <a:sym typeface="Wingdings"/>
              </a:rPr>
              <a:t>social</a:t>
            </a:r>
            <a:r>
              <a:rPr lang="cs-CZ" dirty="0" smtClean="0">
                <a:sym typeface="Wingdings"/>
              </a:rPr>
              <a:t> </a:t>
            </a:r>
            <a:r>
              <a:rPr lang="cs-CZ" dirty="0" err="1" smtClean="0">
                <a:sym typeface="Wingdings"/>
              </a:rPr>
              <a:t>rights</a:t>
            </a:r>
            <a:endParaRPr lang="cs-CZ" dirty="0" smtClean="0">
              <a:sym typeface="Wingdings"/>
            </a:endParaRPr>
          </a:p>
          <a:p>
            <a:endParaRPr lang="cs-CZ" dirty="0" smtClean="0">
              <a:sym typeface="Wingdings"/>
            </a:endParaRPr>
          </a:p>
          <a:p>
            <a:r>
              <a:rPr lang="cs-CZ" dirty="0" err="1" smtClean="0">
                <a:sym typeface="Wingdings"/>
              </a:rPr>
              <a:t>Taiwan</a:t>
            </a:r>
            <a:r>
              <a:rPr lang="cs-CZ" dirty="0" smtClean="0">
                <a:sym typeface="Wingdings"/>
              </a:rPr>
              <a:t>/</a:t>
            </a:r>
            <a:r>
              <a:rPr lang="cs-CZ" dirty="0" err="1" smtClean="0">
                <a:sym typeface="Wingdings"/>
              </a:rPr>
              <a:t>South</a:t>
            </a:r>
            <a:r>
              <a:rPr lang="cs-CZ" dirty="0" smtClean="0">
                <a:sym typeface="Wingdings"/>
              </a:rPr>
              <a:t> Korea: rule </a:t>
            </a:r>
            <a:r>
              <a:rPr lang="cs-CZ" dirty="0" err="1" smtClean="0">
                <a:sym typeface="Wingdings"/>
              </a:rPr>
              <a:t>of</a:t>
            </a:r>
            <a:r>
              <a:rPr lang="cs-CZ" dirty="0" smtClean="0">
                <a:sym typeface="Wingdings"/>
              </a:rPr>
              <a:t> </a:t>
            </a:r>
            <a:r>
              <a:rPr lang="cs-CZ" dirty="0" err="1" smtClean="0">
                <a:sym typeface="Wingdings"/>
              </a:rPr>
              <a:t>law</a:t>
            </a:r>
            <a:r>
              <a:rPr lang="cs-CZ" dirty="0" smtClean="0">
                <a:sym typeface="Wingdings"/>
              </a:rPr>
              <a:t>*  </a:t>
            </a:r>
            <a:r>
              <a:rPr lang="cs-CZ" dirty="0" err="1" smtClean="0">
                <a:sym typeface="Wingdings"/>
              </a:rPr>
              <a:t>social</a:t>
            </a:r>
            <a:r>
              <a:rPr lang="cs-CZ" dirty="0" smtClean="0">
                <a:sym typeface="Wingdings"/>
              </a:rPr>
              <a:t> </a:t>
            </a:r>
            <a:r>
              <a:rPr lang="cs-CZ" dirty="0" err="1" smtClean="0">
                <a:sym typeface="Wingdings"/>
              </a:rPr>
              <a:t>rights</a:t>
            </a:r>
            <a:r>
              <a:rPr lang="cs-CZ" dirty="0" smtClean="0">
                <a:sym typeface="Wingdings"/>
              </a:rPr>
              <a:t>/</a:t>
            </a:r>
            <a:r>
              <a:rPr lang="cs-CZ" dirty="0" err="1" smtClean="0">
                <a:sym typeface="Wingdings"/>
              </a:rPr>
              <a:t>political</a:t>
            </a:r>
            <a:r>
              <a:rPr lang="cs-CZ" dirty="0" smtClean="0">
                <a:sym typeface="Wingdings"/>
              </a:rPr>
              <a:t> </a:t>
            </a:r>
            <a:r>
              <a:rPr lang="cs-CZ" dirty="0" err="1" smtClean="0">
                <a:sym typeface="Wingdings"/>
              </a:rPr>
              <a:t>liberties</a:t>
            </a:r>
            <a:r>
              <a:rPr lang="cs-CZ" dirty="0" smtClean="0">
                <a:sym typeface="Wingdings"/>
              </a:rPr>
              <a:t>  </a:t>
            </a:r>
            <a:r>
              <a:rPr lang="cs-CZ" dirty="0" err="1" smtClean="0">
                <a:sym typeface="Wingdings"/>
              </a:rPr>
              <a:t>election</a:t>
            </a:r>
            <a:r>
              <a:rPr lang="cs-CZ" dirty="0" smtClean="0">
                <a:sym typeface="Wingdings"/>
              </a:rPr>
              <a:t> </a:t>
            </a:r>
            <a:r>
              <a:rPr lang="cs-CZ" dirty="0" err="1" smtClean="0">
                <a:sym typeface="Wingdings"/>
              </a:rPr>
              <a:t>rights</a:t>
            </a:r>
            <a:endParaRPr lang="cs-CZ" dirty="0" smtClean="0">
              <a:sym typeface="Wingdings"/>
            </a:endParaRPr>
          </a:p>
          <a:p>
            <a:endParaRPr lang="cs-CZ" dirty="0" smtClean="0">
              <a:sym typeface="Wingdings"/>
            </a:endParaRPr>
          </a:p>
          <a:p>
            <a:r>
              <a:rPr lang="cs-CZ" dirty="0" err="1" smtClean="0">
                <a:sym typeface="Wingdings"/>
              </a:rPr>
              <a:t>China</a:t>
            </a:r>
            <a:r>
              <a:rPr lang="cs-CZ" dirty="0" smtClean="0">
                <a:sym typeface="Wingdings"/>
              </a:rPr>
              <a:t>: rule </a:t>
            </a:r>
            <a:r>
              <a:rPr lang="cs-CZ" dirty="0" err="1" smtClean="0">
                <a:sym typeface="Wingdings"/>
              </a:rPr>
              <a:t>of</a:t>
            </a:r>
            <a:r>
              <a:rPr lang="cs-CZ" dirty="0" smtClean="0">
                <a:sym typeface="Wingdings"/>
              </a:rPr>
              <a:t> </a:t>
            </a:r>
            <a:r>
              <a:rPr lang="cs-CZ" dirty="0" err="1" smtClean="0">
                <a:sym typeface="Wingdings"/>
              </a:rPr>
              <a:t>law</a:t>
            </a:r>
            <a:r>
              <a:rPr lang="cs-CZ" dirty="0" smtClean="0">
                <a:sym typeface="Wingdings"/>
              </a:rPr>
              <a:t>*  </a:t>
            </a:r>
            <a:r>
              <a:rPr lang="cs-CZ" dirty="0" err="1" smtClean="0">
                <a:sym typeface="Wingdings"/>
              </a:rPr>
              <a:t>social</a:t>
            </a:r>
            <a:r>
              <a:rPr lang="cs-CZ" dirty="0" smtClean="0">
                <a:sym typeface="Wingdings"/>
              </a:rPr>
              <a:t> </a:t>
            </a:r>
            <a:r>
              <a:rPr lang="cs-CZ" dirty="0" err="1" smtClean="0">
                <a:sym typeface="Wingdings"/>
              </a:rPr>
              <a:t>rights</a:t>
            </a:r>
            <a:r>
              <a:rPr lang="cs-CZ" dirty="0" smtClean="0">
                <a:sym typeface="Wingdings"/>
              </a:rPr>
              <a:t>/</a:t>
            </a:r>
            <a:r>
              <a:rPr lang="cs-CZ" dirty="0" err="1" smtClean="0">
                <a:sym typeface="Wingdings"/>
              </a:rPr>
              <a:t>political</a:t>
            </a:r>
            <a:r>
              <a:rPr lang="cs-CZ" dirty="0" smtClean="0">
                <a:sym typeface="Wingdings"/>
              </a:rPr>
              <a:t> </a:t>
            </a:r>
            <a:r>
              <a:rPr lang="cs-CZ" dirty="0" err="1" smtClean="0">
                <a:sym typeface="Wingdings"/>
              </a:rPr>
              <a:t>liberties</a:t>
            </a:r>
            <a:r>
              <a:rPr lang="cs-CZ" dirty="0" smtClean="0">
                <a:sym typeface="Wingdings"/>
              </a:rPr>
              <a:t>?  </a:t>
            </a:r>
            <a:r>
              <a:rPr lang="cs-CZ" dirty="0" err="1" smtClean="0">
                <a:sym typeface="Wingdings"/>
              </a:rPr>
              <a:t>election</a:t>
            </a:r>
            <a:r>
              <a:rPr lang="cs-CZ" dirty="0" smtClean="0">
                <a:sym typeface="Wingdings"/>
              </a:rPr>
              <a:t> </a:t>
            </a:r>
            <a:r>
              <a:rPr lang="cs-CZ" dirty="0" err="1" smtClean="0">
                <a:sym typeface="Wingdings"/>
              </a:rPr>
              <a:t>rights</a:t>
            </a:r>
            <a:r>
              <a:rPr lang="cs-CZ" dirty="0" smtClean="0">
                <a:sym typeface="Wingdings"/>
              </a:rPr>
              <a:t>?</a:t>
            </a:r>
          </a:p>
          <a:p>
            <a:endParaRPr lang="cs-CZ" dirty="0" smtClean="0">
              <a:sym typeface="Wingdings"/>
            </a:endParaRPr>
          </a:p>
          <a:p>
            <a:endParaRPr lang="cs-CZ" dirty="0">
              <a:sym typeface="Wingding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78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Democracy</a:t>
            </a:r>
            <a:r>
              <a:rPr lang="cs-CZ" dirty="0" smtClean="0"/>
              <a:t>: </a:t>
            </a:r>
            <a:r>
              <a:rPr lang="cs-CZ" dirty="0" err="1" smtClean="0"/>
              <a:t>defining</a:t>
            </a:r>
            <a:r>
              <a:rPr lang="cs-CZ" dirty="0" smtClean="0"/>
              <a:t> </a:t>
            </a:r>
            <a:r>
              <a:rPr lang="cs-CZ" dirty="0" err="1" smtClean="0"/>
              <a:t>features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Rule </a:t>
            </a:r>
            <a:r>
              <a:rPr lang="cs-CZ" dirty="0" err="1" smtClean="0"/>
              <a:t>of</a:t>
            </a:r>
            <a:r>
              <a:rPr lang="cs-CZ" dirty="0" smtClean="0"/>
              <a:t> majority</a:t>
            </a:r>
          </a:p>
          <a:p>
            <a:r>
              <a:rPr lang="cs-CZ" dirty="0" err="1" smtClean="0"/>
              <a:t>Elections</a:t>
            </a:r>
            <a:r>
              <a:rPr lang="cs-CZ" dirty="0" smtClean="0"/>
              <a:t> and </a:t>
            </a:r>
            <a:r>
              <a:rPr lang="cs-CZ" dirty="0" err="1" smtClean="0"/>
              <a:t>accountable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endParaRPr lang="cs-CZ" dirty="0" smtClean="0"/>
          </a:p>
          <a:p>
            <a:r>
              <a:rPr lang="cs-CZ" dirty="0" err="1" smtClean="0"/>
              <a:t>Protection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minorities</a:t>
            </a:r>
            <a:endParaRPr lang="cs-CZ" dirty="0" smtClean="0"/>
          </a:p>
          <a:p>
            <a:r>
              <a:rPr lang="cs-CZ" dirty="0" smtClean="0"/>
              <a:t>Rule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err="1" smtClean="0"/>
              <a:t>Division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endParaRPr lang="cs-CZ" dirty="0" smtClean="0"/>
          </a:p>
          <a:p>
            <a:r>
              <a:rPr lang="cs-CZ" dirty="0" err="1" smtClean="0"/>
              <a:t>Civic</a:t>
            </a:r>
            <a:r>
              <a:rPr lang="cs-CZ" dirty="0" smtClean="0"/>
              <a:t> and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liberties</a:t>
            </a:r>
            <a:endParaRPr lang="cs-CZ" dirty="0" smtClean="0"/>
          </a:p>
          <a:p>
            <a:r>
              <a:rPr lang="cs-CZ" dirty="0" smtClean="0"/>
              <a:t>Market </a:t>
            </a:r>
            <a:r>
              <a:rPr lang="cs-CZ" dirty="0" err="1" smtClean="0"/>
              <a:t>economy</a:t>
            </a:r>
            <a:endParaRPr lang="cs-CZ" dirty="0" smtClean="0"/>
          </a:p>
          <a:p>
            <a:r>
              <a:rPr lang="cs-CZ" dirty="0" smtClean="0"/>
              <a:t>Free media</a:t>
            </a:r>
          </a:p>
          <a:p>
            <a:endParaRPr lang="cs-CZ" dirty="0"/>
          </a:p>
          <a:p>
            <a:r>
              <a:rPr lang="cs-CZ" dirty="0" smtClean="0"/>
              <a:t>--&gt; </a:t>
            </a:r>
            <a:r>
              <a:rPr lang="cs-CZ" dirty="0" err="1" smtClean="0"/>
              <a:t>Liberal</a:t>
            </a:r>
            <a:r>
              <a:rPr lang="cs-CZ" dirty="0" smtClean="0"/>
              <a:t> </a:t>
            </a:r>
            <a:r>
              <a:rPr lang="cs-CZ" dirty="0" err="1" smtClean="0"/>
              <a:t>democracy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985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assess</a:t>
            </a:r>
            <a:r>
              <a:rPr lang="cs-CZ" dirty="0" smtClean="0"/>
              <a:t>/</a:t>
            </a:r>
            <a:r>
              <a:rPr lang="cs-CZ" dirty="0" err="1" smtClean="0"/>
              <a:t>measure</a:t>
            </a:r>
            <a:r>
              <a:rPr lang="cs-CZ" dirty="0" smtClean="0"/>
              <a:t> </a:t>
            </a:r>
            <a:r>
              <a:rPr lang="cs-CZ" dirty="0" err="1" smtClean="0"/>
              <a:t>democracy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825625"/>
            <a:ext cx="11068050" cy="4903788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Freedom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 Index (</a:t>
            </a:r>
            <a:r>
              <a:rPr lang="cs-CZ" dirty="0" smtClean="0">
                <a:hlinkClick r:id="rId2"/>
              </a:rPr>
              <a:t>https://en.wikipedia.org/wiki/Freedom_in_the_World</a:t>
            </a:r>
            <a:r>
              <a:rPr lang="cs-CZ" dirty="0" smtClean="0"/>
              <a:t>, https://</a:t>
            </a:r>
            <a:r>
              <a:rPr lang="cs-CZ" dirty="0" err="1" smtClean="0"/>
              <a:t>freedomhouse.org</a:t>
            </a:r>
            <a:r>
              <a:rPr lang="cs-CZ" dirty="0" smtClean="0"/>
              <a:t>/report/methodology-freedom-world-2017)</a:t>
            </a:r>
          </a:p>
          <a:p>
            <a:pPr lvl="1"/>
            <a:r>
              <a:rPr lang="cs-CZ" u="sng" dirty="0" err="1" smtClean="0"/>
              <a:t>Political</a:t>
            </a:r>
            <a:r>
              <a:rPr lang="cs-CZ" u="sng" dirty="0" smtClean="0"/>
              <a:t> </a:t>
            </a:r>
            <a:r>
              <a:rPr lang="cs-CZ" u="sng" dirty="0" err="1" smtClean="0"/>
              <a:t>rights</a:t>
            </a:r>
            <a:r>
              <a:rPr lang="cs-CZ" dirty="0" smtClean="0"/>
              <a:t>: </a:t>
            </a:r>
            <a:r>
              <a:rPr lang="cs-CZ" dirty="0" err="1" smtClean="0"/>
              <a:t>Electoral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,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 smtClean="0"/>
              <a:t>Participation</a:t>
            </a:r>
            <a:r>
              <a:rPr lang="cs-CZ" dirty="0" smtClean="0"/>
              <a:t>, </a:t>
            </a:r>
            <a:r>
              <a:rPr lang="cs-CZ" dirty="0"/>
              <a:t>and </a:t>
            </a:r>
            <a:r>
              <a:rPr lang="cs-CZ" dirty="0" err="1"/>
              <a:t>Functioning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Government</a:t>
            </a:r>
            <a:endParaRPr lang="cs-CZ" dirty="0" smtClean="0"/>
          </a:p>
          <a:p>
            <a:pPr lvl="1"/>
            <a:r>
              <a:rPr lang="cs-CZ" u="sng" dirty="0" smtClean="0"/>
              <a:t>Civil </a:t>
            </a:r>
            <a:r>
              <a:rPr lang="cs-CZ" u="sng" dirty="0" err="1" smtClean="0"/>
              <a:t>rights</a:t>
            </a:r>
            <a:r>
              <a:rPr lang="cs-CZ" dirty="0" smtClean="0"/>
              <a:t>: </a:t>
            </a:r>
            <a:r>
              <a:rPr lang="cs-CZ" dirty="0" err="1"/>
              <a:t>Freedom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Expression</a:t>
            </a:r>
            <a:r>
              <a:rPr lang="cs-CZ" dirty="0"/>
              <a:t> and </a:t>
            </a:r>
            <a:r>
              <a:rPr lang="cs-CZ" dirty="0" err="1" smtClean="0"/>
              <a:t>Belief</a:t>
            </a:r>
            <a:r>
              <a:rPr lang="cs-CZ" dirty="0" smtClean="0"/>
              <a:t>, </a:t>
            </a:r>
            <a:r>
              <a:rPr lang="cs-CZ" dirty="0" err="1"/>
              <a:t>Associational</a:t>
            </a:r>
            <a:r>
              <a:rPr lang="cs-CZ" dirty="0"/>
              <a:t> and </a:t>
            </a:r>
            <a:r>
              <a:rPr lang="cs-CZ" dirty="0" err="1"/>
              <a:t>Organizational</a:t>
            </a:r>
            <a:r>
              <a:rPr lang="cs-CZ" dirty="0"/>
              <a:t> </a:t>
            </a:r>
            <a:r>
              <a:rPr lang="cs-CZ" dirty="0" err="1" smtClean="0"/>
              <a:t>Rights</a:t>
            </a:r>
            <a:r>
              <a:rPr lang="cs-CZ" dirty="0" smtClean="0"/>
              <a:t>, </a:t>
            </a:r>
            <a:r>
              <a:rPr lang="cs-CZ" dirty="0"/>
              <a:t>Rule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, </a:t>
            </a:r>
            <a:r>
              <a:rPr lang="cs-CZ" dirty="0"/>
              <a:t>and </a:t>
            </a:r>
            <a:r>
              <a:rPr lang="cs-CZ" dirty="0" err="1"/>
              <a:t>Personal</a:t>
            </a:r>
            <a:r>
              <a:rPr lang="cs-CZ" dirty="0"/>
              <a:t> Autonomy and </a:t>
            </a:r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 smtClean="0"/>
              <a:t>Rights</a:t>
            </a:r>
            <a:endParaRPr lang="cs-CZ" dirty="0" smtClean="0"/>
          </a:p>
          <a:p>
            <a:r>
              <a:rPr lang="cs-CZ" dirty="0" err="1" smtClean="0"/>
              <a:t>Bertelsmann</a:t>
            </a:r>
            <a:r>
              <a:rPr lang="cs-CZ" dirty="0" smtClean="0"/>
              <a:t> </a:t>
            </a:r>
            <a:r>
              <a:rPr lang="cs-CZ" dirty="0" err="1" smtClean="0"/>
              <a:t>Transformation</a:t>
            </a:r>
            <a:r>
              <a:rPr lang="cs-CZ" dirty="0" smtClean="0"/>
              <a:t> Index (</a:t>
            </a:r>
            <a:r>
              <a:rPr lang="cs-CZ" dirty="0" smtClean="0">
                <a:hlinkClick r:id="rId3"/>
              </a:rPr>
              <a:t>https://www.bti-project.org/en/index/methodology/</a:t>
            </a:r>
            <a:r>
              <a:rPr lang="cs-CZ" dirty="0" smtClean="0"/>
              <a:t>, https://</a:t>
            </a:r>
            <a:r>
              <a:rPr lang="cs-CZ" dirty="0" err="1" smtClean="0"/>
              <a:t>www.bti-project.org</a:t>
            </a:r>
            <a:r>
              <a:rPr lang="cs-CZ" dirty="0" smtClean="0"/>
              <a:t>/en/index/status-index/)</a:t>
            </a:r>
          </a:p>
          <a:p>
            <a:pPr lvl="1"/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transformation</a:t>
            </a:r>
            <a:r>
              <a:rPr lang="cs-CZ" dirty="0" smtClean="0"/>
              <a:t> (free </a:t>
            </a:r>
            <a:r>
              <a:rPr lang="cs-CZ" dirty="0" err="1" smtClean="0"/>
              <a:t>elections</a:t>
            </a:r>
            <a:r>
              <a:rPr lang="cs-CZ" dirty="0" smtClean="0"/>
              <a:t>, civil </a:t>
            </a:r>
            <a:r>
              <a:rPr lang="cs-CZ" dirty="0" err="1" smtClean="0"/>
              <a:t>rights</a:t>
            </a:r>
            <a:r>
              <a:rPr lang="cs-CZ" dirty="0" smtClean="0"/>
              <a:t>, </a:t>
            </a:r>
            <a:r>
              <a:rPr lang="cs-CZ" dirty="0" err="1" smtClean="0"/>
              <a:t>stateness</a:t>
            </a:r>
            <a:r>
              <a:rPr lang="cs-CZ" dirty="0" smtClean="0"/>
              <a:t>, rule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transformation</a:t>
            </a:r>
            <a:r>
              <a:rPr lang="cs-CZ" dirty="0" smtClean="0"/>
              <a:t> (</a:t>
            </a:r>
            <a:r>
              <a:rPr lang="cs-CZ" dirty="0" err="1" smtClean="0"/>
              <a:t>private</a:t>
            </a:r>
            <a:r>
              <a:rPr lang="cs-CZ" dirty="0" smtClean="0"/>
              <a:t> </a:t>
            </a:r>
            <a:r>
              <a:rPr lang="cs-CZ" dirty="0" err="1" smtClean="0"/>
              <a:t>property</a:t>
            </a:r>
            <a:r>
              <a:rPr lang="cs-CZ" dirty="0" smtClean="0"/>
              <a:t>, </a:t>
            </a:r>
            <a:r>
              <a:rPr lang="cs-CZ" dirty="0" err="1" smtClean="0"/>
              <a:t>economic</a:t>
            </a:r>
            <a:r>
              <a:rPr lang="cs-CZ" dirty="0" smtClean="0"/>
              <a:t> performance, market </a:t>
            </a:r>
            <a:r>
              <a:rPr lang="cs-CZ" dirty="0" err="1" smtClean="0"/>
              <a:t>economy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indices</a:t>
            </a:r>
            <a:endParaRPr lang="cs-CZ" dirty="0" smtClean="0"/>
          </a:p>
          <a:p>
            <a:pPr lvl="1"/>
            <a:r>
              <a:rPr lang="cs-CZ" dirty="0" smtClean="0"/>
              <a:t>https://</a:t>
            </a:r>
            <a:r>
              <a:rPr lang="cs-CZ" dirty="0" err="1" smtClean="0"/>
              <a:t>en.wikipedia.org</a:t>
            </a:r>
            <a:r>
              <a:rPr lang="cs-CZ" dirty="0" smtClean="0"/>
              <a:t>/wiki/</a:t>
            </a:r>
            <a:r>
              <a:rPr lang="cs-CZ" dirty="0" err="1" smtClean="0"/>
              <a:t>List_of_freedom_indices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9054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Case </a:t>
            </a:r>
            <a:r>
              <a:rPr lang="cs-CZ" dirty="0" err="1" smtClean="0"/>
              <a:t>studies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(https://</a:t>
            </a:r>
            <a:r>
              <a:rPr lang="cs-CZ" dirty="0" err="1" smtClean="0"/>
              <a:t>en.wikipedia.org</a:t>
            </a:r>
            <a:r>
              <a:rPr lang="cs-CZ" dirty="0" smtClean="0"/>
              <a:t>/wiki/</a:t>
            </a:r>
            <a:r>
              <a:rPr lang="cs-CZ" dirty="0" err="1" smtClean="0"/>
              <a:t>List_of_freedom_indices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Czech Republic: Free (1-1)</a:t>
            </a:r>
          </a:p>
          <a:p>
            <a:r>
              <a:rPr lang="cs-CZ" dirty="0" err="1" smtClean="0"/>
              <a:t>South</a:t>
            </a:r>
            <a:r>
              <a:rPr lang="cs-CZ" dirty="0" smtClean="0"/>
              <a:t> Korea: Free (2-2)</a:t>
            </a:r>
          </a:p>
          <a:p>
            <a:r>
              <a:rPr lang="cs-CZ" dirty="0" err="1" smtClean="0"/>
              <a:t>Hungary</a:t>
            </a:r>
            <a:r>
              <a:rPr lang="cs-CZ" dirty="0" smtClean="0"/>
              <a:t>: Free (3-2)</a:t>
            </a:r>
          </a:p>
          <a:p>
            <a:r>
              <a:rPr lang="cs-CZ" dirty="0" err="1" smtClean="0"/>
              <a:t>Indonesia</a:t>
            </a:r>
            <a:r>
              <a:rPr lang="cs-CZ" dirty="0" smtClean="0"/>
              <a:t>: </a:t>
            </a:r>
            <a:r>
              <a:rPr lang="cs-CZ" dirty="0" err="1" smtClean="0"/>
              <a:t>Partly</a:t>
            </a:r>
            <a:r>
              <a:rPr lang="cs-CZ" dirty="0" smtClean="0"/>
              <a:t> Free (2-4)</a:t>
            </a:r>
          </a:p>
          <a:p>
            <a:r>
              <a:rPr lang="cs-CZ" dirty="0" err="1" smtClean="0"/>
              <a:t>Thailand</a:t>
            </a:r>
            <a:r>
              <a:rPr lang="cs-CZ" dirty="0" smtClean="0"/>
              <a:t>: </a:t>
            </a:r>
            <a:r>
              <a:rPr lang="cs-CZ" dirty="0" err="1" smtClean="0"/>
              <a:t>Unfree</a:t>
            </a:r>
            <a:r>
              <a:rPr lang="cs-CZ" dirty="0" smtClean="0"/>
              <a:t> (6-5)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025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1329"/>
            <a:ext cx="12009833" cy="6306671"/>
          </a:xfrm>
        </p:spPr>
      </p:pic>
    </p:spTree>
    <p:extLst>
      <p:ext uri="{BB962C8B-B14F-4D97-AF65-F5344CB8AC3E}">
        <p14:creationId xmlns:p14="http://schemas.microsoft.com/office/powerpoint/2010/main" val="701171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459730" cy="1325563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Moller-Skaaning</a:t>
            </a:r>
            <a:r>
              <a:rPr lang="cs-CZ" dirty="0" smtClean="0"/>
              <a:t>: </a:t>
            </a:r>
            <a:r>
              <a:rPr lang="cs-CZ" dirty="0" err="1" smtClean="0"/>
              <a:t>hierarchical</a:t>
            </a:r>
            <a:r>
              <a:rPr lang="cs-CZ" dirty="0" smtClean="0"/>
              <a:t> „</a:t>
            </a:r>
            <a:r>
              <a:rPr lang="cs-CZ" dirty="0" err="1" smtClean="0"/>
              <a:t>ladder</a:t>
            </a:r>
            <a:r>
              <a:rPr lang="cs-CZ" dirty="0" smtClean="0"/>
              <a:t>“ </a:t>
            </a:r>
            <a:r>
              <a:rPr lang="cs-CZ" dirty="0" err="1" smtClean="0"/>
              <a:t>theory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71395"/>
            <a:ext cx="5231130" cy="4351338"/>
          </a:xfrm>
        </p:spPr>
        <p:txBody>
          <a:bodyPr/>
          <a:lstStyle/>
          <a:p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liberties</a:t>
            </a:r>
            <a:r>
              <a:rPr lang="cs-CZ" dirty="0" smtClean="0"/>
              <a:t>: free </a:t>
            </a:r>
            <a:r>
              <a:rPr lang="cs-CZ" dirty="0" err="1" smtClean="0"/>
              <a:t>speech</a:t>
            </a:r>
            <a:r>
              <a:rPr lang="cs-CZ" dirty="0" smtClean="0"/>
              <a:t>, </a:t>
            </a:r>
            <a:r>
              <a:rPr lang="cs-CZ" dirty="0" err="1" smtClean="0"/>
              <a:t>opinion</a:t>
            </a:r>
            <a:r>
              <a:rPr lang="cs-CZ" dirty="0" smtClean="0"/>
              <a:t>, </a:t>
            </a:r>
            <a:r>
              <a:rPr lang="cs-CZ" dirty="0" err="1" smtClean="0"/>
              <a:t>right</a:t>
            </a:r>
            <a:r>
              <a:rPr lang="cs-CZ" dirty="0" smtClean="0"/>
              <a:t> to protest</a:t>
            </a:r>
          </a:p>
          <a:p>
            <a:r>
              <a:rPr lang="cs-CZ" dirty="0" smtClean="0"/>
              <a:t>Rule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: </a:t>
            </a:r>
            <a:r>
              <a:rPr lang="cs-CZ" dirty="0" err="1" smtClean="0"/>
              <a:t>equal</a:t>
            </a:r>
            <a:r>
              <a:rPr lang="cs-CZ" dirty="0" smtClean="0"/>
              <a:t> </a:t>
            </a:r>
            <a:r>
              <a:rPr lang="cs-CZ" dirty="0" err="1" smtClean="0"/>
              <a:t>treatment</a:t>
            </a:r>
            <a:r>
              <a:rPr lang="cs-CZ" dirty="0" smtClean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, minority </a:t>
            </a:r>
            <a:r>
              <a:rPr lang="cs-CZ" dirty="0" err="1" smtClean="0"/>
              <a:t>rights</a:t>
            </a:r>
            <a:r>
              <a:rPr lang="cs-CZ" dirty="0" smtClean="0"/>
              <a:t> and </a:t>
            </a:r>
            <a:r>
              <a:rPr lang="cs-CZ" dirty="0" err="1" smtClean="0"/>
              <a:t>protections</a:t>
            </a:r>
            <a:endParaRPr lang="cs-CZ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930" y="156844"/>
            <a:ext cx="5501640" cy="655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08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049" y="651510"/>
            <a:ext cx="11745902" cy="6046849"/>
          </a:xfrm>
        </p:spPr>
      </p:pic>
    </p:spTree>
    <p:extLst>
      <p:ext uri="{BB962C8B-B14F-4D97-AF65-F5344CB8AC3E}">
        <p14:creationId xmlns:p14="http://schemas.microsoft.com/office/powerpoint/2010/main" val="28989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550" y="133819"/>
            <a:ext cx="7429500" cy="6724181"/>
          </a:xfrm>
        </p:spPr>
      </p:pic>
    </p:spTree>
    <p:extLst>
      <p:ext uri="{BB962C8B-B14F-4D97-AF65-F5344CB8AC3E}">
        <p14:creationId xmlns:p14="http://schemas.microsoft.com/office/powerpoint/2010/main" val="185260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722" y="170705"/>
            <a:ext cx="6334898" cy="6627350"/>
          </a:xfrm>
        </p:spPr>
      </p:pic>
    </p:spTree>
    <p:extLst>
      <p:ext uri="{BB962C8B-B14F-4D97-AF65-F5344CB8AC3E}">
        <p14:creationId xmlns:p14="http://schemas.microsoft.com/office/powerpoint/2010/main" val="40093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2096</TotalTime>
  <Words>296</Words>
  <Application>Microsoft Macintosh PowerPoint</Application>
  <PresentationFormat>Widescreen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Theories of democratization</vt:lpstr>
      <vt:lpstr>Democracy: defining features</vt:lpstr>
      <vt:lpstr>How to assess/measure democracy?</vt:lpstr>
      <vt:lpstr>Case studies</vt:lpstr>
      <vt:lpstr>PowerPoint Presentation</vt:lpstr>
      <vt:lpstr>Moller-Skaaning: hierarchical „ladder“ theory</vt:lpstr>
      <vt:lpstr>PowerPoint Presentation</vt:lpstr>
      <vt:lpstr>PowerPoint Presentation</vt:lpstr>
      <vt:lpstr>PowerPoint Presentation</vt:lpstr>
      <vt:lpstr>Additional factor: Social rights</vt:lpstr>
      <vt:lpstr>Additional factors</vt:lpstr>
      <vt:lpstr>Sequence of democratization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Theories of democratization (Educational Initiatives)</dc:title>
  <dc:creator>Microsoft Office User</dc:creator>
  <cp:lastModifiedBy>Microsoft Office User</cp:lastModifiedBy>
  <cp:revision>32</cp:revision>
  <dcterms:created xsi:type="dcterms:W3CDTF">2017-08-06T03:36:02Z</dcterms:created>
  <dcterms:modified xsi:type="dcterms:W3CDTF">2017-10-16T20:43:09Z</dcterms:modified>
</cp:coreProperties>
</file>