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4" r:id="rId4"/>
    <p:sldId id="288" r:id="rId5"/>
    <p:sldId id="287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86" r:id="rId20"/>
    <p:sldId id="272" r:id="rId21"/>
    <p:sldId id="273" r:id="rId22"/>
    <p:sldId id="275" r:id="rId23"/>
    <p:sldId id="281" r:id="rId24"/>
    <p:sldId id="276" r:id="rId25"/>
    <p:sldId id="277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rka" initials="J" lastIdx="2" clrIdx="0">
    <p:extLst>
      <p:ext uri="{19B8F6BF-5375-455C-9EA6-DF929625EA0E}">
        <p15:presenceInfo xmlns:p15="http://schemas.microsoft.com/office/powerpoint/2012/main" userId="Jir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30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6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60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35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3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21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78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15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17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4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04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AD30-6E83-4042-B795-B93304A8EA4E}" type="datetimeFigureOut">
              <a:rPr lang="cs-CZ" smtClean="0"/>
              <a:t>21.02.2018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BED85-A222-4C86-856D-28555D4C0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09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amlcoWw_I" TargetMode="External"/><Relationship Id="rId2" Type="http://schemas.openxmlformats.org/officeDocument/2006/relationships/hyperlink" Target="https://www.youtube.com/watch?v=_OUpsWCvE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law/kat/kupp/hrim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57029"/>
            <a:ext cx="9144000" cy="2387600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solidFill>
                  <a:srgbClr val="FF0000"/>
                </a:solidFill>
              </a:rPr>
              <a:t>Approach</a:t>
            </a:r>
            <a:r>
              <a:rPr lang="cs-CZ" sz="6600" dirty="0" smtClean="0">
                <a:solidFill>
                  <a:srgbClr val="FF0000"/>
                </a:solidFill>
              </a:rPr>
              <a:t> to  </a:t>
            </a:r>
            <a:r>
              <a:rPr lang="cs-CZ" sz="6600" dirty="0" err="1" smtClean="0">
                <a:solidFill>
                  <a:srgbClr val="FF0000"/>
                </a:solidFill>
              </a:rPr>
              <a:t>Migration</a:t>
            </a:r>
            <a:r>
              <a:rPr lang="cs-CZ" sz="6600" dirty="0" smtClean="0">
                <a:solidFill>
                  <a:srgbClr val="FF0000"/>
                </a:solidFill>
              </a:rPr>
              <a:t> in </a:t>
            </a:r>
            <a:r>
              <a:rPr lang="cs-CZ" sz="6600" dirty="0" err="1" smtClean="0">
                <a:solidFill>
                  <a:srgbClr val="FF0000"/>
                </a:solidFill>
              </a:rPr>
              <a:t>Europe</a:t>
            </a:r>
            <a:r>
              <a:rPr lang="cs-CZ" sz="6600" dirty="0" smtClean="0">
                <a:solidFill>
                  <a:srgbClr val="FF0000"/>
                </a:solidFill>
              </a:rPr>
              <a:t> and V4 </a:t>
            </a:r>
            <a:r>
              <a:rPr lang="cs-CZ" sz="6600" dirty="0" err="1" smtClean="0">
                <a:solidFill>
                  <a:srgbClr val="FF0000"/>
                </a:solidFill>
              </a:rPr>
              <a:t>Countries</a:t>
            </a:r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44629"/>
            <a:ext cx="9144000" cy="1655762"/>
          </a:xfrm>
        </p:spPr>
        <p:txBody>
          <a:bodyPr/>
          <a:lstStyle/>
          <a:p>
            <a:r>
              <a:rPr lang="cs-CZ" dirty="0" smtClean="0"/>
              <a:t>Session 1</a:t>
            </a:r>
          </a:p>
          <a:p>
            <a:endParaRPr lang="cs-CZ" dirty="0" smtClean="0"/>
          </a:p>
          <a:p>
            <a:r>
              <a:rPr lang="cs-CZ" dirty="0" smtClean="0"/>
              <a:t>Anna </a:t>
            </a:r>
            <a:r>
              <a:rPr lang="cs-CZ" dirty="0" err="1" smtClean="0"/>
              <a:t>Láníčková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10" y="2963227"/>
            <a:ext cx="10058400" cy="506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2" y="288419"/>
            <a:ext cx="11469747" cy="612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28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4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65125"/>
            <a:ext cx="11227414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0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claims</a:t>
            </a:r>
            <a:r>
              <a:rPr lang="cs-CZ" dirty="0" smtClean="0"/>
              <a:t> in 2016  (</a:t>
            </a:r>
            <a:r>
              <a:rPr lang="cs-CZ" dirty="0" err="1" smtClean="0"/>
              <a:t>EU,Norway</a:t>
            </a:r>
            <a:r>
              <a:rPr lang="cs-CZ" dirty="0" smtClean="0"/>
              <a:t> and </a:t>
            </a:r>
            <a:r>
              <a:rPr lang="cs-CZ" dirty="0" err="1" smtClean="0"/>
              <a:t>Switzerland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74" y="1858159"/>
            <a:ext cx="11787635" cy="44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6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6600" dirty="0" err="1" smtClean="0"/>
              <a:t>Year</a:t>
            </a:r>
            <a:r>
              <a:rPr lang="cs-CZ" altLang="cs-CZ" sz="6600" dirty="0" smtClean="0"/>
              <a:t> 2016  in </a:t>
            </a:r>
            <a:r>
              <a:rPr lang="cs-CZ" altLang="cs-CZ" sz="6600" dirty="0" err="1" smtClean="0"/>
              <a:t>numbers</a:t>
            </a:r>
            <a:r>
              <a:rPr lang="cs-CZ" altLang="cs-CZ" sz="6600" dirty="0" smtClean="0"/>
              <a:t> – EU+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3600" dirty="0" err="1" smtClean="0"/>
              <a:t>The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biggest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number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of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registered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asylum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seekers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come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from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Syria</a:t>
            </a:r>
            <a:r>
              <a:rPr lang="cs-CZ" altLang="cs-CZ" sz="3600" dirty="0" smtClean="0"/>
              <a:t> (26% </a:t>
            </a:r>
            <a:r>
              <a:rPr lang="cs-CZ" altLang="cs-CZ" sz="3600" dirty="0" err="1" smtClean="0"/>
              <a:t>of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all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the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claims</a:t>
            </a:r>
            <a:r>
              <a:rPr lang="cs-CZ" altLang="cs-CZ" sz="3600" dirty="0" smtClean="0"/>
              <a:t>) </a:t>
            </a:r>
            <a:r>
              <a:rPr lang="cs-CZ" altLang="cs-CZ" sz="3600" dirty="0" err="1" smtClean="0"/>
              <a:t>Afghanistan</a:t>
            </a:r>
            <a:r>
              <a:rPr lang="cs-CZ" altLang="cs-CZ" sz="3600" dirty="0" smtClean="0"/>
              <a:t>, </a:t>
            </a:r>
            <a:r>
              <a:rPr lang="cs-CZ" altLang="cs-CZ" sz="3600" dirty="0" err="1" smtClean="0"/>
              <a:t>Iraq</a:t>
            </a:r>
            <a:r>
              <a:rPr lang="cs-CZ" altLang="cs-CZ" sz="3600" dirty="0" smtClean="0"/>
              <a:t>, </a:t>
            </a:r>
            <a:r>
              <a:rPr lang="cs-CZ" altLang="cs-CZ" sz="3600" dirty="0" err="1" smtClean="0"/>
              <a:t>Pakistan</a:t>
            </a:r>
            <a:r>
              <a:rPr lang="cs-CZ" altLang="cs-CZ" sz="3600" dirty="0" smtClean="0"/>
              <a:t> and Nigerie</a:t>
            </a:r>
          </a:p>
          <a:p>
            <a:r>
              <a:rPr lang="cs-CZ" altLang="cs-CZ" sz="3600" dirty="0" err="1" smtClean="0"/>
              <a:t>Reception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countries</a:t>
            </a:r>
            <a:r>
              <a:rPr lang="cs-CZ" altLang="cs-CZ" sz="3600" dirty="0" smtClean="0"/>
              <a:t>: </a:t>
            </a:r>
            <a:r>
              <a:rPr lang="cs-CZ" altLang="cs-CZ" sz="3600" dirty="0" err="1" smtClean="0"/>
              <a:t>Germany</a:t>
            </a:r>
            <a:r>
              <a:rPr lang="cs-CZ" altLang="cs-CZ" sz="3600" dirty="0" smtClean="0"/>
              <a:t>, Italy, France, </a:t>
            </a:r>
            <a:r>
              <a:rPr lang="cs-CZ" altLang="cs-CZ" sz="3600" dirty="0" err="1" smtClean="0"/>
              <a:t>Greece</a:t>
            </a:r>
            <a:r>
              <a:rPr lang="cs-CZ" altLang="cs-CZ" sz="3600" dirty="0" smtClean="0"/>
              <a:t> and </a:t>
            </a:r>
            <a:r>
              <a:rPr lang="cs-CZ" altLang="cs-CZ" sz="3600" dirty="0" err="1" smtClean="0"/>
              <a:t>Austria</a:t>
            </a:r>
            <a:endParaRPr lang="cs-CZ" altLang="cs-CZ" sz="3600" dirty="0" smtClean="0"/>
          </a:p>
          <a:p>
            <a:r>
              <a:rPr lang="cs-CZ" altLang="cs-CZ" sz="3600" dirty="0" err="1" smtClean="0"/>
              <a:t>Almost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one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third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of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asylum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seekers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is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under</a:t>
            </a:r>
            <a:r>
              <a:rPr lang="cs-CZ" altLang="cs-CZ" sz="3600" dirty="0" smtClean="0"/>
              <a:t> 18</a:t>
            </a:r>
          </a:p>
          <a:p>
            <a:r>
              <a:rPr lang="cs-CZ" altLang="cs-CZ" sz="3600" dirty="0" smtClean="0"/>
              <a:t>More </a:t>
            </a:r>
            <a:r>
              <a:rPr lang="cs-CZ" altLang="cs-CZ" sz="3600" dirty="0" err="1" smtClean="0"/>
              <a:t>than</a:t>
            </a:r>
            <a:r>
              <a:rPr lang="cs-CZ" altLang="cs-CZ" sz="3600" dirty="0" smtClean="0"/>
              <a:t> 65 000 are </a:t>
            </a:r>
            <a:r>
              <a:rPr lang="cs-CZ" altLang="cs-CZ" sz="3600" dirty="0" err="1" smtClean="0"/>
              <a:t>unaccompanied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minors</a:t>
            </a:r>
            <a:r>
              <a:rPr lang="cs-CZ" altLang="cs-CZ" sz="3600" dirty="0" smtClean="0"/>
              <a:t> (37 % </a:t>
            </a:r>
            <a:r>
              <a:rPr lang="cs-CZ" altLang="cs-CZ" sz="3600" dirty="0" err="1"/>
              <a:t>A</a:t>
            </a:r>
            <a:r>
              <a:rPr lang="cs-CZ" altLang="cs-CZ" sz="3600" dirty="0" err="1" smtClean="0"/>
              <a:t>fghani</a:t>
            </a:r>
            <a:r>
              <a:rPr lang="cs-CZ" altLang="cs-CZ" sz="3600" dirty="0" smtClean="0"/>
              <a:t>)</a:t>
            </a:r>
          </a:p>
          <a:p>
            <a:endParaRPr lang="cs-CZ" altLang="cs-CZ" sz="3600" dirty="0" smtClean="0"/>
          </a:p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639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IP </a:t>
            </a:r>
            <a:r>
              <a:rPr lang="cs-CZ" dirty="0" err="1" smtClean="0"/>
              <a:t>claims</a:t>
            </a:r>
            <a:r>
              <a:rPr lang="cs-CZ" dirty="0" smtClean="0"/>
              <a:t> - COI  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426" y="1420380"/>
            <a:ext cx="7466120" cy="527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74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protection</a:t>
            </a:r>
            <a:r>
              <a:rPr lang="cs-CZ" dirty="0" smtClean="0"/>
              <a:t> </a:t>
            </a:r>
            <a:r>
              <a:rPr lang="cs-CZ" dirty="0" err="1" smtClean="0"/>
              <a:t>claims</a:t>
            </a:r>
            <a:r>
              <a:rPr lang="cs-CZ" dirty="0" smtClean="0"/>
              <a:t> -2017 in EU (+ </a:t>
            </a:r>
            <a:r>
              <a:rPr lang="cs-CZ" dirty="0" err="1" smtClean="0"/>
              <a:t>Norway</a:t>
            </a:r>
            <a:r>
              <a:rPr lang="cs-CZ" dirty="0" smtClean="0"/>
              <a:t>, </a:t>
            </a:r>
            <a:r>
              <a:rPr lang="cs-CZ" dirty="0" err="1" smtClean="0"/>
              <a:t>Switzerland</a:t>
            </a:r>
            <a:r>
              <a:rPr lang="cs-CZ" dirty="0" smtClean="0"/>
              <a:t>, Liechtenstein and </a:t>
            </a:r>
            <a:r>
              <a:rPr lang="cs-CZ" dirty="0" err="1" smtClean="0"/>
              <a:t>Iceland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233" y="1849191"/>
            <a:ext cx="11181534" cy="37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3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381" y="354734"/>
            <a:ext cx="10747663" cy="1411721"/>
          </a:xfrm>
        </p:spPr>
        <p:txBody>
          <a:bodyPr/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protection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Czech Republic </a:t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claims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82" y="1880216"/>
            <a:ext cx="11201240" cy="383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 </a:t>
            </a:r>
            <a:r>
              <a:rPr lang="cs-CZ" dirty="0" err="1" smtClean="0"/>
              <a:t>claims</a:t>
            </a:r>
            <a:r>
              <a:rPr lang="cs-CZ" dirty="0" smtClean="0"/>
              <a:t> – </a:t>
            </a:r>
            <a:r>
              <a:rPr lang="cs-CZ" dirty="0" err="1" smtClean="0"/>
              <a:t>nationalities</a:t>
            </a:r>
            <a:r>
              <a:rPr lang="cs-CZ" dirty="0" smtClean="0"/>
              <a:t> 2016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90" y="1602447"/>
            <a:ext cx="9083531" cy="508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03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History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351338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IWW. </a:t>
            </a:r>
            <a:r>
              <a:rPr lang="cs-CZ" dirty="0" err="1" smtClean="0"/>
              <a:t>Almost</a:t>
            </a:r>
            <a:r>
              <a:rPr lang="cs-CZ" dirty="0" smtClean="0"/>
              <a:t> 1 mil </a:t>
            </a:r>
            <a:r>
              <a:rPr lang="cs-CZ" dirty="0" err="1" smtClean="0"/>
              <a:t>Russians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country, </a:t>
            </a:r>
            <a:r>
              <a:rPr lang="cs-CZ" dirty="0" err="1" smtClean="0"/>
              <a:t>citizenship</a:t>
            </a:r>
            <a:r>
              <a:rPr lang="cs-CZ" dirty="0" smtClean="0"/>
              <a:t> </a:t>
            </a:r>
            <a:r>
              <a:rPr lang="cs-CZ" dirty="0" err="1" smtClean="0"/>
              <a:t>revoked</a:t>
            </a:r>
            <a:r>
              <a:rPr lang="cs-CZ" dirty="0" smtClean="0"/>
              <a:t>– </a:t>
            </a:r>
            <a:r>
              <a:rPr lang="cs-CZ" dirty="0" err="1" smtClean="0"/>
              <a:t>Nansen</a:t>
            </a:r>
            <a:r>
              <a:rPr lang="cs-CZ" dirty="0" smtClean="0"/>
              <a:t> </a:t>
            </a:r>
            <a:r>
              <a:rPr lang="cs-CZ" dirty="0" err="1" smtClean="0"/>
              <a:t>passport</a:t>
            </a:r>
            <a:r>
              <a:rPr lang="cs-CZ" dirty="0" smtClean="0"/>
              <a:t> (16 </a:t>
            </a:r>
            <a:r>
              <a:rPr lang="cs-CZ" dirty="0" err="1" smtClean="0"/>
              <a:t>coutnries</a:t>
            </a:r>
            <a:r>
              <a:rPr lang="cs-CZ" dirty="0" smtClean="0"/>
              <a:t>, </a:t>
            </a:r>
            <a:r>
              <a:rPr lang="cs-CZ" dirty="0" err="1" smtClean="0"/>
              <a:t>incl</a:t>
            </a:r>
            <a:r>
              <a:rPr lang="cs-CZ" dirty="0" smtClean="0"/>
              <a:t>. </a:t>
            </a:r>
            <a:r>
              <a:rPr lang="cs-CZ" dirty="0" err="1" smtClean="0"/>
              <a:t>Czechoslovakia</a:t>
            </a:r>
            <a:r>
              <a:rPr lang="cs-CZ" dirty="0" smtClean="0"/>
              <a:t>, </a:t>
            </a:r>
            <a:r>
              <a:rPr lang="cs-CZ" dirty="0" err="1" smtClean="0"/>
              <a:t>then</a:t>
            </a:r>
            <a:r>
              <a:rPr lang="cs-CZ" dirty="0" smtClean="0"/>
              <a:t> 52 </a:t>
            </a:r>
            <a:r>
              <a:rPr lang="cs-CZ" dirty="0" err="1" smtClean="0"/>
              <a:t>countries</a:t>
            </a:r>
            <a:r>
              <a:rPr lang="cs-CZ" dirty="0" smtClean="0"/>
              <a:t>).1933 </a:t>
            </a:r>
            <a:r>
              <a:rPr lang="cs-CZ" dirty="0" err="1" smtClean="0"/>
              <a:t>broadened</a:t>
            </a:r>
            <a:r>
              <a:rPr lang="cs-CZ" dirty="0" smtClean="0"/>
              <a:t> – </a:t>
            </a:r>
            <a:r>
              <a:rPr lang="cs-CZ" dirty="0" err="1" smtClean="0"/>
              <a:t>Armenian</a:t>
            </a:r>
            <a:r>
              <a:rPr lang="cs-CZ" dirty="0" smtClean="0"/>
              <a:t>, </a:t>
            </a:r>
            <a:r>
              <a:rPr lang="cs-CZ" dirty="0" err="1" smtClean="0"/>
              <a:t>Turkish</a:t>
            </a:r>
            <a:r>
              <a:rPr lang="cs-CZ" dirty="0" smtClean="0"/>
              <a:t> </a:t>
            </a:r>
            <a:r>
              <a:rPr lang="cs-CZ" dirty="0" err="1" smtClean="0"/>
              <a:t>refugees</a:t>
            </a:r>
            <a:endParaRPr lang="cs-CZ" dirty="0"/>
          </a:p>
          <a:p>
            <a:pPr lvl="1">
              <a:buFont typeface="Arial" charset="0"/>
              <a:buChar char="•"/>
              <a:defRPr/>
            </a:pPr>
            <a:r>
              <a:rPr lang="cs-CZ" dirty="0" smtClean="0"/>
              <a:t>S. </a:t>
            </a:r>
            <a:r>
              <a:rPr lang="cs-CZ" dirty="0" err="1" smtClean="0"/>
              <a:t>Rachmaninoff,M</a:t>
            </a:r>
            <a:r>
              <a:rPr lang="cs-CZ" dirty="0" smtClean="0"/>
              <a:t>. </a:t>
            </a:r>
            <a:r>
              <a:rPr lang="cs-CZ" dirty="0" err="1" smtClean="0"/>
              <a:t>Chagall</a:t>
            </a:r>
            <a:r>
              <a:rPr lang="cs-CZ" dirty="0" smtClean="0"/>
              <a:t>, V. </a:t>
            </a:r>
            <a:r>
              <a:rPr lang="cs-CZ" dirty="0" err="1" smtClean="0"/>
              <a:t>Nabokov</a:t>
            </a:r>
            <a:r>
              <a:rPr lang="cs-CZ" dirty="0" smtClean="0"/>
              <a:t>, I. </a:t>
            </a:r>
            <a:r>
              <a:rPr lang="cs-CZ" dirty="0" err="1" smtClean="0"/>
              <a:t>Stravinsky</a:t>
            </a:r>
            <a:r>
              <a:rPr lang="cs-CZ" dirty="0" smtClean="0"/>
              <a:t> </a:t>
            </a:r>
          </a:p>
          <a:p>
            <a:pPr lvl="1">
              <a:buFont typeface="Arial" charset="0"/>
              <a:buChar char="•"/>
              <a:defRPr/>
            </a:pPr>
            <a:r>
              <a:rPr lang="cs-CZ" dirty="0" err="1" smtClean="0"/>
              <a:t>Czechoslovkia</a:t>
            </a:r>
            <a:r>
              <a:rPr lang="cs-CZ" dirty="0" smtClean="0"/>
              <a:t> </a:t>
            </a:r>
            <a:r>
              <a:rPr lang="cs-CZ" dirty="0" err="1" smtClean="0"/>
              <a:t>accepted</a:t>
            </a:r>
            <a:r>
              <a:rPr lang="cs-CZ" dirty="0" smtClean="0"/>
              <a:t> 25000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Russian</a:t>
            </a:r>
            <a:r>
              <a:rPr lang="cs-CZ" dirty="0" smtClean="0"/>
              <a:t> </a:t>
            </a:r>
            <a:r>
              <a:rPr lang="cs-CZ" dirty="0" err="1" smtClean="0"/>
              <a:t>refugees</a:t>
            </a:r>
            <a:r>
              <a:rPr lang="cs-CZ" dirty="0" smtClean="0"/>
              <a:t>, </a:t>
            </a:r>
            <a:r>
              <a:rPr lang="cs-CZ" dirty="0" err="1" smtClean="0"/>
              <a:t>health</a:t>
            </a:r>
            <a:r>
              <a:rPr lang="cs-CZ" dirty="0" smtClean="0"/>
              <a:t> care, </a:t>
            </a:r>
            <a:r>
              <a:rPr lang="cs-CZ" dirty="0" err="1" smtClean="0"/>
              <a:t>funding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, </a:t>
            </a:r>
            <a:r>
              <a:rPr lang="cs-CZ" dirty="0" err="1" smtClean="0"/>
              <a:t>employment</a:t>
            </a:r>
            <a:r>
              <a:rPr lang="cs-CZ" dirty="0" smtClean="0"/>
              <a:t>, food, </a:t>
            </a:r>
            <a:r>
              <a:rPr lang="cs-CZ" dirty="0" err="1" smtClean="0"/>
              <a:t>housing</a:t>
            </a:r>
            <a:endParaRPr lang="cs-CZ" dirty="0" smtClean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Diverse </a:t>
            </a:r>
            <a:r>
              <a:rPr lang="cs-CZ" dirty="0" err="1" smtClean="0"/>
              <a:t>conventions</a:t>
            </a:r>
            <a:r>
              <a:rPr lang="cs-CZ" dirty="0" smtClean="0"/>
              <a:t> – </a:t>
            </a:r>
            <a:r>
              <a:rPr lang="cs-CZ" dirty="0" err="1" smtClean="0"/>
              <a:t>Germany</a:t>
            </a:r>
            <a:r>
              <a:rPr lang="cs-CZ" dirty="0" smtClean="0"/>
              <a:t> 1938, </a:t>
            </a:r>
            <a:r>
              <a:rPr lang="cs-CZ" dirty="0" err="1" smtClean="0"/>
              <a:t>Austria</a:t>
            </a:r>
            <a:r>
              <a:rPr lang="cs-CZ" dirty="0" smtClean="0"/>
              <a:t> 1939, </a:t>
            </a:r>
            <a:r>
              <a:rPr lang="cs-CZ" dirty="0" err="1" smtClean="0"/>
              <a:t>ressetlement</a:t>
            </a:r>
            <a:r>
              <a:rPr lang="cs-CZ" dirty="0" smtClean="0"/>
              <a:t> to </a:t>
            </a:r>
            <a:r>
              <a:rPr lang="cs-CZ" dirty="0" err="1" smtClean="0"/>
              <a:t>Palestine</a:t>
            </a:r>
            <a:endParaRPr lang="cs-CZ" dirty="0" smtClean="0"/>
          </a:p>
          <a:p>
            <a:pPr>
              <a:buFont typeface="Arial" charset="0"/>
              <a:buChar char="•"/>
              <a:defRPr/>
            </a:pPr>
            <a:r>
              <a:rPr lang="cs-CZ" dirty="0" err="1" smtClean="0"/>
              <a:t>Unification</a:t>
            </a:r>
            <a:r>
              <a:rPr lang="cs-CZ" dirty="0" smtClean="0"/>
              <a:t>  - 1951 </a:t>
            </a:r>
            <a:r>
              <a:rPr lang="cs-CZ" dirty="0" err="1" smtClean="0"/>
              <a:t>Refugee</a:t>
            </a:r>
            <a:r>
              <a:rPr lang="cs-CZ" dirty="0" smtClean="0"/>
              <a:t> </a:t>
            </a:r>
            <a:r>
              <a:rPr lang="cs-CZ" dirty="0" err="1" smtClean="0"/>
              <a:t>Convention</a:t>
            </a:r>
            <a:r>
              <a:rPr lang="cs-CZ" dirty="0" smtClean="0"/>
              <a:t> (+1967)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42" y="119062"/>
            <a:ext cx="4526598" cy="66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82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" y="30395"/>
            <a:ext cx="4327555" cy="691879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13" y="30395"/>
            <a:ext cx="493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6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93675"/>
            <a:ext cx="10515600" cy="1325563"/>
          </a:xfrm>
        </p:spPr>
        <p:txBody>
          <a:bodyPr>
            <a:norm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Intro - </a:t>
            </a:r>
            <a:r>
              <a:rPr lang="cs-CZ" sz="6000" dirty="0" err="1" smtClean="0">
                <a:solidFill>
                  <a:srgbClr val="FF0000"/>
                </a:solidFill>
              </a:rPr>
              <a:t>Videos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31570"/>
            <a:ext cx="10515600" cy="4482822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Amnesty</a:t>
            </a:r>
            <a:r>
              <a:rPr lang="cs-CZ" sz="2400" dirty="0" smtClean="0"/>
              <a:t> </a:t>
            </a:r>
            <a:r>
              <a:rPr lang="cs-CZ" sz="2400" dirty="0" err="1" smtClean="0"/>
              <a:t>international</a:t>
            </a:r>
            <a:r>
              <a:rPr lang="cs-CZ" sz="2400" dirty="0" smtClean="0"/>
              <a:t>: </a:t>
            </a:r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don´t</a:t>
            </a:r>
            <a:r>
              <a:rPr lang="cs-CZ" sz="2400" dirty="0" smtClean="0"/>
              <a:t> </a:t>
            </a:r>
            <a:r>
              <a:rPr lang="cs-CZ" sz="2400" dirty="0" err="1" smtClean="0"/>
              <a:t>exist</a:t>
            </a:r>
            <a:endParaRPr lang="cs-CZ" sz="2400" dirty="0" smtClean="0"/>
          </a:p>
          <a:p>
            <a:pPr lvl="1"/>
            <a:r>
              <a:rPr lang="cs-CZ" sz="2000" dirty="0" smtClean="0">
                <a:hlinkClick r:id="rId2"/>
              </a:rPr>
              <a:t>https://www.youtube.com/watch?v=_OUpsWCvE38</a:t>
            </a:r>
            <a:r>
              <a:rPr lang="cs-CZ" sz="2000" dirty="0" smtClean="0"/>
              <a:t>  </a:t>
            </a:r>
          </a:p>
          <a:p>
            <a:r>
              <a:rPr lang="cs-CZ" sz="2400" dirty="0" smtClean="0"/>
              <a:t>Czech </a:t>
            </a:r>
            <a:r>
              <a:rPr lang="cs-CZ" sz="2400" dirty="0" err="1" smtClean="0"/>
              <a:t>Detention</a:t>
            </a:r>
            <a:r>
              <a:rPr lang="cs-CZ" sz="2400" dirty="0" smtClean="0"/>
              <a:t> Center – </a:t>
            </a:r>
            <a:r>
              <a:rPr lang="cs-CZ" sz="2400" dirty="0" err="1" smtClean="0"/>
              <a:t>worse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a </a:t>
            </a:r>
            <a:r>
              <a:rPr lang="cs-CZ" sz="2400" dirty="0" err="1" smtClean="0"/>
              <a:t>prison</a:t>
            </a:r>
            <a:r>
              <a:rPr lang="cs-CZ" sz="2400" dirty="0" smtClean="0"/>
              <a:t>? </a:t>
            </a:r>
          </a:p>
          <a:p>
            <a:pPr lvl="1"/>
            <a:r>
              <a:rPr lang="cs-CZ" sz="2000" dirty="0" smtClean="0">
                <a:hlinkClick r:id="rId3"/>
              </a:rPr>
              <a:t>https://www.youtube.com/watch?v=JNamlcoWw_I</a:t>
            </a:r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2"/>
          <a:stretch/>
        </p:blipFill>
        <p:spPr>
          <a:xfrm>
            <a:off x="1051334" y="2883340"/>
            <a:ext cx="9137009" cy="366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u="sng" dirty="0" err="1" smtClean="0">
                <a:solidFill>
                  <a:srgbClr val="FF0000"/>
                </a:solidFill>
              </a:rPr>
              <a:t>Legal</a:t>
            </a:r>
            <a:r>
              <a:rPr lang="cs-CZ" u="sng" dirty="0" smtClean="0">
                <a:solidFill>
                  <a:srgbClr val="FF0000"/>
                </a:solidFill>
              </a:rPr>
              <a:t> Instruments - International </a:t>
            </a:r>
            <a:r>
              <a:rPr lang="cs-CZ" u="sng" dirty="0" err="1" smtClean="0">
                <a:solidFill>
                  <a:srgbClr val="FF0000"/>
                </a:solidFill>
              </a:rPr>
              <a:t>Protection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sz="3100" dirty="0" err="1" smtClean="0">
                <a:solidFill>
                  <a:srgbClr val="FF0000"/>
                </a:solidFill>
              </a:rPr>
              <a:t>Interactive</a:t>
            </a:r>
            <a:r>
              <a:rPr lang="cs-CZ" sz="3100" dirty="0" smtClean="0">
                <a:solidFill>
                  <a:srgbClr val="FF0000"/>
                </a:solidFill>
              </a:rPr>
              <a:t> map: </a:t>
            </a:r>
            <a:r>
              <a:rPr lang="cs-CZ" sz="3100" dirty="0" smtClean="0">
                <a:solidFill>
                  <a:srgbClr val="FF0000"/>
                </a:solidFill>
                <a:hlinkClick r:id="rId2"/>
              </a:rPr>
              <a:t>https://is.muni.cz/do/law/kat/kupp/hrim/index.html</a:t>
            </a:r>
            <a:r>
              <a:rPr lang="cs-CZ" sz="3100" dirty="0" smtClean="0">
                <a:solidFill>
                  <a:srgbClr val="FF0000"/>
                </a:solidFill>
              </a:rPr>
              <a:t> 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b="1" dirty="0" smtClean="0"/>
              <a:t>International </a:t>
            </a:r>
            <a:r>
              <a:rPr lang="cs-CZ" sz="3600" b="1" dirty="0" err="1" smtClean="0"/>
              <a:t>Law</a:t>
            </a:r>
            <a:r>
              <a:rPr lang="cs-CZ" sz="3600" b="1" dirty="0" smtClean="0"/>
              <a:t> </a:t>
            </a:r>
          </a:p>
          <a:p>
            <a:pPr lvl="1"/>
            <a:r>
              <a:rPr lang="cs-CZ" sz="3200" dirty="0" err="1" smtClean="0"/>
              <a:t>Refugee</a:t>
            </a:r>
            <a:r>
              <a:rPr lang="cs-CZ" sz="3200" dirty="0" smtClean="0"/>
              <a:t> </a:t>
            </a:r>
            <a:r>
              <a:rPr lang="cs-CZ" sz="3200" dirty="0" err="1" smtClean="0"/>
              <a:t>Convention</a:t>
            </a:r>
            <a:r>
              <a:rPr lang="cs-CZ" sz="3200" dirty="0" smtClean="0"/>
              <a:t> 1951</a:t>
            </a:r>
          </a:p>
          <a:p>
            <a:r>
              <a:rPr lang="cs-CZ" sz="3600" b="1" dirty="0" smtClean="0"/>
              <a:t>EU </a:t>
            </a:r>
            <a:r>
              <a:rPr lang="cs-CZ" sz="3600" b="1" dirty="0" err="1" smtClean="0"/>
              <a:t>law</a:t>
            </a:r>
            <a:r>
              <a:rPr lang="cs-CZ" sz="3600" b="1" dirty="0" smtClean="0"/>
              <a:t> – </a:t>
            </a:r>
            <a:r>
              <a:rPr lang="cs-CZ" sz="3600" b="1" dirty="0" err="1" smtClean="0"/>
              <a:t>Common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European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Asylum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System</a:t>
            </a:r>
            <a:r>
              <a:rPr lang="cs-CZ" sz="3600" b="1" dirty="0" smtClean="0"/>
              <a:t> </a:t>
            </a:r>
            <a:r>
              <a:rPr lang="cs-CZ" sz="3600" dirty="0" smtClean="0"/>
              <a:t>(+ </a:t>
            </a:r>
            <a:r>
              <a:rPr lang="cs-CZ" sz="3600" dirty="0" err="1" smtClean="0"/>
              <a:t>Returns</a:t>
            </a:r>
            <a:r>
              <a:rPr lang="cs-CZ" sz="3600" dirty="0" smtClean="0"/>
              <a:t>, </a:t>
            </a:r>
            <a:r>
              <a:rPr lang="cs-CZ" sz="3600" dirty="0" err="1" smtClean="0"/>
              <a:t>Frontex</a:t>
            </a:r>
            <a:r>
              <a:rPr lang="cs-CZ" sz="3600" dirty="0" smtClean="0"/>
              <a:t>)</a:t>
            </a:r>
          </a:p>
          <a:p>
            <a:pPr lvl="1"/>
            <a:r>
              <a:rPr lang="cs-CZ" sz="3200" dirty="0" smtClean="0"/>
              <a:t>EU </a:t>
            </a:r>
            <a:r>
              <a:rPr lang="cs-CZ" sz="3200" dirty="0" err="1" smtClean="0">
                <a:solidFill>
                  <a:srgbClr val="FF0000"/>
                </a:solidFill>
              </a:rPr>
              <a:t>Directives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→→→ </a:t>
            </a:r>
            <a:r>
              <a:rPr lang="cs-CZ" sz="3200" dirty="0" err="1" smtClean="0"/>
              <a:t>National</a:t>
            </a:r>
            <a:r>
              <a:rPr lang="cs-CZ" sz="3200" dirty="0" smtClean="0"/>
              <a:t> </a:t>
            </a:r>
            <a:r>
              <a:rPr lang="cs-CZ" sz="3200" dirty="0" err="1" smtClean="0"/>
              <a:t>law</a:t>
            </a:r>
            <a:r>
              <a:rPr lang="cs-CZ" sz="3200" dirty="0" smtClean="0"/>
              <a:t> </a:t>
            </a:r>
          </a:p>
          <a:p>
            <a:pPr lvl="2"/>
            <a:r>
              <a:rPr lang="cs-CZ" sz="2800" dirty="0" err="1" smtClean="0"/>
              <a:t>Asylum</a:t>
            </a:r>
            <a:r>
              <a:rPr lang="cs-CZ" sz="2800" dirty="0" smtClean="0"/>
              <a:t> </a:t>
            </a:r>
            <a:r>
              <a:rPr lang="cs-CZ" sz="2800" dirty="0" err="1" smtClean="0"/>
              <a:t>Procedures</a:t>
            </a:r>
            <a:r>
              <a:rPr lang="cs-CZ" sz="2800" dirty="0" smtClean="0"/>
              <a:t> </a:t>
            </a:r>
            <a:r>
              <a:rPr lang="cs-CZ" sz="2800" dirty="0" err="1" smtClean="0"/>
              <a:t>Directive</a:t>
            </a:r>
            <a:endParaRPr lang="cs-CZ" sz="2800" dirty="0" smtClean="0"/>
          </a:p>
          <a:p>
            <a:pPr lvl="2"/>
            <a:r>
              <a:rPr lang="cs-CZ" sz="2800" dirty="0" err="1" smtClean="0"/>
              <a:t>Reception</a:t>
            </a:r>
            <a:r>
              <a:rPr lang="cs-CZ" sz="2800" dirty="0" smtClean="0"/>
              <a:t> </a:t>
            </a:r>
            <a:r>
              <a:rPr lang="cs-CZ" sz="2800" dirty="0" err="1" smtClean="0"/>
              <a:t>Conditions</a:t>
            </a:r>
            <a:r>
              <a:rPr lang="cs-CZ" sz="2800" dirty="0" smtClean="0"/>
              <a:t> </a:t>
            </a:r>
            <a:r>
              <a:rPr lang="cs-CZ" sz="2800" dirty="0" err="1" smtClean="0"/>
              <a:t>Directive</a:t>
            </a:r>
            <a:endParaRPr lang="cs-CZ" sz="2800" dirty="0" smtClean="0"/>
          </a:p>
          <a:p>
            <a:pPr lvl="2"/>
            <a:r>
              <a:rPr lang="cs-CZ" sz="2800" dirty="0" err="1" smtClean="0"/>
              <a:t>Qualification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Directive</a:t>
            </a:r>
            <a:r>
              <a:rPr lang="cs-CZ" sz="2800" dirty="0" smtClean="0"/>
              <a:t>	</a:t>
            </a:r>
          </a:p>
          <a:p>
            <a:pPr lvl="1"/>
            <a:r>
              <a:rPr lang="cs-CZ" sz="3200" dirty="0" smtClean="0"/>
              <a:t>EU </a:t>
            </a:r>
            <a:r>
              <a:rPr lang="cs-CZ" sz="3200" dirty="0" err="1" smtClean="0">
                <a:solidFill>
                  <a:srgbClr val="FF0000"/>
                </a:solidFill>
              </a:rPr>
              <a:t>Regulations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cs-CZ" sz="2800" dirty="0" smtClean="0"/>
              <a:t>Dublin </a:t>
            </a:r>
            <a:r>
              <a:rPr lang="cs-CZ" sz="2800" dirty="0" err="1" smtClean="0"/>
              <a:t>Regulation</a:t>
            </a:r>
            <a:endParaRPr lang="cs-CZ" sz="2800" dirty="0" smtClean="0"/>
          </a:p>
          <a:p>
            <a:pPr lvl="2"/>
            <a:r>
              <a:rPr lang="cs-CZ" sz="2800" dirty="0" smtClean="0"/>
              <a:t>EURODAC </a:t>
            </a:r>
            <a:r>
              <a:rPr lang="cs-CZ" sz="2800" dirty="0" err="1" smtClean="0"/>
              <a:t>Regulation</a:t>
            </a:r>
            <a:endParaRPr lang="cs-CZ" sz="2800" dirty="0" smtClean="0"/>
          </a:p>
          <a:p>
            <a:pPr marL="0" indent="0">
              <a:buNone/>
            </a:pP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32220" y="4983480"/>
            <a:ext cx="50157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Court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Human</a:t>
            </a:r>
            <a:r>
              <a:rPr lang="cs-CZ" sz="2400" dirty="0" smtClean="0"/>
              <a:t> </a:t>
            </a:r>
            <a:r>
              <a:rPr lang="cs-CZ" sz="2400" dirty="0" err="1" smtClean="0"/>
              <a:t>Rights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+ </a:t>
            </a:r>
          </a:p>
          <a:p>
            <a:r>
              <a:rPr lang="cs-CZ" sz="2400" dirty="0" err="1" smtClean="0"/>
              <a:t>Court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Justice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Union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7917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6600" y="415925"/>
            <a:ext cx="10515600" cy="1325563"/>
          </a:xfrm>
        </p:spPr>
        <p:txBody>
          <a:bodyPr/>
          <a:lstStyle/>
          <a:p>
            <a:r>
              <a:rPr lang="cs-CZ" dirty="0" err="1" smtClean="0"/>
              <a:t>Convention</a:t>
            </a:r>
            <a:r>
              <a:rPr lang="cs-CZ" dirty="0" smtClean="0"/>
              <a:t> </a:t>
            </a:r>
            <a:r>
              <a:rPr lang="cs-CZ" dirty="0" err="1" smtClean="0"/>
              <a:t>relating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Status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Refugees</a:t>
            </a:r>
            <a:r>
              <a:rPr lang="cs-CZ" dirty="0" smtClean="0"/>
              <a:t> (1951)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err="1" smtClean="0"/>
              <a:t>Originally</a:t>
            </a:r>
            <a:r>
              <a:rPr lang="cs-CZ" dirty="0" smtClean="0"/>
              <a:t> just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incidents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r>
              <a:rPr lang="cs-CZ" dirty="0" smtClean="0"/>
              <a:t> 1951 (+ </a:t>
            </a:r>
            <a:r>
              <a:rPr lang="cs-CZ" dirty="0" err="1" smtClean="0"/>
              <a:t>Protocol</a:t>
            </a:r>
            <a:r>
              <a:rPr lang="cs-CZ" dirty="0" smtClean="0"/>
              <a:t> 1967)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Outside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 </a:t>
            </a:r>
            <a:r>
              <a:rPr lang="cs-CZ" dirty="0" err="1" smtClean="0"/>
              <a:t>of</a:t>
            </a:r>
            <a:r>
              <a:rPr lang="cs-CZ" dirty="0" smtClean="0"/>
              <a:t> his </a:t>
            </a:r>
            <a:r>
              <a:rPr lang="cs-CZ" dirty="0" err="1" smtClean="0"/>
              <a:t>nationality</a:t>
            </a:r>
            <a:endParaRPr lang="cs-CZ" dirty="0"/>
          </a:p>
          <a:p>
            <a:pPr>
              <a:defRPr/>
            </a:pPr>
            <a:r>
              <a:rPr lang="cs-CZ" dirty="0" err="1" smtClean="0"/>
              <a:t>Well-founded</a:t>
            </a:r>
            <a:r>
              <a:rPr lang="cs-CZ" dirty="0" smtClean="0"/>
              <a:t> </a:t>
            </a:r>
            <a:r>
              <a:rPr lang="cs-CZ" dirty="0" err="1" smtClean="0"/>
              <a:t>fear</a:t>
            </a:r>
            <a:endParaRPr lang="cs-CZ" dirty="0"/>
          </a:p>
          <a:p>
            <a:pPr>
              <a:defRPr/>
            </a:pPr>
            <a:r>
              <a:rPr lang="cs-CZ" dirty="0" err="1"/>
              <a:t>P</a:t>
            </a:r>
            <a:r>
              <a:rPr lang="cs-CZ" dirty="0" err="1" smtClean="0"/>
              <a:t>ersecution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Race</a:t>
            </a:r>
            <a:r>
              <a:rPr lang="cs-CZ" dirty="0" smtClean="0"/>
              <a:t>, </a:t>
            </a:r>
            <a:r>
              <a:rPr lang="cs-CZ" dirty="0" err="1" smtClean="0"/>
              <a:t>religion,nationality</a:t>
            </a:r>
            <a:r>
              <a:rPr lang="cs-CZ" dirty="0" smtClean="0"/>
              <a:t>, </a:t>
            </a:r>
            <a:r>
              <a:rPr lang="cs-CZ" dirty="0" err="1" smtClean="0"/>
              <a:t>membership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,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opinion</a:t>
            </a:r>
            <a:endParaRPr lang="cs-CZ" dirty="0" smtClean="0"/>
          </a:p>
          <a:p>
            <a:pPr>
              <a:defRPr/>
            </a:pPr>
            <a:r>
              <a:rPr lang="cs-CZ" dirty="0" err="1" smtClean="0"/>
              <a:t>Unable</a:t>
            </a:r>
            <a:r>
              <a:rPr lang="cs-CZ" dirty="0" smtClean="0"/>
              <a:t>/</a:t>
            </a:r>
            <a:r>
              <a:rPr lang="cs-CZ" dirty="0" err="1" smtClean="0"/>
              <a:t>unwilling</a:t>
            </a:r>
            <a:r>
              <a:rPr lang="cs-CZ" dirty="0" smtClean="0"/>
              <a:t> to </a:t>
            </a:r>
            <a:r>
              <a:rPr lang="cs-CZ" dirty="0" err="1" smtClean="0"/>
              <a:t>avail</a:t>
            </a:r>
            <a:r>
              <a:rPr lang="cs-CZ" dirty="0" smtClean="0"/>
              <a:t> </a:t>
            </a:r>
            <a:r>
              <a:rPr lang="cs-CZ" dirty="0" err="1" smtClean="0"/>
              <a:t>himself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 (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actors</a:t>
            </a:r>
            <a:r>
              <a:rPr lang="cs-CZ" dirty="0" smtClean="0"/>
              <a:t>, non-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actors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157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Refugees´rights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Non-</a:t>
            </a:r>
            <a:r>
              <a:rPr lang="cs-CZ" dirty="0" err="1" smtClean="0">
                <a:solidFill>
                  <a:srgbClr val="FF0000"/>
                </a:solidFill>
              </a:rPr>
              <a:t>refoulement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No State </a:t>
            </a:r>
            <a:r>
              <a:rPr lang="en-US" i="1" dirty="0"/>
              <a:t>shall expel or </a:t>
            </a:r>
            <a:r>
              <a:rPr lang="en-US" i="1" dirty="0" smtClean="0"/>
              <a:t>return</a:t>
            </a:r>
            <a:r>
              <a:rPr lang="cs-CZ" i="1" dirty="0" smtClean="0"/>
              <a:t> </a:t>
            </a:r>
            <a:r>
              <a:rPr lang="en-US" i="1" dirty="0" err="1" smtClean="0"/>
              <a:t>refouler</a:t>
            </a:r>
            <a:r>
              <a:rPr lang="en-US" i="1" dirty="0" smtClean="0"/>
              <a:t> </a:t>
            </a:r>
            <a:r>
              <a:rPr lang="en-US" i="1" dirty="0"/>
              <a:t>a refugee in any manner whatsoever to the frontiers of territories where his life or freedom would be threatened on account of his race, religion, nationality, membership of a particular social group or political </a:t>
            </a:r>
            <a:r>
              <a:rPr lang="en-US" i="1" dirty="0" smtClean="0"/>
              <a:t>opinion.</a:t>
            </a:r>
            <a:endParaRPr lang="cs-CZ" i="1" dirty="0" smtClean="0"/>
          </a:p>
          <a:p>
            <a:r>
              <a:rPr lang="cs-CZ" dirty="0" err="1" smtClean="0"/>
              <a:t>Refugee</a:t>
            </a:r>
            <a:r>
              <a:rPr lang="cs-CZ" dirty="0" smtClean="0"/>
              <a:t> </a:t>
            </a:r>
            <a:r>
              <a:rPr lang="cs-CZ" dirty="0" err="1" smtClean="0"/>
              <a:t>convention</a:t>
            </a:r>
            <a:r>
              <a:rPr lang="cs-CZ" dirty="0" smtClean="0"/>
              <a:t> </a:t>
            </a:r>
            <a:r>
              <a:rPr lang="cs-CZ" dirty="0" err="1" smtClean="0"/>
              <a:t>deals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– </a:t>
            </a:r>
            <a:r>
              <a:rPr lang="cs-CZ" dirty="0" err="1" smtClean="0"/>
              <a:t>access</a:t>
            </a:r>
            <a:r>
              <a:rPr lang="cs-CZ" dirty="0" smtClean="0"/>
              <a:t> to </a:t>
            </a:r>
            <a:r>
              <a:rPr lang="cs-CZ" dirty="0" err="1" smtClean="0"/>
              <a:t>employment</a:t>
            </a:r>
            <a:r>
              <a:rPr lang="cs-CZ" dirty="0" smtClean="0"/>
              <a:t>, </a:t>
            </a:r>
            <a:r>
              <a:rPr lang="cs-CZ" dirty="0" err="1" smtClean="0"/>
              <a:t>housing</a:t>
            </a:r>
            <a:r>
              <a:rPr lang="cs-CZ" dirty="0" smtClean="0"/>
              <a:t>, public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security</a:t>
            </a:r>
            <a:r>
              <a:rPr lang="cs-CZ" dirty="0" smtClean="0"/>
              <a:t>,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, </a:t>
            </a:r>
            <a:r>
              <a:rPr lang="cs-CZ" dirty="0" err="1" smtClean="0"/>
              <a:t>travel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usually</a:t>
            </a:r>
            <a:r>
              <a:rPr lang="cs-CZ" dirty="0" smtClean="0"/>
              <a:t> in </a:t>
            </a:r>
            <a:r>
              <a:rPr lang="cs-CZ" dirty="0" err="1" smtClean="0"/>
              <a:t>regars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citien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, </a:t>
            </a:r>
            <a:r>
              <a:rPr lang="cs-CZ" dirty="0" err="1" smtClean="0"/>
              <a:t>lesser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r>
              <a:rPr lang="cs-CZ" dirty="0" smtClean="0"/>
              <a:t>Czech </a:t>
            </a:r>
            <a:r>
              <a:rPr lang="cs-CZ" dirty="0" err="1" smtClean="0"/>
              <a:t>law</a:t>
            </a:r>
            <a:r>
              <a:rPr lang="cs-CZ" dirty="0" smtClean="0"/>
              <a:t> – permanent </a:t>
            </a:r>
            <a:r>
              <a:rPr lang="cs-CZ" dirty="0" err="1" smtClean="0"/>
              <a:t>residency</a:t>
            </a:r>
            <a:r>
              <a:rPr lang="cs-CZ" dirty="0" smtClean="0"/>
              <a:t>,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, </a:t>
            </a:r>
            <a:r>
              <a:rPr lang="cs-CZ" dirty="0" err="1" smtClean="0"/>
              <a:t>employment</a:t>
            </a:r>
            <a:r>
              <a:rPr lang="cs-CZ" dirty="0" smtClean="0"/>
              <a:t>, </a:t>
            </a:r>
            <a:r>
              <a:rPr lang="cs-CZ" dirty="0" err="1" smtClean="0"/>
              <a:t>health</a:t>
            </a:r>
            <a:r>
              <a:rPr lang="cs-CZ" dirty="0" smtClean="0"/>
              <a:t> care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finished</a:t>
            </a:r>
            <a:r>
              <a:rPr lang="cs-CZ" dirty="0"/>
              <a:t>? Status </a:t>
            </a:r>
            <a:r>
              <a:rPr lang="cs-CZ" dirty="0" err="1"/>
              <a:t>granted</a:t>
            </a:r>
            <a:r>
              <a:rPr lang="cs-CZ" dirty="0"/>
              <a:t> (</a:t>
            </a:r>
            <a:r>
              <a:rPr lang="cs-CZ" dirty="0" err="1"/>
              <a:t>asylum</a:t>
            </a:r>
            <a:r>
              <a:rPr lang="cs-CZ" dirty="0"/>
              <a:t>, </a:t>
            </a:r>
            <a:r>
              <a:rPr lang="cs-CZ" dirty="0" err="1"/>
              <a:t>subsidiary</a:t>
            </a:r>
            <a:r>
              <a:rPr lang="cs-CZ" dirty="0"/>
              <a:t> </a:t>
            </a:r>
            <a:r>
              <a:rPr lang="cs-CZ" dirty="0" err="1"/>
              <a:t>protection</a:t>
            </a:r>
            <a:r>
              <a:rPr lang="cs-CZ" dirty="0"/>
              <a:t>)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expulsion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85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 </a:t>
            </a:r>
            <a:r>
              <a:rPr lang="cs-CZ" dirty="0" err="1" smtClean="0"/>
              <a:t>protection</a:t>
            </a:r>
            <a:r>
              <a:rPr lang="cs-CZ" dirty="0" smtClean="0"/>
              <a:t> to: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provisions of this Convention shall not apply to any person with respect to whom there are serious reasons for considering that: </a:t>
            </a:r>
          </a:p>
          <a:p>
            <a:r>
              <a:rPr lang="en-US" dirty="0"/>
              <a:t>(a) He has committed a </a:t>
            </a:r>
            <a:r>
              <a:rPr lang="en-US" dirty="0">
                <a:solidFill>
                  <a:srgbClr val="FF0000"/>
                </a:solidFill>
              </a:rPr>
              <a:t>crime against peace, a war crime, or a crime against humanity, </a:t>
            </a:r>
            <a:r>
              <a:rPr lang="en-US" dirty="0"/>
              <a:t>as defined in the international instruments drawn up to make provision in respect of such crimes; </a:t>
            </a:r>
          </a:p>
          <a:p>
            <a:r>
              <a:rPr lang="en-US" dirty="0"/>
              <a:t>(b) He has committed </a:t>
            </a:r>
            <a:r>
              <a:rPr lang="en-US" dirty="0">
                <a:solidFill>
                  <a:srgbClr val="FF0000"/>
                </a:solidFill>
              </a:rPr>
              <a:t>a serious non-political crime outside the country of refuge</a:t>
            </a:r>
            <a:r>
              <a:rPr lang="en-US" dirty="0"/>
              <a:t> prior to his admission to that country as a refugee; </a:t>
            </a:r>
          </a:p>
          <a:p>
            <a:r>
              <a:rPr lang="en-US" dirty="0"/>
              <a:t>(c) He has been guilty of </a:t>
            </a:r>
            <a:r>
              <a:rPr lang="en-US" dirty="0">
                <a:solidFill>
                  <a:srgbClr val="FF0000"/>
                </a:solidFill>
              </a:rPr>
              <a:t>acts contrary to the purposes and principles of the United Nations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2608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Subsidiary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protection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– </a:t>
            </a:r>
            <a:r>
              <a:rPr lang="cs-CZ" sz="4000" dirty="0" err="1" smtClean="0"/>
              <a:t>protection</a:t>
            </a:r>
            <a:r>
              <a:rPr lang="cs-CZ" sz="4000" dirty="0" smtClean="0"/>
              <a:t> </a:t>
            </a:r>
            <a:r>
              <a:rPr lang="cs-CZ" sz="4000" dirty="0" err="1" smtClean="0"/>
              <a:t>for</a:t>
            </a:r>
            <a:r>
              <a:rPr lang="cs-CZ" sz="4000" dirty="0" smtClean="0"/>
              <a:t> </a:t>
            </a:r>
            <a:r>
              <a:rPr lang="cs-CZ" sz="4000" dirty="0" err="1" smtClean="0"/>
              <a:t>those</a:t>
            </a:r>
            <a:r>
              <a:rPr lang="cs-CZ" sz="4000" dirty="0" smtClean="0"/>
              <a:t> </a:t>
            </a:r>
            <a:r>
              <a:rPr lang="cs-CZ" sz="4000" dirty="0" err="1" smtClean="0"/>
              <a:t>who</a:t>
            </a:r>
            <a:r>
              <a:rPr lang="cs-CZ" sz="4000" dirty="0" smtClean="0"/>
              <a:t> do not </a:t>
            </a:r>
            <a:r>
              <a:rPr lang="cs-CZ" sz="4000" dirty="0" err="1" smtClean="0"/>
              <a:t>qualify</a:t>
            </a:r>
            <a:r>
              <a:rPr lang="cs-CZ" sz="4000" dirty="0" smtClean="0"/>
              <a:t> as </a:t>
            </a:r>
            <a:r>
              <a:rPr lang="cs-CZ" sz="4000" dirty="0" err="1" smtClean="0"/>
              <a:t>refugees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third country national or stateless who would face a real risk of suffering serious harm if s/he return to the country of </a:t>
            </a:r>
            <a:r>
              <a:rPr lang="en-US" dirty="0" err="1" smtClean="0"/>
              <a:t>origin.Serious</a:t>
            </a:r>
            <a:r>
              <a:rPr lang="en-US" dirty="0" smtClean="0"/>
              <a:t> </a:t>
            </a:r>
            <a:r>
              <a:rPr lang="en-US" dirty="0"/>
              <a:t>harm is defined as the risk of: </a:t>
            </a:r>
            <a:endParaRPr lang="cs-CZ" dirty="0" smtClean="0"/>
          </a:p>
          <a:p>
            <a:r>
              <a:rPr lang="en-US" dirty="0" smtClean="0"/>
              <a:t>"</a:t>
            </a:r>
            <a:r>
              <a:rPr lang="en-US" i="1" dirty="0" smtClean="0"/>
              <a:t>(</a:t>
            </a:r>
            <a:r>
              <a:rPr lang="en-US" i="1" dirty="0"/>
              <a:t>a) death penalty or execution; or </a:t>
            </a:r>
            <a:endParaRPr lang="cs-CZ" i="1" dirty="0" smtClean="0"/>
          </a:p>
          <a:p>
            <a:r>
              <a:rPr lang="en-US" i="1" dirty="0" smtClean="0"/>
              <a:t>(</a:t>
            </a:r>
            <a:r>
              <a:rPr lang="en-US" i="1" dirty="0"/>
              <a:t>b) torture or inhuman or degrading treatment or punishment of an applicant in the country of origin; or </a:t>
            </a:r>
            <a:endParaRPr lang="cs-CZ" i="1" dirty="0" smtClean="0"/>
          </a:p>
          <a:p>
            <a:r>
              <a:rPr lang="en-US" i="1" dirty="0" smtClean="0"/>
              <a:t>(</a:t>
            </a:r>
            <a:r>
              <a:rPr lang="en-US" i="1" dirty="0"/>
              <a:t>c) serious and individual threat to a civilian's life or person by reasons of indiscriminate violence in situations of international or internal armed conflict</a:t>
            </a:r>
            <a:r>
              <a:rPr lang="en-US" i="1" dirty="0" smtClean="0"/>
              <a:t>.</a:t>
            </a:r>
            <a:r>
              <a:rPr lang="en-US" dirty="0" smtClean="0"/>
              <a:t>"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64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Anna Láníčková</a:t>
            </a:r>
          </a:p>
          <a:p>
            <a:pPr marL="0" indent="0" algn="ctr">
              <a:buNone/>
            </a:pPr>
            <a:r>
              <a:rPr lang="cs-CZ" dirty="0" smtClean="0"/>
              <a:t>anna.lanickova@seznam.cz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9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dirty="0" err="1" smtClean="0"/>
              <a:t>Introduction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- International </a:t>
            </a:r>
            <a:r>
              <a:rPr lang="cs-CZ" dirty="0" err="1" smtClean="0"/>
              <a:t>Law</a:t>
            </a:r>
            <a:r>
              <a:rPr lang="cs-CZ" dirty="0"/>
              <a:t>, EU </a:t>
            </a:r>
            <a:r>
              <a:rPr lang="cs-CZ" dirty="0" err="1"/>
              <a:t>law</a:t>
            </a:r>
            <a:r>
              <a:rPr lang="cs-CZ" dirty="0"/>
              <a:t>, </a:t>
            </a:r>
            <a:r>
              <a:rPr lang="cs-CZ" dirty="0" err="1"/>
              <a:t>N</a:t>
            </a:r>
            <a:r>
              <a:rPr lang="cs-CZ" dirty="0" err="1" smtClean="0"/>
              <a:t>ational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dirty="0" err="1" smtClean="0"/>
              <a:t>aw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International </a:t>
            </a:r>
            <a:r>
              <a:rPr lang="cs-CZ" dirty="0" err="1" smtClean="0"/>
              <a:t>protection</a:t>
            </a:r>
            <a:endParaRPr lang="cs-CZ" dirty="0" smtClean="0"/>
          </a:p>
          <a:p>
            <a:r>
              <a:rPr lang="cs-CZ" dirty="0" err="1" smtClean="0"/>
              <a:t>legal</a:t>
            </a:r>
            <a:r>
              <a:rPr lang="cs-CZ" dirty="0" smtClean="0"/>
              <a:t> </a:t>
            </a:r>
            <a:r>
              <a:rPr lang="cs-CZ" dirty="0" err="1" smtClean="0"/>
              <a:t>migration</a:t>
            </a:r>
            <a:endParaRPr lang="cs-CZ" dirty="0" smtClean="0"/>
          </a:p>
          <a:p>
            <a:pPr lvl="1"/>
            <a:r>
              <a:rPr lang="cs-CZ" dirty="0" err="1" smtClean="0"/>
              <a:t>Visas</a:t>
            </a:r>
            <a:r>
              <a:rPr lang="cs-CZ" dirty="0" smtClean="0"/>
              <a:t>, </a:t>
            </a:r>
            <a:r>
              <a:rPr lang="cs-CZ" dirty="0" err="1" smtClean="0"/>
              <a:t>permits</a:t>
            </a:r>
            <a:r>
              <a:rPr lang="cs-CZ" dirty="0" smtClean="0"/>
              <a:t>, no </a:t>
            </a:r>
            <a:r>
              <a:rPr lang="cs-CZ" dirty="0" err="1" smtClean="0"/>
              <a:t>entitlement</a:t>
            </a:r>
            <a:r>
              <a:rPr lang="cs-CZ" dirty="0" smtClean="0"/>
              <a:t> (but </a:t>
            </a:r>
            <a:r>
              <a:rPr lang="cs-CZ" dirty="0" err="1" smtClean="0"/>
              <a:t>family</a:t>
            </a:r>
            <a:r>
              <a:rPr lang="cs-CZ" dirty="0"/>
              <a:t> </a:t>
            </a:r>
            <a:r>
              <a:rPr lang="cs-CZ" dirty="0" err="1" smtClean="0"/>
              <a:t>reunification</a:t>
            </a:r>
            <a:r>
              <a:rPr lang="cs-CZ" dirty="0" smtClean="0"/>
              <a:t>,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EU </a:t>
            </a:r>
            <a:r>
              <a:rPr lang="cs-CZ" dirty="0" err="1" smtClean="0"/>
              <a:t>citizens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EU </a:t>
            </a:r>
            <a:r>
              <a:rPr lang="cs-CZ" dirty="0" err="1" smtClean="0"/>
              <a:t>citizenship</a:t>
            </a:r>
            <a:r>
              <a:rPr lang="cs-CZ" dirty="0" smtClean="0"/>
              <a:t> – free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 (EU </a:t>
            </a:r>
            <a:r>
              <a:rPr lang="cs-CZ" dirty="0" err="1" smtClean="0"/>
              <a:t>citizens</a:t>
            </a:r>
            <a:r>
              <a:rPr lang="cs-CZ" dirty="0" smtClean="0"/>
              <a:t> and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members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law</a:t>
            </a:r>
            <a:r>
              <a:rPr lang="cs-CZ" dirty="0" smtClean="0"/>
              <a:t> (but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permits</a:t>
            </a:r>
            <a:r>
              <a:rPr lang="cs-CZ" dirty="0" smtClean="0"/>
              <a:t>,!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r>
              <a:rPr lang="cs-CZ" dirty="0" smtClean="0"/>
              <a:t>, university </a:t>
            </a:r>
            <a:r>
              <a:rPr lang="cs-CZ" dirty="0" err="1" smtClean="0"/>
              <a:t>academics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illegal</a:t>
            </a:r>
            <a:r>
              <a:rPr lang="cs-CZ" dirty="0" smtClean="0"/>
              <a:t> </a:t>
            </a:r>
            <a:r>
              <a:rPr lang="cs-CZ" dirty="0" err="1" smtClean="0"/>
              <a:t>migration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Words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“  </a:t>
            </a:r>
            <a:r>
              <a:rPr lang="cs-CZ" dirty="0" err="1" smtClean="0"/>
              <a:t>campaign</a:t>
            </a:r>
            <a:r>
              <a:rPr lang="cs-CZ" dirty="0" smtClean="0"/>
              <a:t> – </a:t>
            </a:r>
            <a:r>
              <a:rPr lang="cs-CZ" strike="sngStrike" dirty="0" err="1" smtClean="0">
                <a:solidFill>
                  <a:srgbClr val="FF0000"/>
                </a:solidFill>
              </a:rPr>
              <a:t>illegal</a:t>
            </a:r>
            <a:r>
              <a:rPr lang="cs-CZ" dirty="0" smtClean="0"/>
              <a:t>, </a:t>
            </a:r>
            <a:r>
              <a:rPr lang="cs-CZ" dirty="0" err="1" smtClean="0"/>
              <a:t>undocumented</a:t>
            </a:r>
            <a:r>
              <a:rPr lang="cs-CZ" dirty="0" smtClean="0"/>
              <a:t>, </a:t>
            </a:r>
            <a:r>
              <a:rPr lang="cs-CZ" dirty="0" err="1" smtClean="0"/>
              <a:t>irregular</a:t>
            </a:r>
            <a:endParaRPr lang="cs-CZ" dirty="0" smtClean="0"/>
          </a:p>
          <a:p>
            <a:pPr lvl="1"/>
            <a:r>
              <a:rPr lang="en-US" i="1" dirty="0"/>
              <a:t>“Since the word ‘illegal’ has become a stigma in my everyday dealing with </a:t>
            </a:r>
            <a:r>
              <a:rPr lang="en-US" i="1" dirty="0" smtClean="0"/>
              <a:t>people, I started to ask myself whether I was really illegal</a:t>
            </a:r>
            <a:r>
              <a:rPr lang="en-US" i="1" dirty="0"/>
              <a:t>. Of course, I am not and will never be. I am undocumented</a:t>
            </a:r>
            <a:r>
              <a:rPr lang="en-US" i="1" dirty="0" smtClean="0"/>
              <a:t>.”</a:t>
            </a:r>
            <a:endParaRPr lang="cs-CZ" i="1" dirty="0" smtClean="0"/>
          </a:p>
          <a:p>
            <a:pPr lvl="1"/>
            <a:r>
              <a:rPr lang="cs-CZ" dirty="0" smtClean="0"/>
              <a:t>No visa, no </a:t>
            </a:r>
            <a:r>
              <a:rPr lang="cs-CZ" dirty="0" err="1" smtClean="0"/>
              <a:t>permit</a:t>
            </a:r>
            <a:r>
              <a:rPr lang="cs-CZ" dirty="0" smtClean="0"/>
              <a:t>, no </a:t>
            </a:r>
            <a:r>
              <a:rPr lang="cs-CZ" dirty="0" err="1" smtClean="0"/>
              <a:t>document</a:t>
            </a:r>
            <a:r>
              <a:rPr lang="cs-CZ" dirty="0" smtClean="0"/>
              <a:t>, </a:t>
            </a:r>
            <a:r>
              <a:rPr lang="cs-CZ" dirty="0" err="1" smtClean="0"/>
              <a:t>overstays</a:t>
            </a:r>
            <a:r>
              <a:rPr lang="cs-CZ" dirty="0" smtClean="0"/>
              <a:t>, </a:t>
            </a:r>
            <a:r>
              <a:rPr lang="cs-CZ" dirty="0" err="1" smtClean="0"/>
              <a:t>false</a:t>
            </a:r>
            <a:r>
              <a:rPr lang="cs-CZ" dirty="0" smtClean="0"/>
              <a:t> identity</a:t>
            </a:r>
          </a:p>
          <a:p>
            <a:r>
              <a:rPr lang="cs-CZ" dirty="0" err="1" smtClean="0"/>
              <a:t>returns</a:t>
            </a:r>
            <a:r>
              <a:rPr lang="cs-CZ" dirty="0" smtClean="0"/>
              <a:t> – </a:t>
            </a:r>
            <a:r>
              <a:rPr lang="cs-CZ" dirty="0" err="1" smtClean="0"/>
              <a:t>expulsion</a:t>
            </a:r>
            <a:r>
              <a:rPr lang="cs-CZ" dirty="0" smtClean="0"/>
              <a:t>, </a:t>
            </a:r>
            <a:r>
              <a:rPr lang="cs-CZ" dirty="0" err="1" smtClean="0"/>
              <a:t>voluntary</a:t>
            </a:r>
            <a:r>
              <a:rPr lang="cs-CZ" dirty="0" smtClean="0"/>
              <a:t> return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assisted</a:t>
            </a:r>
            <a:r>
              <a:rPr lang="cs-CZ" dirty="0" smtClean="0"/>
              <a:t>), </a:t>
            </a:r>
            <a:r>
              <a:rPr lang="cs-CZ" dirty="0" err="1" smtClean="0"/>
              <a:t>forced</a:t>
            </a:r>
            <a:r>
              <a:rPr lang="cs-CZ" dirty="0" smtClean="0"/>
              <a:t> return</a:t>
            </a:r>
          </a:p>
          <a:p>
            <a:r>
              <a:rPr lang="cs-CZ" dirty="0" smtClean="0"/>
              <a:t>EU </a:t>
            </a:r>
            <a:r>
              <a:rPr lang="cs-CZ" dirty="0" err="1" smtClean="0"/>
              <a:t>agencies</a:t>
            </a:r>
            <a:r>
              <a:rPr lang="cs-CZ" dirty="0" smtClean="0"/>
              <a:t>: EASO, FRA, </a:t>
            </a:r>
            <a:r>
              <a:rPr lang="cs-CZ" dirty="0" err="1" smtClean="0"/>
              <a:t>Frontex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21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Terms</a:t>
            </a:r>
            <a:r>
              <a:rPr lang="cs-CZ" dirty="0" smtClean="0"/>
              <a:t> and </a:t>
            </a:r>
            <a:r>
              <a:rPr lang="cs-CZ" dirty="0" err="1" smtClean="0"/>
              <a:t>definitions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Non-</a:t>
            </a:r>
            <a:r>
              <a:rPr lang="cs-CZ" dirty="0" err="1" smtClean="0"/>
              <a:t>refoulement</a:t>
            </a:r>
            <a:endParaRPr lang="cs-CZ" dirty="0" smtClean="0"/>
          </a:p>
          <a:p>
            <a:pPr lvl="1"/>
            <a:r>
              <a:rPr lang="en-US" i="1" dirty="0"/>
              <a:t>No State shall expel or return</a:t>
            </a:r>
            <a:r>
              <a:rPr lang="cs-CZ" i="1" dirty="0"/>
              <a:t> </a:t>
            </a:r>
            <a:r>
              <a:rPr lang="cs-CZ" i="1" dirty="0" smtClean="0"/>
              <a:t>(</a:t>
            </a:r>
            <a:r>
              <a:rPr lang="en-US" i="1" dirty="0" err="1" smtClean="0"/>
              <a:t>refouler</a:t>
            </a:r>
            <a:r>
              <a:rPr lang="cs-CZ" i="1" dirty="0" smtClean="0"/>
              <a:t>)</a:t>
            </a:r>
            <a:r>
              <a:rPr lang="en-US" i="1" dirty="0" smtClean="0"/>
              <a:t> </a:t>
            </a:r>
            <a:r>
              <a:rPr lang="en-US" i="1" dirty="0"/>
              <a:t>a refugee in any manner whatsoever to the frontiers of territories where his life or freedom would be threatened on account of his race, religion, nationality, membership of a particular social group or political opinion</a:t>
            </a:r>
            <a:r>
              <a:rPr lang="en-US" i="1" dirty="0" smtClean="0"/>
              <a:t>.</a:t>
            </a:r>
            <a:endParaRPr lang="cs-CZ" dirty="0" smtClean="0"/>
          </a:p>
          <a:p>
            <a:r>
              <a:rPr lang="cs-CZ" dirty="0" smtClean="0"/>
              <a:t>International </a:t>
            </a:r>
            <a:r>
              <a:rPr lang="cs-CZ" dirty="0" err="1" smtClean="0"/>
              <a:t>protection</a:t>
            </a:r>
            <a:r>
              <a:rPr lang="cs-CZ" dirty="0" smtClean="0"/>
              <a:t>: </a:t>
            </a:r>
            <a:r>
              <a:rPr lang="cs-CZ" dirty="0" err="1" smtClean="0"/>
              <a:t>Asylum</a:t>
            </a:r>
            <a:r>
              <a:rPr lang="cs-CZ" dirty="0" smtClean="0"/>
              <a:t>, </a:t>
            </a:r>
            <a:r>
              <a:rPr lang="cs-CZ" dirty="0" err="1" smtClean="0"/>
              <a:t>Subsidiary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endParaRPr lang="cs-CZ" dirty="0" smtClean="0"/>
          </a:p>
          <a:p>
            <a:r>
              <a:rPr lang="cs-CZ" dirty="0" err="1" smtClean="0"/>
              <a:t>Internally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isplaced</a:t>
            </a:r>
            <a:r>
              <a:rPr lang="cs-CZ" dirty="0" smtClean="0"/>
              <a:t> </a:t>
            </a:r>
            <a:r>
              <a:rPr lang="cs-CZ" dirty="0"/>
              <a:t>P</a:t>
            </a:r>
            <a:r>
              <a:rPr lang="cs-CZ" dirty="0" smtClean="0"/>
              <a:t>erson</a:t>
            </a:r>
          </a:p>
          <a:p>
            <a:r>
              <a:rPr lang="cs-CZ" dirty="0" err="1" smtClean="0"/>
              <a:t>Stateless</a:t>
            </a:r>
            <a:r>
              <a:rPr lang="cs-CZ" dirty="0" smtClean="0"/>
              <a:t> person – not </a:t>
            </a:r>
            <a:r>
              <a:rPr lang="cs-CZ" dirty="0" err="1" smtClean="0"/>
              <a:t>considered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a </a:t>
            </a:r>
            <a:r>
              <a:rPr lang="cs-CZ" dirty="0" err="1" smtClean="0"/>
              <a:t>national</a:t>
            </a:r>
            <a:r>
              <a:rPr lang="cs-CZ" dirty="0" smtClean="0"/>
              <a:t> by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state</a:t>
            </a:r>
            <a:endParaRPr lang="cs-CZ" dirty="0" smtClean="0"/>
          </a:p>
          <a:p>
            <a:r>
              <a:rPr lang="cs-CZ" dirty="0" err="1" smtClean="0"/>
              <a:t>Returnee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8661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Sovereignty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endParaRPr lang="cs-CZ" dirty="0"/>
          </a:p>
          <a:p>
            <a:pPr lvl="1"/>
            <a:r>
              <a:rPr lang="cs-CZ" dirty="0" err="1"/>
              <a:t>Right</a:t>
            </a:r>
            <a:r>
              <a:rPr lang="cs-CZ" dirty="0"/>
              <a:t> to </a:t>
            </a:r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regularity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entry</a:t>
            </a:r>
            <a:r>
              <a:rPr lang="cs-CZ" dirty="0"/>
              <a:t> (visa, </a:t>
            </a:r>
            <a:r>
              <a:rPr lang="cs-CZ" dirty="0" err="1"/>
              <a:t>permits</a:t>
            </a:r>
            <a:r>
              <a:rPr lang="cs-CZ" dirty="0"/>
              <a:t> – EU: </a:t>
            </a:r>
            <a:r>
              <a:rPr lang="cs-CZ" dirty="0" err="1"/>
              <a:t>lists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Prohibition</a:t>
            </a:r>
            <a:r>
              <a:rPr lang="cs-CZ" dirty="0"/>
              <a:t> to </a:t>
            </a:r>
            <a:r>
              <a:rPr lang="cs-CZ" dirty="0" err="1"/>
              <a:t>expell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citizens</a:t>
            </a:r>
            <a:r>
              <a:rPr lang="cs-CZ" dirty="0"/>
              <a:t>, </a:t>
            </a:r>
            <a:r>
              <a:rPr lang="cs-CZ" dirty="0" err="1"/>
              <a:t>obligation</a:t>
            </a:r>
            <a:r>
              <a:rPr lang="cs-CZ" dirty="0"/>
              <a:t> to </a:t>
            </a:r>
            <a:r>
              <a:rPr lang="cs-CZ" dirty="0" err="1"/>
              <a:t>accept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citizens</a:t>
            </a:r>
            <a:r>
              <a:rPr lang="cs-CZ" dirty="0"/>
              <a:t>, not </a:t>
            </a:r>
            <a:r>
              <a:rPr lang="cs-CZ" dirty="0" err="1"/>
              <a:t>foreigners</a:t>
            </a:r>
            <a:endParaRPr lang="cs-CZ" dirty="0"/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set up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admitting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foreigners</a:t>
            </a:r>
            <a:endParaRPr lang="cs-CZ" dirty="0"/>
          </a:p>
          <a:p>
            <a:pPr lvl="1"/>
            <a:r>
              <a:rPr lang="cs-CZ" dirty="0"/>
              <a:t>BUT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obligations</a:t>
            </a:r>
            <a:r>
              <a:rPr lang="cs-CZ" dirty="0"/>
              <a:t> (IP), EU </a:t>
            </a:r>
            <a:r>
              <a:rPr lang="cs-CZ" dirty="0" err="1"/>
              <a:t>law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obligation</a:t>
            </a:r>
            <a:r>
              <a:rPr lang="cs-CZ" dirty="0"/>
              <a:t> to let a </a:t>
            </a:r>
            <a:r>
              <a:rPr lang="cs-CZ" dirty="0" err="1"/>
              <a:t>foreigner</a:t>
            </a:r>
            <a:r>
              <a:rPr lang="cs-CZ" dirty="0"/>
              <a:t> to enter – but! Non-</a:t>
            </a:r>
            <a:r>
              <a:rPr lang="cs-CZ" dirty="0" err="1"/>
              <a:t>refoulement</a:t>
            </a:r>
            <a:r>
              <a:rPr lang="cs-CZ" dirty="0"/>
              <a:t>!</a:t>
            </a:r>
          </a:p>
          <a:p>
            <a:pPr lvl="2"/>
            <a:r>
              <a:rPr lang="cs-CZ" dirty="0" err="1"/>
              <a:t>Obligation</a:t>
            </a:r>
            <a:r>
              <a:rPr lang="cs-CZ" dirty="0"/>
              <a:t> to let </a:t>
            </a:r>
            <a:r>
              <a:rPr lang="cs-CZ" dirty="0" err="1"/>
              <a:t>him</a:t>
            </a:r>
            <a:r>
              <a:rPr lang="cs-CZ" dirty="0"/>
              <a:t>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smtClean="0"/>
              <a:t>IP (but Dublin </a:t>
            </a:r>
            <a:r>
              <a:rPr lang="cs-CZ" dirty="0" err="1" smtClean="0"/>
              <a:t>regulation</a:t>
            </a:r>
            <a:r>
              <a:rPr lang="cs-CZ" dirty="0"/>
              <a:t> </a:t>
            </a:r>
            <a:r>
              <a:rPr lang="cs-CZ" dirty="0" smtClean="0"/>
              <a:t>in EU)</a:t>
            </a:r>
          </a:p>
          <a:p>
            <a:pPr lvl="2"/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asylum</a:t>
            </a:r>
            <a:r>
              <a:rPr lang="cs-CZ" dirty="0" smtClean="0"/>
              <a:t> – </a:t>
            </a:r>
            <a:r>
              <a:rPr lang="cs-CZ" dirty="0" err="1" smtClean="0"/>
              <a:t>right</a:t>
            </a:r>
            <a:r>
              <a:rPr lang="cs-CZ" dirty="0" smtClean="0"/>
              <a:t> to fair </a:t>
            </a:r>
            <a:r>
              <a:rPr lang="cs-CZ" dirty="0" err="1" smtClean="0"/>
              <a:t>proceedings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401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cs-CZ" smtClean="0"/>
          </a:p>
        </p:txBody>
      </p:sp>
      <p:pic>
        <p:nvPicPr>
          <p:cNvPr id="409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1" y="1316567"/>
            <a:ext cx="9984316" cy="4618567"/>
          </a:xfrm>
        </p:spPr>
      </p:pic>
    </p:spTree>
    <p:extLst>
      <p:ext uri="{BB962C8B-B14F-4D97-AF65-F5344CB8AC3E}">
        <p14:creationId xmlns:p14="http://schemas.microsoft.com/office/powerpoint/2010/main" val="20225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cs-CZ" smtClean="0"/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949" y="841664"/>
            <a:ext cx="1100781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9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ED</a:t>
            </a:r>
            <a:endParaRPr lang="en-US" altLang="cs-CZ" dirty="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4692" y="488371"/>
            <a:ext cx="11462616" cy="5787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51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4" y="365125"/>
            <a:ext cx="11718201" cy="631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647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974</Words>
  <Application>Microsoft Office PowerPoint</Application>
  <PresentationFormat>Širokoúhlá obrazovka</PresentationFormat>
  <Paragraphs>93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Motiv Office</vt:lpstr>
      <vt:lpstr>Approach to  Migration in Europe and V4 Countries</vt:lpstr>
      <vt:lpstr>Intro - Videos</vt:lpstr>
      <vt:lpstr>Introduction - International Law, EU law, National Law </vt:lpstr>
      <vt:lpstr>Terms and definitions</vt:lpstr>
      <vt:lpstr>Prezentace aplikace PowerPoint</vt:lpstr>
      <vt:lpstr>Prezentace aplikace PowerPoint</vt:lpstr>
      <vt:lpstr>Prezentace aplikace PowerPoint</vt:lpstr>
      <vt:lpstr>ED</vt:lpstr>
      <vt:lpstr>Prezentace aplikace PowerPoint</vt:lpstr>
      <vt:lpstr>Prezentace aplikace PowerPoint</vt:lpstr>
      <vt:lpstr>Prezentace aplikace PowerPoint</vt:lpstr>
      <vt:lpstr>Number of international protection claims in 2016  (EU,Norway and Switzerland)</vt:lpstr>
      <vt:lpstr>Year 2016  in numbers – EU+</vt:lpstr>
      <vt:lpstr>IP claims - COI  </vt:lpstr>
      <vt:lpstr>International protection claims -2017 in EU (+ Norway, Switzerland, Liechtenstein and Iceland)</vt:lpstr>
      <vt:lpstr>International protection in the Czech Republic   - claims </vt:lpstr>
      <vt:lpstr>IP claims – nationalities 2016 </vt:lpstr>
      <vt:lpstr>History:</vt:lpstr>
      <vt:lpstr>Prezentace aplikace PowerPoint</vt:lpstr>
      <vt:lpstr>Legal Instruments - International Protection Interactive map: https://is.muni.cz/do/law/kat/kupp/hrim/index.html  </vt:lpstr>
      <vt:lpstr>Convention relating to the Status of Refugees (1951)</vt:lpstr>
      <vt:lpstr>Refugees´rights</vt:lpstr>
      <vt:lpstr>No protection to:</vt:lpstr>
      <vt:lpstr>Subsidiary protection  – protection for those who do not qualify as refugees</vt:lpstr>
      <vt:lpstr>Thank you for your attention!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Jirka</dc:creator>
  <cp:lastModifiedBy>ucitel</cp:lastModifiedBy>
  <cp:revision>42</cp:revision>
  <dcterms:created xsi:type="dcterms:W3CDTF">2017-09-18T17:59:24Z</dcterms:created>
  <dcterms:modified xsi:type="dcterms:W3CDTF">2018-02-21T16:10:59Z</dcterms:modified>
</cp:coreProperties>
</file>