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91AA0C4-8941-4F4F-AFEE-18360AF93DBF}">
  <a:tblStyle styleId="{D91AA0C4-8941-4F4F-AFEE-18360AF93DB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4941d75848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4941d75848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4941d75848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4941d75848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4941d75848_0_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4941d75848_0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4733449255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4733449255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4733449255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4733449255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4839cfd3f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4839cfd3f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4839cfd3f3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4839cfd3f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4839cfd3f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4839cfd3f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4839cfd3f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4839cfd3f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460f93586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460f93586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4941d75848_0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4941d75848_0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460f935868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460f935868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460f935868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460f935868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4733449255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4733449255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48394c797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48394c797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48394c797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48394c797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48394c797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48394c797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48394c7978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48394c7978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48394c7978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48394c7978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48394c797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48394c797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c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youtube.com/watch?v=-r4c3Ad6i_U" TargetMode="Externa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chinaplus.cri.cn/news/business/12/20180820/172809.html" TargetMode="External"/><Relationship Id="rId4" Type="http://schemas.openxmlformats.org/officeDocument/2006/relationships/image" Target="../media/image33.png"/><Relationship Id="rId5" Type="http://schemas.openxmlformats.org/officeDocument/2006/relationships/image" Target="../media/image20.png"/><Relationship Id="rId6"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1.png"/><Relationship Id="rId4" Type="http://schemas.openxmlformats.org/officeDocument/2006/relationships/image" Target="../media/image28.png"/><Relationship Id="rId5" Type="http://schemas.openxmlformats.org/officeDocument/2006/relationships/image" Target="../media/image19.png"/><Relationship Id="rId6" Type="http://schemas.openxmlformats.org/officeDocument/2006/relationships/image" Target="../media/image29.png"/><Relationship Id="rId7" Type="http://schemas.openxmlformats.org/officeDocument/2006/relationships/image" Target="../media/image24.png"/><Relationship Id="rId8"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2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40850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cs">
                <a:latin typeface="Impact"/>
                <a:ea typeface="Impact"/>
                <a:cs typeface="Impact"/>
                <a:sym typeface="Impact"/>
              </a:rPr>
              <a:t>Chinese Greenfield Investment in V4</a:t>
            </a:r>
            <a:endParaRPr b="1">
              <a:latin typeface="Impact"/>
              <a:ea typeface="Impact"/>
              <a:cs typeface="Impact"/>
              <a:sym typeface="Impact"/>
            </a:endParaRPr>
          </a:p>
        </p:txBody>
      </p:sp>
      <p:pic>
        <p:nvPicPr>
          <p:cNvPr id="55" name="Google Shape;55;p13"/>
          <p:cNvPicPr preferRelativeResize="0"/>
          <p:nvPr/>
        </p:nvPicPr>
        <p:blipFill>
          <a:blip r:embed="rId3">
            <a:alphaModFix/>
          </a:blip>
          <a:stretch>
            <a:fillRect/>
          </a:stretch>
        </p:blipFill>
        <p:spPr>
          <a:xfrm>
            <a:off x="2670650" y="2797174"/>
            <a:ext cx="3935050" cy="21404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cs"/>
              <a:t>HUNGARY</a:t>
            </a:r>
            <a:endParaRPr b="1"/>
          </a:p>
        </p:txBody>
      </p:sp>
      <p:sp>
        <p:nvSpPr>
          <p:cNvPr id="121" name="Google Shape;121;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cs"/>
              <a:t>2010</a:t>
            </a:r>
            <a:r>
              <a:rPr lang="cs"/>
              <a:t> Eastern Opening </a:t>
            </a:r>
            <a:endParaRPr/>
          </a:p>
          <a:p>
            <a:pPr indent="0" lvl="0" marL="0" rtl="0" algn="l">
              <a:spcBef>
                <a:spcPts val="1600"/>
              </a:spcBef>
              <a:spcAft>
                <a:spcPts val="0"/>
              </a:spcAft>
              <a:buNone/>
            </a:pPr>
            <a:r>
              <a:rPr lang="cs"/>
              <a:t>Regarding imports, China is third </a:t>
            </a:r>
            <a:br>
              <a:rPr lang="cs"/>
            </a:br>
            <a:r>
              <a:rPr lang="cs"/>
              <a:t>most important trading partner </a:t>
            </a:r>
            <a:br>
              <a:rPr lang="cs"/>
            </a:br>
            <a:r>
              <a:rPr lang="cs"/>
              <a:t>(2016)</a:t>
            </a:r>
            <a:endParaRPr/>
          </a:p>
          <a:p>
            <a:pPr indent="0" lvl="0" marL="0" rtl="0" algn="l">
              <a:spcBef>
                <a:spcPts val="1600"/>
              </a:spcBef>
              <a:spcAft>
                <a:spcPts val="0"/>
              </a:spcAft>
              <a:buNone/>
            </a:pPr>
            <a:r>
              <a:rPr b="1" lang="cs"/>
              <a:t>Reasons for investment:</a:t>
            </a:r>
            <a:br>
              <a:rPr lang="cs"/>
            </a:br>
            <a:r>
              <a:rPr lang="cs">
                <a:solidFill>
                  <a:srgbClr val="333333"/>
                </a:solidFill>
                <a:highlight>
                  <a:srgbClr val="FFFFFF"/>
                </a:highlight>
              </a:rPr>
              <a:t>excellent geographic location</a:t>
            </a:r>
            <a:br>
              <a:rPr lang="cs">
                <a:solidFill>
                  <a:srgbClr val="333333"/>
                </a:solidFill>
                <a:highlight>
                  <a:srgbClr val="FFFFFF"/>
                </a:highlight>
              </a:rPr>
            </a:br>
            <a:r>
              <a:rPr lang="cs">
                <a:solidFill>
                  <a:srgbClr val="333333"/>
                </a:solidFill>
                <a:highlight>
                  <a:srgbClr val="FFFFFF"/>
                </a:highlight>
              </a:rPr>
              <a:t>access to EU markets</a:t>
            </a:r>
            <a:br>
              <a:rPr lang="cs">
                <a:solidFill>
                  <a:srgbClr val="333333"/>
                </a:solidFill>
                <a:highlight>
                  <a:srgbClr val="FFFFFF"/>
                </a:highlight>
              </a:rPr>
            </a:br>
            <a:r>
              <a:rPr lang="cs">
                <a:solidFill>
                  <a:srgbClr val="333333"/>
                </a:solidFill>
                <a:highlight>
                  <a:srgbClr val="FFFFFF"/>
                </a:highlight>
              </a:rPr>
              <a:t>favorable political environment</a:t>
            </a:r>
            <a:br>
              <a:rPr lang="cs"/>
            </a:b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22" name="Google Shape;122;p22"/>
          <p:cNvPicPr preferRelativeResize="0"/>
          <p:nvPr/>
        </p:nvPicPr>
        <p:blipFill>
          <a:blip r:embed="rId3">
            <a:alphaModFix/>
          </a:blip>
          <a:stretch>
            <a:fillRect/>
          </a:stretch>
        </p:blipFill>
        <p:spPr>
          <a:xfrm>
            <a:off x="4163150" y="953500"/>
            <a:ext cx="5100699" cy="35437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graphicFrame>
        <p:nvGraphicFramePr>
          <p:cNvPr id="127" name="Google Shape;127;p23"/>
          <p:cNvGraphicFramePr/>
          <p:nvPr/>
        </p:nvGraphicFramePr>
        <p:xfrm>
          <a:off x="76425" y="83860"/>
          <a:ext cx="3000000" cy="3000000"/>
        </p:xfrm>
        <a:graphic>
          <a:graphicData uri="http://schemas.openxmlformats.org/drawingml/2006/table">
            <a:tbl>
              <a:tblPr>
                <a:noFill/>
                <a:tableStyleId>{D91AA0C4-8941-4F4F-AFEE-18360AF93DBF}</a:tableStyleId>
              </a:tblPr>
              <a:tblGrid>
                <a:gridCol w="1822500"/>
                <a:gridCol w="1774875"/>
                <a:gridCol w="1774875"/>
                <a:gridCol w="1774875"/>
                <a:gridCol w="1844025"/>
              </a:tblGrid>
              <a:tr h="873700">
                <a:tc>
                  <a:txBody>
                    <a:bodyPr>
                      <a:noAutofit/>
                    </a:bodyPr>
                    <a:lstStyle/>
                    <a:p>
                      <a:pPr indent="0" lvl="0" marL="0" rtl="0" algn="l">
                        <a:spcBef>
                          <a:spcPts val="0"/>
                        </a:spcBef>
                        <a:spcAft>
                          <a:spcPts val="0"/>
                        </a:spcAft>
                        <a:buNone/>
                      </a:pPr>
                      <a:r>
                        <a:rPr b="1" lang="cs" sz="1800"/>
                        <a:t>Company</a:t>
                      </a:r>
                      <a:endParaRPr b="1" sz="1800"/>
                    </a:p>
                  </a:txBody>
                  <a:tcPr marT="91425" marB="91425" marR="91425" marL="91425">
                    <a:solidFill>
                      <a:schemeClr val="accent3"/>
                    </a:solidFill>
                  </a:tcPr>
                </a:tc>
                <a:tc>
                  <a:txBody>
                    <a:bodyPr>
                      <a:noAutofit/>
                    </a:bodyPr>
                    <a:lstStyle/>
                    <a:p>
                      <a:pPr indent="0" lvl="0" marL="0" rtl="0" algn="l">
                        <a:spcBef>
                          <a:spcPts val="0"/>
                        </a:spcBef>
                        <a:spcAft>
                          <a:spcPts val="0"/>
                        </a:spcAft>
                        <a:buNone/>
                      </a:pPr>
                      <a:r>
                        <a:rPr b="1" lang="cs" sz="1800"/>
                        <a:t>Sector</a:t>
                      </a:r>
                      <a:endParaRPr b="1" sz="1800"/>
                    </a:p>
                  </a:txBody>
                  <a:tcPr marT="91425" marB="91425" marR="91425" marL="91425">
                    <a:solidFill>
                      <a:schemeClr val="accent3"/>
                    </a:solidFill>
                  </a:tcPr>
                </a:tc>
                <a:tc>
                  <a:txBody>
                    <a:bodyPr>
                      <a:noAutofit/>
                    </a:bodyPr>
                    <a:lstStyle/>
                    <a:p>
                      <a:pPr indent="0" lvl="0" marL="0" rtl="0" algn="l">
                        <a:spcBef>
                          <a:spcPts val="0"/>
                        </a:spcBef>
                        <a:spcAft>
                          <a:spcPts val="0"/>
                        </a:spcAft>
                        <a:buNone/>
                      </a:pPr>
                      <a:r>
                        <a:rPr b="1" lang="cs" sz="1800"/>
                        <a:t>Year</a:t>
                      </a:r>
                      <a:endParaRPr b="1" sz="1800"/>
                    </a:p>
                  </a:txBody>
                  <a:tcPr marT="91425" marB="91425" marR="91425" marL="91425">
                    <a:solidFill>
                      <a:schemeClr val="accent3"/>
                    </a:solidFill>
                  </a:tcPr>
                </a:tc>
                <a:tc>
                  <a:txBody>
                    <a:bodyPr>
                      <a:noAutofit/>
                    </a:bodyPr>
                    <a:lstStyle/>
                    <a:p>
                      <a:pPr indent="0" lvl="0" marL="0" rtl="0" algn="l">
                        <a:spcBef>
                          <a:spcPts val="0"/>
                        </a:spcBef>
                        <a:spcAft>
                          <a:spcPts val="0"/>
                        </a:spcAft>
                        <a:buNone/>
                      </a:pPr>
                      <a:r>
                        <a:rPr b="1" lang="cs" sz="1800"/>
                        <a:t>Total Value </a:t>
                      </a:r>
                      <a:r>
                        <a:rPr b="1" lang="cs" sz="1200"/>
                        <a:t>(estimate, EUR million)</a:t>
                      </a:r>
                      <a:endParaRPr b="1" sz="1200"/>
                    </a:p>
                  </a:txBody>
                  <a:tcPr marT="91425" marB="91425" marR="91425" marL="91425">
                    <a:solidFill>
                      <a:schemeClr val="accent3"/>
                    </a:solidFill>
                  </a:tcPr>
                </a:tc>
                <a:tc>
                  <a:txBody>
                    <a:bodyPr>
                      <a:noAutofit/>
                    </a:bodyPr>
                    <a:lstStyle/>
                    <a:p>
                      <a:pPr indent="0" lvl="0" marL="0" rtl="0" algn="l">
                        <a:spcBef>
                          <a:spcPts val="0"/>
                        </a:spcBef>
                        <a:spcAft>
                          <a:spcPts val="0"/>
                        </a:spcAft>
                        <a:buNone/>
                      </a:pPr>
                      <a:r>
                        <a:rPr b="1" lang="cs" sz="1800"/>
                        <a:t>Result</a:t>
                      </a:r>
                      <a:endParaRPr b="1" sz="1800"/>
                    </a:p>
                  </a:txBody>
                  <a:tcPr marT="91425" marB="91425" marR="91425" marL="91425">
                    <a:solidFill>
                      <a:schemeClr val="accent3"/>
                    </a:solidFill>
                  </a:tcPr>
                </a:tc>
              </a:tr>
              <a:tr h="580200">
                <a:tc>
                  <a:txBody>
                    <a:bodyPr>
                      <a:noAutofit/>
                    </a:bodyPr>
                    <a:lstStyle/>
                    <a:p>
                      <a:pPr indent="0" lvl="0" marL="0" rtl="0" algn="l">
                        <a:spcBef>
                          <a:spcPts val="0"/>
                        </a:spcBef>
                        <a:spcAft>
                          <a:spcPts val="0"/>
                        </a:spcAft>
                        <a:buNone/>
                      </a:pPr>
                      <a:r>
                        <a:rPr lang="cs">
                          <a:solidFill>
                            <a:schemeClr val="dk1"/>
                          </a:solidFill>
                          <a:latin typeface="Calibri"/>
                          <a:ea typeface="Calibri"/>
                          <a:cs typeface="Calibri"/>
                          <a:sym typeface="Calibri"/>
                        </a:rPr>
                        <a:t>Yanfeng Automotive Interiors</a:t>
                      </a:r>
                      <a:endParaRPr/>
                    </a:p>
                  </a:txBody>
                  <a:tcPr marT="91425" marB="91425" marR="91425" marL="91425"/>
                </a:tc>
                <a:tc>
                  <a:txBody>
                    <a:bodyPr>
                      <a:noAutofit/>
                    </a:bodyPr>
                    <a:lstStyle/>
                    <a:p>
                      <a:pPr indent="0" lvl="0" marL="0" rtl="0" algn="l">
                        <a:spcBef>
                          <a:spcPts val="0"/>
                        </a:spcBef>
                        <a:spcAft>
                          <a:spcPts val="0"/>
                        </a:spcAft>
                        <a:buNone/>
                      </a:pPr>
                      <a:r>
                        <a:rPr lang="cs"/>
                        <a:t>Automotive</a:t>
                      </a:r>
                      <a:endParaRPr/>
                    </a:p>
                  </a:txBody>
                  <a:tcPr marT="91425" marB="91425" marR="91425" marL="91425"/>
                </a:tc>
                <a:tc>
                  <a:txBody>
                    <a:bodyPr>
                      <a:noAutofit/>
                    </a:bodyPr>
                    <a:lstStyle/>
                    <a:p>
                      <a:pPr indent="0" lvl="0" marL="0" rtl="0" algn="l">
                        <a:spcBef>
                          <a:spcPts val="0"/>
                        </a:spcBef>
                        <a:spcAft>
                          <a:spcPts val="0"/>
                        </a:spcAft>
                        <a:buNone/>
                      </a:pPr>
                      <a:r>
                        <a:rPr lang="cs"/>
                        <a:t>2004</a:t>
                      </a:r>
                      <a:endParaRPr/>
                    </a:p>
                  </a:txBody>
                  <a:tcPr marT="91425" marB="91425" marR="91425" marL="91425"/>
                </a:tc>
                <a:tc>
                  <a:txBody>
                    <a:bodyPr>
                      <a:noAutofit/>
                    </a:bodyPr>
                    <a:lstStyle/>
                    <a:p>
                      <a:pPr indent="0" lvl="0" marL="0" rtl="0" algn="l">
                        <a:spcBef>
                          <a:spcPts val="0"/>
                        </a:spcBef>
                        <a:spcAft>
                          <a:spcPts val="0"/>
                        </a:spcAft>
                        <a:buNone/>
                      </a:pPr>
                      <a:r>
                        <a:rPr lang="cs"/>
                        <a:t>25</a:t>
                      </a:r>
                      <a:endParaRPr/>
                    </a:p>
                  </a:txBody>
                  <a:tcPr marT="91425" marB="91425" marR="91425" marL="91425"/>
                </a:tc>
                <a:tc>
                  <a:txBody>
                    <a:bodyPr>
                      <a:noAutofit/>
                    </a:bodyPr>
                    <a:lstStyle/>
                    <a:p>
                      <a:pPr indent="0" lvl="0" marL="0" rtl="0" algn="l">
                        <a:spcBef>
                          <a:spcPts val="0"/>
                        </a:spcBef>
                        <a:spcAft>
                          <a:spcPts val="0"/>
                        </a:spcAft>
                        <a:buNone/>
                      </a:pPr>
                      <a:r>
                        <a:rPr lang="cs"/>
                        <a:t>Success</a:t>
                      </a:r>
                      <a:endParaRPr/>
                    </a:p>
                  </a:txBody>
                  <a:tcPr marT="91425" marB="91425" marR="91425" marL="91425"/>
                </a:tc>
              </a:tr>
              <a:tr h="398000">
                <a:tc>
                  <a:txBody>
                    <a:bodyPr>
                      <a:noAutofit/>
                    </a:bodyPr>
                    <a:lstStyle/>
                    <a:p>
                      <a:pPr indent="0" lvl="0" marL="0" rtl="0" algn="l">
                        <a:spcBef>
                          <a:spcPts val="0"/>
                        </a:spcBef>
                        <a:spcAft>
                          <a:spcPts val="0"/>
                        </a:spcAft>
                        <a:buNone/>
                      </a:pPr>
                      <a:r>
                        <a:rPr lang="cs">
                          <a:solidFill>
                            <a:schemeClr val="dk1"/>
                          </a:solidFill>
                          <a:latin typeface="Calibri"/>
                          <a:ea typeface="Calibri"/>
                          <a:cs typeface="Calibri"/>
                          <a:sym typeface="Calibri"/>
                        </a:rPr>
                        <a:t>Huawei</a:t>
                      </a:r>
                      <a:endParaRPr/>
                    </a:p>
                  </a:txBody>
                  <a:tcPr marT="91425" marB="91425" marR="91425" marL="91425">
                    <a:solidFill>
                      <a:srgbClr val="D9D9D9"/>
                    </a:solidFill>
                  </a:tcPr>
                </a:tc>
                <a:tc>
                  <a:txBody>
                    <a:bodyPr>
                      <a:noAutofit/>
                    </a:bodyPr>
                    <a:lstStyle/>
                    <a:p>
                      <a:pPr indent="0" lvl="0" marL="0" rtl="0" algn="l">
                        <a:spcBef>
                          <a:spcPts val="0"/>
                        </a:spcBef>
                        <a:spcAft>
                          <a:spcPts val="0"/>
                        </a:spcAft>
                        <a:buNone/>
                      </a:pPr>
                      <a:r>
                        <a:rPr lang="cs"/>
                        <a:t>ITC</a:t>
                      </a:r>
                      <a:endParaRPr/>
                    </a:p>
                  </a:txBody>
                  <a:tcPr marT="91425" marB="91425" marR="91425" marL="91425">
                    <a:solidFill>
                      <a:srgbClr val="D9D9D9"/>
                    </a:solidFill>
                  </a:tcPr>
                </a:tc>
                <a:tc>
                  <a:txBody>
                    <a:bodyPr>
                      <a:noAutofit/>
                    </a:bodyPr>
                    <a:lstStyle/>
                    <a:p>
                      <a:pPr indent="0" lvl="0" marL="0" rtl="0" algn="l">
                        <a:spcBef>
                          <a:spcPts val="0"/>
                        </a:spcBef>
                        <a:spcAft>
                          <a:spcPts val="0"/>
                        </a:spcAft>
                        <a:buNone/>
                      </a:pPr>
                      <a:r>
                        <a:rPr lang="cs"/>
                        <a:t>2005</a:t>
                      </a:r>
                      <a:endParaRPr/>
                    </a:p>
                  </a:txBody>
                  <a:tcPr marT="91425" marB="91425" marR="91425" marL="91425">
                    <a:solidFill>
                      <a:srgbClr val="D9D9D9"/>
                    </a:solidFill>
                  </a:tcPr>
                </a:tc>
                <a:tc>
                  <a:txBody>
                    <a:bodyPr>
                      <a:noAutofit/>
                    </a:bodyPr>
                    <a:lstStyle/>
                    <a:p>
                      <a:pPr indent="0" lvl="0" marL="0" rtl="0" algn="l">
                        <a:spcBef>
                          <a:spcPts val="0"/>
                        </a:spcBef>
                        <a:spcAft>
                          <a:spcPts val="0"/>
                        </a:spcAft>
                        <a:buNone/>
                      </a:pPr>
                      <a:r>
                        <a:rPr lang="cs"/>
                        <a:t>300</a:t>
                      </a:r>
                      <a:endParaRPr/>
                    </a:p>
                  </a:txBody>
                  <a:tcPr marT="91425" marB="91425" marR="91425" marL="91425">
                    <a:solidFill>
                      <a:srgbClr val="D9D9D9"/>
                    </a:solidFill>
                  </a:tcPr>
                </a:tc>
                <a:tc>
                  <a:txBody>
                    <a:bodyPr>
                      <a:noAutofit/>
                    </a:bodyPr>
                    <a:lstStyle/>
                    <a:p>
                      <a:pPr indent="0" lvl="0" marL="0" rtl="0" algn="l">
                        <a:spcBef>
                          <a:spcPts val="0"/>
                        </a:spcBef>
                        <a:spcAft>
                          <a:spcPts val="0"/>
                        </a:spcAft>
                        <a:buNone/>
                      </a:pPr>
                      <a:r>
                        <a:rPr lang="cs"/>
                        <a:t>Success</a:t>
                      </a:r>
                      <a:endParaRPr/>
                    </a:p>
                  </a:txBody>
                  <a:tcPr marT="91425" marB="91425" marR="91425" marL="91425">
                    <a:solidFill>
                      <a:srgbClr val="D9D9D9"/>
                    </a:solidFill>
                  </a:tcPr>
                </a:tc>
              </a:tr>
              <a:tr h="398000">
                <a:tc>
                  <a:txBody>
                    <a:bodyPr>
                      <a:noAutofit/>
                    </a:bodyPr>
                    <a:lstStyle/>
                    <a:p>
                      <a:pPr indent="0" lvl="0" marL="0" rtl="0" algn="l">
                        <a:spcBef>
                          <a:spcPts val="0"/>
                        </a:spcBef>
                        <a:spcAft>
                          <a:spcPts val="0"/>
                        </a:spcAft>
                        <a:buNone/>
                      </a:pPr>
                      <a:r>
                        <a:rPr lang="cs">
                          <a:solidFill>
                            <a:schemeClr val="dk1"/>
                          </a:solidFill>
                          <a:latin typeface="Calibri"/>
                          <a:ea typeface="Calibri"/>
                          <a:cs typeface="Calibri"/>
                          <a:sym typeface="Calibri"/>
                        </a:rPr>
                        <a:t>ZTE</a:t>
                      </a:r>
                      <a:endParaRPr/>
                    </a:p>
                  </a:txBody>
                  <a:tcPr marT="91425" marB="91425" marR="91425" marL="91425"/>
                </a:tc>
                <a:tc>
                  <a:txBody>
                    <a:bodyPr>
                      <a:noAutofit/>
                    </a:bodyPr>
                    <a:lstStyle/>
                    <a:p>
                      <a:pPr indent="0" lvl="0" marL="0" rtl="0" algn="l">
                        <a:spcBef>
                          <a:spcPts val="0"/>
                        </a:spcBef>
                        <a:spcAft>
                          <a:spcPts val="0"/>
                        </a:spcAft>
                        <a:buNone/>
                      </a:pPr>
                      <a:r>
                        <a:rPr lang="cs"/>
                        <a:t>ITC</a:t>
                      </a:r>
                      <a:endParaRPr/>
                    </a:p>
                  </a:txBody>
                  <a:tcPr marT="91425" marB="91425" marR="91425" marL="91425"/>
                </a:tc>
                <a:tc>
                  <a:txBody>
                    <a:bodyPr>
                      <a:noAutofit/>
                    </a:bodyPr>
                    <a:lstStyle/>
                    <a:p>
                      <a:pPr indent="0" lvl="0" marL="0" rtl="0" algn="l">
                        <a:spcBef>
                          <a:spcPts val="0"/>
                        </a:spcBef>
                        <a:spcAft>
                          <a:spcPts val="0"/>
                        </a:spcAft>
                        <a:buNone/>
                      </a:pPr>
                      <a:r>
                        <a:rPr lang="cs"/>
                        <a:t>2005</a:t>
                      </a:r>
                      <a:endParaRPr/>
                    </a:p>
                  </a:txBody>
                  <a:tcPr marT="91425" marB="91425" marR="91425" marL="91425"/>
                </a:tc>
                <a:tc>
                  <a:txBody>
                    <a:bodyPr>
                      <a:noAutofit/>
                    </a:bodyPr>
                    <a:lstStyle/>
                    <a:p>
                      <a:pPr indent="0" lvl="0" marL="0" rtl="0" algn="l">
                        <a:spcBef>
                          <a:spcPts val="0"/>
                        </a:spcBef>
                        <a:spcAft>
                          <a:spcPts val="0"/>
                        </a:spcAft>
                        <a:buNone/>
                      </a:pPr>
                      <a:r>
                        <a:rPr lang="cs"/>
                        <a:t>15</a:t>
                      </a:r>
                      <a:endParaRPr/>
                    </a:p>
                  </a:txBody>
                  <a:tcPr marT="91425" marB="91425" marR="91425" marL="91425"/>
                </a:tc>
                <a:tc>
                  <a:txBody>
                    <a:bodyPr>
                      <a:noAutofit/>
                    </a:bodyPr>
                    <a:lstStyle/>
                    <a:p>
                      <a:pPr indent="0" lvl="0" marL="0" rtl="0" algn="l">
                        <a:spcBef>
                          <a:spcPts val="0"/>
                        </a:spcBef>
                        <a:spcAft>
                          <a:spcPts val="0"/>
                        </a:spcAft>
                        <a:buNone/>
                      </a:pPr>
                      <a:r>
                        <a:rPr lang="cs"/>
                        <a:t>Success</a:t>
                      </a:r>
                      <a:endParaRPr/>
                    </a:p>
                  </a:txBody>
                  <a:tcPr marT="91425" marB="91425" marR="91425" marL="91425"/>
                </a:tc>
              </a:tr>
              <a:tr h="580200">
                <a:tc>
                  <a:txBody>
                    <a:bodyPr>
                      <a:noAutofit/>
                    </a:bodyPr>
                    <a:lstStyle/>
                    <a:p>
                      <a:pPr indent="0" lvl="0" marL="0" rtl="0" algn="l">
                        <a:spcBef>
                          <a:spcPts val="0"/>
                        </a:spcBef>
                        <a:spcAft>
                          <a:spcPts val="0"/>
                        </a:spcAft>
                        <a:buNone/>
                      </a:pPr>
                      <a:r>
                        <a:rPr lang="cs">
                          <a:solidFill>
                            <a:schemeClr val="dk1"/>
                          </a:solidFill>
                          <a:latin typeface="Calibri"/>
                          <a:ea typeface="Calibri"/>
                          <a:cs typeface="Calibri"/>
                          <a:sym typeface="Calibri"/>
                        </a:rPr>
                        <a:t>Livan Biodegradable Product</a:t>
                      </a:r>
                      <a:endParaRPr/>
                    </a:p>
                  </a:txBody>
                  <a:tcPr marT="91425" marB="91425" marR="91425" marL="91425">
                    <a:solidFill>
                      <a:srgbClr val="D9D9D9"/>
                    </a:solidFill>
                  </a:tcPr>
                </a:tc>
                <a:tc>
                  <a:txBody>
                    <a:bodyPr>
                      <a:noAutofit/>
                    </a:bodyPr>
                    <a:lstStyle/>
                    <a:p>
                      <a:pPr indent="0" lvl="0" marL="0" rtl="0" algn="l">
                        <a:spcBef>
                          <a:spcPts val="0"/>
                        </a:spcBef>
                        <a:spcAft>
                          <a:spcPts val="0"/>
                        </a:spcAft>
                        <a:buNone/>
                      </a:pPr>
                      <a:r>
                        <a:rPr lang="cs"/>
                        <a:t>Biotechnology</a:t>
                      </a:r>
                      <a:endParaRPr/>
                    </a:p>
                  </a:txBody>
                  <a:tcPr marT="91425" marB="91425" marR="91425" marL="91425">
                    <a:solidFill>
                      <a:srgbClr val="D9D9D9"/>
                    </a:solidFill>
                  </a:tcPr>
                </a:tc>
                <a:tc>
                  <a:txBody>
                    <a:bodyPr>
                      <a:noAutofit/>
                    </a:bodyPr>
                    <a:lstStyle/>
                    <a:p>
                      <a:pPr indent="0" lvl="0" marL="0" rtl="0" algn="l">
                        <a:spcBef>
                          <a:spcPts val="0"/>
                        </a:spcBef>
                        <a:spcAft>
                          <a:spcPts val="0"/>
                        </a:spcAft>
                        <a:buNone/>
                      </a:pPr>
                      <a:r>
                        <a:rPr lang="cs"/>
                        <a:t>2007</a:t>
                      </a:r>
                      <a:endParaRPr/>
                    </a:p>
                  </a:txBody>
                  <a:tcPr marT="91425" marB="91425" marR="91425" marL="91425">
                    <a:solidFill>
                      <a:srgbClr val="D9D9D9"/>
                    </a:solidFill>
                  </a:tcPr>
                </a:tc>
                <a:tc>
                  <a:txBody>
                    <a:bodyPr>
                      <a:noAutofit/>
                    </a:bodyPr>
                    <a:lstStyle/>
                    <a:p>
                      <a:pPr indent="0" lvl="0" marL="0" rtl="0" algn="l">
                        <a:spcBef>
                          <a:spcPts val="0"/>
                        </a:spcBef>
                        <a:spcAft>
                          <a:spcPts val="0"/>
                        </a:spcAft>
                        <a:buNone/>
                      </a:pPr>
                      <a:r>
                        <a:rPr lang="cs"/>
                        <a:t>18</a:t>
                      </a:r>
                      <a:endParaRPr/>
                    </a:p>
                  </a:txBody>
                  <a:tcPr marT="91425" marB="91425" marR="91425" marL="91425">
                    <a:solidFill>
                      <a:srgbClr val="D9D9D9"/>
                    </a:solidFill>
                  </a:tcPr>
                </a:tc>
                <a:tc>
                  <a:txBody>
                    <a:bodyPr>
                      <a:noAutofit/>
                    </a:bodyPr>
                    <a:lstStyle/>
                    <a:p>
                      <a:pPr indent="0" lvl="0" marL="0" rtl="0" algn="l">
                        <a:spcBef>
                          <a:spcPts val="0"/>
                        </a:spcBef>
                        <a:spcAft>
                          <a:spcPts val="0"/>
                        </a:spcAft>
                        <a:buNone/>
                      </a:pPr>
                      <a:r>
                        <a:rPr lang="cs"/>
                        <a:t>Failed</a:t>
                      </a:r>
                      <a:endParaRPr/>
                    </a:p>
                  </a:txBody>
                  <a:tcPr marT="91425" marB="91425" marR="91425" marL="91425">
                    <a:solidFill>
                      <a:srgbClr val="D9D9D9"/>
                    </a:solidFill>
                  </a:tcPr>
                </a:tc>
              </a:tr>
              <a:tr h="398000">
                <a:tc>
                  <a:txBody>
                    <a:bodyPr>
                      <a:noAutofit/>
                    </a:bodyPr>
                    <a:lstStyle/>
                    <a:p>
                      <a:pPr indent="0" lvl="0" marL="0" rtl="0" algn="l">
                        <a:spcBef>
                          <a:spcPts val="0"/>
                        </a:spcBef>
                        <a:spcAft>
                          <a:spcPts val="0"/>
                        </a:spcAft>
                        <a:buNone/>
                      </a:pPr>
                      <a:r>
                        <a:rPr lang="cs">
                          <a:solidFill>
                            <a:schemeClr val="dk1"/>
                          </a:solidFill>
                          <a:latin typeface="Calibri"/>
                          <a:ea typeface="Calibri"/>
                          <a:cs typeface="Calibri"/>
                          <a:sym typeface="Calibri"/>
                        </a:rPr>
                        <a:t>Lenovo-Flextronics</a:t>
                      </a:r>
                      <a:endParaRPr/>
                    </a:p>
                  </a:txBody>
                  <a:tcPr marT="91425" marB="91425" marR="91425" marL="91425"/>
                </a:tc>
                <a:tc>
                  <a:txBody>
                    <a:bodyPr>
                      <a:noAutofit/>
                    </a:bodyPr>
                    <a:lstStyle/>
                    <a:p>
                      <a:pPr indent="0" lvl="0" marL="0" rtl="0" algn="l">
                        <a:spcBef>
                          <a:spcPts val="0"/>
                        </a:spcBef>
                        <a:spcAft>
                          <a:spcPts val="0"/>
                        </a:spcAft>
                        <a:buNone/>
                      </a:pPr>
                      <a:r>
                        <a:rPr lang="cs"/>
                        <a:t>ITC</a:t>
                      </a:r>
                      <a:endParaRPr/>
                    </a:p>
                  </a:txBody>
                  <a:tcPr marT="91425" marB="91425" marR="91425" marL="91425"/>
                </a:tc>
                <a:tc>
                  <a:txBody>
                    <a:bodyPr>
                      <a:noAutofit/>
                    </a:bodyPr>
                    <a:lstStyle/>
                    <a:p>
                      <a:pPr indent="0" lvl="0" marL="0" rtl="0" algn="l">
                        <a:spcBef>
                          <a:spcPts val="0"/>
                        </a:spcBef>
                        <a:spcAft>
                          <a:spcPts val="0"/>
                        </a:spcAft>
                        <a:buNone/>
                      </a:pPr>
                      <a:r>
                        <a:rPr lang="cs"/>
                        <a:t>2009</a:t>
                      </a:r>
                      <a:endParaRPr/>
                    </a:p>
                  </a:txBody>
                  <a:tcPr marT="91425" marB="91425" marR="91425" marL="91425"/>
                </a:tc>
                <a:tc>
                  <a:txBody>
                    <a:bodyPr>
                      <a:noAutofit/>
                    </a:bodyPr>
                    <a:lstStyle/>
                    <a:p>
                      <a:pPr indent="0" lvl="0" marL="0" rtl="0" algn="l">
                        <a:spcBef>
                          <a:spcPts val="0"/>
                        </a:spcBef>
                        <a:spcAft>
                          <a:spcPts val="0"/>
                        </a:spcAft>
                        <a:buNone/>
                      </a:pPr>
                      <a:r>
                        <a:rPr lang="cs"/>
                        <a:t>NA</a:t>
                      </a:r>
                      <a:endParaRPr/>
                    </a:p>
                  </a:txBody>
                  <a:tcPr marT="91425" marB="91425" marR="91425" marL="91425"/>
                </a:tc>
                <a:tc>
                  <a:txBody>
                    <a:bodyPr>
                      <a:noAutofit/>
                    </a:bodyPr>
                    <a:lstStyle/>
                    <a:p>
                      <a:pPr indent="0" lvl="0" marL="0" rtl="0" algn="l">
                        <a:spcBef>
                          <a:spcPts val="0"/>
                        </a:spcBef>
                        <a:spcAft>
                          <a:spcPts val="0"/>
                        </a:spcAft>
                        <a:buNone/>
                      </a:pPr>
                      <a:r>
                        <a:rPr lang="cs"/>
                        <a:t>Success</a:t>
                      </a:r>
                      <a:endParaRPr/>
                    </a:p>
                  </a:txBody>
                  <a:tcPr marT="91425" marB="91425" marR="91425" marL="91425"/>
                </a:tc>
              </a:tr>
              <a:tr h="580200">
                <a:tc>
                  <a:txBody>
                    <a:bodyPr>
                      <a:noAutofit/>
                    </a:bodyPr>
                    <a:lstStyle/>
                    <a:p>
                      <a:pPr indent="0" lvl="0" marL="0" rtl="0" algn="l">
                        <a:spcBef>
                          <a:spcPts val="0"/>
                        </a:spcBef>
                        <a:spcAft>
                          <a:spcPts val="0"/>
                        </a:spcAft>
                        <a:buNone/>
                      </a:pPr>
                      <a:r>
                        <a:rPr lang="cs">
                          <a:solidFill>
                            <a:schemeClr val="dk1"/>
                          </a:solidFill>
                          <a:latin typeface="Calibri"/>
                          <a:ea typeface="Calibri"/>
                          <a:cs typeface="Calibri"/>
                          <a:sym typeface="Calibri"/>
                        </a:rPr>
                        <a:t>Shanghai Construction Group</a:t>
                      </a:r>
                      <a:endParaRPr/>
                    </a:p>
                  </a:txBody>
                  <a:tcPr marT="91425" marB="91425" marR="91425" marL="91425">
                    <a:solidFill>
                      <a:srgbClr val="D9D9D9"/>
                    </a:solidFill>
                  </a:tcPr>
                </a:tc>
                <a:tc>
                  <a:txBody>
                    <a:bodyPr>
                      <a:noAutofit/>
                    </a:bodyPr>
                    <a:lstStyle/>
                    <a:p>
                      <a:pPr indent="0" lvl="0" marL="0" rtl="0" algn="l">
                        <a:spcBef>
                          <a:spcPts val="0"/>
                        </a:spcBef>
                        <a:spcAft>
                          <a:spcPts val="0"/>
                        </a:spcAft>
                        <a:buNone/>
                      </a:pPr>
                      <a:r>
                        <a:rPr lang="cs"/>
                        <a:t>Cargo Airport</a:t>
                      </a:r>
                      <a:endParaRPr/>
                    </a:p>
                  </a:txBody>
                  <a:tcPr marT="91425" marB="91425" marR="91425" marL="91425">
                    <a:solidFill>
                      <a:srgbClr val="D9D9D9"/>
                    </a:solidFill>
                  </a:tcPr>
                </a:tc>
                <a:tc>
                  <a:txBody>
                    <a:bodyPr>
                      <a:noAutofit/>
                    </a:bodyPr>
                    <a:lstStyle/>
                    <a:p>
                      <a:pPr indent="0" lvl="0" marL="0" rtl="0" algn="l">
                        <a:spcBef>
                          <a:spcPts val="0"/>
                        </a:spcBef>
                        <a:spcAft>
                          <a:spcPts val="0"/>
                        </a:spcAft>
                        <a:buNone/>
                      </a:pPr>
                      <a:r>
                        <a:rPr lang="cs"/>
                        <a:t>2009</a:t>
                      </a:r>
                      <a:endParaRPr/>
                    </a:p>
                  </a:txBody>
                  <a:tcPr marT="91425" marB="91425" marR="91425" marL="91425">
                    <a:solidFill>
                      <a:srgbClr val="D9D9D9"/>
                    </a:solidFill>
                  </a:tcPr>
                </a:tc>
                <a:tc>
                  <a:txBody>
                    <a:bodyPr>
                      <a:noAutofit/>
                    </a:bodyPr>
                    <a:lstStyle/>
                    <a:p>
                      <a:pPr indent="0" lvl="0" marL="0" rtl="0" algn="l">
                        <a:spcBef>
                          <a:spcPts val="0"/>
                        </a:spcBef>
                        <a:spcAft>
                          <a:spcPts val="0"/>
                        </a:spcAft>
                        <a:buNone/>
                      </a:pPr>
                      <a:r>
                        <a:rPr lang="cs"/>
                        <a:t>NA</a:t>
                      </a:r>
                      <a:endParaRPr/>
                    </a:p>
                  </a:txBody>
                  <a:tcPr marT="91425" marB="91425" marR="91425" marL="91425">
                    <a:solidFill>
                      <a:srgbClr val="D9D9D9"/>
                    </a:solidFill>
                  </a:tcPr>
                </a:tc>
                <a:tc>
                  <a:txBody>
                    <a:bodyPr>
                      <a:noAutofit/>
                    </a:bodyPr>
                    <a:lstStyle/>
                    <a:p>
                      <a:pPr indent="0" lvl="0" marL="0" rtl="0" algn="l">
                        <a:spcBef>
                          <a:spcPts val="0"/>
                        </a:spcBef>
                        <a:spcAft>
                          <a:spcPts val="0"/>
                        </a:spcAft>
                        <a:buNone/>
                      </a:pPr>
                      <a:r>
                        <a:rPr lang="cs"/>
                        <a:t>Failed</a:t>
                      </a:r>
                      <a:endParaRPr/>
                    </a:p>
                  </a:txBody>
                  <a:tcPr marT="91425" marB="91425" marR="91425" marL="91425">
                    <a:solidFill>
                      <a:srgbClr val="D9D9D9"/>
                    </a:solidFill>
                  </a:tcPr>
                </a:tc>
              </a:tr>
              <a:tr h="398000">
                <a:tc>
                  <a:txBody>
                    <a:bodyPr>
                      <a:noAutofit/>
                    </a:bodyPr>
                    <a:lstStyle/>
                    <a:p>
                      <a:pPr indent="0" lvl="0" marL="0" rtl="0" algn="l">
                        <a:spcBef>
                          <a:spcPts val="0"/>
                        </a:spcBef>
                        <a:spcAft>
                          <a:spcPts val="0"/>
                        </a:spcAft>
                        <a:buNone/>
                      </a:pPr>
                      <a:r>
                        <a:rPr lang="cs">
                          <a:solidFill>
                            <a:schemeClr val="dk1"/>
                          </a:solidFill>
                          <a:latin typeface="Calibri"/>
                          <a:ea typeface="Calibri"/>
                          <a:cs typeface="Calibri"/>
                          <a:sym typeface="Calibri"/>
                        </a:rPr>
                        <a:t>Orient Solar</a:t>
                      </a:r>
                      <a:endParaRPr/>
                    </a:p>
                  </a:txBody>
                  <a:tcPr marT="91425" marB="91425" marR="91425" marL="91425"/>
                </a:tc>
                <a:tc>
                  <a:txBody>
                    <a:bodyPr>
                      <a:noAutofit/>
                    </a:bodyPr>
                    <a:lstStyle/>
                    <a:p>
                      <a:pPr indent="0" lvl="0" marL="0" rtl="0" algn="l">
                        <a:spcBef>
                          <a:spcPts val="0"/>
                        </a:spcBef>
                        <a:spcAft>
                          <a:spcPts val="0"/>
                        </a:spcAft>
                        <a:buNone/>
                      </a:pPr>
                      <a:r>
                        <a:rPr lang="cs"/>
                        <a:t>Solar panels</a:t>
                      </a:r>
                      <a:endParaRPr/>
                    </a:p>
                  </a:txBody>
                  <a:tcPr marT="91425" marB="91425" marR="91425" marL="91425"/>
                </a:tc>
                <a:tc>
                  <a:txBody>
                    <a:bodyPr>
                      <a:noAutofit/>
                    </a:bodyPr>
                    <a:lstStyle/>
                    <a:p>
                      <a:pPr indent="0" lvl="0" marL="0" rtl="0" algn="l">
                        <a:spcBef>
                          <a:spcPts val="0"/>
                        </a:spcBef>
                        <a:spcAft>
                          <a:spcPts val="0"/>
                        </a:spcAft>
                        <a:buNone/>
                      </a:pPr>
                      <a:r>
                        <a:rPr lang="cs"/>
                        <a:t>2011</a:t>
                      </a:r>
                      <a:endParaRPr/>
                    </a:p>
                  </a:txBody>
                  <a:tcPr marT="91425" marB="91425" marR="91425" marL="91425"/>
                </a:tc>
                <a:tc>
                  <a:txBody>
                    <a:bodyPr>
                      <a:noAutofit/>
                    </a:bodyPr>
                    <a:lstStyle/>
                    <a:p>
                      <a:pPr indent="0" lvl="0" marL="0" rtl="0" algn="l">
                        <a:spcBef>
                          <a:spcPts val="0"/>
                        </a:spcBef>
                        <a:spcAft>
                          <a:spcPts val="0"/>
                        </a:spcAft>
                        <a:buNone/>
                      </a:pPr>
                      <a:r>
                        <a:rPr lang="cs"/>
                        <a:t>NA</a:t>
                      </a:r>
                      <a:endParaRPr/>
                    </a:p>
                  </a:txBody>
                  <a:tcPr marT="91425" marB="91425" marR="91425" marL="91425"/>
                </a:tc>
                <a:tc>
                  <a:txBody>
                    <a:bodyPr>
                      <a:noAutofit/>
                    </a:bodyPr>
                    <a:lstStyle/>
                    <a:p>
                      <a:pPr indent="0" lvl="0" marL="0" rtl="0" algn="l">
                        <a:spcBef>
                          <a:spcPts val="0"/>
                        </a:spcBef>
                        <a:spcAft>
                          <a:spcPts val="0"/>
                        </a:spcAft>
                        <a:buNone/>
                      </a:pPr>
                      <a:r>
                        <a:rPr lang="cs"/>
                        <a:t>Failed</a:t>
                      </a:r>
                      <a:endParaRPr/>
                    </a:p>
                  </a:txBody>
                  <a:tcPr marT="91425" marB="91425" marR="91425" marL="91425"/>
                </a:tc>
              </a:tr>
              <a:tr h="426950">
                <a:tc>
                  <a:txBody>
                    <a:bodyPr>
                      <a:noAutofit/>
                    </a:bodyPr>
                    <a:lstStyle/>
                    <a:p>
                      <a:pPr indent="0" lvl="0" marL="0" rtl="0" algn="l">
                        <a:spcBef>
                          <a:spcPts val="0"/>
                        </a:spcBef>
                        <a:spcAft>
                          <a:spcPts val="0"/>
                        </a:spcAft>
                        <a:buNone/>
                      </a:pPr>
                      <a:r>
                        <a:rPr lang="cs">
                          <a:solidFill>
                            <a:schemeClr val="dk1"/>
                          </a:solidFill>
                          <a:latin typeface="Calibri"/>
                          <a:ea typeface="Calibri"/>
                          <a:cs typeface="Calibri"/>
                          <a:sym typeface="Calibri"/>
                        </a:rPr>
                        <a:t>BYD</a:t>
                      </a:r>
                      <a:endParaRPr/>
                    </a:p>
                  </a:txBody>
                  <a:tcPr marT="91425" marB="91425" marR="91425" marL="91425">
                    <a:solidFill>
                      <a:srgbClr val="D9D9D9"/>
                    </a:solidFill>
                  </a:tcPr>
                </a:tc>
                <a:tc>
                  <a:txBody>
                    <a:bodyPr>
                      <a:noAutofit/>
                    </a:bodyPr>
                    <a:lstStyle/>
                    <a:p>
                      <a:pPr indent="0" lvl="0" marL="0" rtl="0" algn="l">
                        <a:spcBef>
                          <a:spcPts val="0"/>
                        </a:spcBef>
                        <a:spcAft>
                          <a:spcPts val="0"/>
                        </a:spcAft>
                        <a:buNone/>
                      </a:pPr>
                      <a:r>
                        <a:rPr lang="cs"/>
                        <a:t>Electric buses</a:t>
                      </a:r>
                      <a:endParaRPr/>
                    </a:p>
                  </a:txBody>
                  <a:tcPr marT="91425" marB="91425" marR="91425" marL="91425">
                    <a:solidFill>
                      <a:srgbClr val="D9D9D9"/>
                    </a:solidFill>
                  </a:tcPr>
                </a:tc>
                <a:tc>
                  <a:txBody>
                    <a:bodyPr>
                      <a:noAutofit/>
                    </a:bodyPr>
                    <a:lstStyle/>
                    <a:p>
                      <a:pPr indent="0" lvl="0" marL="0" rtl="0" algn="l">
                        <a:spcBef>
                          <a:spcPts val="0"/>
                        </a:spcBef>
                        <a:spcAft>
                          <a:spcPts val="0"/>
                        </a:spcAft>
                        <a:buNone/>
                      </a:pPr>
                      <a:r>
                        <a:rPr lang="cs"/>
                        <a:t>2016</a:t>
                      </a:r>
                      <a:endParaRPr/>
                    </a:p>
                  </a:txBody>
                  <a:tcPr marT="91425" marB="91425" marR="91425" marL="91425">
                    <a:solidFill>
                      <a:srgbClr val="D9D9D9"/>
                    </a:solidFill>
                  </a:tcPr>
                </a:tc>
                <a:tc>
                  <a:txBody>
                    <a:bodyPr>
                      <a:noAutofit/>
                    </a:bodyPr>
                    <a:lstStyle/>
                    <a:p>
                      <a:pPr indent="0" lvl="0" marL="0" rtl="0" algn="l">
                        <a:spcBef>
                          <a:spcPts val="0"/>
                        </a:spcBef>
                        <a:spcAft>
                          <a:spcPts val="0"/>
                        </a:spcAft>
                        <a:buNone/>
                      </a:pPr>
                      <a:r>
                        <a:rPr lang="cs"/>
                        <a:t>20</a:t>
                      </a:r>
                      <a:endParaRPr/>
                    </a:p>
                  </a:txBody>
                  <a:tcPr marT="91425" marB="91425" marR="91425" marL="91425">
                    <a:solidFill>
                      <a:srgbClr val="D9D9D9"/>
                    </a:solidFill>
                  </a:tcPr>
                </a:tc>
                <a:tc>
                  <a:txBody>
                    <a:bodyPr>
                      <a:noAutofit/>
                    </a:bodyPr>
                    <a:lstStyle/>
                    <a:p>
                      <a:pPr indent="0" lvl="0" marL="0" rtl="0" algn="l">
                        <a:spcBef>
                          <a:spcPts val="0"/>
                        </a:spcBef>
                        <a:spcAft>
                          <a:spcPts val="0"/>
                        </a:spcAft>
                        <a:buNone/>
                      </a:pPr>
                      <a:r>
                        <a:rPr lang="cs"/>
                        <a:t>Success</a:t>
                      </a:r>
                      <a:endParaRPr/>
                    </a:p>
                  </a:txBody>
                  <a:tcPr marT="91425" marB="91425" marR="91425" marL="91425">
                    <a:solidFill>
                      <a:srgbClr val="D9D9D9"/>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cs"/>
              <a:t>BYD - Build Your Dreams</a:t>
            </a:r>
            <a:endParaRPr b="1"/>
          </a:p>
        </p:txBody>
      </p:sp>
      <p:sp>
        <p:nvSpPr>
          <p:cNvPr id="133" name="Google Shape;133;p24"/>
          <p:cNvSpPr txBox="1"/>
          <p:nvPr>
            <p:ph idx="1" type="body"/>
          </p:nvPr>
        </p:nvSpPr>
        <p:spPr>
          <a:xfrm>
            <a:off x="311700" y="1152475"/>
            <a:ext cx="8520600" cy="369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solidFill>
                  <a:srgbClr val="434343"/>
                </a:solidFill>
              </a:rPr>
              <a:t>BYD is one of China's largest businesses</a:t>
            </a:r>
            <a:endParaRPr>
              <a:solidFill>
                <a:srgbClr val="434343"/>
              </a:solidFill>
            </a:endParaRPr>
          </a:p>
          <a:p>
            <a:pPr indent="0" lvl="0" marL="0" rtl="0" algn="l">
              <a:spcBef>
                <a:spcPts val="1600"/>
              </a:spcBef>
              <a:spcAft>
                <a:spcPts val="0"/>
              </a:spcAft>
              <a:buNone/>
            </a:pPr>
            <a:r>
              <a:rPr lang="cs">
                <a:solidFill>
                  <a:srgbClr val="434343"/>
                </a:solidFill>
              </a:rPr>
              <a:t>Initially specializing in rechargeable battery technology</a:t>
            </a:r>
            <a:br>
              <a:rPr lang="cs">
                <a:solidFill>
                  <a:srgbClr val="434343"/>
                </a:solidFill>
              </a:rPr>
            </a:br>
            <a:r>
              <a:rPr lang="cs">
                <a:solidFill>
                  <a:srgbClr val="434343"/>
                </a:solidFill>
              </a:rPr>
              <a:t>           --- electric-powered public transportation</a:t>
            </a:r>
            <a:endParaRPr>
              <a:solidFill>
                <a:srgbClr val="434343"/>
              </a:solidFill>
            </a:endParaRPr>
          </a:p>
          <a:p>
            <a:pPr indent="0" lvl="0" marL="0" rtl="0" algn="l">
              <a:spcBef>
                <a:spcPts val="1600"/>
              </a:spcBef>
              <a:spcAft>
                <a:spcPts val="0"/>
              </a:spcAft>
              <a:buNone/>
            </a:pPr>
            <a:r>
              <a:rPr lang="cs">
                <a:solidFill>
                  <a:srgbClr val="434343"/>
                </a:solidFill>
              </a:rPr>
              <a:t>2017 Komarom, Hungary</a:t>
            </a:r>
            <a:br>
              <a:rPr lang="cs">
                <a:solidFill>
                  <a:srgbClr val="434343"/>
                </a:solidFill>
              </a:rPr>
            </a:br>
            <a:r>
              <a:rPr lang="cs">
                <a:solidFill>
                  <a:srgbClr val="434343"/>
                </a:solidFill>
              </a:rPr>
              <a:t>         production capacity: 400</a:t>
            </a:r>
            <a:br>
              <a:rPr lang="cs">
                <a:solidFill>
                  <a:srgbClr val="434343"/>
                </a:solidFill>
              </a:rPr>
            </a:br>
            <a:r>
              <a:rPr lang="cs">
                <a:solidFill>
                  <a:srgbClr val="434343"/>
                </a:solidFill>
              </a:rPr>
              <a:t>         startup crew: 32 employees (then 300)</a:t>
            </a:r>
            <a:br>
              <a:rPr lang="cs">
                <a:solidFill>
                  <a:srgbClr val="434343"/>
                </a:solidFill>
              </a:rPr>
            </a:br>
            <a:br>
              <a:rPr lang="cs">
                <a:solidFill>
                  <a:srgbClr val="434343"/>
                </a:solidFill>
              </a:rPr>
            </a:br>
            <a:r>
              <a:rPr lang="cs" sz="1400">
                <a:solidFill>
                  <a:srgbClr val="434343"/>
                </a:solidFill>
                <a:highlight>
                  <a:srgbClr val="FFFFFF"/>
                </a:highlight>
              </a:rPr>
              <a:t>Isbrand Ho, Managing Director of BYD Europe:</a:t>
            </a:r>
            <a:br>
              <a:rPr lang="cs" sz="1400">
                <a:solidFill>
                  <a:srgbClr val="434343"/>
                </a:solidFill>
                <a:highlight>
                  <a:srgbClr val="FFFFFF"/>
                </a:highlight>
              </a:rPr>
            </a:br>
            <a:r>
              <a:rPr lang="cs" sz="1400">
                <a:solidFill>
                  <a:srgbClr val="434343"/>
                </a:solidFill>
                <a:highlight>
                  <a:srgbClr val="FFFFFF"/>
                </a:highlight>
              </a:rPr>
              <a:t>“Firstly, because of its central location and its long tradition of engineering excellence, but also we are very conscious of the strong heritage of bus making in this immediate area. Now the government is reinforcing that industry and we are proud to be at the forefront of that movement”.</a:t>
            </a:r>
            <a:endParaRPr sz="1400">
              <a:solidFill>
                <a:srgbClr val="434343"/>
              </a:solidFill>
            </a:endParaRPr>
          </a:p>
          <a:p>
            <a:pPr indent="0" lvl="0" marL="0" rtl="0" algn="l">
              <a:spcBef>
                <a:spcPts val="1600"/>
              </a:spcBef>
              <a:spcAft>
                <a:spcPts val="1600"/>
              </a:spcAft>
              <a:buNone/>
            </a:pPr>
            <a:r>
              <a:t/>
            </a:r>
            <a:endParaRPr>
              <a:solidFill>
                <a:srgbClr val="666666"/>
              </a:solidFill>
            </a:endParaRPr>
          </a:p>
        </p:txBody>
      </p:sp>
      <p:pic>
        <p:nvPicPr>
          <p:cNvPr id="134" name="Google Shape;134;p24"/>
          <p:cNvPicPr preferRelativeResize="0"/>
          <p:nvPr/>
        </p:nvPicPr>
        <p:blipFill>
          <a:blip r:embed="rId3">
            <a:alphaModFix/>
          </a:blip>
          <a:stretch>
            <a:fillRect/>
          </a:stretch>
        </p:blipFill>
        <p:spPr>
          <a:xfrm>
            <a:off x="6155525" y="229300"/>
            <a:ext cx="2545774" cy="1806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cs">
                <a:solidFill>
                  <a:srgbClr val="434343"/>
                </a:solidFill>
              </a:rPr>
              <a:t>Green City Solution</a:t>
            </a:r>
            <a:endParaRPr b="1">
              <a:solidFill>
                <a:srgbClr val="434343"/>
              </a:solidFill>
            </a:endParaRPr>
          </a:p>
        </p:txBody>
      </p:sp>
      <p:sp>
        <p:nvSpPr>
          <p:cNvPr id="140" name="Google Shape;140;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41" name="Google Shape;141;p25"/>
          <p:cNvPicPr preferRelativeResize="0"/>
          <p:nvPr/>
        </p:nvPicPr>
        <p:blipFill>
          <a:blip r:embed="rId3">
            <a:alphaModFix/>
          </a:blip>
          <a:stretch>
            <a:fillRect/>
          </a:stretch>
        </p:blipFill>
        <p:spPr>
          <a:xfrm>
            <a:off x="556138" y="1219624"/>
            <a:ext cx="8031725" cy="2265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48" name="Google Shape;148;p26" title="Featuring Leonardo DiCaprio BYD Auto  commercial 2017 Part 2">
            <a:hlinkClick r:id="rId3"/>
          </p:cNvPr>
          <p:cNvPicPr preferRelativeResize="0"/>
          <p:nvPr/>
        </p:nvPicPr>
        <p:blipFill>
          <a:blip r:embed="rId4">
            <a:alphaModFix/>
          </a:blip>
          <a:stretch>
            <a:fillRect/>
          </a:stretch>
        </p:blipFill>
        <p:spPr>
          <a:xfrm>
            <a:off x="1015107" y="0"/>
            <a:ext cx="6858020"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pic>
        <p:nvPicPr>
          <p:cNvPr id="153" name="Google Shape;153;p27"/>
          <p:cNvPicPr preferRelativeResize="0"/>
          <p:nvPr/>
        </p:nvPicPr>
        <p:blipFill rotWithShape="1">
          <a:blip r:embed="rId3">
            <a:alphaModFix/>
          </a:blip>
          <a:srcRect b="13419" l="0" r="0" t="0"/>
          <a:stretch/>
        </p:blipFill>
        <p:spPr>
          <a:xfrm>
            <a:off x="6775125" y="0"/>
            <a:ext cx="2368875" cy="1552075"/>
          </a:xfrm>
          <a:prstGeom prst="rect">
            <a:avLst/>
          </a:prstGeom>
          <a:noFill/>
          <a:ln>
            <a:noFill/>
          </a:ln>
        </p:spPr>
      </p:pic>
      <p:sp>
        <p:nvSpPr>
          <p:cNvPr id="154" name="Google Shape;154;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cs"/>
              <a:t>POLAND</a:t>
            </a:r>
            <a:endParaRPr b="1"/>
          </a:p>
        </p:txBody>
      </p:sp>
      <p:sp>
        <p:nvSpPr>
          <p:cNvPr id="155" name="Google Shape;155;p27"/>
          <p:cNvSpPr txBox="1"/>
          <p:nvPr>
            <p:ph idx="1" type="body"/>
          </p:nvPr>
        </p:nvSpPr>
        <p:spPr>
          <a:xfrm>
            <a:off x="311700" y="1152475"/>
            <a:ext cx="8832300" cy="399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solidFill>
                  <a:srgbClr val="666666"/>
                </a:solidFill>
              </a:rPr>
              <a:t>2011 visit of Polish president in China </a:t>
            </a:r>
            <a:r>
              <a:rPr lang="cs" sz="1100">
                <a:solidFill>
                  <a:schemeClr val="dk1"/>
                </a:solidFill>
                <a:latin typeface="Calibri"/>
                <a:ea typeface="Calibri"/>
                <a:cs typeface="Calibri"/>
                <a:sym typeface="Calibri"/>
              </a:rPr>
              <a:t>                   </a:t>
            </a:r>
            <a:r>
              <a:rPr lang="cs" sz="1050">
                <a:solidFill>
                  <a:schemeClr val="dk1"/>
                </a:solidFill>
                <a:highlight>
                  <a:srgbClr val="FFFFFF"/>
                </a:highlight>
              </a:rPr>
              <a:t> </a:t>
            </a:r>
            <a:r>
              <a:rPr lang="cs" sz="1400">
                <a:solidFill>
                  <a:srgbClr val="666666"/>
                </a:solidFill>
                <a:highlight>
                  <a:srgbClr val="FFFFFF"/>
                </a:highlight>
              </a:rPr>
              <a:t>Document on establishing a strategic partnership</a:t>
            </a:r>
            <a:endParaRPr sz="1400">
              <a:solidFill>
                <a:srgbClr val="666666"/>
              </a:solidFill>
              <a:highlight>
                <a:srgbClr val="FFFFFF"/>
              </a:highlight>
            </a:endParaRPr>
          </a:p>
          <a:p>
            <a:pPr indent="0" lvl="0" marL="0" rtl="0" algn="l">
              <a:spcBef>
                <a:spcPts val="1600"/>
              </a:spcBef>
              <a:spcAft>
                <a:spcPts val="0"/>
              </a:spcAft>
              <a:buNone/>
            </a:pPr>
            <a:r>
              <a:rPr lang="cs">
                <a:solidFill>
                  <a:srgbClr val="666666"/>
                </a:solidFill>
                <a:highlight>
                  <a:srgbClr val="FFFFFF"/>
                </a:highlight>
              </a:rPr>
              <a:t>2016 Xi Jinping visited Poland</a:t>
            </a:r>
            <a:r>
              <a:rPr lang="cs" sz="1400">
                <a:solidFill>
                  <a:srgbClr val="434343"/>
                </a:solidFill>
                <a:highlight>
                  <a:srgbClr val="FFFFFF"/>
                </a:highlight>
              </a:rPr>
              <a:t>             </a:t>
            </a:r>
            <a:r>
              <a:rPr lang="cs" sz="1050">
                <a:solidFill>
                  <a:schemeClr val="dk1"/>
                </a:solidFill>
                <a:highlight>
                  <a:srgbClr val="FFFFFF"/>
                </a:highlight>
              </a:rPr>
              <a:t> </a:t>
            </a:r>
            <a:r>
              <a:rPr lang="cs" sz="1400">
                <a:solidFill>
                  <a:srgbClr val="666666"/>
                </a:solidFill>
                <a:highlight>
                  <a:srgbClr val="FFFFFF"/>
                </a:highlight>
              </a:rPr>
              <a:t>Comprehensive strategic partnership format</a:t>
            </a:r>
            <a:endParaRPr sz="1400">
              <a:solidFill>
                <a:srgbClr val="666666"/>
              </a:solidFill>
              <a:highlight>
                <a:srgbClr val="FFFFFF"/>
              </a:highlight>
            </a:endParaRPr>
          </a:p>
          <a:p>
            <a:pPr indent="0" lvl="0" marL="0" rtl="0" algn="l">
              <a:spcBef>
                <a:spcPts val="1600"/>
              </a:spcBef>
              <a:spcAft>
                <a:spcPts val="0"/>
              </a:spcAft>
              <a:buNone/>
            </a:pPr>
            <a:r>
              <a:t/>
            </a:r>
            <a:endParaRPr sz="1400">
              <a:solidFill>
                <a:srgbClr val="666666"/>
              </a:solidFill>
              <a:highlight>
                <a:srgbClr val="FFFFFF"/>
              </a:highlight>
            </a:endParaRPr>
          </a:p>
          <a:p>
            <a:pPr indent="0" lvl="0" marL="0" rtl="0" algn="l">
              <a:spcBef>
                <a:spcPts val="1600"/>
              </a:spcBef>
              <a:spcAft>
                <a:spcPts val="0"/>
              </a:spcAft>
              <a:buNone/>
            </a:pPr>
            <a:r>
              <a:rPr lang="cs"/>
              <a:t>                    </a:t>
            </a:r>
            <a:endParaRPr/>
          </a:p>
          <a:p>
            <a:pPr indent="0" lvl="0" marL="0" rtl="0" algn="l">
              <a:spcBef>
                <a:spcPts val="1600"/>
              </a:spcBef>
              <a:spcAft>
                <a:spcPts val="0"/>
              </a:spcAft>
              <a:buNone/>
            </a:pPr>
            <a:r>
              <a:t/>
            </a:r>
            <a:endParaRPr/>
          </a:p>
          <a:p>
            <a:pPr indent="-317500" lvl="0" marL="457200" rtl="0" algn="l">
              <a:spcBef>
                <a:spcPts val="1600"/>
              </a:spcBef>
              <a:spcAft>
                <a:spcPts val="0"/>
              </a:spcAft>
              <a:buSzPts val="1400"/>
              <a:buChar char="+"/>
            </a:pPr>
            <a:r>
              <a:rPr lang="cs" sz="1400"/>
              <a:t>Biggest land area and population in CEE</a:t>
            </a:r>
            <a:endParaRPr sz="1400"/>
          </a:p>
          <a:p>
            <a:pPr indent="-317500" lvl="0" marL="457200" rtl="0" algn="l">
              <a:spcBef>
                <a:spcPts val="0"/>
              </a:spcBef>
              <a:spcAft>
                <a:spcPts val="0"/>
              </a:spcAft>
              <a:buSzPts val="1400"/>
              <a:buChar char="+"/>
            </a:pPr>
            <a:r>
              <a:rPr lang="cs" sz="1400"/>
              <a:t>Close economic and trade ties with China (biggest trade partner among CEE)</a:t>
            </a:r>
            <a:endParaRPr sz="1400"/>
          </a:p>
          <a:p>
            <a:pPr indent="-317500" lvl="0" marL="457200" rtl="0" algn="l">
              <a:spcBef>
                <a:spcPts val="0"/>
              </a:spcBef>
              <a:spcAft>
                <a:spcPts val="0"/>
              </a:spcAft>
              <a:buSzPts val="1400"/>
              <a:buChar char="+"/>
            </a:pPr>
            <a:r>
              <a:rPr lang="cs" sz="1400"/>
              <a:t>Economic and financial stability</a:t>
            </a:r>
            <a:endParaRPr sz="1400"/>
          </a:p>
          <a:p>
            <a:pPr indent="-317500" lvl="0" marL="457200" rtl="0" algn="l">
              <a:spcBef>
                <a:spcPts val="0"/>
              </a:spcBef>
              <a:spcAft>
                <a:spcPts val="0"/>
              </a:spcAft>
              <a:buSzPts val="1400"/>
              <a:buChar char="+"/>
            </a:pPr>
            <a:r>
              <a:rPr lang="cs" sz="1400"/>
              <a:t>Highly educated human capital (and relatively cheap)</a:t>
            </a:r>
            <a:endParaRPr sz="1400"/>
          </a:p>
          <a:p>
            <a:pPr indent="-317500" lvl="0" marL="457200" rtl="0" algn="l">
              <a:spcBef>
                <a:spcPts val="0"/>
              </a:spcBef>
              <a:spcAft>
                <a:spcPts val="0"/>
              </a:spcAft>
              <a:buSzPts val="1400"/>
              <a:buChar char="+"/>
            </a:pPr>
            <a:r>
              <a:rPr lang="cs" sz="1400"/>
              <a:t>Strong position in EU...</a:t>
            </a:r>
            <a:endParaRPr sz="1400"/>
          </a:p>
        </p:txBody>
      </p:sp>
      <p:sp>
        <p:nvSpPr>
          <p:cNvPr id="156" name="Google Shape;156;p27"/>
          <p:cNvSpPr/>
          <p:nvPr/>
        </p:nvSpPr>
        <p:spPr>
          <a:xfrm>
            <a:off x="4344000" y="1282675"/>
            <a:ext cx="456000" cy="269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7"/>
          <p:cNvSpPr/>
          <p:nvPr/>
        </p:nvSpPr>
        <p:spPr>
          <a:xfrm>
            <a:off x="3560025" y="1755750"/>
            <a:ext cx="456000" cy="269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7"/>
          <p:cNvSpPr/>
          <p:nvPr/>
        </p:nvSpPr>
        <p:spPr>
          <a:xfrm>
            <a:off x="628325" y="2381800"/>
            <a:ext cx="1826400" cy="1037400"/>
          </a:xfrm>
          <a:prstGeom prst="wedgeRectCallout">
            <a:avLst>
              <a:gd fmla="val -20833" name="adj1"/>
              <a:gd fmla="val 62500" name="adj2"/>
            </a:avLst>
          </a:prstGeom>
          <a:solidFill>
            <a:schemeClr val="lt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cs" sz="1800">
                <a:solidFill>
                  <a:srgbClr val="666666"/>
                </a:solidFill>
              </a:rPr>
              <a:t>Why Poland?</a:t>
            </a:r>
            <a:endParaRPr sz="1800">
              <a:solidFill>
                <a:srgbClr val="6666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1000"/>
                                        <p:tgtEl>
                                          <p:spTgt spid="15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cs"/>
              <a:t>WHAT POLAND WANTS X WHAT CHINA WANTS</a:t>
            </a:r>
            <a:endParaRPr b="1"/>
          </a:p>
        </p:txBody>
      </p:sp>
      <p:sp>
        <p:nvSpPr>
          <p:cNvPr id="164" name="Google Shape;164;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cs"/>
              <a:t>Top recipients of Chinese greenfield FDI, by Member State, 2015-2016:</a:t>
            </a:r>
            <a:endParaRPr/>
          </a:p>
        </p:txBody>
      </p:sp>
      <p:pic>
        <p:nvPicPr>
          <p:cNvPr id="165" name="Google Shape;165;p28"/>
          <p:cNvPicPr preferRelativeResize="0"/>
          <p:nvPr/>
        </p:nvPicPr>
        <p:blipFill>
          <a:blip r:embed="rId3">
            <a:alphaModFix/>
          </a:blip>
          <a:stretch>
            <a:fillRect/>
          </a:stretch>
        </p:blipFill>
        <p:spPr>
          <a:xfrm>
            <a:off x="4525875" y="1870350"/>
            <a:ext cx="4057650" cy="2771575"/>
          </a:xfrm>
          <a:prstGeom prst="rect">
            <a:avLst/>
          </a:prstGeom>
          <a:noFill/>
          <a:ln>
            <a:noFill/>
          </a:ln>
        </p:spPr>
      </p:pic>
      <p:sp>
        <p:nvSpPr>
          <p:cNvPr id="166" name="Google Shape;166;p28"/>
          <p:cNvSpPr/>
          <p:nvPr/>
        </p:nvSpPr>
        <p:spPr>
          <a:xfrm rot="10800000">
            <a:off x="3300600" y="3603275"/>
            <a:ext cx="1271400" cy="336000"/>
          </a:xfrm>
          <a:prstGeom prst="lef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7" name="Google Shape;167;p28"/>
          <p:cNvPicPr preferRelativeResize="0"/>
          <p:nvPr/>
        </p:nvPicPr>
        <p:blipFill rotWithShape="1">
          <a:blip r:embed="rId4">
            <a:alphaModFix/>
          </a:blip>
          <a:srcRect b="75842" l="0" r="0" t="0"/>
          <a:stretch/>
        </p:blipFill>
        <p:spPr>
          <a:xfrm>
            <a:off x="311700" y="1017725"/>
            <a:ext cx="8271825" cy="852625"/>
          </a:xfrm>
          <a:prstGeom prst="rect">
            <a:avLst/>
          </a:prstGeom>
          <a:noFill/>
          <a:ln>
            <a:noFill/>
          </a:ln>
        </p:spPr>
      </p:pic>
      <p:pic>
        <p:nvPicPr>
          <p:cNvPr id="168" name="Google Shape;168;p28"/>
          <p:cNvPicPr preferRelativeResize="0"/>
          <p:nvPr/>
        </p:nvPicPr>
        <p:blipFill>
          <a:blip r:embed="rId5">
            <a:alphaModFix/>
          </a:blip>
          <a:stretch>
            <a:fillRect/>
          </a:stretch>
        </p:blipFill>
        <p:spPr>
          <a:xfrm>
            <a:off x="441875" y="2645138"/>
            <a:ext cx="2727600" cy="1534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9"/>
          <p:cNvSpPr txBox="1"/>
          <p:nvPr>
            <p:ph type="title"/>
          </p:nvPr>
        </p:nvSpPr>
        <p:spPr>
          <a:xfrm>
            <a:off x="0" y="0"/>
            <a:ext cx="8832300" cy="40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cs" sz="2000">
                <a:highlight>
                  <a:srgbClr val="FFFFFF"/>
                </a:highlight>
              </a:rPr>
              <a:t>Guotai-Huarong car batteries factory</a:t>
            </a:r>
            <a:endParaRPr b="1" sz="2000"/>
          </a:p>
        </p:txBody>
      </p:sp>
      <p:sp>
        <p:nvSpPr>
          <p:cNvPr id="174" name="Google Shape;174;p29"/>
          <p:cNvSpPr txBox="1"/>
          <p:nvPr>
            <p:ph idx="1" type="body"/>
          </p:nvPr>
        </p:nvSpPr>
        <p:spPr>
          <a:xfrm>
            <a:off x="0" y="350700"/>
            <a:ext cx="8832300" cy="9321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cs" sz="1200"/>
              <a:t>the only </a:t>
            </a:r>
            <a:r>
              <a:rPr lang="cs" sz="1200">
                <a:solidFill>
                  <a:srgbClr val="666666"/>
                </a:solidFill>
                <a:highlight>
                  <a:srgbClr val="FFFFFF"/>
                </a:highlight>
              </a:rPr>
              <a:t>new significant greenfield project</a:t>
            </a:r>
            <a:r>
              <a:rPr lang="cs" sz="1200">
                <a:solidFill>
                  <a:schemeClr val="dk1"/>
                </a:solidFill>
                <a:highlight>
                  <a:srgbClr val="FFFFFF"/>
                </a:highlight>
              </a:rPr>
              <a:t> </a:t>
            </a:r>
            <a:r>
              <a:rPr lang="cs" sz="1200">
                <a:solidFill>
                  <a:srgbClr val="666666"/>
                </a:solidFill>
                <a:highlight>
                  <a:srgbClr val="FFFFFF"/>
                </a:highlight>
              </a:rPr>
              <a:t>this year</a:t>
            </a:r>
            <a:endParaRPr sz="1200">
              <a:solidFill>
                <a:srgbClr val="666666"/>
              </a:solidFill>
              <a:highlight>
                <a:srgbClr val="FFFFFF"/>
              </a:highlight>
            </a:endParaRPr>
          </a:p>
          <a:p>
            <a:pPr indent="-304800" lvl="0" marL="457200" rtl="0" algn="l">
              <a:spcBef>
                <a:spcPts val="0"/>
              </a:spcBef>
              <a:spcAft>
                <a:spcPts val="0"/>
              </a:spcAft>
              <a:buClr>
                <a:srgbClr val="666666"/>
              </a:buClr>
              <a:buSzPts val="1200"/>
              <a:buChar char="-"/>
            </a:pPr>
            <a:r>
              <a:rPr lang="cs" sz="1200">
                <a:solidFill>
                  <a:srgbClr val="666666"/>
                </a:solidFill>
                <a:highlight>
                  <a:srgbClr val="FFFFFF"/>
                </a:highlight>
              </a:rPr>
              <a:t>investment valued at USD 45 million (EUR 38.6 million)</a:t>
            </a:r>
            <a:endParaRPr sz="1200">
              <a:solidFill>
                <a:srgbClr val="666666"/>
              </a:solidFill>
              <a:highlight>
                <a:srgbClr val="FFFFFF"/>
              </a:highlight>
            </a:endParaRPr>
          </a:p>
          <a:p>
            <a:pPr indent="-304800" lvl="0" marL="457200" rtl="0" algn="l">
              <a:spcBef>
                <a:spcPts val="0"/>
              </a:spcBef>
              <a:spcAft>
                <a:spcPts val="0"/>
              </a:spcAft>
              <a:buClr>
                <a:srgbClr val="666666"/>
              </a:buClr>
              <a:buSzPts val="1200"/>
              <a:buChar char="-"/>
            </a:pPr>
            <a:r>
              <a:rPr lang="cs" sz="1200">
                <a:solidFill>
                  <a:srgbClr val="666666"/>
                </a:solidFill>
                <a:highlight>
                  <a:srgbClr val="FFFFFF"/>
                </a:highlight>
              </a:rPr>
              <a:t>the plan: build a factory for its flagship product in Godzikowice, in south-west Poland by 2020</a:t>
            </a:r>
            <a:endParaRPr sz="1200">
              <a:solidFill>
                <a:srgbClr val="666666"/>
              </a:solidFill>
              <a:highlight>
                <a:srgbClr val="FFFFFF"/>
              </a:highlight>
            </a:endParaRPr>
          </a:p>
          <a:p>
            <a:pPr indent="-304800" lvl="0" marL="457200" rtl="0" algn="l">
              <a:spcBef>
                <a:spcPts val="0"/>
              </a:spcBef>
              <a:spcAft>
                <a:spcPts val="0"/>
              </a:spcAft>
              <a:buClr>
                <a:srgbClr val="666666"/>
              </a:buClr>
              <a:buSzPts val="1200"/>
              <a:buChar char="-"/>
            </a:pPr>
            <a:r>
              <a:rPr lang="cs" sz="1200">
                <a:solidFill>
                  <a:srgbClr val="666666"/>
                </a:solidFill>
                <a:highlight>
                  <a:srgbClr val="FFFFFF"/>
                </a:highlight>
              </a:rPr>
              <a:t>initially will employ 60 people, eventually will create about 100 workplaces</a:t>
            </a:r>
            <a:endParaRPr sz="1200">
              <a:solidFill>
                <a:srgbClr val="666666"/>
              </a:solidFill>
              <a:highlight>
                <a:srgbClr val="FFFFFF"/>
              </a:highlight>
            </a:endParaRPr>
          </a:p>
          <a:p>
            <a:pPr indent="0" lvl="0" marL="0" rtl="0" algn="l">
              <a:spcBef>
                <a:spcPts val="1600"/>
              </a:spcBef>
              <a:spcAft>
                <a:spcPts val="0"/>
              </a:spcAft>
              <a:buNone/>
            </a:pPr>
            <a:r>
              <a:rPr b="1" lang="cs" sz="2000">
                <a:solidFill>
                  <a:schemeClr val="dk1"/>
                </a:solidFill>
                <a:highlight>
                  <a:srgbClr val="FFFFFF"/>
                </a:highlight>
              </a:rPr>
              <a:t>Hongbo Clean Energy (Europe) Co., Ltd</a:t>
            </a:r>
            <a:endParaRPr b="1" sz="2000">
              <a:solidFill>
                <a:schemeClr val="dk1"/>
              </a:solidFill>
              <a:highlight>
                <a:srgbClr val="FFFFFF"/>
              </a:highlight>
            </a:endParaRPr>
          </a:p>
          <a:p>
            <a:pPr indent="-304800" lvl="0" marL="457200" rtl="0" algn="l">
              <a:spcBef>
                <a:spcPts val="1600"/>
              </a:spcBef>
              <a:spcAft>
                <a:spcPts val="0"/>
              </a:spcAft>
              <a:buClr>
                <a:srgbClr val="666666"/>
              </a:buClr>
              <a:buSzPts val="1200"/>
              <a:buChar char="-"/>
            </a:pPr>
            <a:r>
              <a:rPr lang="cs" sz="1200">
                <a:solidFill>
                  <a:srgbClr val="666666"/>
                </a:solidFill>
                <a:highlight>
                  <a:srgbClr val="FFFFFF"/>
                </a:highlight>
              </a:rPr>
              <a:t>the project is located in southwestern Poland</a:t>
            </a:r>
            <a:endParaRPr sz="1200">
              <a:solidFill>
                <a:srgbClr val="666666"/>
              </a:solidFill>
              <a:highlight>
                <a:srgbClr val="FFFFFF"/>
              </a:highlight>
            </a:endParaRPr>
          </a:p>
          <a:p>
            <a:pPr indent="-304800" lvl="0" marL="457200" rtl="0" algn="l">
              <a:spcBef>
                <a:spcPts val="0"/>
              </a:spcBef>
              <a:spcAft>
                <a:spcPts val="0"/>
              </a:spcAft>
              <a:buClr>
                <a:srgbClr val="666666"/>
              </a:buClr>
              <a:buSzPts val="1200"/>
              <a:buChar char="-"/>
            </a:pPr>
            <a:r>
              <a:rPr lang="cs" sz="1200">
                <a:solidFill>
                  <a:srgbClr val="666666"/>
                </a:solidFill>
                <a:highlight>
                  <a:srgbClr val="FFFFFF"/>
                </a:highlight>
              </a:rPr>
              <a:t>It uses a greenfield investment model with a total investment of 100 million US dollars to build LED lighting equipment. </a:t>
            </a:r>
            <a:endParaRPr sz="1200">
              <a:solidFill>
                <a:srgbClr val="666666"/>
              </a:solidFill>
              <a:highlight>
                <a:srgbClr val="FFFFFF"/>
              </a:highlight>
            </a:endParaRPr>
          </a:p>
          <a:p>
            <a:pPr indent="-304800" lvl="0" marL="457200" rtl="0" algn="l">
              <a:spcBef>
                <a:spcPts val="0"/>
              </a:spcBef>
              <a:spcAft>
                <a:spcPts val="0"/>
              </a:spcAft>
              <a:buClr>
                <a:srgbClr val="666666"/>
              </a:buClr>
              <a:buSzPts val="1200"/>
              <a:buChar char="-"/>
            </a:pPr>
            <a:r>
              <a:rPr lang="cs" sz="1200">
                <a:solidFill>
                  <a:srgbClr val="666666"/>
                </a:solidFill>
                <a:highlight>
                  <a:srgbClr val="FFFFFF"/>
                </a:highlight>
              </a:rPr>
              <a:t>created approximately 100 workplaces</a:t>
            </a:r>
            <a:endParaRPr sz="1200">
              <a:solidFill>
                <a:srgbClr val="666666"/>
              </a:solidFill>
              <a:highlight>
                <a:srgbClr val="FFFFFF"/>
              </a:highlight>
            </a:endParaRPr>
          </a:p>
          <a:p>
            <a:pPr indent="-304800" lvl="0" marL="457200" rtl="0" algn="l">
              <a:spcBef>
                <a:spcPts val="0"/>
              </a:spcBef>
              <a:spcAft>
                <a:spcPts val="0"/>
              </a:spcAft>
              <a:buClr>
                <a:srgbClr val="666666"/>
              </a:buClr>
              <a:buSzPts val="1200"/>
              <a:buChar char="-"/>
            </a:pPr>
            <a:r>
              <a:rPr lang="cs" sz="1200">
                <a:solidFill>
                  <a:srgbClr val="666666"/>
                </a:solidFill>
                <a:highlight>
                  <a:srgbClr val="FFFFFF"/>
                </a:highlight>
              </a:rPr>
              <a:t>In August 2017, the first phase of the factory passed the acceptance and production, and supplied it to the IKEA European market</a:t>
            </a:r>
            <a:endParaRPr sz="1200">
              <a:solidFill>
                <a:srgbClr val="666666"/>
              </a:solidFill>
              <a:highlight>
                <a:srgbClr val="FFFFFF"/>
              </a:highlight>
            </a:endParaRPr>
          </a:p>
          <a:p>
            <a:pPr indent="-304800" lvl="0" marL="457200" rtl="0" algn="l">
              <a:spcBef>
                <a:spcPts val="0"/>
              </a:spcBef>
              <a:spcAft>
                <a:spcPts val="0"/>
              </a:spcAft>
              <a:buClr>
                <a:srgbClr val="666666"/>
              </a:buClr>
              <a:buSzPts val="1200"/>
              <a:buChar char="-"/>
            </a:pPr>
            <a:r>
              <a:rPr lang="cs" sz="1200">
                <a:solidFill>
                  <a:srgbClr val="666666"/>
                </a:solidFill>
                <a:highlight>
                  <a:srgbClr val="FFFFFF"/>
                </a:highlight>
              </a:rPr>
              <a:t>(</a:t>
            </a:r>
            <a:r>
              <a:rPr lang="cs" sz="1200" u="sng">
                <a:solidFill>
                  <a:schemeClr val="hlink"/>
                </a:solidFill>
                <a:highlight>
                  <a:srgbClr val="FFFFFF"/>
                </a:highlight>
                <a:hlinkClick r:id="rId3"/>
              </a:rPr>
              <a:t>http://chinaplus.cri.cn/news/business/12/20180820/172809.html</a:t>
            </a:r>
            <a:r>
              <a:rPr lang="cs" sz="1200">
                <a:solidFill>
                  <a:srgbClr val="666666"/>
                </a:solidFill>
                <a:highlight>
                  <a:srgbClr val="FFFFFF"/>
                </a:highlight>
              </a:rPr>
              <a:t> 1:57)</a:t>
            </a:r>
            <a:endParaRPr sz="1200">
              <a:solidFill>
                <a:srgbClr val="666666"/>
              </a:solidFill>
              <a:highlight>
                <a:srgbClr val="FFFFFF"/>
              </a:highlight>
            </a:endParaRPr>
          </a:p>
          <a:p>
            <a:pPr indent="0" lvl="0" marL="0" rtl="0" algn="l">
              <a:lnSpc>
                <a:spcPct val="127272"/>
              </a:lnSpc>
              <a:spcBef>
                <a:spcPts val="1600"/>
              </a:spcBef>
              <a:spcAft>
                <a:spcPts val="0"/>
              </a:spcAft>
              <a:buClr>
                <a:srgbClr val="000000"/>
              </a:buClr>
              <a:buSzPts val="1100"/>
              <a:buFont typeface="Arial"/>
              <a:buNone/>
            </a:pPr>
            <a:r>
              <a:rPr b="1" lang="cs" sz="2000">
                <a:solidFill>
                  <a:srgbClr val="000000"/>
                </a:solidFill>
              </a:rPr>
              <a:t>Nuctech Warsaw</a:t>
            </a:r>
            <a:endParaRPr b="1" sz="2000">
              <a:solidFill>
                <a:srgbClr val="000000"/>
              </a:solidFill>
            </a:endParaRPr>
          </a:p>
          <a:p>
            <a:pPr indent="-311150" lvl="0" marL="457200" rtl="0" algn="l">
              <a:lnSpc>
                <a:spcPct val="119444"/>
              </a:lnSpc>
              <a:spcBef>
                <a:spcPts val="0"/>
              </a:spcBef>
              <a:spcAft>
                <a:spcPts val="0"/>
              </a:spcAft>
              <a:buClr>
                <a:srgbClr val="666666"/>
              </a:buClr>
              <a:buSzPts val="1300"/>
              <a:buChar char="-"/>
            </a:pPr>
            <a:r>
              <a:rPr lang="cs" sz="1200">
                <a:solidFill>
                  <a:srgbClr val="666666"/>
                </a:solidFill>
                <a:highlight>
                  <a:srgbClr val="FFFFFF"/>
                </a:highlight>
              </a:rPr>
              <a:t>a global provider of technology services in the fields of security and inspection for customs, airports, ports, railways and major events</a:t>
            </a:r>
            <a:endParaRPr sz="1200">
              <a:solidFill>
                <a:srgbClr val="666666"/>
              </a:solidFill>
              <a:highlight>
                <a:srgbClr val="FFFFFF"/>
              </a:highlight>
            </a:endParaRPr>
          </a:p>
          <a:p>
            <a:pPr indent="-304800" lvl="0" marL="457200" rtl="0" algn="l">
              <a:lnSpc>
                <a:spcPct val="119444"/>
              </a:lnSpc>
              <a:spcBef>
                <a:spcPts val="0"/>
              </a:spcBef>
              <a:spcAft>
                <a:spcPts val="0"/>
              </a:spcAft>
              <a:buClr>
                <a:srgbClr val="666666"/>
              </a:buClr>
              <a:buSzPts val="1200"/>
              <a:buChar char="-"/>
            </a:pPr>
            <a:r>
              <a:rPr lang="cs" sz="1200">
                <a:solidFill>
                  <a:srgbClr val="666666"/>
                </a:solidFill>
              </a:rPr>
              <a:t>office and production plant in Kobyłka </a:t>
            </a:r>
            <a:r>
              <a:rPr lang="cs" sz="1200">
                <a:solidFill>
                  <a:srgbClr val="666666"/>
                </a:solidFill>
                <a:highlight>
                  <a:srgbClr val="FFFFFF"/>
                </a:highlight>
              </a:rPr>
              <a:t>covering an area of 6,000 square meters</a:t>
            </a:r>
            <a:endParaRPr sz="1200">
              <a:solidFill>
                <a:srgbClr val="666666"/>
              </a:solidFill>
              <a:highlight>
                <a:srgbClr val="FFFFFF"/>
              </a:highlight>
            </a:endParaRPr>
          </a:p>
          <a:p>
            <a:pPr indent="-304800" lvl="0" marL="457200" rtl="0" algn="l">
              <a:lnSpc>
                <a:spcPct val="119444"/>
              </a:lnSpc>
              <a:spcBef>
                <a:spcPts val="0"/>
              </a:spcBef>
              <a:spcAft>
                <a:spcPts val="0"/>
              </a:spcAft>
              <a:buClr>
                <a:srgbClr val="666666"/>
              </a:buClr>
              <a:buSzPts val="1200"/>
              <a:buChar char="-"/>
            </a:pPr>
            <a:r>
              <a:rPr lang="cs" sz="1200">
                <a:solidFill>
                  <a:srgbClr val="666666"/>
                </a:solidFill>
                <a:highlight>
                  <a:srgbClr val="FFFFFF"/>
                </a:highlight>
              </a:rPr>
              <a:t>investment valued at 11 million U.S. dollars</a:t>
            </a:r>
            <a:endParaRPr sz="1200">
              <a:solidFill>
                <a:srgbClr val="666666"/>
              </a:solidFill>
              <a:highlight>
                <a:srgbClr val="FFFFFF"/>
              </a:highlight>
            </a:endParaRPr>
          </a:p>
          <a:p>
            <a:pPr indent="0" lvl="0" marL="457200" rtl="0" algn="l">
              <a:spcBef>
                <a:spcPts val="0"/>
              </a:spcBef>
              <a:spcAft>
                <a:spcPts val="0"/>
              </a:spcAft>
              <a:buNone/>
            </a:pPr>
            <a:r>
              <a:t/>
            </a:r>
            <a:endParaRPr sz="1300">
              <a:solidFill>
                <a:srgbClr val="666666"/>
              </a:solidFill>
              <a:highlight>
                <a:srgbClr val="FFFFFF"/>
              </a:highlight>
            </a:endParaRPr>
          </a:p>
          <a:p>
            <a:pPr indent="0" lvl="0" marL="457200" rtl="0" algn="l">
              <a:spcBef>
                <a:spcPts val="1600"/>
              </a:spcBef>
              <a:spcAft>
                <a:spcPts val="0"/>
              </a:spcAft>
              <a:buNone/>
            </a:pPr>
            <a:r>
              <a:t/>
            </a:r>
            <a:endParaRPr sz="1050">
              <a:solidFill>
                <a:schemeClr val="dk1"/>
              </a:solidFill>
              <a:highlight>
                <a:srgbClr val="FFFFFF"/>
              </a:highlight>
            </a:endParaRPr>
          </a:p>
          <a:p>
            <a:pPr indent="0" lvl="0" marL="0" rtl="0" algn="l">
              <a:spcBef>
                <a:spcPts val="1600"/>
              </a:spcBef>
              <a:spcAft>
                <a:spcPts val="1600"/>
              </a:spcAft>
              <a:buNone/>
            </a:pPr>
            <a:r>
              <a:t/>
            </a:r>
            <a:endParaRPr>
              <a:solidFill>
                <a:schemeClr val="dk1"/>
              </a:solidFill>
              <a:highlight>
                <a:srgbClr val="FFFFFF"/>
              </a:highlight>
            </a:endParaRPr>
          </a:p>
        </p:txBody>
      </p:sp>
      <p:pic>
        <p:nvPicPr>
          <p:cNvPr id="175" name="Google Shape;175;p29"/>
          <p:cNvPicPr preferRelativeResize="0"/>
          <p:nvPr/>
        </p:nvPicPr>
        <p:blipFill rotWithShape="1">
          <a:blip r:embed="rId4">
            <a:alphaModFix/>
          </a:blip>
          <a:srcRect b="0" l="0" r="72289" t="15340"/>
          <a:stretch/>
        </p:blipFill>
        <p:spPr>
          <a:xfrm>
            <a:off x="7690900" y="0"/>
            <a:ext cx="1327650" cy="806375"/>
          </a:xfrm>
          <a:prstGeom prst="rect">
            <a:avLst/>
          </a:prstGeom>
          <a:noFill/>
          <a:ln>
            <a:noFill/>
          </a:ln>
        </p:spPr>
      </p:pic>
      <p:pic>
        <p:nvPicPr>
          <p:cNvPr id="176" name="Google Shape;176;p29"/>
          <p:cNvPicPr preferRelativeResize="0"/>
          <p:nvPr/>
        </p:nvPicPr>
        <p:blipFill>
          <a:blip r:embed="rId5">
            <a:alphaModFix/>
          </a:blip>
          <a:stretch>
            <a:fillRect/>
          </a:stretch>
        </p:blipFill>
        <p:spPr>
          <a:xfrm>
            <a:off x="7316818" y="4211400"/>
            <a:ext cx="1701733" cy="932100"/>
          </a:xfrm>
          <a:prstGeom prst="rect">
            <a:avLst/>
          </a:prstGeom>
          <a:noFill/>
          <a:ln>
            <a:noFill/>
          </a:ln>
        </p:spPr>
      </p:pic>
      <p:pic>
        <p:nvPicPr>
          <p:cNvPr id="177" name="Google Shape;177;p29"/>
          <p:cNvPicPr preferRelativeResize="0"/>
          <p:nvPr/>
        </p:nvPicPr>
        <p:blipFill>
          <a:blip r:embed="rId6">
            <a:alphaModFix/>
          </a:blip>
          <a:stretch>
            <a:fillRect/>
          </a:stretch>
        </p:blipFill>
        <p:spPr>
          <a:xfrm>
            <a:off x="8252498" y="1449825"/>
            <a:ext cx="766053" cy="806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cs"/>
              <a:t>SLOVAKIA</a:t>
            </a:r>
            <a:endParaRPr b="1"/>
          </a:p>
        </p:txBody>
      </p:sp>
      <p:sp>
        <p:nvSpPr>
          <p:cNvPr id="183" name="Google Shape;183;p30"/>
          <p:cNvSpPr txBox="1"/>
          <p:nvPr>
            <p:ph idx="1" type="body"/>
          </p:nvPr>
        </p:nvSpPr>
        <p:spPr>
          <a:xfrm>
            <a:off x="311700" y="891350"/>
            <a:ext cx="8520600" cy="4105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cs"/>
              <a:t>complicated foreign policy towards China</a:t>
            </a:r>
            <a:endParaRPr/>
          </a:p>
          <a:p>
            <a:pPr indent="-342900" lvl="0" marL="457200" rtl="0" algn="l">
              <a:spcBef>
                <a:spcPts val="0"/>
              </a:spcBef>
              <a:spcAft>
                <a:spcPts val="0"/>
              </a:spcAft>
              <a:buSzPts val="1800"/>
              <a:buChar char="-"/>
            </a:pPr>
            <a:r>
              <a:rPr lang="cs"/>
              <a:t>no Chinese </a:t>
            </a:r>
            <a:r>
              <a:rPr lang="cs"/>
              <a:t>investments</a:t>
            </a:r>
            <a:r>
              <a:rPr lang="cs"/>
              <a:t> prior 2007 in general</a:t>
            </a:r>
            <a:endParaRPr/>
          </a:p>
          <a:p>
            <a:pPr indent="0" lvl="0" marL="457200" rtl="0" algn="l">
              <a:spcBef>
                <a:spcPts val="1600"/>
              </a:spcBef>
              <a:spcAft>
                <a:spcPts val="0"/>
              </a:spcAft>
              <a:buNone/>
            </a:pPr>
            <a:r>
              <a:t/>
            </a:r>
            <a:endParaRPr/>
          </a:p>
          <a:p>
            <a:pPr indent="0" lvl="0" marL="457200" rtl="0" algn="l">
              <a:spcBef>
                <a:spcPts val="1600"/>
              </a:spcBef>
              <a:spcAft>
                <a:spcPts val="0"/>
              </a:spcAft>
              <a:buNone/>
            </a:pPr>
            <a:r>
              <a:t/>
            </a:r>
            <a:endParaRPr/>
          </a:p>
          <a:p>
            <a:pPr indent="0" lvl="0" marL="457200" rtl="0" algn="l">
              <a:spcBef>
                <a:spcPts val="1600"/>
              </a:spcBef>
              <a:spcAft>
                <a:spcPts val="0"/>
              </a:spcAft>
              <a:buNone/>
            </a:pPr>
            <a:r>
              <a:t/>
            </a:r>
            <a:endParaRPr/>
          </a:p>
          <a:p>
            <a:pPr indent="-342900" lvl="0" marL="457200" rtl="0" algn="l">
              <a:spcBef>
                <a:spcPts val="1600"/>
              </a:spcBef>
              <a:spcAft>
                <a:spcPts val="0"/>
              </a:spcAft>
              <a:buSzPts val="1800"/>
              <a:buChar char="-"/>
            </a:pPr>
            <a:r>
              <a:rPr lang="cs"/>
              <a:t>not a typical developed country with desired technology or brands </a:t>
            </a:r>
            <a:endParaRPr/>
          </a:p>
          <a:p>
            <a:pPr indent="-342900" lvl="0" marL="457200" rtl="0" algn="l">
              <a:spcBef>
                <a:spcPts val="0"/>
              </a:spcBef>
              <a:spcAft>
                <a:spcPts val="0"/>
              </a:spcAft>
              <a:buSzPts val="1800"/>
              <a:buChar char="-"/>
            </a:pPr>
            <a:r>
              <a:rPr lang="cs"/>
              <a:t>not a developing country rich on primary materials</a:t>
            </a:r>
            <a:endParaRPr/>
          </a:p>
          <a:p>
            <a:pPr indent="-342900" lvl="0" marL="457200" rtl="0" algn="l">
              <a:spcBef>
                <a:spcPts val="0"/>
              </a:spcBef>
              <a:spcAft>
                <a:spcPts val="0"/>
              </a:spcAft>
              <a:buSzPts val="1800"/>
              <a:buChar char="-"/>
            </a:pPr>
            <a:r>
              <a:rPr lang="cs"/>
              <a:t>a small country</a:t>
            </a:r>
            <a:endParaRPr/>
          </a:p>
          <a:p>
            <a:pPr indent="-342900" lvl="0" marL="457200" rtl="0" algn="l">
              <a:spcBef>
                <a:spcPts val="0"/>
              </a:spcBef>
              <a:spcAft>
                <a:spcPts val="0"/>
              </a:spcAft>
              <a:buSzPts val="1800"/>
              <a:buChar char="-"/>
            </a:pPr>
            <a:r>
              <a:rPr lang="cs"/>
              <a:t>landlocked geographical position</a:t>
            </a:r>
            <a:endParaRPr/>
          </a:p>
          <a:p>
            <a:pPr indent="-342900" lvl="0" marL="457200" rtl="0" algn="l">
              <a:spcBef>
                <a:spcPts val="0"/>
              </a:spcBef>
              <a:spcAft>
                <a:spcPts val="0"/>
              </a:spcAft>
              <a:buSzPts val="1800"/>
              <a:buChar char="-"/>
            </a:pPr>
            <a:r>
              <a:rPr lang="cs"/>
              <a:t>shortest border with western countries...</a:t>
            </a:r>
            <a:endParaRPr/>
          </a:p>
        </p:txBody>
      </p:sp>
      <p:pic>
        <p:nvPicPr>
          <p:cNvPr id="184" name="Google Shape;184;p30"/>
          <p:cNvPicPr preferRelativeResize="0"/>
          <p:nvPr/>
        </p:nvPicPr>
        <p:blipFill>
          <a:blip r:embed="rId3">
            <a:alphaModFix/>
          </a:blip>
          <a:stretch>
            <a:fillRect/>
          </a:stretch>
        </p:blipFill>
        <p:spPr>
          <a:xfrm>
            <a:off x="6498025" y="186150"/>
            <a:ext cx="2415425" cy="1625775"/>
          </a:xfrm>
          <a:prstGeom prst="rect">
            <a:avLst/>
          </a:prstGeom>
          <a:noFill/>
          <a:ln>
            <a:noFill/>
          </a:ln>
        </p:spPr>
      </p:pic>
      <p:sp>
        <p:nvSpPr>
          <p:cNvPr id="185" name="Google Shape;185;p30"/>
          <p:cNvSpPr/>
          <p:nvPr/>
        </p:nvSpPr>
        <p:spPr>
          <a:xfrm>
            <a:off x="599100" y="1914200"/>
            <a:ext cx="1826400" cy="1037400"/>
          </a:xfrm>
          <a:prstGeom prst="wedgeRectCallout">
            <a:avLst>
              <a:gd fmla="val -20833" name="adj1"/>
              <a:gd fmla="val 62500" name="adj2"/>
            </a:avLst>
          </a:prstGeom>
          <a:solidFill>
            <a:schemeClr val="lt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cs" sz="1800">
                <a:solidFill>
                  <a:srgbClr val="666666"/>
                </a:solidFill>
              </a:rPr>
              <a:t>Why not?</a:t>
            </a:r>
            <a:endParaRPr sz="1800">
              <a:solidFill>
                <a:srgbClr val="6666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185"/>
                                        </p:tgtEl>
                                        <p:attrNameLst>
                                          <p:attrName>style.visibility</p:attrName>
                                        </p:attrNameLst>
                                      </p:cBhvr>
                                      <p:to>
                                        <p:strVal val="visible"/>
                                      </p:to>
                                    </p:set>
                                    <p:anim calcmode="lin" valueType="num">
                                      <p:cBhvr additive="base">
                                        <p:cTn dur="1000"/>
                                        <p:tgtEl>
                                          <p:spTgt spid="18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pic>
        <p:nvPicPr>
          <p:cNvPr id="190" name="Google Shape;190;p31"/>
          <p:cNvPicPr preferRelativeResize="0"/>
          <p:nvPr/>
        </p:nvPicPr>
        <p:blipFill>
          <a:blip r:embed="rId3">
            <a:alphaModFix/>
          </a:blip>
          <a:stretch>
            <a:fillRect/>
          </a:stretch>
        </p:blipFill>
        <p:spPr>
          <a:xfrm>
            <a:off x="7562725" y="154575"/>
            <a:ext cx="1482250" cy="1482250"/>
          </a:xfrm>
          <a:prstGeom prst="rect">
            <a:avLst/>
          </a:prstGeom>
          <a:noFill/>
          <a:ln>
            <a:noFill/>
          </a:ln>
        </p:spPr>
      </p:pic>
      <p:sp>
        <p:nvSpPr>
          <p:cNvPr id="191" name="Google Shape;191;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cs">
                <a:highlight>
                  <a:srgbClr val="FFFFFF"/>
                </a:highlight>
              </a:rPr>
              <a:t>Leyard Shenzhen Opto Electronics</a:t>
            </a:r>
            <a:endParaRPr b="1"/>
          </a:p>
        </p:txBody>
      </p:sp>
      <p:sp>
        <p:nvSpPr>
          <p:cNvPr id="192" name="Google Shape;192;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rgbClr val="666666"/>
              </a:buClr>
              <a:buSzPts val="1300"/>
              <a:buChar char="-"/>
            </a:pPr>
            <a:r>
              <a:rPr lang="cs" sz="1300">
                <a:solidFill>
                  <a:srgbClr val="666666"/>
                </a:solidFill>
                <a:highlight>
                  <a:srgbClr val="FFFFFF"/>
                </a:highlight>
              </a:rPr>
              <a:t>production facility for large-scale display screens </a:t>
            </a:r>
            <a:endParaRPr sz="1300">
              <a:solidFill>
                <a:srgbClr val="666666"/>
              </a:solidFill>
              <a:highlight>
                <a:srgbClr val="FFFFFF"/>
              </a:highlight>
            </a:endParaRPr>
          </a:p>
          <a:p>
            <a:pPr indent="-311150" lvl="0" marL="457200" rtl="0" algn="l">
              <a:spcBef>
                <a:spcPts val="0"/>
              </a:spcBef>
              <a:spcAft>
                <a:spcPts val="0"/>
              </a:spcAft>
              <a:buClr>
                <a:srgbClr val="666666"/>
              </a:buClr>
              <a:buSzPts val="1300"/>
              <a:buChar char="-"/>
            </a:pPr>
            <a:r>
              <a:rPr lang="cs" sz="1300">
                <a:solidFill>
                  <a:srgbClr val="666666"/>
                </a:solidFill>
                <a:highlight>
                  <a:srgbClr val="FFFFFF"/>
                </a:highlight>
              </a:rPr>
              <a:t>investment valued around  2,6 million USD with a planned further 3,4 million USD investment</a:t>
            </a:r>
            <a:endParaRPr sz="1300">
              <a:solidFill>
                <a:srgbClr val="666666"/>
              </a:solidFill>
              <a:highlight>
                <a:srgbClr val="FFFFFF"/>
              </a:highlight>
            </a:endParaRPr>
          </a:p>
          <a:p>
            <a:pPr indent="-311150" lvl="0" marL="457200" rtl="0" algn="l">
              <a:spcBef>
                <a:spcPts val="0"/>
              </a:spcBef>
              <a:spcAft>
                <a:spcPts val="0"/>
              </a:spcAft>
              <a:buClr>
                <a:srgbClr val="666666"/>
              </a:buClr>
              <a:buSzPts val="1300"/>
              <a:buChar char="-"/>
            </a:pPr>
            <a:r>
              <a:rPr lang="cs" sz="1300">
                <a:solidFill>
                  <a:srgbClr val="666666"/>
                </a:solidFill>
                <a:highlight>
                  <a:srgbClr val="FFFFFF"/>
                </a:highlight>
              </a:rPr>
              <a:t>created around 200 workplaces </a:t>
            </a:r>
            <a:endParaRPr sz="1300">
              <a:solidFill>
                <a:srgbClr val="666666"/>
              </a:solidFill>
            </a:endParaRPr>
          </a:p>
          <a:p>
            <a:pPr indent="0" lvl="0" marL="0" rtl="0" algn="l">
              <a:spcBef>
                <a:spcPts val="1600"/>
              </a:spcBef>
              <a:spcAft>
                <a:spcPts val="0"/>
              </a:spcAft>
              <a:buNone/>
            </a:pPr>
            <a:r>
              <a:rPr b="1" lang="cs" sz="2800">
                <a:solidFill>
                  <a:schemeClr val="dk1"/>
                </a:solidFill>
              </a:rPr>
              <a:t>Flameshoes s.r.o.</a:t>
            </a:r>
            <a:r>
              <a:rPr b="1" lang="cs" sz="2800">
                <a:solidFill>
                  <a:srgbClr val="333333"/>
                </a:solidFill>
                <a:highlight>
                  <a:srgbClr val="FFFFFF"/>
                </a:highlight>
              </a:rPr>
              <a:t> </a:t>
            </a:r>
            <a:endParaRPr sz="1300">
              <a:solidFill>
                <a:srgbClr val="333333"/>
              </a:solidFill>
              <a:highlight>
                <a:srgbClr val="FFFFFF"/>
              </a:highlight>
            </a:endParaRPr>
          </a:p>
          <a:p>
            <a:pPr indent="-311150" lvl="0" marL="457200" rtl="0" algn="l">
              <a:spcBef>
                <a:spcPts val="1600"/>
              </a:spcBef>
              <a:spcAft>
                <a:spcPts val="0"/>
              </a:spcAft>
              <a:buSzPts val="1300"/>
              <a:buChar char="-"/>
            </a:pPr>
            <a:r>
              <a:rPr lang="cs" sz="1300"/>
              <a:t>Chinese investor opened a new plant (2015) focused on a shoe production</a:t>
            </a:r>
            <a:endParaRPr sz="1300"/>
          </a:p>
          <a:p>
            <a:pPr indent="-311150" lvl="0" marL="457200" rtl="0" algn="l">
              <a:spcBef>
                <a:spcPts val="0"/>
              </a:spcBef>
              <a:spcAft>
                <a:spcPts val="0"/>
              </a:spcAft>
              <a:buSzPts val="1300"/>
              <a:buChar char="-"/>
            </a:pPr>
            <a:r>
              <a:rPr lang="cs" sz="1300"/>
              <a:t>investment valued around 16 million USD (Slovakia paid 5 million USD)</a:t>
            </a:r>
            <a:endParaRPr sz="1300"/>
          </a:p>
          <a:p>
            <a:pPr indent="-311150" lvl="0" marL="457200" rtl="0" algn="l">
              <a:spcBef>
                <a:spcPts val="0"/>
              </a:spcBef>
              <a:spcAft>
                <a:spcPts val="0"/>
              </a:spcAft>
              <a:buSzPts val="1300"/>
              <a:buChar char="-"/>
            </a:pPr>
            <a:r>
              <a:rPr lang="cs" sz="1300"/>
              <a:t>created around 200 workplaces</a:t>
            </a:r>
            <a:endParaRPr sz="1300">
              <a:solidFill>
                <a:srgbClr val="333333"/>
              </a:solidFill>
              <a:highlight>
                <a:srgbClr val="FFFFFF"/>
              </a:highlight>
            </a:endParaRPr>
          </a:p>
          <a:p>
            <a:pPr indent="0" lvl="0" marL="0" rtl="0" algn="l">
              <a:spcBef>
                <a:spcPts val="1600"/>
              </a:spcBef>
              <a:spcAft>
                <a:spcPts val="1600"/>
              </a:spcAft>
              <a:buNone/>
            </a:pPr>
            <a:r>
              <a:t/>
            </a:r>
            <a:endParaRPr b="1" sz="2400">
              <a:solidFill>
                <a:srgbClr val="333333"/>
              </a:solidFill>
              <a:highlight>
                <a:srgbClr val="FFFFFF"/>
              </a:highlight>
            </a:endParaRPr>
          </a:p>
        </p:txBody>
      </p:sp>
      <p:pic>
        <p:nvPicPr>
          <p:cNvPr id="193" name="Google Shape;193;p31"/>
          <p:cNvPicPr preferRelativeResize="0"/>
          <p:nvPr/>
        </p:nvPicPr>
        <p:blipFill>
          <a:blip r:embed="rId4">
            <a:alphaModFix/>
          </a:blip>
          <a:stretch>
            <a:fillRect/>
          </a:stretch>
        </p:blipFill>
        <p:spPr>
          <a:xfrm>
            <a:off x="6470475" y="3273119"/>
            <a:ext cx="2574500" cy="1718100"/>
          </a:xfrm>
          <a:prstGeom prst="rect">
            <a:avLst/>
          </a:prstGeom>
          <a:noFill/>
          <a:ln>
            <a:noFill/>
          </a:ln>
        </p:spPr>
      </p:pic>
      <p:pic>
        <p:nvPicPr>
          <p:cNvPr id="194" name="Google Shape;194;p31"/>
          <p:cNvPicPr preferRelativeResize="0"/>
          <p:nvPr/>
        </p:nvPicPr>
        <p:blipFill>
          <a:blip r:embed="rId5">
            <a:alphaModFix/>
          </a:blip>
          <a:stretch>
            <a:fillRect/>
          </a:stretch>
        </p:blipFill>
        <p:spPr>
          <a:xfrm>
            <a:off x="2110375" y="3996375"/>
            <a:ext cx="1891750" cy="1147125"/>
          </a:xfrm>
          <a:prstGeom prst="rect">
            <a:avLst/>
          </a:prstGeom>
          <a:noFill/>
          <a:ln>
            <a:noFill/>
          </a:ln>
        </p:spPr>
      </p:pic>
      <p:pic>
        <p:nvPicPr>
          <p:cNvPr id="195" name="Google Shape;195;p31"/>
          <p:cNvPicPr preferRelativeResize="0"/>
          <p:nvPr/>
        </p:nvPicPr>
        <p:blipFill>
          <a:blip r:embed="rId6">
            <a:alphaModFix/>
          </a:blip>
          <a:stretch>
            <a:fillRect/>
          </a:stretch>
        </p:blipFill>
        <p:spPr>
          <a:xfrm>
            <a:off x="4444188" y="3559275"/>
            <a:ext cx="1584224" cy="1584224"/>
          </a:xfrm>
          <a:prstGeom prst="rect">
            <a:avLst/>
          </a:prstGeom>
          <a:noFill/>
          <a:ln>
            <a:noFill/>
          </a:ln>
        </p:spPr>
      </p:pic>
      <p:pic>
        <p:nvPicPr>
          <p:cNvPr id="196" name="Google Shape;196;p31"/>
          <p:cNvPicPr preferRelativeResize="0"/>
          <p:nvPr/>
        </p:nvPicPr>
        <p:blipFill>
          <a:blip r:embed="rId7">
            <a:alphaModFix/>
          </a:blip>
          <a:stretch>
            <a:fillRect/>
          </a:stretch>
        </p:blipFill>
        <p:spPr>
          <a:xfrm>
            <a:off x="311704" y="3996371"/>
            <a:ext cx="1720670" cy="1147125"/>
          </a:xfrm>
          <a:prstGeom prst="rect">
            <a:avLst/>
          </a:prstGeom>
          <a:noFill/>
          <a:ln>
            <a:noFill/>
          </a:ln>
        </p:spPr>
      </p:pic>
      <p:pic>
        <p:nvPicPr>
          <p:cNvPr id="197" name="Google Shape;197;p31"/>
          <p:cNvPicPr preferRelativeResize="0"/>
          <p:nvPr/>
        </p:nvPicPr>
        <p:blipFill>
          <a:blip r:embed="rId8">
            <a:alphaModFix/>
          </a:blip>
          <a:stretch>
            <a:fillRect/>
          </a:stretch>
        </p:blipFill>
        <p:spPr>
          <a:xfrm>
            <a:off x="6028400" y="3273125"/>
            <a:ext cx="3077192" cy="1718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idx="1" type="subTitle"/>
          </p:nvPr>
        </p:nvSpPr>
        <p:spPr>
          <a:xfrm>
            <a:off x="311700" y="41717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cs" sz="2400">
                <a:solidFill>
                  <a:srgbClr val="434343"/>
                </a:solidFill>
              </a:rPr>
              <a:t>Visegrád 4</a:t>
            </a:r>
            <a:endParaRPr b="1" sz="2400">
              <a:solidFill>
                <a:srgbClr val="434343"/>
              </a:solidFill>
            </a:endParaRPr>
          </a:p>
        </p:txBody>
      </p:sp>
      <p:sp>
        <p:nvSpPr>
          <p:cNvPr id="61" name="Google Shape;61;p14"/>
          <p:cNvSpPr txBox="1"/>
          <p:nvPr/>
        </p:nvSpPr>
        <p:spPr>
          <a:xfrm>
            <a:off x="358200" y="1131100"/>
            <a:ext cx="8427600" cy="32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cs" sz="1800">
                <a:solidFill>
                  <a:srgbClr val="434343"/>
                </a:solidFill>
              </a:rPr>
              <a:t>Visegrád Group, V4</a:t>
            </a:r>
            <a:br>
              <a:rPr lang="cs" sz="1800">
                <a:solidFill>
                  <a:srgbClr val="434343"/>
                </a:solidFill>
              </a:rPr>
            </a:br>
            <a:r>
              <a:rPr lang="cs" sz="1800">
                <a:solidFill>
                  <a:srgbClr val="434343"/>
                </a:solidFill>
              </a:rPr>
              <a:t>15 February 1991 (as Visegrad Triangle)</a:t>
            </a:r>
            <a:endParaRPr sz="1800">
              <a:solidFill>
                <a:srgbClr val="434343"/>
              </a:solidFill>
            </a:endParaRPr>
          </a:p>
          <a:p>
            <a:pPr indent="0" lvl="0" marL="0" rtl="0" algn="l">
              <a:spcBef>
                <a:spcPts val="0"/>
              </a:spcBef>
              <a:spcAft>
                <a:spcPts val="0"/>
              </a:spcAft>
              <a:buNone/>
            </a:pPr>
            <a:r>
              <a:rPr lang="cs" sz="1800">
                <a:solidFill>
                  <a:srgbClr val="434343"/>
                </a:solidFill>
                <a:highlight>
                  <a:srgbClr val="FFFFFF"/>
                </a:highlight>
              </a:rPr>
              <a:t>– the</a:t>
            </a:r>
            <a:r>
              <a:rPr b="1" lang="cs" sz="1800">
                <a:solidFill>
                  <a:srgbClr val="434343"/>
                </a:solidFill>
                <a:highlight>
                  <a:srgbClr val="FFFFFF"/>
                </a:highlight>
              </a:rPr>
              <a:t> Czech Republic, Hungary, Poland and Slovakia</a:t>
            </a:r>
            <a:endParaRPr b="1" sz="1800">
              <a:solidFill>
                <a:srgbClr val="434343"/>
              </a:solidFill>
              <a:highlight>
                <a:srgbClr val="FFFFFF"/>
              </a:highlight>
            </a:endParaRPr>
          </a:p>
          <a:p>
            <a:pPr indent="0" lvl="0" marL="0" rtl="0" algn="l">
              <a:spcBef>
                <a:spcPts val="0"/>
              </a:spcBef>
              <a:spcAft>
                <a:spcPts val="0"/>
              </a:spcAft>
              <a:buNone/>
            </a:pPr>
            <a:r>
              <a:rPr b="1" lang="cs" sz="1800">
                <a:solidFill>
                  <a:srgbClr val="434343"/>
                </a:solidFill>
                <a:highlight>
                  <a:srgbClr val="FFFFFF"/>
                </a:highlight>
              </a:rPr>
              <a:t>2004 EU</a:t>
            </a:r>
            <a:br>
              <a:rPr b="1" lang="cs" sz="1800">
                <a:solidFill>
                  <a:srgbClr val="434343"/>
                </a:solidFill>
                <a:highlight>
                  <a:srgbClr val="FFFFFF"/>
                </a:highlight>
              </a:rPr>
            </a:br>
            <a:r>
              <a:rPr b="1" lang="cs" sz="1800">
                <a:solidFill>
                  <a:srgbClr val="434343"/>
                </a:solidFill>
                <a:highlight>
                  <a:srgbClr val="FFFFFF"/>
                </a:highlight>
              </a:rPr>
              <a:t>2011 16+1</a:t>
            </a:r>
            <a:br>
              <a:rPr b="1" lang="cs" sz="1800">
                <a:solidFill>
                  <a:srgbClr val="434343"/>
                </a:solidFill>
                <a:highlight>
                  <a:srgbClr val="FFFFFF"/>
                </a:highlight>
              </a:rPr>
            </a:br>
            <a:endParaRPr b="1" sz="1800">
              <a:solidFill>
                <a:srgbClr val="222222"/>
              </a:solidFill>
              <a:highlight>
                <a:srgbClr val="FFFFFF"/>
              </a:highlight>
            </a:endParaRPr>
          </a:p>
          <a:p>
            <a:pPr indent="0" lvl="0" marL="0" rtl="0" algn="l">
              <a:lnSpc>
                <a:spcPct val="115000"/>
              </a:lnSpc>
              <a:spcBef>
                <a:spcPts val="0"/>
              </a:spcBef>
              <a:spcAft>
                <a:spcPts val="0"/>
              </a:spcAft>
              <a:buNone/>
            </a:pPr>
            <a:r>
              <a:rPr lang="cs">
                <a:solidFill>
                  <a:srgbClr val="222222"/>
                </a:solidFill>
                <a:highlight>
                  <a:srgbClr val="FFFFFF"/>
                </a:highlight>
              </a:rPr>
              <a:t>Czech Republic (USD 36,784 per capita)</a:t>
            </a:r>
            <a:br>
              <a:rPr lang="cs">
                <a:solidFill>
                  <a:srgbClr val="222222"/>
                </a:solidFill>
                <a:highlight>
                  <a:srgbClr val="FFFFFF"/>
                </a:highlight>
              </a:rPr>
            </a:br>
            <a:r>
              <a:rPr lang="cs">
                <a:solidFill>
                  <a:srgbClr val="222222"/>
                </a:solidFill>
                <a:highlight>
                  <a:srgbClr val="FFFFFF"/>
                </a:highlight>
              </a:rPr>
              <a:t>Slovakia (USD 35,095 per capita)</a:t>
            </a:r>
            <a:br>
              <a:rPr lang="cs">
                <a:solidFill>
                  <a:srgbClr val="222222"/>
                </a:solidFill>
                <a:highlight>
                  <a:srgbClr val="FFFFFF"/>
                </a:highlight>
              </a:rPr>
            </a:br>
            <a:r>
              <a:rPr lang="cs">
                <a:solidFill>
                  <a:srgbClr val="222222"/>
                </a:solidFill>
                <a:highlight>
                  <a:srgbClr val="FFFFFF"/>
                </a:highlight>
              </a:rPr>
              <a:t>Poland (USD 31,430 per capita) </a:t>
            </a:r>
            <a:br>
              <a:rPr lang="cs">
                <a:solidFill>
                  <a:srgbClr val="222222"/>
                </a:solidFill>
                <a:highlight>
                  <a:srgbClr val="FFFFFF"/>
                </a:highlight>
              </a:rPr>
            </a:br>
            <a:r>
              <a:rPr lang="cs">
                <a:solidFill>
                  <a:srgbClr val="222222"/>
                </a:solidFill>
                <a:highlight>
                  <a:srgbClr val="FFFFFF"/>
                </a:highlight>
              </a:rPr>
              <a:t>Hungary (USD 31,370 per capita)</a:t>
            </a:r>
            <a:endParaRPr>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a:solidFill>
                <a:srgbClr val="222222"/>
              </a:solidFill>
              <a:highlight>
                <a:srgbClr val="FFFFFF"/>
              </a:highlight>
            </a:endParaRPr>
          </a:p>
          <a:p>
            <a:pPr indent="0" lvl="0" marL="0" rtl="0" algn="l">
              <a:spcBef>
                <a:spcPts val="0"/>
              </a:spcBef>
              <a:spcAft>
                <a:spcPts val="0"/>
              </a:spcAft>
              <a:buNone/>
            </a:pPr>
            <a:r>
              <a:t/>
            </a:r>
            <a:endParaRPr b="1" sz="1800">
              <a:solidFill>
                <a:srgbClr val="222222"/>
              </a:solidFill>
              <a:highlight>
                <a:srgbClr val="FFFFFF"/>
              </a:highlight>
            </a:endParaRPr>
          </a:p>
        </p:txBody>
      </p:sp>
      <p:pic>
        <p:nvPicPr>
          <p:cNvPr id="62" name="Google Shape;62;p14"/>
          <p:cNvPicPr preferRelativeResize="0"/>
          <p:nvPr/>
        </p:nvPicPr>
        <p:blipFill>
          <a:blip r:embed="rId3">
            <a:alphaModFix/>
          </a:blip>
          <a:stretch>
            <a:fillRect/>
          </a:stretch>
        </p:blipFill>
        <p:spPr>
          <a:xfrm>
            <a:off x="6379025" y="1329692"/>
            <a:ext cx="2453275" cy="287700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32"/>
          <p:cNvSpPr txBox="1"/>
          <p:nvPr>
            <p:ph idx="1" type="body"/>
          </p:nvPr>
        </p:nvSpPr>
        <p:spPr>
          <a:xfrm>
            <a:off x="58450" y="146125"/>
            <a:ext cx="9085500" cy="499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203" name="Google Shape;203;p32"/>
          <p:cNvPicPr preferRelativeResize="0"/>
          <p:nvPr/>
        </p:nvPicPr>
        <p:blipFill>
          <a:blip r:embed="rId3">
            <a:alphaModFix/>
          </a:blip>
          <a:stretch>
            <a:fillRect/>
          </a:stretch>
        </p:blipFill>
        <p:spPr>
          <a:xfrm>
            <a:off x="3238500" y="146125"/>
            <a:ext cx="2667000" cy="1905000"/>
          </a:xfrm>
          <a:prstGeom prst="rect">
            <a:avLst/>
          </a:prstGeom>
          <a:noFill/>
          <a:ln>
            <a:noFill/>
          </a:ln>
        </p:spPr>
      </p:pic>
      <p:pic>
        <p:nvPicPr>
          <p:cNvPr id="204" name="Google Shape;204;p32"/>
          <p:cNvPicPr preferRelativeResize="0"/>
          <p:nvPr/>
        </p:nvPicPr>
        <p:blipFill>
          <a:blip r:embed="rId4">
            <a:alphaModFix/>
          </a:blip>
          <a:stretch>
            <a:fillRect/>
          </a:stretch>
        </p:blipFill>
        <p:spPr>
          <a:xfrm>
            <a:off x="3352800" y="3267063"/>
            <a:ext cx="2438400" cy="1876425"/>
          </a:xfrm>
          <a:prstGeom prst="rect">
            <a:avLst/>
          </a:prstGeom>
          <a:noFill/>
          <a:ln>
            <a:noFill/>
          </a:ln>
        </p:spPr>
      </p:pic>
      <p:sp>
        <p:nvSpPr>
          <p:cNvPr id="205" name="Google Shape;205;p32"/>
          <p:cNvSpPr/>
          <p:nvPr/>
        </p:nvSpPr>
        <p:spPr>
          <a:xfrm>
            <a:off x="4257900" y="2228150"/>
            <a:ext cx="628200" cy="8619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2800"/>
                                        <p:tgtEl>
                                          <p:spTgt spid="205"/>
                                        </p:tgtEl>
                                      </p:cBhvr>
                                    </p:animEffect>
                                  </p:childTnLst>
                                </p:cTn>
                              </p:par>
                            </p:childTnLst>
                          </p:cTn>
                        </p:par>
                        <p:par>
                          <p:cTn fill="hold">
                            <p:stCondLst>
                              <p:cond delay="2800"/>
                            </p:stCondLst>
                            <p:childTnLst>
                              <p:par>
                                <p:cTn fill="hold" nodeType="after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2200"/>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33"/>
          <p:cNvSpPr txBox="1"/>
          <p:nvPr>
            <p:ph idx="1" type="body"/>
          </p:nvPr>
        </p:nvSpPr>
        <p:spPr>
          <a:xfrm>
            <a:off x="131500" y="160725"/>
            <a:ext cx="8700900" cy="4895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aseline="-25000" lang="cs" sz="1100">
                <a:solidFill>
                  <a:schemeClr val="dk1"/>
                </a:solidFill>
              </a:rPr>
              <a:t>http://ies.cass.cn/english/chinare/cere/201411/t20141105_2464733.shtml</a:t>
            </a:r>
            <a:endParaRPr baseline="-25000" sz="1100">
              <a:solidFill>
                <a:schemeClr val="dk1"/>
              </a:solidFill>
            </a:endParaRPr>
          </a:p>
          <a:p>
            <a:pPr indent="0" lvl="0" marL="0" rtl="0" algn="l">
              <a:lnSpc>
                <a:spcPct val="100000"/>
              </a:lnSpc>
              <a:spcBef>
                <a:spcPts val="0"/>
              </a:spcBef>
              <a:spcAft>
                <a:spcPts val="0"/>
              </a:spcAft>
              <a:buNone/>
            </a:pPr>
            <a:r>
              <a:rPr baseline="-25000" lang="cs" sz="1100">
                <a:solidFill>
                  <a:schemeClr val="dk1"/>
                </a:solidFill>
              </a:rPr>
              <a:t>https://sinopsis.cz/en/chinese-fdi-in-poland-still-just-wishful-thinking</a:t>
            </a:r>
            <a:endParaRPr baseline="-25000" sz="1100">
              <a:solidFill>
                <a:schemeClr val="dk1"/>
              </a:solidFill>
            </a:endParaRPr>
          </a:p>
          <a:p>
            <a:pPr indent="0" lvl="0" marL="0" rtl="0" algn="l">
              <a:lnSpc>
                <a:spcPct val="100000"/>
              </a:lnSpc>
              <a:spcBef>
                <a:spcPts val="0"/>
              </a:spcBef>
              <a:spcAft>
                <a:spcPts val="0"/>
              </a:spcAft>
              <a:buNone/>
            </a:pPr>
            <a:r>
              <a:rPr baseline="-25000" lang="cs" sz="1100">
                <a:solidFill>
                  <a:schemeClr val="dk1"/>
                </a:solidFill>
              </a:rPr>
              <a:t>https://polandin.com/37446245/chinese-company-to-invest-usd-45-mln-in-poland-to-build-factory</a:t>
            </a:r>
            <a:endParaRPr baseline="-25000" sz="1100">
              <a:solidFill>
                <a:schemeClr val="dk1"/>
              </a:solidFill>
            </a:endParaRPr>
          </a:p>
          <a:p>
            <a:pPr indent="0" lvl="0" marL="0" rtl="0" algn="l">
              <a:lnSpc>
                <a:spcPct val="100000"/>
              </a:lnSpc>
              <a:spcBef>
                <a:spcPts val="0"/>
              </a:spcBef>
              <a:spcAft>
                <a:spcPts val="0"/>
              </a:spcAft>
              <a:buNone/>
            </a:pPr>
            <a:r>
              <a:rPr baseline="-25000" lang="cs" sz="1100">
                <a:solidFill>
                  <a:schemeClr val="dk1"/>
                </a:solidFill>
              </a:rPr>
              <a:t>http://westdollar.com/sbdm/finance/a/20181117987250276.html</a:t>
            </a:r>
            <a:endParaRPr baseline="-25000" sz="1100">
              <a:solidFill>
                <a:schemeClr val="dk1"/>
              </a:solidFill>
            </a:endParaRPr>
          </a:p>
          <a:p>
            <a:pPr indent="0" lvl="0" marL="0" rtl="0" algn="l">
              <a:lnSpc>
                <a:spcPct val="100000"/>
              </a:lnSpc>
              <a:spcBef>
                <a:spcPts val="0"/>
              </a:spcBef>
              <a:spcAft>
                <a:spcPts val="0"/>
              </a:spcAft>
              <a:buNone/>
            </a:pPr>
            <a:r>
              <a:rPr baseline="-25000" lang="cs" sz="1100">
                <a:solidFill>
                  <a:schemeClr val="dk1"/>
                </a:solidFill>
              </a:rPr>
              <a:t>http://chinaplus.cri.cn/news/business/12/20180820/172809.html</a:t>
            </a:r>
            <a:endParaRPr baseline="-25000" sz="1100">
              <a:solidFill>
                <a:schemeClr val="dk1"/>
              </a:solidFill>
            </a:endParaRPr>
          </a:p>
          <a:p>
            <a:pPr indent="0" lvl="0" marL="0" rtl="0" algn="l">
              <a:lnSpc>
                <a:spcPct val="100000"/>
              </a:lnSpc>
              <a:spcBef>
                <a:spcPts val="0"/>
              </a:spcBef>
              <a:spcAft>
                <a:spcPts val="0"/>
              </a:spcAft>
              <a:buNone/>
            </a:pPr>
            <a:r>
              <a:rPr baseline="-25000" lang="cs" sz="1100">
                <a:solidFill>
                  <a:schemeClr val="dk1"/>
                </a:solidFill>
              </a:rPr>
              <a:t>http://en.thholding.com.cn/2017-10/18/c_107229.htm</a:t>
            </a:r>
            <a:endParaRPr baseline="-25000" sz="1100">
              <a:solidFill>
                <a:schemeClr val="dk1"/>
              </a:solidFill>
            </a:endParaRPr>
          </a:p>
          <a:p>
            <a:pPr indent="0" lvl="0" marL="0" rtl="0" algn="l">
              <a:lnSpc>
                <a:spcPct val="100000"/>
              </a:lnSpc>
              <a:spcBef>
                <a:spcPts val="0"/>
              </a:spcBef>
              <a:spcAft>
                <a:spcPts val="0"/>
              </a:spcAft>
              <a:buNone/>
            </a:pPr>
            <a:r>
              <a:rPr baseline="-25000" lang="cs" sz="1100">
                <a:solidFill>
                  <a:schemeClr val="dk1"/>
                </a:solidFill>
              </a:rPr>
              <a:t>http://www.chinadaily.com.cn/a/201809/29/WS5baf33d5a310eff3032804bf.html</a:t>
            </a:r>
            <a:endParaRPr baseline="-25000" sz="1100">
              <a:solidFill>
                <a:schemeClr val="dk1"/>
              </a:solidFill>
            </a:endParaRPr>
          </a:p>
          <a:p>
            <a:pPr indent="0" lvl="0" marL="0" rtl="0" algn="l">
              <a:lnSpc>
                <a:spcPct val="100000"/>
              </a:lnSpc>
              <a:spcBef>
                <a:spcPts val="0"/>
              </a:spcBef>
              <a:spcAft>
                <a:spcPts val="0"/>
              </a:spcAft>
              <a:buNone/>
            </a:pPr>
            <a:r>
              <a:rPr baseline="-25000" lang="cs" sz="1100">
                <a:solidFill>
                  <a:schemeClr val="dk1"/>
                </a:solidFill>
              </a:rPr>
              <a:t>http://www.xinhuanet.com/english/2017-10/16/c_136681761.htm</a:t>
            </a:r>
            <a:endParaRPr baseline="-25000" sz="1100">
              <a:solidFill>
                <a:schemeClr val="dk1"/>
              </a:solidFill>
            </a:endParaRPr>
          </a:p>
          <a:p>
            <a:pPr indent="0" lvl="0" marL="0" rtl="0" algn="l">
              <a:lnSpc>
                <a:spcPct val="100000"/>
              </a:lnSpc>
              <a:spcBef>
                <a:spcPts val="0"/>
              </a:spcBef>
              <a:spcAft>
                <a:spcPts val="0"/>
              </a:spcAft>
              <a:buNone/>
            </a:pPr>
            <a:r>
              <a:rPr baseline="-25000" lang="cs" sz="1100">
                <a:solidFill>
                  <a:schemeClr val="dk1"/>
                </a:solidFill>
              </a:rPr>
              <a:t>http://europe.chinadaily.com.cn/a/201809/29/WS5baf33d5a310eff3032804bf_2.html</a:t>
            </a:r>
            <a:endParaRPr baseline="-25000" sz="1100">
              <a:solidFill>
                <a:schemeClr val="dk1"/>
              </a:solidFill>
            </a:endParaRPr>
          </a:p>
          <a:p>
            <a:pPr indent="0" lvl="0" marL="0" rtl="0" algn="l">
              <a:lnSpc>
                <a:spcPct val="100000"/>
              </a:lnSpc>
              <a:spcBef>
                <a:spcPts val="0"/>
              </a:spcBef>
              <a:spcAft>
                <a:spcPts val="0"/>
              </a:spcAft>
              <a:buNone/>
            </a:pPr>
            <a:r>
              <a:rPr baseline="-25000" lang="cs" sz="1100">
                <a:solidFill>
                  <a:schemeClr val="dk1"/>
                </a:solidFill>
              </a:rPr>
              <a:t>http://chinaplus.cri.cn/news/business/12/20180820/172809.html</a:t>
            </a:r>
            <a:endParaRPr baseline="-25000" sz="1100">
              <a:solidFill>
                <a:schemeClr val="dk1"/>
              </a:solidFill>
            </a:endParaRPr>
          </a:p>
          <a:p>
            <a:pPr indent="0" lvl="0" marL="0" rtl="0" algn="l">
              <a:lnSpc>
                <a:spcPct val="100000"/>
              </a:lnSpc>
              <a:spcBef>
                <a:spcPts val="0"/>
              </a:spcBef>
              <a:spcAft>
                <a:spcPts val="0"/>
              </a:spcAft>
              <a:buNone/>
            </a:pPr>
            <a:r>
              <a:rPr baseline="-25000" lang="cs" sz="1100">
                <a:solidFill>
                  <a:schemeClr val="dk1"/>
                </a:solidFill>
              </a:rPr>
              <a:t>https://presov.korzar.sme.sk/c/7995693/cinsky-investor-otvoril-v-kruzlove-zavod-na-vyrobu-obuvi.html</a:t>
            </a:r>
            <a:endParaRPr baseline="-25000" sz="1100">
              <a:solidFill>
                <a:schemeClr val="dk1"/>
              </a:solidFill>
            </a:endParaRPr>
          </a:p>
          <a:p>
            <a:pPr indent="0" lvl="0" marL="0" rtl="0" algn="l">
              <a:lnSpc>
                <a:spcPct val="100000"/>
              </a:lnSpc>
              <a:spcBef>
                <a:spcPts val="0"/>
              </a:spcBef>
              <a:spcAft>
                <a:spcPts val="0"/>
              </a:spcAft>
              <a:buNone/>
            </a:pPr>
            <a:r>
              <a:rPr baseline="-25000" lang="cs" sz="1100">
                <a:solidFill>
                  <a:schemeClr val="dk1"/>
                </a:solidFill>
              </a:rPr>
              <a:t>https://www.researchgate.net/profile/Rudolf_Fuerst/publication/322068573_The_Czech_Republic_Receiving_the_First_Relevant_Chinese_Investments/links/5a4242fdaca272d29458f0c2/The-Czech-Republic-Receiving-the-First-Relevant-Chinese-Investments.pdf</a:t>
            </a:r>
            <a:endParaRPr baseline="-25000" sz="1100">
              <a:solidFill>
                <a:schemeClr val="dk1"/>
              </a:solidFill>
            </a:endParaRPr>
          </a:p>
          <a:p>
            <a:pPr indent="0" lvl="0" marL="0" rtl="0" algn="l">
              <a:lnSpc>
                <a:spcPct val="100000"/>
              </a:lnSpc>
              <a:spcBef>
                <a:spcPts val="0"/>
              </a:spcBef>
              <a:spcAft>
                <a:spcPts val="0"/>
              </a:spcAft>
              <a:buNone/>
            </a:pPr>
            <a:r>
              <a:rPr baseline="-25000" lang="cs" sz="1100">
                <a:solidFill>
                  <a:schemeClr val="dk1"/>
                </a:solidFill>
              </a:rPr>
              <a:t>https://finweb.hnonline.sk/ekonomika/804882-cinsky-gigant-stavia-v-presove-svoju-jedinu-fabriku-v-europe</a:t>
            </a:r>
            <a:endParaRPr baseline="-25000"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baseline="-25000" lang="cs" sz="1100">
                <a:solidFill>
                  <a:schemeClr val="dk1"/>
                </a:solidFill>
              </a:rPr>
              <a:t>https://byznys.ihned.cz/c1-65734600-cinsky-huawei-bude-v-cesku-investovat-pres-8-5-miliardy-korun-ma-plan-vytvorit-az-4000-pracovnich-mist</a:t>
            </a:r>
            <a:endParaRPr baseline="-25000" sz="1100">
              <a:solidFill>
                <a:srgbClr val="000000"/>
              </a:solidFill>
            </a:endParaRPr>
          </a:p>
          <a:p>
            <a:pPr indent="0" lvl="0" marL="0" rtl="0" algn="l">
              <a:lnSpc>
                <a:spcPct val="100000"/>
              </a:lnSpc>
              <a:spcBef>
                <a:spcPts val="0"/>
              </a:spcBef>
              <a:spcAft>
                <a:spcPts val="0"/>
              </a:spcAft>
              <a:buClr>
                <a:schemeClr val="dk1"/>
              </a:buClr>
              <a:buSzPts val="1100"/>
              <a:buFont typeface="Arial"/>
              <a:buNone/>
            </a:pPr>
            <a:r>
              <a:rPr baseline="-25000" lang="cs" sz="1100">
                <a:solidFill>
                  <a:srgbClr val="000000"/>
                </a:solidFill>
              </a:rPr>
              <a:t>https://teplicky.denik.cz/podnikani/krachujici-hrobcicka-konzervarna-shanghai-maling-ma-noveho-majitele-20170703.html </a:t>
            </a:r>
            <a:endParaRPr baseline="-25000" sz="1100">
              <a:solidFill>
                <a:srgbClr val="000000"/>
              </a:solidFill>
            </a:endParaRPr>
          </a:p>
          <a:p>
            <a:pPr indent="0" lvl="0" marL="0" rtl="0" algn="l">
              <a:lnSpc>
                <a:spcPct val="100000"/>
              </a:lnSpc>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p:nvPr/>
        </p:nvSpPr>
        <p:spPr>
          <a:xfrm>
            <a:off x="1362650" y="2921075"/>
            <a:ext cx="456000" cy="269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5"/>
          <p:cNvSpPr txBox="1"/>
          <p:nvPr>
            <p:ph idx="1" type="subTitle"/>
          </p:nvPr>
        </p:nvSpPr>
        <p:spPr>
          <a:xfrm>
            <a:off x="328350" y="349675"/>
            <a:ext cx="8487300" cy="926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cs"/>
              <a:t>Greenfield investment </a:t>
            </a:r>
            <a:br>
              <a:rPr b="1" lang="cs"/>
            </a:br>
            <a:r>
              <a:rPr lang="cs"/>
              <a:t>vs. brownfield investment</a:t>
            </a:r>
            <a:endParaRPr/>
          </a:p>
        </p:txBody>
      </p:sp>
      <p:sp>
        <p:nvSpPr>
          <p:cNvPr id="69" name="Google Shape;69;p15"/>
          <p:cNvSpPr txBox="1"/>
          <p:nvPr/>
        </p:nvSpPr>
        <p:spPr>
          <a:xfrm>
            <a:off x="362600" y="1436950"/>
            <a:ext cx="8487300" cy="335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cs" sz="1800">
                <a:solidFill>
                  <a:srgbClr val="434343"/>
                </a:solidFill>
              </a:rPr>
              <a:t>Two main types of foreign direct investment (FDI)</a:t>
            </a:r>
            <a:br>
              <a:rPr lang="cs" sz="1800">
                <a:solidFill>
                  <a:srgbClr val="434343"/>
                </a:solidFill>
              </a:rPr>
            </a:br>
            <a:endParaRPr sz="1800">
              <a:solidFill>
                <a:srgbClr val="434343"/>
              </a:solidFill>
            </a:endParaRPr>
          </a:p>
          <a:p>
            <a:pPr indent="0" lvl="0" marL="0" rtl="0" algn="l">
              <a:spcBef>
                <a:spcPts val="0"/>
              </a:spcBef>
              <a:spcAft>
                <a:spcPts val="0"/>
              </a:spcAft>
              <a:buNone/>
            </a:pPr>
            <a:r>
              <a:rPr b="1" lang="cs" sz="1800">
                <a:solidFill>
                  <a:srgbClr val="434343"/>
                </a:solidFill>
              </a:rPr>
              <a:t>Greenfield</a:t>
            </a:r>
            <a:br>
              <a:rPr lang="cs" sz="1800">
                <a:solidFill>
                  <a:srgbClr val="434343"/>
                </a:solidFill>
              </a:rPr>
            </a:br>
            <a:r>
              <a:rPr lang="cs" sz="1800">
                <a:solidFill>
                  <a:srgbClr val="434343"/>
                </a:solidFill>
                <a:highlight>
                  <a:srgbClr val="FFFFFF"/>
                </a:highlight>
              </a:rPr>
              <a:t>creation of a firm from scratch, or the extension of existing production capacity by non-resident investors</a:t>
            </a:r>
            <a:br>
              <a:rPr lang="cs" sz="1800">
                <a:solidFill>
                  <a:srgbClr val="434343"/>
                </a:solidFill>
                <a:highlight>
                  <a:srgbClr val="FFFFFF"/>
                </a:highlight>
              </a:rPr>
            </a:br>
            <a:r>
              <a:rPr lang="cs" sz="1800">
                <a:solidFill>
                  <a:srgbClr val="434343"/>
                </a:solidFill>
                <a:highlight>
                  <a:srgbClr val="FFFFFF"/>
                </a:highlight>
              </a:rPr>
              <a:t>                       it directly generates additional economic activity</a:t>
            </a:r>
            <a:endParaRPr sz="1800">
              <a:solidFill>
                <a:srgbClr val="434343"/>
              </a:solidFill>
              <a:highlight>
                <a:srgbClr val="FFFFFF"/>
              </a:highlight>
            </a:endParaRPr>
          </a:p>
          <a:p>
            <a:pPr indent="0" lvl="0" marL="0" rtl="0" algn="l">
              <a:spcBef>
                <a:spcPts val="0"/>
              </a:spcBef>
              <a:spcAft>
                <a:spcPts val="0"/>
              </a:spcAft>
              <a:buNone/>
            </a:pPr>
            <a:r>
              <a:t/>
            </a:r>
            <a:endParaRPr sz="1800">
              <a:solidFill>
                <a:srgbClr val="434343"/>
              </a:solidFill>
              <a:highlight>
                <a:srgbClr val="FFFFFF"/>
              </a:highlight>
            </a:endParaRPr>
          </a:p>
          <a:p>
            <a:pPr indent="0" lvl="0" marL="0" rtl="0" algn="l">
              <a:spcBef>
                <a:spcPts val="0"/>
              </a:spcBef>
              <a:spcAft>
                <a:spcPts val="0"/>
              </a:spcAft>
              <a:buNone/>
            </a:pPr>
            <a:r>
              <a:rPr b="1" lang="cs" sz="1800">
                <a:solidFill>
                  <a:srgbClr val="434343"/>
                </a:solidFill>
                <a:highlight>
                  <a:srgbClr val="FFFFFF"/>
                </a:highlight>
              </a:rPr>
              <a:t>Brownfield </a:t>
            </a:r>
            <a:endParaRPr b="1" sz="1800">
              <a:solidFill>
                <a:srgbClr val="434343"/>
              </a:solidFill>
              <a:highlight>
                <a:srgbClr val="FFFFFF"/>
              </a:highlight>
            </a:endParaRPr>
          </a:p>
          <a:p>
            <a:pPr indent="0" lvl="0" marL="0" rtl="0" algn="l">
              <a:spcBef>
                <a:spcPts val="0"/>
              </a:spcBef>
              <a:spcAft>
                <a:spcPts val="0"/>
              </a:spcAft>
              <a:buNone/>
            </a:pPr>
            <a:r>
              <a:rPr lang="cs" sz="1800">
                <a:solidFill>
                  <a:srgbClr val="434343"/>
                </a:solidFill>
                <a:highlight>
                  <a:srgbClr val="FFFFFF"/>
                </a:highlight>
              </a:rPr>
              <a:t>captures cross-border mergers or acquisitions of existing domestic firms</a:t>
            </a:r>
            <a:endParaRPr sz="1800">
              <a:solidFill>
                <a:srgbClr val="434343"/>
              </a:solidFill>
              <a:highlight>
                <a:srgbClr val="FFFFFF"/>
              </a:highlight>
            </a:endParaRPr>
          </a:p>
        </p:txBody>
      </p:sp>
      <p:pic>
        <p:nvPicPr>
          <p:cNvPr id="70" name="Google Shape;70;p15"/>
          <p:cNvPicPr preferRelativeResize="0"/>
          <p:nvPr/>
        </p:nvPicPr>
        <p:blipFill>
          <a:blip r:embed="rId3">
            <a:alphaModFix/>
          </a:blip>
          <a:stretch>
            <a:fillRect/>
          </a:stretch>
        </p:blipFill>
        <p:spPr>
          <a:xfrm>
            <a:off x="422950" y="1317100"/>
            <a:ext cx="8366576" cy="35969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500"/>
                                        <p:tgtEl>
                                          <p:spTgt spid="70"/>
                                        </p:tgtEl>
                                      </p:cBhvr>
                                    </p:animEffect>
                                    <p:set>
                                      <p:cBhvr>
                                        <p:cTn dur="1" fill="hold">
                                          <p:stCondLst>
                                            <p:cond delay="2500"/>
                                          </p:stCondLst>
                                        </p:cTn>
                                        <p:tgtEl>
                                          <p:spTgt spid="7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cs" sz="2400"/>
              <a:t>Chinese investments in V4 vs. Europe</a:t>
            </a:r>
            <a:endParaRPr sz="2400"/>
          </a:p>
        </p:txBody>
      </p:sp>
      <p:pic>
        <p:nvPicPr>
          <p:cNvPr id="76" name="Google Shape;76;p16"/>
          <p:cNvPicPr preferRelativeResize="0"/>
          <p:nvPr/>
        </p:nvPicPr>
        <p:blipFill>
          <a:blip r:embed="rId3">
            <a:alphaModFix/>
          </a:blip>
          <a:stretch>
            <a:fillRect/>
          </a:stretch>
        </p:blipFill>
        <p:spPr>
          <a:xfrm>
            <a:off x="152400" y="1170125"/>
            <a:ext cx="4062388" cy="3820975"/>
          </a:xfrm>
          <a:prstGeom prst="rect">
            <a:avLst/>
          </a:prstGeom>
          <a:noFill/>
          <a:ln>
            <a:noFill/>
          </a:ln>
        </p:spPr>
      </p:pic>
      <p:pic>
        <p:nvPicPr>
          <p:cNvPr id="77" name="Google Shape;77;p16"/>
          <p:cNvPicPr preferRelativeResize="0"/>
          <p:nvPr/>
        </p:nvPicPr>
        <p:blipFill>
          <a:blip r:embed="rId4">
            <a:alphaModFix/>
          </a:blip>
          <a:stretch>
            <a:fillRect/>
          </a:stretch>
        </p:blipFill>
        <p:spPr>
          <a:xfrm>
            <a:off x="5072638" y="1170125"/>
            <a:ext cx="3176362" cy="38209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cs"/>
              <a:t>Chinese greenfield investments in V4</a:t>
            </a:r>
            <a:endParaRPr/>
          </a:p>
        </p:txBody>
      </p:sp>
      <p:pic>
        <p:nvPicPr>
          <p:cNvPr id="83" name="Google Shape;83;p17"/>
          <p:cNvPicPr preferRelativeResize="0"/>
          <p:nvPr/>
        </p:nvPicPr>
        <p:blipFill>
          <a:blip r:embed="rId3">
            <a:alphaModFix/>
          </a:blip>
          <a:stretch>
            <a:fillRect/>
          </a:stretch>
        </p:blipFill>
        <p:spPr>
          <a:xfrm>
            <a:off x="460250" y="1836875"/>
            <a:ext cx="3400576" cy="3248901"/>
          </a:xfrm>
          <a:prstGeom prst="rect">
            <a:avLst/>
          </a:prstGeom>
          <a:noFill/>
          <a:ln>
            <a:noFill/>
          </a:ln>
        </p:spPr>
      </p:pic>
      <p:pic>
        <p:nvPicPr>
          <p:cNvPr id="84" name="Google Shape;84;p17"/>
          <p:cNvPicPr preferRelativeResize="0"/>
          <p:nvPr/>
        </p:nvPicPr>
        <p:blipFill>
          <a:blip r:embed="rId4">
            <a:alphaModFix/>
          </a:blip>
          <a:stretch>
            <a:fillRect/>
          </a:stretch>
        </p:blipFill>
        <p:spPr>
          <a:xfrm>
            <a:off x="4232800" y="1606325"/>
            <a:ext cx="4548176" cy="3062376"/>
          </a:xfrm>
          <a:prstGeom prst="rect">
            <a:avLst/>
          </a:prstGeom>
          <a:noFill/>
          <a:ln>
            <a:noFill/>
          </a:ln>
        </p:spPr>
      </p:pic>
      <p:sp>
        <p:nvSpPr>
          <p:cNvPr id="85" name="Google Shape;85;p17"/>
          <p:cNvSpPr txBox="1"/>
          <p:nvPr/>
        </p:nvSpPr>
        <p:spPr>
          <a:xfrm>
            <a:off x="525900" y="1346800"/>
            <a:ext cx="3642600" cy="48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cs" sz="1200"/>
              <a:t>Breakdown of FDI into greenfield and M&amp;A</a:t>
            </a:r>
            <a:endParaRPr b="1" sz="1200"/>
          </a:p>
          <a:p>
            <a:pPr indent="0" lvl="0" marL="0" rtl="0" algn="ctr">
              <a:spcBef>
                <a:spcPts val="0"/>
              </a:spcBef>
              <a:spcAft>
                <a:spcPts val="0"/>
              </a:spcAft>
              <a:buNone/>
            </a:pPr>
            <a:r>
              <a:rPr b="1" lang="cs" sz="1200"/>
              <a:t>(Percent of GDP)</a:t>
            </a:r>
            <a:endParaRPr b="1" sz="1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cs"/>
              <a:t>CZECH REPUBLIC</a:t>
            </a:r>
            <a:endParaRPr b="1"/>
          </a:p>
        </p:txBody>
      </p:sp>
      <p:sp>
        <p:nvSpPr>
          <p:cNvPr id="91" name="Google Shape;91;p18"/>
          <p:cNvSpPr txBox="1"/>
          <p:nvPr>
            <p:ph idx="1" type="body"/>
          </p:nvPr>
        </p:nvSpPr>
        <p:spPr>
          <a:xfrm>
            <a:off x="311700" y="1152475"/>
            <a:ext cx="4044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cs"/>
              <a:t>2016 </a:t>
            </a:r>
            <a:r>
              <a:rPr lang="cs"/>
              <a:t>visit of Xi Jinping in Prague - investment memorandum and agreements</a:t>
            </a:r>
            <a:endParaRPr/>
          </a:p>
          <a:p>
            <a:pPr indent="0" lvl="0" marL="0" rtl="0" algn="l">
              <a:spcBef>
                <a:spcPts val="1600"/>
              </a:spcBef>
              <a:spcAft>
                <a:spcPts val="0"/>
              </a:spcAft>
              <a:buNone/>
            </a:pPr>
            <a:r>
              <a:rPr b="1" lang="cs"/>
              <a:t>CEFC</a:t>
            </a:r>
            <a:r>
              <a:rPr lang="cs"/>
              <a:t> </a:t>
            </a:r>
            <a:r>
              <a:rPr lang="cs"/>
              <a:t>acquisitions</a:t>
            </a:r>
            <a:endParaRPr/>
          </a:p>
          <a:p>
            <a:pPr indent="0" lvl="0" marL="0" rtl="0" algn="l">
              <a:spcBef>
                <a:spcPts val="1600"/>
              </a:spcBef>
              <a:spcAft>
                <a:spcPts val="0"/>
              </a:spcAft>
              <a:buNone/>
            </a:pPr>
            <a:r>
              <a:rPr lang="cs"/>
              <a:t>Stable greenfield investment growth in electronics, engineering sectors</a:t>
            </a:r>
            <a:endParaRPr/>
          </a:p>
          <a:p>
            <a:pPr indent="0" lvl="0" marL="0" rtl="0" algn="l">
              <a:lnSpc>
                <a:spcPct val="100000"/>
              </a:lnSpc>
              <a:spcBef>
                <a:spcPts val="1600"/>
              </a:spcBef>
              <a:spcAft>
                <a:spcPts val="0"/>
              </a:spcAft>
              <a:buNone/>
            </a:pPr>
            <a:r>
              <a:rPr b="1" lang="cs"/>
              <a:t>Reasons for investments:</a:t>
            </a:r>
            <a:endParaRPr b="1"/>
          </a:p>
          <a:p>
            <a:pPr indent="0" lvl="0" marL="0" rtl="0" algn="l">
              <a:lnSpc>
                <a:spcPct val="100000"/>
              </a:lnSpc>
              <a:spcBef>
                <a:spcPts val="0"/>
              </a:spcBef>
              <a:spcAft>
                <a:spcPts val="0"/>
              </a:spcAft>
              <a:buNone/>
            </a:pPr>
            <a:r>
              <a:rPr lang="cs"/>
              <a:t>strategic location</a:t>
            </a:r>
            <a:endParaRPr/>
          </a:p>
          <a:p>
            <a:pPr indent="0" lvl="0" marL="0" rtl="0" algn="l">
              <a:lnSpc>
                <a:spcPct val="100000"/>
              </a:lnSpc>
              <a:spcBef>
                <a:spcPts val="0"/>
              </a:spcBef>
              <a:spcAft>
                <a:spcPts val="0"/>
              </a:spcAft>
              <a:buNone/>
            </a:pPr>
            <a:r>
              <a:rPr lang="cs"/>
              <a:t>excellent connectivity</a:t>
            </a:r>
            <a:endParaRPr/>
          </a:p>
          <a:p>
            <a:pPr indent="0" lvl="0" marL="0" rtl="0" algn="l">
              <a:lnSpc>
                <a:spcPct val="100000"/>
              </a:lnSpc>
              <a:spcBef>
                <a:spcPts val="0"/>
              </a:spcBef>
              <a:spcAft>
                <a:spcPts val="0"/>
              </a:spcAft>
              <a:buNone/>
            </a:pPr>
            <a:r>
              <a:rPr lang="cs"/>
              <a:t>well-skilled labour force (and cheap)</a:t>
            </a:r>
            <a:endParaRPr/>
          </a:p>
          <a:p>
            <a:pPr indent="0" lvl="0" marL="0" rtl="0" algn="l">
              <a:lnSpc>
                <a:spcPct val="100000"/>
              </a:lnSpc>
              <a:spcBef>
                <a:spcPts val="0"/>
              </a:spcBef>
              <a:spcAft>
                <a:spcPts val="0"/>
              </a:spcAft>
              <a:buNone/>
            </a:pPr>
            <a:r>
              <a:t/>
            </a:r>
            <a:endParaRPr/>
          </a:p>
        </p:txBody>
      </p:sp>
      <p:pic>
        <p:nvPicPr>
          <p:cNvPr id="92" name="Google Shape;92;p18"/>
          <p:cNvPicPr preferRelativeResize="0"/>
          <p:nvPr/>
        </p:nvPicPr>
        <p:blipFill>
          <a:blip r:embed="rId3">
            <a:alphaModFix/>
          </a:blip>
          <a:stretch>
            <a:fillRect/>
          </a:stretch>
        </p:blipFill>
        <p:spPr>
          <a:xfrm>
            <a:off x="4162500" y="1400275"/>
            <a:ext cx="4981501" cy="27627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Changhong Europe Electric</a:t>
            </a:r>
            <a:endParaRPr/>
          </a:p>
        </p:txBody>
      </p:sp>
      <p:sp>
        <p:nvSpPr>
          <p:cNvPr id="98" name="Google Shape;98;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LCD and LED TV manufacturer</a:t>
            </a:r>
            <a:endParaRPr/>
          </a:p>
          <a:p>
            <a:pPr indent="0" lvl="0" marL="0" rtl="0" algn="l">
              <a:spcBef>
                <a:spcPts val="1600"/>
              </a:spcBef>
              <a:spcAft>
                <a:spcPts val="0"/>
              </a:spcAft>
              <a:buNone/>
            </a:pPr>
            <a:r>
              <a:rPr lang="cs"/>
              <a:t>Nymburk, 2005</a:t>
            </a:r>
            <a:endParaRPr/>
          </a:p>
          <a:p>
            <a:pPr indent="0" lvl="0" marL="0" rtl="0" algn="l">
              <a:spcBef>
                <a:spcPts val="1600"/>
              </a:spcBef>
              <a:spcAft>
                <a:spcPts val="0"/>
              </a:spcAft>
              <a:buNone/>
            </a:pPr>
            <a:r>
              <a:rPr lang="cs"/>
              <a:t>Production of 1 million LCD TV´s per year</a:t>
            </a:r>
            <a:endParaRPr/>
          </a:p>
          <a:p>
            <a:pPr indent="0" lvl="0" marL="0" rtl="0" algn="l">
              <a:spcBef>
                <a:spcPts val="1600"/>
              </a:spcBef>
              <a:spcAft>
                <a:spcPts val="1600"/>
              </a:spcAft>
              <a:buNone/>
            </a:pPr>
            <a:r>
              <a:rPr lang="cs"/>
              <a:t>Employs 400 people</a:t>
            </a:r>
            <a:endParaRPr/>
          </a:p>
        </p:txBody>
      </p:sp>
      <p:pic>
        <p:nvPicPr>
          <p:cNvPr id="99" name="Google Shape;99;p19"/>
          <p:cNvPicPr preferRelativeResize="0"/>
          <p:nvPr/>
        </p:nvPicPr>
        <p:blipFill>
          <a:blip r:embed="rId3">
            <a:alphaModFix/>
          </a:blip>
          <a:stretch>
            <a:fillRect/>
          </a:stretch>
        </p:blipFill>
        <p:spPr>
          <a:xfrm>
            <a:off x="5871154" y="445029"/>
            <a:ext cx="2961146" cy="2224150"/>
          </a:xfrm>
          <a:prstGeom prst="rect">
            <a:avLst/>
          </a:prstGeom>
          <a:noFill/>
          <a:ln>
            <a:noFill/>
          </a:ln>
        </p:spPr>
      </p:pic>
      <p:pic>
        <p:nvPicPr>
          <p:cNvPr id="100" name="Google Shape;100;p19"/>
          <p:cNvPicPr preferRelativeResize="0"/>
          <p:nvPr/>
        </p:nvPicPr>
        <p:blipFill>
          <a:blip r:embed="rId4">
            <a:alphaModFix/>
          </a:blip>
          <a:stretch>
            <a:fillRect/>
          </a:stretch>
        </p:blipFill>
        <p:spPr>
          <a:xfrm>
            <a:off x="5258775" y="2299125"/>
            <a:ext cx="3404644" cy="2269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Shanghai Maling Aquarius </a:t>
            </a:r>
            <a:endParaRPr/>
          </a:p>
        </p:txBody>
      </p:sp>
      <p:sp>
        <p:nvSpPr>
          <p:cNvPr id="106" name="Google Shape;106;p20"/>
          <p:cNvSpPr txBox="1"/>
          <p:nvPr>
            <p:ph idx="1" type="body"/>
          </p:nvPr>
        </p:nvSpPr>
        <p:spPr>
          <a:xfrm>
            <a:off x="311700" y="1152475"/>
            <a:ext cx="8353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Food producer</a:t>
            </a:r>
            <a:endParaRPr/>
          </a:p>
          <a:p>
            <a:pPr indent="0" lvl="0" marL="0" rtl="0" algn="l">
              <a:spcBef>
                <a:spcPts val="1600"/>
              </a:spcBef>
              <a:spcAft>
                <a:spcPts val="0"/>
              </a:spcAft>
              <a:buNone/>
            </a:pPr>
            <a:r>
              <a:rPr lang="cs"/>
              <a:t>Teplice, 2008</a:t>
            </a:r>
            <a:endParaRPr/>
          </a:p>
          <a:p>
            <a:pPr indent="0" lvl="0" marL="0" rtl="0" algn="l">
              <a:spcBef>
                <a:spcPts val="1600"/>
              </a:spcBef>
              <a:spcAft>
                <a:spcPts val="0"/>
              </a:spcAft>
              <a:buNone/>
            </a:pPr>
            <a:r>
              <a:rPr lang="cs"/>
              <a:t>Should employ 150 people, produce 10 000 tonnes of canned food per year</a:t>
            </a:r>
            <a:endParaRPr/>
          </a:p>
          <a:p>
            <a:pPr indent="0" lvl="0" marL="0" rtl="0" algn="l">
              <a:spcBef>
                <a:spcPts val="1600"/>
              </a:spcBef>
              <a:spcAft>
                <a:spcPts val="0"/>
              </a:spcAft>
              <a:buNone/>
            </a:pPr>
            <a:r>
              <a:rPr b="1" lang="cs"/>
              <a:t>Reality</a:t>
            </a:r>
            <a:r>
              <a:rPr lang="cs"/>
              <a:t>: only 20 employees, production less than 15% of the planned capacity</a:t>
            </a:r>
            <a:endParaRPr/>
          </a:p>
          <a:p>
            <a:pPr indent="0" lvl="0" marL="0" rtl="0" algn="l">
              <a:spcBef>
                <a:spcPts val="1600"/>
              </a:spcBef>
              <a:spcAft>
                <a:spcPts val="0"/>
              </a:spcAft>
              <a:buNone/>
            </a:pPr>
            <a:r>
              <a:rPr b="1" lang="cs"/>
              <a:t>Cause of failure</a:t>
            </a:r>
            <a:r>
              <a:rPr lang="cs"/>
              <a:t>: trademark dispute</a:t>
            </a:r>
            <a:endParaRPr/>
          </a:p>
          <a:p>
            <a:pPr indent="0" lvl="0" marL="0" rtl="0" algn="l">
              <a:spcBef>
                <a:spcPts val="1600"/>
              </a:spcBef>
              <a:spcAft>
                <a:spcPts val="1600"/>
              </a:spcAft>
              <a:buNone/>
            </a:pPr>
            <a:r>
              <a:t/>
            </a:r>
            <a:endParaRPr/>
          </a:p>
        </p:txBody>
      </p:sp>
      <p:pic>
        <p:nvPicPr>
          <p:cNvPr id="107" name="Google Shape;107;p20"/>
          <p:cNvPicPr preferRelativeResize="0"/>
          <p:nvPr/>
        </p:nvPicPr>
        <p:blipFill>
          <a:blip r:embed="rId3">
            <a:alphaModFix/>
          </a:blip>
          <a:stretch>
            <a:fillRect/>
          </a:stretch>
        </p:blipFill>
        <p:spPr>
          <a:xfrm>
            <a:off x="5817072" y="3184575"/>
            <a:ext cx="2511875" cy="1757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Huawei &amp; ZTE</a:t>
            </a:r>
            <a:endParaRPr/>
          </a:p>
        </p:txBody>
      </p:sp>
      <p:sp>
        <p:nvSpPr>
          <p:cNvPr id="113" name="Google Shape;113;p21"/>
          <p:cNvSpPr txBox="1"/>
          <p:nvPr>
            <p:ph idx="1" type="body"/>
          </p:nvPr>
        </p:nvSpPr>
        <p:spPr>
          <a:xfrm>
            <a:off x="311700" y="1152475"/>
            <a:ext cx="5114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Cooperate with local mobile phone operators,sale of mobile phones and smartphones</a:t>
            </a:r>
            <a:endParaRPr/>
          </a:p>
          <a:p>
            <a:pPr indent="0" lvl="0" marL="0" rtl="0" algn="l">
              <a:spcBef>
                <a:spcPts val="1600"/>
              </a:spcBef>
              <a:spcAft>
                <a:spcPts val="0"/>
              </a:spcAft>
              <a:buNone/>
            </a:pPr>
            <a:r>
              <a:rPr lang="cs"/>
              <a:t>Employ 350 people</a:t>
            </a:r>
            <a:endParaRPr/>
          </a:p>
          <a:p>
            <a:pPr indent="0" lvl="0" marL="0" rtl="0" algn="l">
              <a:spcBef>
                <a:spcPts val="1600"/>
              </a:spcBef>
              <a:spcAft>
                <a:spcPts val="1600"/>
              </a:spcAft>
              <a:buNone/>
            </a:pPr>
            <a:r>
              <a:rPr lang="cs"/>
              <a:t>Huawei plans to invest over 360 million USD, employ 4000 people within five years</a:t>
            </a:r>
            <a:endParaRPr/>
          </a:p>
        </p:txBody>
      </p:sp>
      <p:pic>
        <p:nvPicPr>
          <p:cNvPr id="114" name="Google Shape;114;p21"/>
          <p:cNvPicPr preferRelativeResize="0"/>
          <p:nvPr/>
        </p:nvPicPr>
        <p:blipFill>
          <a:blip r:embed="rId3">
            <a:alphaModFix/>
          </a:blip>
          <a:stretch>
            <a:fillRect/>
          </a:stretch>
        </p:blipFill>
        <p:spPr>
          <a:xfrm>
            <a:off x="6450150" y="359425"/>
            <a:ext cx="1776525" cy="1676550"/>
          </a:xfrm>
          <a:prstGeom prst="rect">
            <a:avLst/>
          </a:prstGeom>
          <a:noFill/>
          <a:ln>
            <a:noFill/>
          </a:ln>
        </p:spPr>
      </p:pic>
      <p:pic>
        <p:nvPicPr>
          <p:cNvPr id="115" name="Google Shape;115;p21"/>
          <p:cNvPicPr preferRelativeResize="0"/>
          <p:nvPr/>
        </p:nvPicPr>
        <p:blipFill>
          <a:blip r:embed="rId4">
            <a:alphaModFix/>
          </a:blip>
          <a:stretch>
            <a:fillRect/>
          </a:stretch>
        </p:blipFill>
        <p:spPr>
          <a:xfrm>
            <a:off x="6615650" y="2937750"/>
            <a:ext cx="1611025" cy="11488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