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C544A-13FB-4518-A154-C0BF21E9C20A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86363-1118-40E5-A590-93EE2AE855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44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Vous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86363-1118-40E5-A590-93EE2AE855E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62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39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6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9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40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58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10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81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62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6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34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68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300EC5C-8489-420C-A0AA-2A74EE77EE3E}" type="datetimeFigureOut">
              <a:rPr lang="cs-CZ" smtClean="0"/>
              <a:t>16. 12. 2016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9D703413-6295-4DB3-932F-757DE85A40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62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smtClean="0"/>
              <a:t>spojky</a:t>
            </a:r>
            <a:endParaRPr lang="cs-CZ" sz="54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8352" y="3759476"/>
            <a:ext cx="8221236" cy="1413296"/>
          </a:xfrm>
        </p:spPr>
        <p:txBody>
          <a:bodyPr/>
          <a:lstStyle/>
          <a:p>
            <a:endParaRPr lang="cs-CZ" smtClean="0"/>
          </a:p>
          <a:p>
            <a:r>
              <a:rPr lang="cs-CZ" sz="2400" smtClean="0"/>
              <a:t>Les conjonctions</a:t>
            </a:r>
          </a:p>
          <a:p>
            <a:r>
              <a:rPr lang="cs-CZ" sz="2400" smtClean="0"/>
              <a:t>et</a:t>
            </a:r>
            <a:r>
              <a:rPr lang="cs-CZ" sz="2400"/>
              <a:t>, mais, parce que, pour, c´est pourquoi, quand, si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193917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400300"/>
            <a:ext cx="7404653" cy="3416455"/>
          </a:xfrm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cs-CZ" smtClean="0">
                <a:solidFill>
                  <a:srgbClr val="0070C0"/>
                </a:solidFill>
              </a:rPr>
              <a:t>	</a:t>
            </a:r>
            <a:r>
              <a:rPr lang="cs-CZ" sz="3000">
                <a:solidFill>
                  <a:srgbClr val="0070C0"/>
                </a:solidFill>
              </a:rPr>
              <a:t>il est nécessaire</a:t>
            </a:r>
          </a:p>
          <a:p>
            <a:pPr marL="34290" indent="0">
              <a:buNone/>
            </a:pPr>
            <a:endParaRPr lang="cs-CZ" sz="3000">
              <a:solidFill>
                <a:srgbClr val="0070C0"/>
              </a:solidFill>
            </a:endParaRPr>
          </a:p>
          <a:p>
            <a:pPr marL="34290" indent="0" algn="ctr">
              <a:buNone/>
            </a:pPr>
            <a:r>
              <a:rPr lang="cs-CZ" sz="1800">
                <a:solidFill>
                  <a:srgbClr val="0070C0"/>
                </a:solidFill>
              </a:rPr>
              <a:t>Il est nécessaire </a:t>
            </a:r>
            <a:r>
              <a:rPr lang="cs-CZ" sz="1800">
                <a:solidFill>
                  <a:srgbClr val="C00000"/>
                </a:solidFill>
              </a:rPr>
              <a:t>que</a:t>
            </a:r>
            <a:r>
              <a:rPr lang="cs-CZ" sz="1800">
                <a:solidFill>
                  <a:srgbClr val="0070C0"/>
                </a:solidFill>
              </a:rPr>
              <a:t> les producteurs </a:t>
            </a:r>
            <a:r>
              <a:rPr lang="cs-CZ" sz="1800">
                <a:solidFill>
                  <a:srgbClr val="002060"/>
                </a:solidFill>
              </a:rPr>
              <a:t>informent</a:t>
            </a:r>
            <a:r>
              <a:rPr lang="cs-CZ" sz="1800">
                <a:solidFill>
                  <a:srgbClr val="0070C0"/>
                </a:solidFill>
              </a:rPr>
              <a:t> les consommateurs.</a:t>
            </a:r>
            <a:r>
              <a:rPr lang="cs-CZ" sz="3000">
                <a:solidFill>
                  <a:srgbClr val="0070C0"/>
                </a:solidFill>
              </a:rPr>
              <a:t> </a:t>
            </a:r>
          </a:p>
          <a:p>
            <a:pPr marL="34290" indent="0" algn="ctr">
              <a:buNone/>
            </a:pPr>
            <a:endParaRPr lang="cs-CZ" sz="3000">
              <a:solidFill>
                <a:srgbClr val="0070C0"/>
              </a:solidFill>
            </a:endParaRPr>
          </a:p>
          <a:p>
            <a:pPr marL="34290" indent="0">
              <a:buNone/>
            </a:pPr>
            <a:r>
              <a:rPr lang="cs-CZ" sz="3000">
                <a:solidFill>
                  <a:srgbClr val="0070C0"/>
                </a:solidFill>
              </a:rPr>
              <a:t>	il </a:t>
            </a:r>
            <a:r>
              <a:rPr lang="cs-CZ" sz="3000">
                <a:solidFill>
                  <a:srgbClr val="0070C0"/>
                </a:solidFill>
              </a:rPr>
              <a:t>est </a:t>
            </a:r>
            <a:r>
              <a:rPr lang="cs-CZ" sz="3000">
                <a:solidFill>
                  <a:srgbClr val="0070C0"/>
                </a:solidFill>
              </a:rPr>
              <a:t>nécessaire </a:t>
            </a:r>
          </a:p>
          <a:p>
            <a:pPr marL="34290" indent="0">
              <a:buNone/>
            </a:pPr>
            <a:endParaRPr lang="cs-CZ" sz="1800">
              <a:solidFill>
                <a:srgbClr val="0070C0"/>
              </a:solidFill>
            </a:endParaRPr>
          </a:p>
          <a:p>
            <a:pPr marL="34290" indent="0" algn="ctr">
              <a:buNone/>
            </a:pPr>
            <a:r>
              <a:rPr lang="cs-CZ" sz="1800">
                <a:solidFill>
                  <a:srgbClr val="0070C0"/>
                </a:solidFill>
              </a:rPr>
              <a:t>Il est nécessaire </a:t>
            </a:r>
            <a:r>
              <a:rPr lang="cs-CZ" sz="1800">
                <a:solidFill>
                  <a:srgbClr val="C00000"/>
                </a:solidFill>
              </a:rPr>
              <a:t>d´</a:t>
            </a:r>
            <a:r>
              <a:rPr lang="cs-CZ" sz="1800">
                <a:solidFill>
                  <a:srgbClr val="002060"/>
                </a:solidFill>
              </a:rPr>
              <a:t>informer</a:t>
            </a:r>
            <a:r>
              <a:rPr lang="cs-CZ" sz="1800">
                <a:solidFill>
                  <a:srgbClr val="0070C0"/>
                </a:solidFill>
              </a:rPr>
              <a:t> les consommateurs.</a:t>
            </a:r>
            <a:endParaRPr lang="cs-CZ" sz="1800">
              <a:solidFill>
                <a:srgbClr val="0070C0"/>
              </a:solidFill>
            </a:endParaRPr>
          </a:p>
          <a:p>
            <a:pPr marL="34290" indent="0">
              <a:buNone/>
            </a:pPr>
            <a:endParaRPr lang="cs-CZ" sz="3000"/>
          </a:p>
        </p:txBody>
      </p:sp>
      <p:sp>
        <p:nvSpPr>
          <p:cNvPr id="5" name="Zaoblený obdélník 4"/>
          <p:cNvSpPr/>
          <p:nvPr/>
        </p:nvSpPr>
        <p:spPr>
          <a:xfrm>
            <a:off x="4174860" y="2228850"/>
            <a:ext cx="1319904" cy="7192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/>
              <a:t>que</a:t>
            </a:r>
            <a:endParaRPr lang="cs-CZ" sz="3000"/>
          </a:p>
        </p:txBody>
      </p:sp>
      <p:sp>
        <p:nvSpPr>
          <p:cNvPr id="6" name="Zaoblený obdélník 5"/>
          <p:cNvSpPr/>
          <p:nvPr/>
        </p:nvSpPr>
        <p:spPr>
          <a:xfrm>
            <a:off x="5697001" y="2228849"/>
            <a:ext cx="1319904" cy="71925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i="1"/>
              <a:t>+ subj.</a:t>
            </a:r>
            <a:endParaRPr lang="cs-CZ" sz="3000" i="1"/>
          </a:p>
        </p:txBody>
      </p:sp>
      <p:sp>
        <p:nvSpPr>
          <p:cNvPr id="7" name="Zaoblený obdélník 6"/>
          <p:cNvSpPr/>
          <p:nvPr/>
        </p:nvSpPr>
        <p:spPr>
          <a:xfrm>
            <a:off x="4174860" y="4411701"/>
            <a:ext cx="1319905" cy="7192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/>
              <a:t>de</a:t>
            </a:r>
            <a:endParaRPr lang="cs-CZ" sz="3000"/>
          </a:p>
        </p:txBody>
      </p:sp>
      <p:sp>
        <p:nvSpPr>
          <p:cNvPr id="8" name="Zaoblený obdélník 7"/>
          <p:cNvSpPr/>
          <p:nvPr/>
        </p:nvSpPr>
        <p:spPr>
          <a:xfrm>
            <a:off x="5697001" y="4411701"/>
            <a:ext cx="1319904" cy="71925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i="1"/>
              <a:t>+ inf.</a:t>
            </a:r>
            <a:endParaRPr lang="cs-CZ" sz="3000" i="1"/>
          </a:p>
        </p:txBody>
      </p:sp>
    </p:spTree>
    <p:extLst>
      <p:ext uri="{BB962C8B-B14F-4D97-AF65-F5344CB8AC3E}">
        <p14:creationId xmlns:p14="http://schemas.microsoft.com/office/powerpoint/2010/main" val="16297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 (a)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spojuje dvě slova, dva větné členy nebo dvě věty (výčet, doplnění)</a:t>
            </a:r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un </a:t>
            </a:r>
            <a:r>
              <a:rPr lang="cs-CZ" smtClean="0"/>
              <a:t>coll</a:t>
            </a:r>
            <a:r>
              <a:rPr lang="fr-FR" smtClean="0"/>
              <a:t>è</a:t>
            </a:r>
            <a:r>
              <a:rPr lang="cs-CZ" smtClean="0"/>
              <a:t>gue fi</a:t>
            </a:r>
            <a:r>
              <a:rPr lang="fr-FR" smtClean="0"/>
              <a:t>dè</a:t>
            </a:r>
            <a:r>
              <a:rPr lang="cs-CZ" smtClean="0"/>
              <a:t>le </a:t>
            </a:r>
            <a:r>
              <a:rPr lang="cs-CZ" smtClean="0">
                <a:solidFill>
                  <a:srgbClr val="FF0000"/>
                </a:solidFill>
              </a:rPr>
              <a:t>et</a:t>
            </a:r>
            <a:r>
              <a:rPr lang="cs-CZ" smtClean="0"/>
              <a:t> loyal</a:t>
            </a:r>
          </a:p>
          <a:p>
            <a:pPr marL="34290" indent="0">
              <a:buNone/>
            </a:pPr>
            <a:r>
              <a:rPr lang="cs-CZ" smtClean="0"/>
              <a:t>soixante </a:t>
            </a:r>
            <a:r>
              <a:rPr lang="cs-CZ" smtClean="0">
                <a:solidFill>
                  <a:srgbClr val="FF0000"/>
                </a:solidFill>
              </a:rPr>
              <a:t>et</a:t>
            </a:r>
            <a:r>
              <a:rPr lang="cs-CZ" smtClean="0"/>
              <a:t> onze</a:t>
            </a:r>
          </a:p>
          <a:p>
            <a:pPr marL="34290" indent="0">
              <a:buNone/>
            </a:pPr>
            <a:r>
              <a:rPr lang="cs-CZ"/>
              <a:t>L</a:t>
            </a:r>
            <a:r>
              <a:rPr lang="cs-CZ" smtClean="0"/>
              <a:t>e patron reviendra demain </a:t>
            </a:r>
            <a:r>
              <a:rPr lang="cs-CZ" smtClean="0">
                <a:solidFill>
                  <a:srgbClr val="FF0000"/>
                </a:solidFill>
              </a:rPr>
              <a:t>et</a:t>
            </a:r>
            <a:r>
              <a:rPr lang="cs-CZ" smtClean="0"/>
              <a:t> apr</a:t>
            </a:r>
            <a:r>
              <a:rPr lang="fr-FR" smtClean="0"/>
              <a:t>è</a:t>
            </a:r>
            <a:r>
              <a:rPr lang="cs-CZ" smtClean="0"/>
              <a:t>s-demain.</a:t>
            </a:r>
          </a:p>
          <a:p>
            <a:pPr marL="34290" indent="0">
              <a:buNone/>
            </a:pPr>
            <a:r>
              <a:rPr lang="fr-FR"/>
              <a:t>Google et d'autres multinationales américaines comme Amazon </a:t>
            </a:r>
            <a:r>
              <a:rPr lang="cs-CZ" smtClean="0">
                <a:solidFill>
                  <a:srgbClr val="FF0000"/>
                </a:solidFill>
              </a:rPr>
              <a:t>et</a:t>
            </a:r>
            <a:r>
              <a:rPr lang="fr-FR" smtClean="0"/>
              <a:t> </a:t>
            </a:r>
            <a:r>
              <a:rPr lang="fr-FR"/>
              <a:t>Facebook sont régulièrement accusées de vouloir échapper aux </a:t>
            </a:r>
            <a:r>
              <a:rPr lang="fr-FR" smtClean="0"/>
              <a:t>impôts</a:t>
            </a:r>
            <a:r>
              <a:rPr lang="cs-CZ" smtClean="0"/>
              <a:t>.</a:t>
            </a:r>
          </a:p>
          <a:p>
            <a:pPr marL="34290" indent="0">
              <a:buNone/>
            </a:pPr>
            <a:r>
              <a:rPr lang="fr-FR"/>
              <a:t>Elle est entrée dans la pièce </a:t>
            </a:r>
            <a:r>
              <a:rPr lang="fr-FR">
                <a:solidFill>
                  <a:srgbClr val="FF0000"/>
                </a:solidFill>
              </a:rPr>
              <a:t>et</a:t>
            </a:r>
            <a:r>
              <a:rPr lang="fr-FR"/>
              <a:t> a déposé </a:t>
            </a:r>
            <a:r>
              <a:rPr lang="cs-CZ" smtClean="0"/>
              <a:t>les dossiers </a:t>
            </a:r>
            <a:r>
              <a:rPr lang="fr-FR" smtClean="0"/>
              <a:t>sur </a:t>
            </a:r>
            <a:r>
              <a:rPr lang="fr-FR"/>
              <a:t>le bureau.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92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MAIS (ale)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vztah odporovací</a:t>
            </a:r>
          </a:p>
          <a:p>
            <a:endParaRPr lang="cs-CZ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/>
              <a:t>la </a:t>
            </a:r>
            <a:r>
              <a:rPr lang="cs-CZ" smtClean="0"/>
              <a:t>baisse est lég</a:t>
            </a:r>
            <a:r>
              <a:rPr lang="fr-FR" smtClean="0"/>
              <a:t>è</a:t>
            </a:r>
            <a:r>
              <a:rPr lang="cs-CZ" smtClean="0"/>
              <a:t>re </a:t>
            </a:r>
            <a:r>
              <a:rPr lang="cs-CZ" smtClean="0">
                <a:solidFill>
                  <a:srgbClr val="FF0000"/>
                </a:solidFill>
              </a:rPr>
              <a:t>mais</a:t>
            </a:r>
            <a:r>
              <a:rPr lang="cs-CZ" smtClean="0"/>
              <a:t> symbolique</a:t>
            </a:r>
          </a:p>
          <a:p>
            <a:pPr marL="34290" indent="0">
              <a:buNone/>
            </a:pPr>
            <a:r>
              <a:rPr lang="fr-FR"/>
              <a:t>Vous pouvez transférer facilement de l'argent vers votre compte à l'aide d'un</a:t>
            </a:r>
          </a:p>
          <a:p>
            <a:pPr marL="34290" indent="0">
              <a:buNone/>
            </a:pPr>
            <a:r>
              <a:rPr lang="fr-FR"/>
              <a:t>chèque de banque, </a:t>
            </a:r>
            <a:r>
              <a:rPr lang="fr-FR">
                <a:solidFill>
                  <a:srgbClr val="FF0000"/>
                </a:solidFill>
              </a:rPr>
              <a:t>mais</a:t>
            </a:r>
            <a:r>
              <a:rPr lang="fr-FR"/>
              <a:t> le temps de traitement est plus long.</a:t>
            </a:r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86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PARCE QUE (protože)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vysvětlení (vztah příčinný)</a:t>
            </a:r>
          </a:p>
          <a:p>
            <a:endParaRPr lang="cs-CZ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Pourquoi </a:t>
            </a:r>
            <a:r>
              <a:rPr lang="cs-CZ" smtClean="0"/>
              <a:t>tu n´as pas dormi cette nuit ? – </a:t>
            </a:r>
            <a:r>
              <a:rPr lang="cs-CZ" smtClean="0">
                <a:solidFill>
                  <a:srgbClr val="FF0000"/>
                </a:solidFill>
              </a:rPr>
              <a:t>Parce que </a:t>
            </a:r>
            <a:r>
              <a:rPr lang="cs-CZ" smtClean="0"/>
              <a:t>je voulais finir mon travail.</a:t>
            </a:r>
          </a:p>
          <a:p>
            <a:pPr marL="34290" indent="0">
              <a:buNone/>
            </a:pPr>
            <a:r>
              <a:rPr lang="cs-CZ" smtClean="0"/>
              <a:t>Il a démissionné </a:t>
            </a:r>
            <a:r>
              <a:rPr lang="cs-CZ" smtClean="0">
                <a:solidFill>
                  <a:srgbClr val="FF0000"/>
                </a:solidFill>
              </a:rPr>
              <a:t>parce qu´</a:t>
            </a:r>
            <a:r>
              <a:rPr lang="cs-CZ"/>
              <a:t>il </a:t>
            </a:r>
            <a:r>
              <a:rPr lang="cs-CZ" smtClean="0"/>
              <a:t>avait trouvé un autre travail mieux payé.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fr-FR">
                <a:solidFill>
                  <a:srgbClr val="FF0000"/>
                </a:solidFill>
              </a:rPr>
              <a:t>Parce que </a:t>
            </a:r>
            <a:r>
              <a:rPr lang="fr-FR"/>
              <a:t>nous sommes restés une organisation </a:t>
            </a:r>
            <a:r>
              <a:rPr lang="fr-FR" smtClean="0"/>
              <a:t>gérée </a:t>
            </a:r>
            <a:r>
              <a:rPr lang="fr-FR"/>
              <a:t>efficacement</a:t>
            </a:r>
            <a:r>
              <a:rPr lang="fr-FR" b="1">
                <a:solidFill>
                  <a:srgbClr val="0070C0"/>
                </a:solidFill>
              </a:rPr>
              <a:t>,</a:t>
            </a:r>
            <a:r>
              <a:rPr lang="fr-FR"/>
              <a:t> nous pouvons agir et réagir rapidement.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84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POUR </a:t>
            </a:r>
            <a:r>
              <a:rPr lang="cs-CZ" i="1" smtClean="0"/>
              <a:t>+ inf. </a:t>
            </a:r>
            <a:r>
              <a:rPr lang="cs-CZ" sz="2100" i="1"/>
              <a:t>(stejný podmět v obou větách) </a:t>
            </a:r>
            <a:r>
              <a:rPr lang="cs-CZ" i="1" smtClean="0"/>
              <a:t>(aby)</a:t>
            </a:r>
            <a:endParaRPr lang="cs-CZ" i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1965960"/>
            <a:ext cx="7404653" cy="4468294"/>
          </a:xfrm>
        </p:spPr>
        <p:txBody>
          <a:bodyPr>
            <a:normAutofit/>
          </a:bodyPr>
          <a:lstStyle/>
          <a:p>
            <a:r>
              <a:rPr lang="cs-CZ" smtClean="0"/>
              <a:t>vyjádření účelu</a:t>
            </a:r>
          </a:p>
          <a:p>
            <a:endParaRPr lang="cs-CZ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</a:p>
          <a:p>
            <a:pPr marL="34290" indent="0">
              <a:buNone/>
            </a:pPr>
            <a:r>
              <a:rPr lang="cs-CZ" smtClean="0"/>
              <a:t>Beaucoup </a:t>
            </a:r>
            <a:r>
              <a:rPr lang="cs-CZ" smtClean="0"/>
              <a:t>de jeunes </a:t>
            </a:r>
            <a:r>
              <a:rPr lang="fr-FR" smtClean="0"/>
              <a:t>quittent</a:t>
            </a:r>
            <a:r>
              <a:rPr lang="cs-CZ" smtClean="0"/>
              <a:t> </a:t>
            </a:r>
            <a:r>
              <a:rPr lang="fr-FR" smtClean="0"/>
              <a:t>chaque </a:t>
            </a:r>
            <a:r>
              <a:rPr lang="fr-FR"/>
              <a:t>année le pays </a:t>
            </a:r>
            <a:r>
              <a:rPr lang="fr-FR">
                <a:solidFill>
                  <a:srgbClr val="FF0000"/>
                </a:solidFill>
              </a:rPr>
              <a:t>pour</a:t>
            </a:r>
            <a:r>
              <a:rPr lang="fr-FR"/>
              <a:t> travailler à </a:t>
            </a:r>
            <a:r>
              <a:rPr lang="fr-FR" smtClean="0"/>
              <a:t>l'étranger</a:t>
            </a:r>
            <a:r>
              <a:rPr lang="cs-CZ" smtClean="0"/>
              <a:t>.</a:t>
            </a:r>
          </a:p>
          <a:p>
            <a:pPr marL="34290" indent="0">
              <a:buNone/>
            </a:pPr>
            <a:r>
              <a:rPr lang="cs-CZ" smtClean="0"/>
              <a:t>Il est venu </a:t>
            </a:r>
            <a:r>
              <a:rPr lang="cs-CZ" smtClean="0">
                <a:solidFill>
                  <a:srgbClr val="FF0000"/>
                </a:solidFill>
              </a:rPr>
              <a:t>pour</a:t>
            </a:r>
            <a:r>
              <a:rPr lang="cs-CZ" smtClean="0"/>
              <a:t> contr</a:t>
            </a:r>
            <a:r>
              <a:rPr lang="fr-FR" smtClean="0"/>
              <a:t>ô</a:t>
            </a:r>
            <a:r>
              <a:rPr lang="cs-CZ" smtClean="0"/>
              <a:t>ler la qualité des services fournis.</a:t>
            </a:r>
          </a:p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smtClean="0"/>
              <a:t>odlišné podměty			pour que </a:t>
            </a:r>
            <a:r>
              <a:rPr lang="cs-CZ" i="1" smtClean="0"/>
              <a:t>+ subjonctif</a:t>
            </a:r>
            <a:endParaRPr lang="cs-CZ" smtClean="0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smtClean="0"/>
              <a:t>Je vous apporte le contrat </a:t>
            </a:r>
            <a:r>
              <a:rPr lang="cs-CZ" smtClean="0">
                <a:solidFill>
                  <a:srgbClr val="FF0000"/>
                </a:solidFill>
              </a:rPr>
              <a:t>pour que </a:t>
            </a:r>
            <a:r>
              <a:rPr lang="cs-CZ" smtClean="0"/>
              <a:t>vous puissiez le signer.</a:t>
            </a:r>
          </a:p>
          <a:p>
            <a:pPr marL="34290" indent="0">
              <a:buNone/>
            </a:pPr>
            <a:endParaRPr lang="cs-CZ" smtClean="0"/>
          </a:p>
          <a:p>
            <a:endParaRPr lang="cs-CZ"/>
          </a:p>
        </p:txBody>
      </p:sp>
      <p:sp>
        <p:nvSpPr>
          <p:cNvPr id="4" name="Šipka doprava se zářezem 3"/>
          <p:cNvSpPr/>
          <p:nvPr/>
        </p:nvSpPr>
        <p:spPr>
          <a:xfrm>
            <a:off x="3286822" y="5117016"/>
            <a:ext cx="551985" cy="250903"/>
          </a:xfrm>
          <a:prstGeom prst="notched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83626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C´EST POURQUOI (proto)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vyjádření důsledku</a:t>
            </a:r>
          </a:p>
          <a:p>
            <a:endParaRPr lang="cs-CZ"/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/>
              <a:t>Cette </a:t>
            </a:r>
            <a:r>
              <a:rPr lang="cs-CZ" smtClean="0"/>
              <a:t>collaboration s´est montrée inefficace. </a:t>
            </a:r>
            <a:r>
              <a:rPr lang="fr-FR">
                <a:solidFill>
                  <a:srgbClr val="FF0000"/>
                </a:solidFill>
              </a:rPr>
              <a:t>C'est pourquoi </a:t>
            </a:r>
            <a:r>
              <a:rPr lang="fr-FR"/>
              <a:t>nous devons examiner d'autres sources de financement</a:t>
            </a:r>
            <a:r>
              <a:rPr lang="fr-FR" smtClean="0"/>
              <a:t>.</a:t>
            </a:r>
            <a:endParaRPr lang="cs-CZ" smtClean="0"/>
          </a:p>
          <a:p>
            <a:pPr marL="34290" indent="0">
              <a:buNone/>
            </a:pPr>
            <a:r>
              <a:rPr lang="cs-CZ" smtClean="0"/>
              <a:t>J´étais malade, </a:t>
            </a:r>
            <a:r>
              <a:rPr lang="cs-CZ" smtClean="0">
                <a:solidFill>
                  <a:srgbClr val="FF0000"/>
                </a:solidFill>
              </a:rPr>
              <a:t>c´est pourquoi </a:t>
            </a:r>
            <a:r>
              <a:rPr lang="cs-CZ" smtClean="0"/>
              <a:t>je ne suis pas venu travailler hier.</a:t>
            </a:r>
            <a:endParaRPr lang="fr-FR"/>
          </a:p>
          <a:p>
            <a:pPr marL="34290" indent="0">
              <a:buNone/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273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QUAND (když, až)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časový význam</a:t>
            </a:r>
          </a:p>
          <a:p>
            <a:endParaRPr lang="cs-CZ"/>
          </a:p>
          <a:p>
            <a:pPr marL="34290" indent="0">
              <a:buNone/>
            </a:pPr>
            <a:endParaRPr lang="cs-CZ" smtClean="0">
              <a:solidFill>
                <a:srgbClr val="FF0000"/>
              </a:solidFill>
            </a:endParaRPr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Příklady:</a:t>
            </a:r>
            <a:endParaRPr lang="cs-CZ" i="1">
              <a:solidFill>
                <a:srgbClr val="00B050"/>
              </a:solidFill>
            </a:endParaRPr>
          </a:p>
          <a:p>
            <a:pPr marL="34290" indent="0">
              <a:buNone/>
            </a:pPr>
            <a:r>
              <a:rPr lang="cs-CZ" smtClean="0">
                <a:solidFill>
                  <a:srgbClr val="FF0000"/>
                </a:solidFill>
              </a:rPr>
              <a:t>Quand</a:t>
            </a:r>
            <a:r>
              <a:rPr lang="cs-CZ" smtClean="0"/>
              <a:t> </a:t>
            </a:r>
            <a:r>
              <a:rPr lang="cs-CZ" smtClean="0"/>
              <a:t>il est entré dans le hall, il s´est adressé </a:t>
            </a:r>
            <a:r>
              <a:rPr lang="fr-FR" smtClean="0"/>
              <a:t>à</a:t>
            </a:r>
            <a:r>
              <a:rPr lang="cs-CZ" smtClean="0"/>
              <a:t> la réceptionniste.</a:t>
            </a:r>
          </a:p>
          <a:p>
            <a:pPr marL="34290" indent="0">
              <a:buNone/>
            </a:pPr>
            <a:r>
              <a:rPr lang="fr-FR" smtClean="0"/>
              <a:t>Le </a:t>
            </a:r>
            <a:r>
              <a:rPr lang="fr-FR"/>
              <a:t>président peut aussi convoquer des </a:t>
            </a:r>
            <a:r>
              <a:rPr lang="fr-FR" smtClean="0"/>
              <a:t>réunions</a:t>
            </a:r>
            <a:r>
              <a:rPr lang="cs-CZ" smtClean="0"/>
              <a:t> </a:t>
            </a:r>
            <a:r>
              <a:rPr lang="fr-FR" smtClean="0"/>
              <a:t>du </a:t>
            </a:r>
            <a:r>
              <a:rPr lang="fr-FR"/>
              <a:t>conseil général </a:t>
            </a:r>
            <a:r>
              <a:rPr lang="fr-FR">
                <a:solidFill>
                  <a:srgbClr val="FF0000"/>
                </a:solidFill>
              </a:rPr>
              <a:t>quand</a:t>
            </a:r>
            <a:r>
              <a:rPr lang="fr-FR"/>
              <a:t> il le juge nécessaire.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48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SI (pokud, jestli)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podmínka</a:t>
            </a:r>
          </a:p>
          <a:p>
            <a:pPr marL="34290" indent="0">
              <a:buNone/>
            </a:pPr>
            <a:endParaRPr lang="cs-CZ" smtClean="0"/>
          </a:p>
          <a:p>
            <a:pPr marL="34290" indent="0">
              <a:buNone/>
            </a:pPr>
            <a:endParaRPr lang="cs-CZ" smtClean="0">
              <a:solidFill>
                <a:srgbClr val="FF0000"/>
              </a:solidFill>
            </a:endParaRPr>
          </a:p>
          <a:p>
            <a:pPr marL="34290" indent="0">
              <a:buNone/>
            </a:pPr>
            <a:endParaRPr lang="cs-CZ">
              <a:solidFill>
                <a:srgbClr val="FF0000"/>
              </a:solidFill>
            </a:endParaRPr>
          </a:p>
          <a:p>
            <a:pPr marL="34290" indent="0">
              <a:buNone/>
            </a:pPr>
            <a:endParaRPr lang="cs-CZ" smtClean="0">
              <a:solidFill>
                <a:srgbClr val="FF0000"/>
              </a:solidFill>
            </a:endParaRPr>
          </a:p>
          <a:p>
            <a:pPr marL="34290" indent="0">
              <a:buNone/>
            </a:pPr>
            <a:endParaRPr lang="cs-CZ">
              <a:solidFill>
                <a:srgbClr val="FF0000"/>
              </a:solidFill>
            </a:endParaRPr>
          </a:p>
          <a:p>
            <a:pPr marL="34290" indent="0">
              <a:buNone/>
            </a:pPr>
            <a:r>
              <a:rPr lang="cs-CZ" i="1" smtClean="0">
                <a:solidFill>
                  <a:srgbClr val="00B050"/>
                </a:solidFill>
              </a:rPr>
              <a:t>Příklad:</a:t>
            </a:r>
          </a:p>
          <a:p>
            <a:pPr marL="34290" indent="0" algn="ctr">
              <a:buNone/>
            </a:pPr>
            <a:r>
              <a:rPr lang="cs-CZ" smtClean="0">
                <a:solidFill>
                  <a:srgbClr val="FF0000"/>
                </a:solidFill>
              </a:rPr>
              <a:t>Si</a:t>
            </a:r>
            <a:r>
              <a:rPr lang="cs-CZ" smtClean="0"/>
              <a:t> </a:t>
            </a:r>
            <a:r>
              <a:rPr lang="cs-CZ" smtClean="0"/>
              <a:t>tu veux, je peux te montrer le site Internet de cette agence.</a:t>
            </a:r>
          </a:p>
          <a:p>
            <a:pPr marL="34290" indent="0" algn="ctr">
              <a:buNone/>
            </a:pPr>
            <a:r>
              <a:rPr lang="cs-CZ" smtClean="0"/>
              <a:t>Vous payerez 45 euros </a:t>
            </a:r>
            <a:r>
              <a:rPr lang="cs-CZ" smtClean="0">
                <a:solidFill>
                  <a:srgbClr val="FF0000"/>
                </a:solidFill>
              </a:rPr>
              <a:t>si</a:t>
            </a:r>
            <a:r>
              <a:rPr lang="cs-CZ" smtClean="0"/>
              <a:t> vous restez trois nuits ou plus.</a:t>
            </a:r>
          </a:p>
          <a:p>
            <a:pPr marL="34290" indent="0">
              <a:buNone/>
            </a:pPr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2124307" y="2755744"/>
            <a:ext cx="5536581" cy="150541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" algn="ctr"/>
            <a:endParaRPr lang="cs-CZ" sz="2100"/>
          </a:p>
          <a:p>
            <a:pPr marL="34290" algn="ctr"/>
            <a:r>
              <a:rPr lang="cs-CZ" sz="2100"/>
              <a:t>I. typ podmínkové věty</a:t>
            </a:r>
          </a:p>
          <a:p>
            <a:pPr marL="462915" indent="-428625" algn="ctr">
              <a:buAutoNum type="romanUcPeriod"/>
            </a:pPr>
            <a:endParaRPr lang="cs-CZ" sz="2100"/>
          </a:p>
          <a:p>
            <a:pPr marL="34290" algn="ctr"/>
            <a:r>
              <a:rPr lang="cs-CZ" sz="2100"/>
              <a:t>Si + přítomný čas, přítomný/budoucí čas</a:t>
            </a:r>
          </a:p>
          <a:p>
            <a:endParaRPr lang="cs-CZ" sz="1350"/>
          </a:p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381174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50" y="1200150"/>
            <a:ext cx="7406640" cy="892097"/>
          </a:xfrm>
        </p:spPr>
        <p:txBody>
          <a:bodyPr/>
          <a:lstStyle/>
          <a:p>
            <a:r>
              <a:rPr lang="cs-CZ"/>
              <a:t>Z</a:t>
            </a:r>
            <a:r>
              <a:rPr lang="cs-CZ" smtClean="0"/>
              <a:t>apamatujte si: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51" y="2019766"/>
            <a:ext cx="7863003" cy="3688265"/>
          </a:xfrm>
        </p:spPr>
        <p:txBody>
          <a:bodyPr>
            <a:normAutofit/>
          </a:bodyPr>
          <a:lstStyle/>
          <a:p>
            <a:pPr marL="34290" indent="0">
              <a:buNone/>
            </a:pPr>
            <a:endParaRPr lang="cs-CZ"/>
          </a:p>
          <a:p>
            <a:pPr marL="34290" indent="0">
              <a:buNone/>
            </a:pPr>
            <a:r>
              <a:rPr lang="cs-CZ" sz="3000">
                <a:solidFill>
                  <a:srgbClr val="0070C0"/>
                </a:solidFill>
              </a:rPr>
              <a:t>			 penser</a:t>
            </a:r>
          </a:p>
          <a:p>
            <a:pPr marL="34290" indent="0">
              <a:buNone/>
            </a:pPr>
            <a:endParaRPr lang="cs-CZ" sz="3000">
              <a:solidFill>
                <a:srgbClr val="0070C0"/>
              </a:solidFill>
            </a:endParaRPr>
          </a:p>
          <a:p>
            <a:pPr marL="34290" indent="0" algn="ctr">
              <a:buNone/>
            </a:pPr>
            <a:r>
              <a:rPr lang="cs-CZ" sz="1800">
                <a:solidFill>
                  <a:srgbClr val="0070C0"/>
                </a:solidFill>
              </a:rPr>
              <a:t>Les économistes pensent </a:t>
            </a:r>
            <a:r>
              <a:rPr lang="cs-CZ" sz="1800">
                <a:solidFill>
                  <a:srgbClr val="C00000"/>
                </a:solidFill>
              </a:rPr>
              <a:t>que</a:t>
            </a:r>
            <a:r>
              <a:rPr lang="cs-CZ" sz="1800">
                <a:solidFill>
                  <a:srgbClr val="0070C0"/>
                </a:solidFill>
              </a:rPr>
              <a:t> </a:t>
            </a:r>
            <a:r>
              <a:rPr lang="cs-CZ" sz="1800"/>
              <a:t>la croissance du  PIB est synonyme de bien-</a:t>
            </a:r>
            <a:r>
              <a:rPr lang="fr-FR" sz="1800"/>
              <a:t>ê</a:t>
            </a:r>
            <a:r>
              <a:rPr lang="cs-CZ" sz="1800"/>
              <a:t>tre.</a:t>
            </a:r>
          </a:p>
          <a:p>
            <a:pPr marL="34290" indent="0">
              <a:buNone/>
            </a:pPr>
            <a:endParaRPr lang="cs-CZ" sz="1500">
              <a:solidFill>
                <a:srgbClr val="0070C0"/>
              </a:solidFill>
            </a:endParaRPr>
          </a:p>
          <a:p>
            <a:pPr marL="34290" indent="0">
              <a:buNone/>
            </a:pPr>
            <a:r>
              <a:rPr lang="cs-CZ" sz="3000">
                <a:solidFill>
                  <a:srgbClr val="0070C0"/>
                </a:solidFill>
              </a:rPr>
              <a:t>		</a:t>
            </a:r>
            <a:r>
              <a:rPr lang="cs-CZ" sz="3000">
                <a:solidFill>
                  <a:srgbClr val="0070C0"/>
                </a:solidFill>
              </a:rPr>
              <a:t>	</a:t>
            </a:r>
            <a:r>
              <a:rPr lang="cs-CZ" sz="3000" smtClean="0">
                <a:solidFill>
                  <a:srgbClr val="0070C0"/>
                </a:solidFill>
              </a:rPr>
              <a:t>penser				</a:t>
            </a:r>
            <a:r>
              <a:rPr lang="cs-CZ" sz="1600" smtClean="0">
                <a:solidFill>
                  <a:srgbClr val="0070C0"/>
                </a:solidFill>
              </a:rPr>
              <a:t>(stejný podmět)</a:t>
            </a:r>
            <a:endParaRPr lang="cs-CZ" sz="1600">
              <a:solidFill>
                <a:srgbClr val="0070C0"/>
              </a:solidFill>
            </a:endParaRPr>
          </a:p>
          <a:p>
            <a:pPr marL="34290" indent="0">
              <a:buNone/>
            </a:pPr>
            <a:endParaRPr lang="cs-CZ" sz="1800">
              <a:solidFill>
                <a:srgbClr val="0070C0"/>
              </a:solidFill>
            </a:endParaRPr>
          </a:p>
          <a:p>
            <a:pPr marL="34290" indent="0" algn="ctr">
              <a:buNone/>
            </a:pPr>
            <a:r>
              <a:rPr lang="cs-CZ" sz="1800">
                <a:solidFill>
                  <a:srgbClr val="0070C0"/>
                </a:solidFill>
              </a:rPr>
              <a:t>Nous pensons </a:t>
            </a:r>
            <a:r>
              <a:rPr lang="cs-CZ" sz="1800">
                <a:solidFill>
                  <a:srgbClr val="C00000"/>
                </a:solidFill>
              </a:rPr>
              <a:t>pouvoir atteindre </a:t>
            </a:r>
            <a:r>
              <a:rPr lang="cs-CZ" sz="1800"/>
              <a:t>nos objectifs en deux ans.</a:t>
            </a:r>
            <a:endParaRPr lang="cs-CZ" sz="1800"/>
          </a:p>
        </p:txBody>
      </p:sp>
      <p:sp>
        <p:nvSpPr>
          <p:cNvPr id="4" name="Zaoblený obdélník 3"/>
          <p:cNvSpPr/>
          <p:nvPr/>
        </p:nvSpPr>
        <p:spPr>
          <a:xfrm>
            <a:off x="4450853" y="2287393"/>
            <a:ext cx="1319904" cy="7192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/>
              <a:t>que</a:t>
            </a:r>
            <a:endParaRPr lang="cs-CZ" sz="3000"/>
          </a:p>
        </p:txBody>
      </p:sp>
      <p:sp>
        <p:nvSpPr>
          <p:cNvPr id="5" name="Zaoblený obdélník 4"/>
          <p:cNvSpPr/>
          <p:nvPr/>
        </p:nvSpPr>
        <p:spPr>
          <a:xfrm>
            <a:off x="4450853" y="4098073"/>
            <a:ext cx="1319904" cy="7192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i="1"/>
              <a:t>+ inf.</a:t>
            </a:r>
            <a:endParaRPr lang="cs-CZ" sz="3000" i="1"/>
          </a:p>
        </p:txBody>
      </p:sp>
    </p:spTree>
    <p:extLst>
      <p:ext uri="{BB962C8B-B14F-4D97-AF65-F5344CB8AC3E}">
        <p14:creationId xmlns:p14="http://schemas.microsoft.com/office/powerpoint/2010/main" val="15357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107</TotalTime>
  <Words>383</Words>
  <Application>Microsoft Office PowerPoint</Application>
  <PresentationFormat>Předvádění na obrazovce (4:3)</PresentationFormat>
  <Paragraphs>93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Corbel</vt:lpstr>
      <vt:lpstr>Základ</vt:lpstr>
      <vt:lpstr>spojky</vt:lpstr>
      <vt:lpstr>ET (a)</vt:lpstr>
      <vt:lpstr>MAIS (ale)</vt:lpstr>
      <vt:lpstr>PARCE QUE (protože)</vt:lpstr>
      <vt:lpstr>POUR + inf. (stejný podmět v obou větách) (aby)</vt:lpstr>
      <vt:lpstr>C´EST POURQUOI (proto)</vt:lpstr>
      <vt:lpstr>QUAND (když, až)</vt:lpstr>
      <vt:lpstr>SI (pokud, jestli)</vt:lpstr>
      <vt:lpstr>Zapamatujte si: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spojky a logické konektory</dc:title>
  <dc:creator>Červenková Marie</dc:creator>
  <cp:lastModifiedBy>Červenková Marie</cp:lastModifiedBy>
  <cp:revision>12</cp:revision>
  <dcterms:created xsi:type="dcterms:W3CDTF">2016-07-18T09:03:29Z</dcterms:created>
  <dcterms:modified xsi:type="dcterms:W3CDTF">2016-12-16T09:53:50Z</dcterms:modified>
</cp:coreProperties>
</file>