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7" r:id="rId5"/>
    <p:sldId id="259" r:id="rId6"/>
    <p:sldId id="262" r:id="rId7"/>
    <p:sldId id="263" r:id="rId8"/>
    <p:sldId id="268" r:id="rId9"/>
    <p:sldId id="264" r:id="rId10"/>
    <p:sldId id="266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545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Červenková Marie" initials="ČM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04" y="90"/>
      </p:cViewPr>
      <p:guideLst>
        <p:guide orient="horz" pos="2160"/>
        <p:guide pos="354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9FDA01-A487-471E-B738-D11E6AED89B6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750342-8CD4-4695-8872-29A923EDD7A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40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DA01-A487-471E-B738-D11E6AED89B6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0342-8CD4-4695-8872-29A923EDD7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57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DA01-A487-471E-B738-D11E6AED89B6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0342-8CD4-4695-8872-29A923EDD7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41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DA01-A487-471E-B738-D11E6AED89B6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0342-8CD4-4695-8872-29A923EDD7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53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DA01-A487-471E-B738-D11E6AED89B6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0342-8CD4-4695-8872-29A923EDD7A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34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DA01-A487-471E-B738-D11E6AED89B6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0342-8CD4-4695-8872-29A923EDD7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913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DA01-A487-471E-B738-D11E6AED89B6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0342-8CD4-4695-8872-29A923EDD7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967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DA01-A487-471E-B738-D11E6AED89B6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0342-8CD4-4695-8872-29A923EDD7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923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DA01-A487-471E-B738-D11E6AED89B6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0342-8CD4-4695-8872-29A923EDD7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76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DA01-A487-471E-B738-D11E6AED89B6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0342-8CD4-4695-8872-29A923EDD7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DA01-A487-471E-B738-D11E6AED89B6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0342-8CD4-4695-8872-29A923EDD7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674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D09FDA01-A487-471E-B738-D11E6AED89B6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CE750342-8CD4-4695-8872-29A923EDD7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0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leplus.nouvelobs.com/contribution/1515154-ma-femme-mon-travail-j-ai-tout-perdu-a-cause-d-un-burn-out-et-personne-ne-le-reconnait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leplus.nouvelobs.com/contribution/1515154-ma-femme-mon-travail-j-ai-tout-perdu-a-cause-d-un-burn-out-et-personne-ne-le-reconnai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efi.fr/emploi/actualites/hebdo/20151210/j-aurais-pu-etre-arretee-je-suis-allee-travailler-15074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ommerce-equitable-bretagne.org/upload/files/TEMOIGNAGES/T%C3%A9moignage%20de%20Luis%20Eduardo%20Sosa%20Gonzalez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ussirmavie.net/Ils-ont-demarre-leur-vie-pro-a-l-etranger_a1952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52347" y="1078270"/>
            <a:ext cx="7853246" cy="2700997"/>
          </a:xfrm>
        </p:spPr>
        <p:txBody>
          <a:bodyPr>
            <a:normAutofit fontScale="90000"/>
          </a:bodyPr>
          <a:lstStyle/>
          <a:p>
            <a:r>
              <a:rPr lang="cs-CZ" sz="3323"/>
              <a:t/>
            </a:r>
            <a:br>
              <a:rPr lang="cs-CZ" sz="3323"/>
            </a:br>
            <a:r>
              <a:rPr lang="cs-CZ" sz="3323"/>
              <a:t/>
            </a:r>
            <a:br>
              <a:rPr lang="cs-CZ" sz="3323"/>
            </a:br>
            <a:r>
              <a:rPr lang="cs-CZ" sz="3323"/>
              <a:t/>
            </a:r>
            <a:br>
              <a:rPr lang="cs-CZ" sz="3323"/>
            </a:br>
            <a:r>
              <a:rPr lang="cs-CZ" sz="3323"/>
              <a:t/>
            </a:r>
            <a:br>
              <a:rPr lang="cs-CZ" sz="3323"/>
            </a:br>
            <a:r>
              <a:rPr lang="cs-CZ" sz="3323"/>
              <a:t/>
            </a:r>
            <a:br>
              <a:rPr lang="cs-CZ" sz="3323"/>
            </a:br>
            <a:r>
              <a:rPr lang="cs-CZ" sz="3323"/>
              <a:t/>
            </a:r>
            <a:br>
              <a:rPr lang="cs-CZ" sz="3323"/>
            </a:br>
            <a:r>
              <a:rPr lang="cs-CZ" sz="3323"/>
              <a:t/>
            </a:r>
            <a:br>
              <a:rPr lang="cs-CZ" sz="3323"/>
            </a:br>
            <a:r>
              <a:rPr lang="cs-CZ" sz="3323"/>
              <a:t/>
            </a:r>
            <a:br>
              <a:rPr lang="cs-CZ" sz="3323"/>
            </a:br>
            <a:r>
              <a:rPr lang="cs-CZ" sz="2492"/>
              <a:t/>
            </a:r>
            <a:br>
              <a:rPr lang="cs-CZ" sz="2492"/>
            </a:br>
            <a:r>
              <a:rPr lang="cs-CZ" sz="2492"/>
              <a:t>Le passé composé/l’imparfait/le plus-que-parfait</a:t>
            </a:r>
            <a:br>
              <a:rPr lang="cs-CZ" sz="2492"/>
            </a:br>
            <a:r>
              <a:rPr lang="cs-CZ" sz="2492"/>
              <a:t/>
            </a:r>
            <a:br>
              <a:rPr lang="cs-CZ" sz="2492"/>
            </a:br>
            <a:r>
              <a:rPr lang="cs-CZ" sz="4062"/>
              <a:t>La concordance des </a:t>
            </a:r>
            <a:r>
              <a:rPr lang="cs-CZ" sz="4062" smtClean="0"/>
              <a:t>temps</a:t>
            </a:r>
            <a:br>
              <a:rPr lang="cs-CZ" sz="4062" smtClean="0"/>
            </a:br>
            <a:r>
              <a:rPr lang="fr-FR" sz="2200" smtClean="0"/>
              <a:t>à</a:t>
            </a:r>
            <a:r>
              <a:rPr lang="cs-CZ" sz="2200" smtClean="0"/>
              <a:t> l’indicatif et au subjonctif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5364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85" i="1" smtClean="0">
                <a:solidFill>
                  <a:srgbClr val="00B050"/>
                </a:solidFill>
              </a:rPr>
              <a:t>Exemple </a:t>
            </a:r>
            <a:r>
              <a:rPr lang="cs-CZ" sz="2585" i="1">
                <a:solidFill>
                  <a:srgbClr val="00B050"/>
                </a:solidFill>
              </a:rPr>
              <a:t>3:</a:t>
            </a:r>
            <a:r>
              <a:rPr lang="cs-CZ" i="1" smtClean="0">
                <a:solidFill>
                  <a:srgbClr val="00B050"/>
                </a:solidFill>
              </a:rPr>
              <a:t/>
            </a:r>
            <a:br>
              <a:rPr lang="cs-CZ" i="1" smtClean="0">
                <a:solidFill>
                  <a:srgbClr val="00B050"/>
                </a:solidFill>
              </a:rPr>
            </a:br>
            <a:r>
              <a:rPr lang="cs-CZ" i="1" smtClean="0">
                <a:solidFill>
                  <a:srgbClr val="00B050"/>
                </a:solidFill>
              </a:rPr>
              <a:t/>
            </a:r>
            <a:br>
              <a:rPr lang="cs-CZ" i="1" smtClean="0">
                <a:solidFill>
                  <a:srgbClr val="00B050"/>
                </a:solidFill>
              </a:rPr>
            </a:br>
            <a:r>
              <a:rPr lang="cs-CZ" sz="1846" b="1"/>
              <a:t>Vincent K. raconte...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204" indent="0" algn="just">
              <a:lnSpc>
                <a:spcPct val="100000"/>
              </a:lnSpc>
              <a:buNone/>
            </a:pPr>
            <a:r>
              <a:rPr lang="fr-FR" smtClean="0"/>
              <a:t>«</a:t>
            </a:r>
            <a:r>
              <a:rPr lang="cs-CZ" smtClean="0"/>
              <a:t> </a:t>
            </a:r>
            <a:r>
              <a:rPr lang="fr-FR" smtClean="0"/>
              <a:t>Quelques </a:t>
            </a:r>
            <a:r>
              <a:rPr lang="fr-FR"/>
              <a:t>jours plus tard, j’</a:t>
            </a:r>
            <a:r>
              <a:rPr lang="fr-FR" u="sng"/>
              <a:t>ai reçu </a:t>
            </a:r>
            <a:r>
              <a:rPr lang="fr-FR"/>
              <a:t>un message de mon directeur régional, me demandant pourquoi je </a:t>
            </a:r>
            <a:r>
              <a:rPr lang="fr-FR" u="sng">
                <a:solidFill>
                  <a:srgbClr val="C00000"/>
                </a:solidFill>
              </a:rPr>
              <a:t>n’étais pas venu </a:t>
            </a:r>
            <a:r>
              <a:rPr lang="fr-FR"/>
              <a:t>à notre rendez-vous. Comme j’</a:t>
            </a:r>
            <a:r>
              <a:rPr lang="fr-FR" u="sng"/>
              <a:t>ignorais</a:t>
            </a:r>
            <a:r>
              <a:rPr lang="fr-FR"/>
              <a:t> l’existence de cette entrevue, je lui </a:t>
            </a:r>
            <a:r>
              <a:rPr lang="fr-FR" u="sng"/>
              <a:t>ai demandé </a:t>
            </a:r>
            <a:r>
              <a:rPr lang="fr-FR"/>
              <a:t>plus d’informations. C’est de cette façon que j’</a:t>
            </a:r>
            <a:r>
              <a:rPr lang="fr-FR" u="sng"/>
              <a:t>ai appris </a:t>
            </a:r>
            <a:r>
              <a:rPr lang="fr-FR"/>
              <a:t>qu’un courrier pour un entretien préalable de </a:t>
            </a:r>
            <a:r>
              <a:rPr lang="fr-FR" smtClean="0"/>
              <a:t>licenciement</a:t>
            </a:r>
            <a:r>
              <a:rPr lang="cs-CZ" smtClean="0"/>
              <a:t> </a:t>
            </a:r>
            <a:r>
              <a:rPr lang="fr-FR" smtClean="0"/>
              <a:t>m’</a:t>
            </a:r>
            <a:r>
              <a:rPr lang="fr-FR" u="sng" smtClean="0">
                <a:solidFill>
                  <a:srgbClr val="C00000"/>
                </a:solidFill>
              </a:rPr>
              <a:t>avait </a:t>
            </a:r>
            <a:r>
              <a:rPr lang="fr-FR" u="sng">
                <a:solidFill>
                  <a:srgbClr val="C00000"/>
                </a:solidFill>
              </a:rPr>
              <a:t>été envoyé </a:t>
            </a:r>
            <a:r>
              <a:rPr lang="fr-FR"/>
              <a:t>pendant mes congés à une mauvaise adresse</a:t>
            </a:r>
            <a:r>
              <a:rPr lang="fr-FR" smtClean="0"/>
              <a:t>.</a:t>
            </a:r>
            <a:r>
              <a:rPr lang="cs-CZ" smtClean="0"/>
              <a:t> »</a:t>
            </a:r>
          </a:p>
          <a:p>
            <a:pPr marL="42204" indent="0" algn="just">
              <a:lnSpc>
                <a:spcPct val="100000"/>
              </a:lnSpc>
              <a:buNone/>
            </a:pPr>
            <a:endParaRPr lang="cs-CZ"/>
          </a:p>
          <a:p>
            <a:pPr marL="42204" indent="0" algn="just">
              <a:lnSpc>
                <a:spcPct val="100000"/>
              </a:lnSpc>
              <a:buNone/>
            </a:pPr>
            <a:endParaRPr lang="cs-CZ" sz="1108">
              <a:hlinkClick r:id="rId2"/>
            </a:endParaRPr>
          </a:p>
          <a:p>
            <a:pPr marL="42204" indent="0" algn="just">
              <a:lnSpc>
                <a:spcPct val="100000"/>
              </a:lnSpc>
              <a:buNone/>
            </a:pPr>
            <a:endParaRPr lang="cs-CZ" sz="1108">
              <a:hlinkClick r:id="rId2"/>
            </a:endParaRPr>
          </a:p>
          <a:p>
            <a:pPr marL="42204" indent="0" algn="just">
              <a:lnSpc>
                <a:spcPct val="100000"/>
              </a:lnSpc>
              <a:buNone/>
            </a:pPr>
            <a:endParaRPr lang="cs-CZ" sz="1108">
              <a:hlinkClick r:id="rId2"/>
            </a:endParaRPr>
          </a:p>
          <a:p>
            <a:pPr marL="42204" indent="0" algn="just">
              <a:lnSpc>
                <a:spcPct val="100000"/>
              </a:lnSpc>
              <a:buNone/>
            </a:pPr>
            <a:r>
              <a:rPr lang="cs-CZ" sz="1108">
                <a:hlinkClick r:id="rId2"/>
              </a:rPr>
              <a:t>http://leplus.nouvelobs.com/contribution/1515154-ma-femme-mon-travail-j-ai-tout-perdu-a-cause-d-un-burn-out-et-personne-ne-le-reconnait.html</a:t>
            </a:r>
            <a:r>
              <a:rPr lang="cs-CZ" sz="1108"/>
              <a:t>, 21/07/2016, raccourci</a:t>
            </a:r>
          </a:p>
        </p:txBody>
      </p:sp>
    </p:spTree>
    <p:extLst>
      <p:ext uri="{BB962C8B-B14F-4D97-AF65-F5344CB8AC3E}">
        <p14:creationId xmlns:p14="http://schemas.microsoft.com/office/powerpoint/2010/main" val="378619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/>
              <a:t/>
            </a:r>
            <a:br>
              <a:rPr lang="cs-CZ" sz="5400"/>
            </a:br>
            <a:r>
              <a:rPr lang="cs-CZ" sz="4000"/>
              <a:t>La concordance des temps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215" dirty="0"/>
          </a:p>
        </p:txBody>
      </p:sp>
    </p:spTree>
    <p:extLst>
      <p:ext uri="{BB962C8B-B14F-4D97-AF65-F5344CB8AC3E}">
        <p14:creationId xmlns:p14="http://schemas.microsoft.com/office/powerpoint/2010/main" val="9378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La concordance des temps </a:t>
            </a:r>
            <a:br>
              <a:rPr lang="cs-CZ" smtClean="0"/>
            </a:br>
            <a:r>
              <a:rPr lang="fr-FR" smtClean="0"/>
              <a:t>à</a:t>
            </a:r>
            <a:r>
              <a:rPr lang="cs-CZ" smtClean="0"/>
              <a:t> l’indicatif</a:t>
            </a:r>
            <a:endParaRPr lang="cs-CZ"/>
          </a:p>
        </p:txBody>
      </p:sp>
      <p:sp>
        <p:nvSpPr>
          <p:cNvPr id="19" name="Zástupný symbol pro obsah 18"/>
          <p:cNvSpPr>
            <a:spLocks noGrp="1"/>
          </p:cNvSpPr>
          <p:nvPr>
            <p:ph idx="1"/>
          </p:nvPr>
        </p:nvSpPr>
        <p:spPr>
          <a:xfrm>
            <a:off x="857250" y="2162908"/>
            <a:ext cx="7404654" cy="4416312"/>
          </a:xfrm>
        </p:spPr>
        <p:txBody>
          <a:bodyPr>
            <a:normAutofit/>
          </a:bodyPr>
          <a:lstStyle/>
          <a:p>
            <a:pPr marL="42204" indent="0">
              <a:buNone/>
            </a:pPr>
            <a:endParaRPr lang="cs-CZ" smtClean="0"/>
          </a:p>
          <a:p>
            <a:pPr marL="42204" indent="0">
              <a:buNone/>
            </a:pPr>
            <a:endParaRPr lang="cs-CZ"/>
          </a:p>
          <a:p>
            <a:pPr marL="42204" indent="0">
              <a:buNone/>
            </a:pPr>
            <a:endParaRPr lang="cs-CZ" smtClean="0"/>
          </a:p>
          <a:p>
            <a:pPr marL="42204" indent="0">
              <a:buNone/>
            </a:pPr>
            <a:endParaRPr lang="cs-CZ"/>
          </a:p>
          <a:p>
            <a:pPr marL="42204" indent="0">
              <a:buNone/>
            </a:pPr>
            <a:endParaRPr lang="cs-CZ" smtClean="0"/>
          </a:p>
          <a:p>
            <a:pPr marL="42204" indent="0">
              <a:buNone/>
            </a:pPr>
            <a:endParaRPr lang="cs-CZ"/>
          </a:p>
          <a:p>
            <a:pPr marL="42204" indent="0">
              <a:buNone/>
            </a:pPr>
            <a:r>
              <a:rPr lang="cs-CZ" smtClean="0"/>
              <a:t>*simultanéité: l’action de la propostition principale et celle de la subordonnée se réalisent </a:t>
            </a:r>
            <a:r>
              <a:rPr lang="cs-CZ" smtClean="0">
                <a:solidFill>
                  <a:srgbClr val="C00000"/>
                </a:solidFill>
              </a:rPr>
              <a:t>en m</a:t>
            </a:r>
            <a:r>
              <a:rPr lang="fr-FR" smtClean="0">
                <a:solidFill>
                  <a:srgbClr val="C00000"/>
                </a:solidFill>
              </a:rPr>
              <a:t>ê</a:t>
            </a:r>
            <a:r>
              <a:rPr lang="cs-CZ" smtClean="0">
                <a:solidFill>
                  <a:srgbClr val="C00000"/>
                </a:solidFill>
              </a:rPr>
              <a:t>me temps</a:t>
            </a:r>
            <a:endParaRPr lang="cs-CZ" b="1" smtClean="0">
              <a:solidFill>
                <a:srgbClr val="C00000"/>
              </a:solidFill>
            </a:endParaRPr>
          </a:p>
          <a:p>
            <a:pPr marL="42204" indent="0">
              <a:buNone/>
            </a:pPr>
            <a:r>
              <a:rPr lang="cs-CZ" smtClean="0"/>
              <a:t>*postériorité: l’action de la subordonnée se réalise </a:t>
            </a:r>
            <a:r>
              <a:rPr lang="cs-CZ" smtClean="0">
                <a:solidFill>
                  <a:srgbClr val="C00000"/>
                </a:solidFill>
              </a:rPr>
              <a:t>apr</a:t>
            </a:r>
            <a:r>
              <a:rPr lang="fr-FR" smtClean="0">
                <a:solidFill>
                  <a:srgbClr val="C00000"/>
                </a:solidFill>
              </a:rPr>
              <a:t>è</a:t>
            </a:r>
            <a:r>
              <a:rPr lang="cs-CZ" smtClean="0">
                <a:solidFill>
                  <a:srgbClr val="C00000"/>
                </a:solidFill>
              </a:rPr>
              <a:t>s </a:t>
            </a:r>
            <a:r>
              <a:rPr lang="cs-CZ" smtClean="0"/>
              <a:t>celle de la proposition principale </a:t>
            </a:r>
          </a:p>
          <a:p>
            <a:pPr marL="42204" indent="0">
              <a:buNone/>
            </a:pPr>
            <a:r>
              <a:rPr lang="cs-CZ" smtClean="0"/>
              <a:t>*antériorité: l’action de la subordonnée s’est réalisé </a:t>
            </a:r>
            <a:r>
              <a:rPr lang="cs-CZ" smtClean="0">
                <a:solidFill>
                  <a:srgbClr val="C00000"/>
                </a:solidFill>
              </a:rPr>
              <a:t>avant</a:t>
            </a:r>
            <a:r>
              <a:rPr lang="cs-CZ" smtClean="0"/>
              <a:t> celle de la principale  </a:t>
            </a:r>
          </a:p>
        </p:txBody>
      </p:sp>
      <p:pic>
        <p:nvPicPr>
          <p:cNvPr id="20" name="Obrázek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188" y="2168400"/>
            <a:ext cx="7434716" cy="2442246"/>
          </a:xfrm>
          <a:prstGeom prst="rect">
            <a:avLst/>
          </a:prstGeom>
        </p:spPr>
      </p:pic>
      <p:sp>
        <p:nvSpPr>
          <p:cNvPr id="21" name="Šipka doprava 20"/>
          <p:cNvSpPr/>
          <p:nvPr/>
        </p:nvSpPr>
        <p:spPr>
          <a:xfrm>
            <a:off x="5101224" y="2874897"/>
            <a:ext cx="554277" cy="31218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62">
              <a:solidFill>
                <a:srgbClr val="C00000"/>
              </a:solidFill>
            </a:endParaRPr>
          </a:p>
        </p:txBody>
      </p:sp>
      <p:sp>
        <p:nvSpPr>
          <p:cNvPr id="22" name="Šipka doprava 21"/>
          <p:cNvSpPr/>
          <p:nvPr/>
        </p:nvSpPr>
        <p:spPr>
          <a:xfrm>
            <a:off x="5101224" y="3474718"/>
            <a:ext cx="554277" cy="31218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62"/>
          </a:p>
        </p:txBody>
      </p:sp>
      <p:sp>
        <p:nvSpPr>
          <p:cNvPr id="23" name="Šipka doprava 22"/>
          <p:cNvSpPr/>
          <p:nvPr/>
        </p:nvSpPr>
        <p:spPr>
          <a:xfrm>
            <a:off x="5101224" y="4040485"/>
            <a:ext cx="554277" cy="31218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62"/>
          </a:p>
        </p:txBody>
      </p:sp>
      <p:sp>
        <p:nvSpPr>
          <p:cNvPr id="2" name="Ovál 1"/>
          <p:cNvSpPr/>
          <p:nvPr/>
        </p:nvSpPr>
        <p:spPr>
          <a:xfrm rot="572914">
            <a:off x="4686539" y="1288007"/>
            <a:ext cx="4404732" cy="100361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expliquée aussi dans </a:t>
            </a:r>
          </a:p>
          <a:p>
            <a:pPr algn="ctr"/>
            <a:r>
              <a:rPr lang="cs-CZ" smtClean="0"/>
              <a:t>le chapitre B1 Vztah passé composé a imparfait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3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smtClean="0">
                <a:solidFill>
                  <a:srgbClr val="00B050"/>
                </a:solidFill>
              </a:rPr>
              <a:t>Exemples :</a:t>
            </a:r>
            <a:endParaRPr lang="cs-CZ" i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882518"/>
            <a:ext cx="7954810" cy="4312807"/>
          </a:xfrm>
        </p:spPr>
        <p:txBody>
          <a:bodyPr>
            <a:normAutofit fontScale="92500" lnSpcReduction="20000"/>
          </a:bodyPr>
          <a:lstStyle/>
          <a:p>
            <a:pPr marL="42204" indent="0">
              <a:buNone/>
            </a:pPr>
            <a:r>
              <a:rPr lang="cs-CZ" b="1" smtClean="0"/>
              <a:t>La concordance au présent :</a:t>
            </a:r>
            <a:endParaRPr lang="cs-CZ" b="1" dirty="0" smtClean="0"/>
          </a:p>
          <a:p>
            <a:pPr marL="42204" indent="0">
              <a:buNone/>
            </a:pPr>
            <a:r>
              <a:rPr lang="cs-CZ" dirty="0" smtClean="0"/>
              <a:t>Je </a:t>
            </a:r>
            <a:r>
              <a:rPr lang="cs-CZ" u="sng" dirty="0" err="1" smtClean="0"/>
              <a:t>vois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vous </a:t>
            </a:r>
            <a:r>
              <a:rPr lang="cs-CZ" u="sng" dirty="0" err="1" smtClean="0"/>
              <a:t>avez</a:t>
            </a:r>
            <a:r>
              <a:rPr lang="cs-CZ" dirty="0" smtClean="0"/>
              <a:t> </a:t>
            </a:r>
            <a:r>
              <a:rPr lang="cs-CZ" dirty="0" err="1" smtClean="0"/>
              <a:t>beaucoup</a:t>
            </a:r>
            <a:r>
              <a:rPr lang="cs-CZ" dirty="0" smtClean="0"/>
              <a:t> de </a:t>
            </a:r>
            <a:r>
              <a:rPr lang="cs-CZ" dirty="0" err="1" smtClean="0"/>
              <a:t>travail</a:t>
            </a:r>
            <a:r>
              <a:rPr lang="cs-CZ" dirty="0" smtClean="0"/>
              <a:t>.    	(vidím, máte </a:t>
            </a:r>
            <a:r>
              <a:rPr lang="cs-CZ" smtClean="0"/>
              <a:t>– actions 								simultanées </a:t>
            </a:r>
          </a:p>
          <a:p>
            <a:pPr marL="42204" indent="0">
              <a:buNone/>
            </a:pPr>
            <a:r>
              <a:rPr lang="cs-CZ"/>
              <a:t>	</a:t>
            </a:r>
            <a:r>
              <a:rPr lang="cs-CZ" smtClean="0"/>
              <a:t>						– présent-présent)</a:t>
            </a:r>
            <a:endParaRPr lang="cs-CZ" dirty="0" smtClean="0"/>
          </a:p>
          <a:p>
            <a:pPr marL="42204" indent="0">
              <a:buNone/>
            </a:pPr>
            <a:r>
              <a:rPr lang="cs-CZ" dirty="0" smtClean="0"/>
              <a:t>Je </a:t>
            </a:r>
            <a:r>
              <a:rPr lang="cs-CZ" u="sng" dirty="0" err="1" smtClean="0"/>
              <a:t>sais</a:t>
            </a:r>
            <a:r>
              <a:rPr lang="cs-CZ" dirty="0" smtClean="0"/>
              <a:t> </a:t>
            </a:r>
            <a:r>
              <a:rPr lang="cs-CZ" dirty="0" err="1" smtClean="0"/>
              <a:t>qu´il</a:t>
            </a:r>
            <a:r>
              <a:rPr lang="cs-CZ" dirty="0" smtClean="0"/>
              <a:t> </a:t>
            </a:r>
            <a:r>
              <a:rPr lang="cs-CZ" u="sng" dirty="0" smtClean="0"/>
              <a:t>sera</a:t>
            </a:r>
            <a:r>
              <a:rPr lang="cs-CZ" dirty="0" smtClean="0"/>
              <a:t> </a:t>
            </a:r>
            <a:r>
              <a:rPr lang="cs-CZ" dirty="0" err="1" smtClean="0"/>
              <a:t>encore</a:t>
            </a:r>
            <a:r>
              <a:rPr lang="cs-CZ" dirty="0" smtClean="0"/>
              <a:t> en </a:t>
            </a:r>
            <a:r>
              <a:rPr lang="cs-CZ" dirty="0" err="1" smtClean="0"/>
              <a:t>déplacement</a:t>
            </a:r>
            <a:r>
              <a:rPr lang="cs-CZ" dirty="0" smtClean="0"/>
              <a:t>.       	(bude </a:t>
            </a:r>
            <a:r>
              <a:rPr lang="cs-CZ" smtClean="0"/>
              <a:t>– l’action suivra – 								présent-futur)</a:t>
            </a:r>
            <a:endParaRPr lang="cs-CZ" dirty="0" smtClean="0"/>
          </a:p>
          <a:p>
            <a:pPr marL="42204" indent="0">
              <a:buNone/>
            </a:pPr>
            <a:r>
              <a:rPr lang="cs-CZ" dirty="0" smtClean="0"/>
              <a:t>Je </a:t>
            </a:r>
            <a:r>
              <a:rPr lang="cs-CZ" u="sng" dirty="0" smtClean="0"/>
              <a:t>pense</a:t>
            </a:r>
            <a:r>
              <a:rPr lang="cs-CZ" dirty="0" smtClean="0"/>
              <a:t> </a:t>
            </a:r>
            <a:r>
              <a:rPr lang="cs-CZ" dirty="0" err="1" smtClean="0"/>
              <a:t>qu´elle</a:t>
            </a:r>
            <a:r>
              <a:rPr lang="cs-CZ" dirty="0" smtClean="0"/>
              <a:t> </a:t>
            </a:r>
            <a:r>
              <a:rPr lang="cs-CZ" u="sng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déj</a:t>
            </a:r>
            <a:r>
              <a:rPr lang="fr-FR" dirty="0" smtClean="0"/>
              <a:t>à</a:t>
            </a:r>
            <a:r>
              <a:rPr lang="cs-CZ" dirty="0" smtClean="0"/>
              <a:t> </a:t>
            </a:r>
            <a:r>
              <a:rPr lang="cs-CZ" u="sng" dirty="0" err="1" smtClean="0"/>
              <a:t>reçu</a:t>
            </a:r>
            <a:r>
              <a:rPr lang="cs-CZ" dirty="0" smtClean="0"/>
              <a:t> </a:t>
            </a:r>
            <a:r>
              <a:rPr lang="cs-CZ" dirty="0" err="1" smtClean="0"/>
              <a:t>notre</a:t>
            </a:r>
            <a:r>
              <a:rPr lang="cs-CZ" dirty="0" smtClean="0"/>
              <a:t> </a:t>
            </a:r>
            <a:r>
              <a:rPr lang="cs-CZ" dirty="0" err="1" smtClean="0"/>
              <a:t>lettre</a:t>
            </a:r>
            <a:r>
              <a:rPr lang="cs-CZ" dirty="0" smtClean="0"/>
              <a:t>. </a:t>
            </a:r>
            <a:r>
              <a:rPr lang="cs-CZ" smtClean="0"/>
              <a:t>		(</a:t>
            </a:r>
            <a:r>
              <a:rPr lang="cs-CZ" dirty="0" smtClean="0"/>
              <a:t>dostala </a:t>
            </a:r>
            <a:r>
              <a:rPr lang="cs-CZ" smtClean="0"/>
              <a:t>– l’action s’est 								réalisée avant l’action de la 								principale – présent-passé 								composé)</a:t>
            </a:r>
            <a:endParaRPr lang="cs-CZ" dirty="0" smtClean="0"/>
          </a:p>
          <a:p>
            <a:pPr marL="42204" indent="0">
              <a:buNone/>
            </a:pPr>
            <a:endParaRPr lang="cs-CZ" dirty="0"/>
          </a:p>
          <a:p>
            <a:pPr marL="42204" indent="0">
              <a:buNone/>
            </a:pPr>
            <a:r>
              <a:rPr lang="cs-CZ" b="1" smtClean="0"/>
              <a:t>La concordance au passé:</a:t>
            </a:r>
            <a:endParaRPr lang="cs-CZ" b="1" dirty="0" smtClean="0"/>
          </a:p>
          <a:p>
            <a:pPr marL="42204" indent="0">
              <a:buNone/>
            </a:pPr>
            <a:r>
              <a:rPr lang="cs-CZ" dirty="0" err="1" smtClean="0"/>
              <a:t>J´</a:t>
            </a:r>
            <a:r>
              <a:rPr lang="cs-CZ" u="sng" dirty="0" err="1" smtClean="0"/>
              <a:t>ai</a:t>
            </a:r>
            <a:r>
              <a:rPr lang="cs-CZ" u="sng" dirty="0" smtClean="0"/>
              <a:t> </a:t>
            </a:r>
            <a:r>
              <a:rPr lang="cs-CZ" u="sng" dirty="0" err="1" smtClean="0"/>
              <a:t>vu</a:t>
            </a:r>
            <a:r>
              <a:rPr lang="cs-CZ" u="sng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vous </a:t>
            </a:r>
            <a:r>
              <a:rPr lang="cs-CZ" u="sng" dirty="0" err="1" smtClean="0"/>
              <a:t>aviez</a:t>
            </a:r>
            <a:r>
              <a:rPr lang="cs-CZ" dirty="0" smtClean="0"/>
              <a:t> </a:t>
            </a:r>
            <a:r>
              <a:rPr lang="cs-CZ" dirty="0" err="1" smtClean="0"/>
              <a:t>beaucoup</a:t>
            </a:r>
            <a:r>
              <a:rPr lang="cs-CZ" dirty="0" smtClean="0"/>
              <a:t> de </a:t>
            </a:r>
            <a:r>
              <a:rPr lang="cs-CZ" dirty="0" err="1" smtClean="0"/>
              <a:t>travail</a:t>
            </a:r>
            <a:r>
              <a:rPr lang="cs-CZ" dirty="0" smtClean="0"/>
              <a:t>.</a:t>
            </a:r>
            <a:r>
              <a:rPr lang="cs-CZ" smtClean="0"/>
              <a:t>	(passé - </a:t>
            </a:r>
            <a:r>
              <a:rPr lang="cs-CZ" dirty="0" err="1" smtClean="0"/>
              <a:t>imparfait</a:t>
            </a:r>
            <a:r>
              <a:rPr lang="cs-CZ" dirty="0" smtClean="0"/>
              <a:t>)</a:t>
            </a:r>
          </a:p>
          <a:p>
            <a:pPr marL="42204" indent="0">
              <a:buNone/>
            </a:pPr>
            <a:r>
              <a:rPr lang="cs-CZ" dirty="0" smtClean="0"/>
              <a:t>Je </a:t>
            </a:r>
            <a:r>
              <a:rPr lang="cs-CZ" u="sng" dirty="0" err="1" smtClean="0"/>
              <a:t>savais</a:t>
            </a:r>
            <a:r>
              <a:rPr lang="cs-CZ" dirty="0" smtClean="0"/>
              <a:t> </a:t>
            </a:r>
            <a:r>
              <a:rPr lang="cs-CZ" dirty="0" err="1" smtClean="0"/>
              <a:t>qu´il</a:t>
            </a:r>
            <a:r>
              <a:rPr lang="cs-CZ" dirty="0" smtClean="0"/>
              <a:t> </a:t>
            </a:r>
            <a:r>
              <a:rPr lang="cs-CZ" u="sng" dirty="0" err="1" smtClean="0"/>
              <a:t>serait</a:t>
            </a:r>
            <a:r>
              <a:rPr lang="cs-CZ" dirty="0" smtClean="0"/>
              <a:t> </a:t>
            </a:r>
            <a:r>
              <a:rPr lang="cs-CZ" dirty="0" err="1" smtClean="0"/>
              <a:t>encore</a:t>
            </a:r>
            <a:r>
              <a:rPr lang="cs-CZ" dirty="0" smtClean="0"/>
              <a:t> en </a:t>
            </a:r>
            <a:r>
              <a:rPr lang="cs-CZ" dirty="0" err="1" smtClean="0"/>
              <a:t>déplacement</a:t>
            </a:r>
            <a:r>
              <a:rPr lang="cs-CZ" dirty="0" smtClean="0"/>
              <a:t>.</a:t>
            </a:r>
            <a:r>
              <a:rPr lang="cs-CZ" smtClean="0"/>
              <a:t>	(passé – conditionnel pr</a:t>
            </a:r>
            <a:r>
              <a:rPr lang="cs-CZ" dirty="0" smtClean="0"/>
              <a:t>.)</a:t>
            </a:r>
          </a:p>
          <a:p>
            <a:pPr marL="42204" indent="0">
              <a:buNone/>
            </a:pPr>
            <a:r>
              <a:rPr lang="cs-CZ" dirty="0" smtClean="0"/>
              <a:t>Je </a:t>
            </a:r>
            <a:r>
              <a:rPr lang="cs-CZ" u="sng" dirty="0" err="1" smtClean="0"/>
              <a:t>pensais</a:t>
            </a:r>
            <a:r>
              <a:rPr lang="cs-CZ" dirty="0" smtClean="0"/>
              <a:t> </a:t>
            </a:r>
            <a:r>
              <a:rPr lang="cs-CZ" dirty="0" err="1" smtClean="0"/>
              <a:t>qu´elle</a:t>
            </a:r>
            <a:r>
              <a:rPr lang="cs-CZ" dirty="0" smtClean="0"/>
              <a:t> </a:t>
            </a:r>
            <a:r>
              <a:rPr lang="cs-CZ" u="sng" dirty="0" err="1" smtClean="0"/>
              <a:t>avait</a:t>
            </a:r>
            <a:r>
              <a:rPr lang="cs-CZ" dirty="0" smtClean="0"/>
              <a:t> </a:t>
            </a:r>
            <a:r>
              <a:rPr lang="cs-CZ" dirty="0" err="1" smtClean="0"/>
              <a:t>déj</a:t>
            </a:r>
            <a:r>
              <a:rPr lang="fr-FR" dirty="0" smtClean="0"/>
              <a:t>à</a:t>
            </a:r>
            <a:r>
              <a:rPr lang="cs-CZ" dirty="0" smtClean="0"/>
              <a:t> </a:t>
            </a:r>
            <a:r>
              <a:rPr lang="cs-CZ" u="sng" dirty="0" err="1" smtClean="0"/>
              <a:t>reçu</a:t>
            </a:r>
            <a:r>
              <a:rPr lang="cs-CZ" dirty="0" smtClean="0"/>
              <a:t> </a:t>
            </a:r>
            <a:r>
              <a:rPr lang="cs-CZ" dirty="0" err="1" smtClean="0"/>
              <a:t>notre</a:t>
            </a:r>
            <a:r>
              <a:rPr lang="cs-CZ" dirty="0" smtClean="0"/>
              <a:t> </a:t>
            </a:r>
            <a:r>
              <a:rPr lang="cs-CZ" dirty="0" err="1" smtClean="0"/>
              <a:t>lettre</a:t>
            </a:r>
            <a:r>
              <a:rPr lang="cs-CZ" dirty="0" smtClean="0"/>
              <a:t>.</a:t>
            </a:r>
            <a:r>
              <a:rPr lang="cs-CZ" smtClean="0"/>
              <a:t>	(passé - </a:t>
            </a:r>
            <a:r>
              <a:rPr lang="cs-CZ" dirty="0" smtClean="0"/>
              <a:t>plus-</a:t>
            </a:r>
            <a:r>
              <a:rPr lang="cs-CZ" dirty="0" err="1" smtClean="0"/>
              <a:t>que</a:t>
            </a:r>
            <a:r>
              <a:rPr lang="cs-CZ" dirty="0" smtClean="0"/>
              <a:t>-</a:t>
            </a:r>
            <a:r>
              <a:rPr lang="cs-CZ" dirty="0" err="1" smtClean="0"/>
              <a:t>parfait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38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La concordance des temps </a:t>
            </a:r>
            <a:br>
              <a:rPr lang="cs-CZ" smtClean="0"/>
            </a:br>
            <a:r>
              <a:rPr lang="cs-CZ" smtClean="0"/>
              <a:t>au subjonctif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A présent, on n´utilise que le subjonctif présent et le subjonctif passé dans la langue courante.</a:t>
            </a:r>
          </a:p>
          <a:p>
            <a:pPr marL="42204" indent="0">
              <a:buNone/>
            </a:pPr>
            <a:endParaRPr lang="cs-CZ" smtClean="0"/>
          </a:p>
          <a:p>
            <a:pPr marL="42204" indent="0">
              <a:buNone/>
            </a:pP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199444"/>
              </p:ext>
            </p:extLst>
          </p:nvPr>
        </p:nvGraphicFramePr>
        <p:xfrm>
          <a:off x="939453" y="3217448"/>
          <a:ext cx="6980130" cy="2272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6710">
                  <a:extLst>
                    <a:ext uri="{9D8B030D-6E8A-4147-A177-3AD203B41FA5}">
                      <a16:colId xmlns:a16="http://schemas.microsoft.com/office/drawing/2014/main" val="51730032"/>
                    </a:ext>
                  </a:extLst>
                </a:gridCol>
                <a:gridCol w="2326710">
                  <a:extLst>
                    <a:ext uri="{9D8B030D-6E8A-4147-A177-3AD203B41FA5}">
                      <a16:colId xmlns:a16="http://schemas.microsoft.com/office/drawing/2014/main" val="3626278123"/>
                    </a:ext>
                  </a:extLst>
                </a:gridCol>
                <a:gridCol w="2326710">
                  <a:extLst>
                    <a:ext uri="{9D8B030D-6E8A-4147-A177-3AD203B41FA5}">
                      <a16:colId xmlns:a16="http://schemas.microsoft.com/office/drawing/2014/main" val="326349895"/>
                    </a:ext>
                  </a:extLst>
                </a:gridCol>
              </a:tblGrid>
              <a:tr h="568141">
                <a:tc>
                  <a:txBody>
                    <a:bodyPr/>
                    <a:lstStyle/>
                    <a:p>
                      <a:r>
                        <a:rPr lang="cs-CZ" sz="1500" smtClean="0"/>
                        <a:t>le rapport des actions</a:t>
                      </a:r>
                      <a:endParaRPr lang="cs-CZ" sz="1500"/>
                    </a:p>
                  </a:txBody>
                  <a:tcPr marL="68580" marR="68580" marT="42203" marB="42203"/>
                </a:tc>
                <a:tc>
                  <a:txBody>
                    <a:bodyPr/>
                    <a:lstStyle/>
                    <a:p>
                      <a:r>
                        <a:rPr lang="cs-CZ" sz="1500" smtClean="0"/>
                        <a:t>la</a:t>
                      </a:r>
                      <a:r>
                        <a:rPr lang="cs-CZ" sz="1500" baseline="0" smtClean="0"/>
                        <a:t> concordance au présent</a:t>
                      </a:r>
                      <a:endParaRPr lang="cs-CZ" sz="1500"/>
                    </a:p>
                  </a:txBody>
                  <a:tcPr marL="68580" marR="68580" marT="42203" marB="42203"/>
                </a:tc>
                <a:tc>
                  <a:txBody>
                    <a:bodyPr/>
                    <a:lstStyle/>
                    <a:p>
                      <a:r>
                        <a:rPr lang="cs-CZ" sz="1500" smtClean="0"/>
                        <a:t>la concordance au passé</a:t>
                      </a:r>
                      <a:endParaRPr lang="cs-CZ" sz="1500"/>
                    </a:p>
                  </a:txBody>
                  <a:tcPr marL="68580" marR="68580" marT="42203" marB="42203"/>
                </a:tc>
                <a:extLst>
                  <a:ext uri="{0D108BD9-81ED-4DB2-BD59-A6C34878D82A}">
                    <a16:rowId xmlns:a16="http://schemas.microsoft.com/office/drawing/2014/main" val="509217143"/>
                  </a:ext>
                </a:extLst>
              </a:tr>
              <a:tr h="568141">
                <a:tc>
                  <a:txBody>
                    <a:bodyPr/>
                    <a:lstStyle/>
                    <a:p>
                      <a:r>
                        <a:rPr lang="cs-CZ" sz="1500" smtClean="0"/>
                        <a:t>simultanéité</a:t>
                      </a:r>
                      <a:endParaRPr lang="cs-CZ" sz="1500"/>
                    </a:p>
                  </a:txBody>
                  <a:tcPr marL="68580" marR="68580" marT="42203" marB="42203"/>
                </a:tc>
                <a:tc>
                  <a:txBody>
                    <a:bodyPr/>
                    <a:lstStyle/>
                    <a:p>
                      <a:r>
                        <a:rPr lang="cs-CZ" sz="1500" smtClean="0"/>
                        <a:t>subjonctif</a:t>
                      </a:r>
                      <a:r>
                        <a:rPr lang="cs-CZ" sz="1500" baseline="0" smtClean="0"/>
                        <a:t> présent</a:t>
                      </a:r>
                      <a:endParaRPr lang="cs-CZ" sz="1500"/>
                    </a:p>
                  </a:txBody>
                  <a:tcPr marL="68580" marR="68580" marT="42203" marB="42203"/>
                </a:tc>
                <a:tc>
                  <a:txBody>
                    <a:bodyPr/>
                    <a:lstStyle/>
                    <a:p>
                      <a:r>
                        <a:rPr lang="cs-CZ" sz="1500" smtClean="0"/>
                        <a:t>subjonctif présent</a:t>
                      </a:r>
                      <a:endParaRPr lang="cs-CZ" sz="1500"/>
                    </a:p>
                  </a:txBody>
                  <a:tcPr marL="68580" marR="68580" marT="42203" marB="42203"/>
                </a:tc>
                <a:extLst>
                  <a:ext uri="{0D108BD9-81ED-4DB2-BD59-A6C34878D82A}">
                    <a16:rowId xmlns:a16="http://schemas.microsoft.com/office/drawing/2014/main" val="3402074038"/>
                  </a:ext>
                </a:extLst>
              </a:tr>
              <a:tr h="568141">
                <a:tc>
                  <a:txBody>
                    <a:bodyPr/>
                    <a:lstStyle/>
                    <a:p>
                      <a:r>
                        <a:rPr lang="cs-CZ" sz="1500" smtClean="0"/>
                        <a:t>postériorité</a:t>
                      </a:r>
                      <a:endParaRPr lang="cs-CZ" sz="1500"/>
                    </a:p>
                  </a:txBody>
                  <a:tcPr marL="68580" marR="68580" marT="42203" marB="42203"/>
                </a:tc>
                <a:tc>
                  <a:txBody>
                    <a:bodyPr/>
                    <a:lstStyle/>
                    <a:p>
                      <a:r>
                        <a:rPr lang="cs-CZ" sz="1500" smtClean="0"/>
                        <a:t>subjonctif présent</a:t>
                      </a:r>
                      <a:endParaRPr lang="cs-CZ" sz="1500"/>
                    </a:p>
                  </a:txBody>
                  <a:tcPr marL="68580" marR="68580" marT="42203" marB="42203"/>
                </a:tc>
                <a:tc>
                  <a:txBody>
                    <a:bodyPr/>
                    <a:lstStyle/>
                    <a:p>
                      <a:r>
                        <a:rPr lang="cs-CZ" sz="1500" smtClean="0"/>
                        <a:t>subjonctif présent</a:t>
                      </a:r>
                      <a:endParaRPr lang="cs-CZ" sz="1500"/>
                    </a:p>
                  </a:txBody>
                  <a:tcPr marL="68580" marR="68580" marT="42203" marB="42203"/>
                </a:tc>
                <a:extLst>
                  <a:ext uri="{0D108BD9-81ED-4DB2-BD59-A6C34878D82A}">
                    <a16:rowId xmlns:a16="http://schemas.microsoft.com/office/drawing/2014/main" val="168192690"/>
                  </a:ext>
                </a:extLst>
              </a:tr>
              <a:tr h="568141">
                <a:tc>
                  <a:txBody>
                    <a:bodyPr/>
                    <a:lstStyle/>
                    <a:p>
                      <a:r>
                        <a:rPr lang="cs-CZ" sz="1500" smtClean="0"/>
                        <a:t>antériorité</a:t>
                      </a:r>
                      <a:endParaRPr lang="cs-CZ" sz="1500"/>
                    </a:p>
                  </a:txBody>
                  <a:tcPr marL="68580" marR="68580" marT="42203" marB="42203"/>
                </a:tc>
                <a:tc>
                  <a:txBody>
                    <a:bodyPr/>
                    <a:lstStyle/>
                    <a:p>
                      <a:r>
                        <a:rPr lang="cs-CZ" sz="1500" smtClean="0"/>
                        <a:t>subjonctif passé</a:t>
                      </a:r>
                      <a:endParaRPr lang="cs-CZ" sz="1500"/>
                    </a:p>
                  </a:txBody>
                  <a:tcPr marL="68580" marR="68580" marT="42203" marB="42203"/>
                </a:tc>
                <a:tc>
                  <a:txBody>
                    <a:bodyPr/>
                    <a:lstStyle/>
                    <a:p>
                      <a:r>
                        <a:rPr lang="cs-CZ" sz="1500" smtClean="0"/>
                        <a:t>subjonctif passé</a:t>
                      </a:r>
                      <a:endParaRPr lang="cs-CZ" sz="1500"/>
                    </a:p>
                  </a:txBody>
                  <a:tcPr marL="68580" marR="68580" marT="42203" marB="42203"/>
                </a:tc>
                <a:extLst>
                  <a:ext uri="{0D108BD9-81ED-4DB2-BD59-A6C34878D82A}">
                    <a16:rowId xmlns:a16="http://schemas.microsoft.com/office/drawing/2014/main" val="3755128602"/>
                  </a:ext>
                </a:extLst>
              </a:tr>
            </a:tbl>
          </a:graphicData>
        </a:graphic>
      </p:graphicFrame>
      <p:sp>
        <p:nvSpPr>
          <p:cNvPr id="8" name="Rovná se 7"/>
          <p:cNvSpPr/>
          <p:nvPr/>
        </p:nvSpPr>
        <p:spPr>
          <a:xfrm>
            <a:off x="5084956" y="3836020"/>
            <a:ext cx="423746" cy="323385"/>
          </a:xfrm>
          <a:prstGeom prst="mathEqua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Rovná se 8"/>
          <p:cNvSpPr/>
          <p:nvPr/>
        </p:nvSpPr>
        <p:spPr>
          <a:xfrm>
            <a:off x="5084956" y="4353730"/>
            <a:ext cx="423746" cy="323385"/>
          </a:xfrm>
          <a:prstGeom prst="mathEqua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Rovná se 9"/>
          <p:cNvSpPr/>
          <p:nvPr/>
        </p:nvSpPr>
        <p:spPr>
          <a:xfrm>
            <a:off x="5084956" y="4921084"/>
            <a:ext cx="423746" cy="323385"/>
          </a:xfrm>
          <a:prstGeom prst="mathEqua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16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smtClean="0">
                <a:solidFill>
                  <a:srgbClr val="00B050"/>
                </a:solidFill>
              </a:rPr>
              <a:t>Exemples :</a:t>
            </a:r>
            <a:endParaRPr lang="cs-CZ" i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204" indent="0">
              <a:buNone/>
            </a:pPr>
            <a:endParaRPr lang="cs-CZ" smtClean="0"/>
          </a:p>
          <a:p>
            <a:pPr marL="42204" indent="0">
              <a:buNone/>
            </a:pPr>
            <a:r>
              <a:rPr lang="cs-CZ" smtClean="0"/>
              <a:t>Je </a:t>
            </a:r>
            <a:r>
              <a:rPr lang="cs-CZ" u="sng" smtClean="0"/>
              <a:t>suis/j´étais</a:t>
            </a:r>
            <a:r>
              <a:rPr lang="cs-CZ" smtClean="0"/>
              <a:t> heureuse que tu </a:t>
            </a:r>
            <a:r>
              <a:rPr lang="cs-CZ" u="sng" smtClean="0"/>
              <a:t>sois</a:t>
            </a:r>
            <a:r>
              <a:rPr lang="cs-CZ" smtClean="0"/>
              <a:t> déj</a:t>
            </a:r>
            <a:r>
              <a:rPr lang="fr-FR" smtClean="0"/>
              <a:t>à</a:t>
            </a:r>
            <a:r>
              <a:rPr lang="cs-CZ" smtClean="0"/>
              <a:t> l</a:t>
            </a:r>
            <a:r>
              <a:rPr lang="fr-FR" smtClean="0"/>
              <a:t>à</a:t>
            </a:r>
            <a:r>
              <a:rPr lang="cs-CZ" smtClean="0"/>
              <a:t>.		(simultanéité)</a:t>
            </a:r>
          </a:p>
          <a:p>
            <a:pPr marL="42204" indent="0">
              <a:buNone/>
            </a:pPr>
            <a:r>
              <a:rPr lang="cs-CZ" smtClean="0"/>
              <a:t>Il </a:t>
            </a:r>
            <a:r>
              <a:rPr lang="cs-CZ" u="sng" smtClean="0"/>
              <a:t>faut/il fallait</a:t>
            </a:r>
            <a:r>
              <a:rPr lang="cs-CZ" smtClean="0"/>
              <a:t> que vous </a:t>
            </a:r>
            <a:r>
              <a:rPr lang="cs-CZ" u="sng" smtClean="0"/>
              <a:t>remplissiez</a:t>
            </a:r>
            <a:r>
              <a:rPr lang="cs-CZ" smtClean="0"/>
              <a:t> ce questionnaire.(postériorité)</a:t>
            </a:r>
          </a:p>
          <a:p>
            <a:pPr marL="42204" indent="0">
              <a:buNone/>
            </a:pPr>
            <a:r>
              <a:rPr lang="cs-CZ" smtClean="0"/>
              <a:t>Elle </a:t>
            </a:r>
            <a:r>
              <a:rPr lang="cs-CZ" u="sng" smtClean="0"/>
              <a:t>doute/doutait</a:t>
            </a:r>
            <a:r>
              <a:rPr lang="cs-CZ" smtClean="0"/>
              <a:t> qu´ils </a:t>
            </a:r>
            <a:r>
              <a:rPr lang="cs-CZ" u="sng" smtClean="0"/>
              <a:t>aient fini</a:t>
            </a:r>
            <a:r>
              <a:rPr lang="cs-CZ" smtClean="0"/>
              <a:t>.			(antériorité)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63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93080" y="593159"/>
            <a:ext cx="3696630" cy="504378"/>
          </a:xfrm>
        </p:spPr>
        <p:txBody>
          <a:bodyPr/>
          <a:lstStyle/>
          <a:p>
            <a:pPr algn="ctr"/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passé composé</a:t>
            </a:r>
            <a:endParaRPr lang="cs-CZ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93081" y="1155867"/>
            <a:ext cx="4030330" cy="5026627"/>
          </a:xfrm>
        </p:spPr>
        <p:txBody>
          <a:bodyPr>
            <a:normAutofit/>
          </a:bodyPr>
          <a:lstStyle/>
          <a:p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changement</a:t>
            </a:r>
          </a:p>
          <a:p>
            <a:pPr marL="42204" indent="0">
              <a:buNone/>
            </a:pPr>
            <a:r>
              <a:rPr lang="cs-CZ" smtClean="0"/>
              <a:t>La climatisation </a:t>
            </a:r>
            <a:r>
              <a:rPr lang="cs-CZ" u="sng" smtClean="0"/>
              <a:t>est tombée </a:t>
            </a:r>
            <a:r>
              <a:rPr lang="cs-CZ" smtClean="0"/>
              <a:t>en panne.</a:t>
            </a:r>
          </a:p>
          <a:p>
            <a:pPr marL="42204" indent="0">
              <a:buNone/>
            </a:pPr>
            <a:r>
              <a:rPr lang="cs-CZ" smtClean="0"/>
              <a:t>T</a:t>
            </a:r>
            <a:r>
              <a:rPr lang="fr-FR" smtClean="0"/>
              <a:t>out </a:t>
            </a:r>
            <a:r>
              <a:rPr lang="fr-FR"/>
              <a:t>à </a:t>
            </a:r>
            <a:r>
              <a:rPr lang="fr-FR" smtClean="0"/>
              <a:t>coup</a:t>
            </a:r>
            <a:r>
              <a:rPr lang="cs-CZ" smtClean="0"/>
              <a:t>, ils </a:t>
            </a:r>
            <a:r>
              <a:rPr lang="cs-CZ" u="sng" smtClean="0"/>
              <a:t>ont</a:t>
            </a:r>
            <a:r>
              <a:rPr lang="fr-FR" u="sng" smtClean="0"/>
              <a:t> </a:t>
            </a:r>
            <a:r>
              <a:rPr lang="fr-FR" u="sng"/>
              <a:t>été privés </a:t>
            </a:r>
            <a:r>
              <a:rPr lang="fr-FR"/>
              <a:t>du principal débouché pour leur </a:t>
            </a:r>
            <a:r>
              <a:rPr lang="fr-FR" smtClean="0"/>
              <a:t>production</a:t>
            </a:r>
            <a:r>
              <a:rPr lang="cs-CZ" smtClean="0"/>
              <a:t>.</a:t>
            </a:r>
          </a:p>
          <a:p>
            <a:endParaRPr lang="cs-CZ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action limitée dans le temps</a:t>
            </a:r>
          </a:p>
          <a:p>
            <a:pPr marL="42204" indent="0">
              <a:buNone/>
            </a:pPr>
            <a:r>
              <a:rPr lang="cs-CZ" smtClean="0"/>
              <a:t>J´</a:t>
            </a:r>
            <a:r>
              <a:rPr lang="cs-CZ" u="sng" smtClean="0"/>
              <a:t>ai lu </a:t>
            </a:r>
            <a:r>
              <a:rPr lang="cs-CZ" smtClean="0"/>
              <a:t>son rapport en dix minutes.</a:t>
            </a:r>
          </a:p>
          <a:p>
            <a:endParaRPr lang="cs-CZ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une action réalisée une fois ou une action dont le nombre de répétition est exprimée</a:t>
            </a:r>
          </a:p>
          <a:p>
            <a:pPr marL="42204" indent="0">
              <a:buNone/>
            </a:pPr>
            <a:r>
              <a:rPr lang="cs-CZ" smtClean="0"/>
              <a:t>J´</a:t>
            </a:r>
            <a:r>
              <a:rPr lang="cs-CZ" u="sng" smtClean="0"/>
              <a:t>ai </a:t>
            </a:r>
            <a:r>
              <a:rPr lang="cs-CZ" smtClean="0"/>
              <a:t>souvent </a:t>
            </a:r>
            <a:r>
              <a:rPr lang="cs-CZ" u="sng" smtClean="0"/>
              <a:t>utilisé</a:t>
            </a:r>
            <a:r>
              <a:rPr lang="cs-CZ" smtClean="0"/>
              <a:t> ma carte de crédit chez les gros détaillants.</a:t>
            </a:r>
          </a:p>
          <a:p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actions réalisées successivement</a:t>
            </a:r>
          </a:p>
          <a:p>
            <a:pPr marL="42204" indent="0">
              <a:buNone/>
            </a:pPr>
            <a:r>
              <a:rPr lang="cs-CZ" smtClean="0"/>
              <a:t>Sarah </a:t>
            </a:r>
            <a:r>
              <a:rPr lang="cs-CZ" u="sng" smtClean="0"/>
              <a:t>a</a:t>
            </a:r>
            <a:r>
              <a:rPr lang="cs-CZ" smtClean="0"/>
              <a:t> tout </a:t>
            </a:r>
            <a:r>
              <a:rPr lang="cs-CZ" u="sng" smtClean="0"/>
              <a:t>expliqué</a:t>
            </a:r>
            <a:r>
              <a:rPr lang="cs-CZ" smtClean="0"/>
              <a:t> au client et lui </a:t>
            </a:r>
            <a:r>
              <a:rPr lang="cs-CZ" u="sng" smtClean="0"/>
              <a:t>a donné </a:t>
            </a:r>
            <a:r>
              <a:rPr lang="cs-CZ" smtClean="0"/>
              <a:t>un nouveau formulaire.</a:t>
            </a:r>
          </a:p>
          <a:p>
            <a:endParaRPr lang="cs-CZ" smtClean="0"/>
          </a:p>
          <a:p>
            <a:pPr marL="42204" indent="0">
              <a:buNone/>
            </a:pPr>
            <a:endParaRPr lang="cs-CZ" smtClean="0"/>
          </a:p>
          <a:p>
            <a:pPr marL="42204" indent="0">
              <a:buNone/>
            </a:pP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701880" y="593161"/>
            <a:ext cx="3566160" cy="504378"/>
          </a:xfrm>
        </p:spPr>
        <p:txBody>
          <a:bodyPr/>
          <a:lstStyle/>
          <a:p>
            <a:pPr algn="ctr"/>
            <a:r>
              <a:rPr lang="cs-CZ" smtClean="0">
                <a:solidFill>
                  <a:srgbClr val="0070C0"/>
                </a:solidFill>
              </a:rPr>
              <a:t>imparfait</a:t>
            </a:r>
            <a:endParaRPr lang="cs-CZ">
              <a:solidFill>
                <a:srgbClr val="0070C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701880" y="1155866"/>
            <a:ext cx="4213520" cy="5026626"/>
          </a:xfrm>
        </p:spPr>
        <p:txBody>
          <a:bodyPr>
            <a:normAutofit/>
          </a:bodyPr>
          <a:lstStyle/>
          <a:p>
            <a:r>
              <a:rPr lang="cs-CZ" smtClean="0">
                <a:solidFill>
                  <a:srgbClr val="0070C0"/>
                </a:solidFill>
              </a:rPr>
              <a:t>circonstances, description de la situation ou d’un état</a:t>
            </a:r>
          </a:p>
          <a:p>
            <a:pPr marL="42204" indent="0">
              <a:buNone/>
            </a:pPr>
            <a:r>
              <a:rPr lang="cs-CZ" smtClean="0"/>
              <a:t>La climatisation du bureau ne </a:t>
            </a:r>
            <a:r>
              <a:rPr lang="cs-CZ" u="sng" smtClean="0"/>
              <a:t>fonctionnait</a:t>
            </a:r>
            <a:r>
              <a:rPr lang="cs-CZ" smtClean="0"/>
              <a:t> pas.</a:t>
            </a:r>
          </a:p>
          <a:p>
            <a:pPr marL="42204" indent="0">
              <a:buNone/>
            </a:pPr>
            <a:r>
              <a:rPr lang="cs-CZ"/>
              <a:t>Dans la salle il y </a:t>
            </a:r>
            <a:r>
              <a:rPr lang="cs-CZ" u="sng"/>
              <a:t>avait</a:t>
            </a:r>
            <a:r>
              <a:rPr lang="cs-CZ"/>
              <a:t> sept personnes. </a:t>
            </a:r>
            <a:r>
              <a:rPr lang="cs-CZ" smtClean="0"/>
              <a:t>Certains </a:t>
            </a:r>
            <a:r>
              <a:rPr lang="cs-CZ" u="sng"/>
              <a:t>étaient</a:t>
            </a:r>
            <a:r>
              <a:rPr lang="cs-CZ"/>
              <a:t> jeunes, d´autres plus </a:t>
            </a:r>
            <a:r>
              <a:rPr lang="fr-FR"/>
              <a:t>â</a:t>
            </a:r>
            <a:r>
              <a:rPr lang="cs-CZ"/>
              <a:t>gées.</a:t>
            </a:r>
          </a:p>
          <a:p>
            <a:r>
              <a:rPr lang="cs-CZ" smtClean="0">
                <a:solidFill>
                  <a:srgbClr val="0070C0"/>
                </a:solidFill>
              </a:rPr>
              <a:t>action inachevé, illimitée dans le temps</a:t>
            </a:r>
          </a:p>
          <a:p>
            <a:pPr marL="42204" indent="0">
              <a:buNone/>
            </a:pPr>
            <a:r>
              <a:rPr lang="cs-CZ" smtClean="0"/>
              <a:t>Je </a:t>
            </a:r>
            <a:r>
              <a:rPr lang="cs-CZ" u="sng" smtClean="0"/>
              <a:t>lisais</a:t>
            </a:r>
            <a:r>
              <a:rPr lang="cs-CZ" smtClean="0"/>
              <a:t> le compte-rendu de la réunion et soudain...</a:t>
            </a:r>
          </a:p>
          <a:p>
            <a:endParaRPr lang="cs-CZ" smtClean="0">
              <a:solidFill>
                <a:srgbClr val="0070C0"/>
              </a:solidFill>
            </a:endParaRPr>
          </a:p>
          <a:p>
            <a:r>
              <a:rPr lang="cs-CZ" smtClean="0">
                <a:solidFill>
                  <a:srgbClr val="0070C0"/>
                </a:solidFill>
              </a:rPr>
              <a:t>action répétitive</a:t>
            </a:r>
          </a:p>
          <a:p>
            <a:pPr marL="42204" indent="0">
              <a:buNone/>
            </a:pPr>
            <a:r>
              <a:rPr lang="fr-FR"/>
              <a:t>Les propriétaires précédents </a:t>
            </a:r>
            <a:r>
              <a:rPr lang="fr-FR" u="sng"/>
              <a:t>payaient</a:t>
            </a:r>
            <a:r>
              <a:rPr lang="fr-FR"/>
              <a:t> beaucoup </a:t>
            </a:r>
            <a:r>
              <a:rPr lang="fr-FR" smtClean="0"/>
              <a:t>d'impôt</a:t>
            </a:r>
            <a:r>
              <a:rPr lang="cs-CZ" smtClean="0"/>
              <a:t>.</a:t>
            </a:r>
          </a:p>
          <a:p>
            <a:r>
              <a:rPr lang="cs-CZ" smtClean="0">
                <a:solidFill>
                  <a:srgbClr val="0070C0"/>
                </a:solidFill>
              </a:rPr>
              <a:t>actions réalisées simultanément</a:t>
            </a:r>
          </a:p>
          <a:p>
            <a:pPr marL="42204" indent="0">
              <a:buNone/>
            </a:pPr>
            <a:r>
              <a:rPr lang="cs-CZ" smtClean="0"/>
              <a:t>Sarah </a:t>
            </a:r>
            <a:r>
              <a:rPr lang="cs-CZ" u="sng" smtClean="0"/>
              <a:t>répondait</a:t>
            </a:r>
            <a:r>
              <a:rPr lang="cs-CZ" smtClean="0"/>
              <a:t> au téléphone et Clara </a:t>
            </a:r>
            <a:r>
              <a:rPr lang="cs-CZ" u="sng" smtClean="0"/>
              <a:t>établissait</a:t>
            </a:r>
            <a:r>
              <a:rPr lang="cs-CZ" smtClean="0"/>
              <a:t> les factures.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97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857250" y="934395"/>
            <a:ext cx="3566160" cy="1052186"/>
          </a:xfrm>
        </p:spPr>
        <p:txBody>
          <a:bodyPr/>
          <a:lstStyle/>
          <a:p>
            <a:r>
              <a:rPr lang="cs-CZ" smtClean="0"/>
              <a:t>Les mots utilisés avec </a:t>
            </a:r>
          </a:p>
          <a:p>
            <a:r>
              <a:rPr lang="cs-CZ" smtClean="0">
                <a:solidFill>
                  <a:srgbClr val="C00000"/>
                </a:solidFill>
              </a:rPr>
              <a:t>le</a:t>
            </a:r>
            <a:r>
              <a:rPr lang="cs-CZ" smtClean="0"/>
              <a:t> </a:t>
            </a:r>
            <a:r>
              <a:rPr lang="cs-CZ" smtClean="0">
                <a:solidFill>
                  <a:srgbClr val="C00000"/>
                </a:solidFill>
              </a:rPr>
              <a:t>passé composé</a:t>
            </a:r>
            <a:endParaRPr lang="cs-CZ">
              <a:solidFill>
                <a:srgbClr val="C00000"/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857250" y="2240955"/>
            <a:ext cx="3566160" cy="3657980"/>
          </a:xfrm>
        </p:spPr>
        <p:txBody>
          <a:bodyPr/>
          <a:lstStyle/>
          <a:p>
            <a:r>
              <a:rPr lang="cs-CZ" smtClean="0">
                <a:solidFill>
                  <a:srgbClr val="C00000"/>
                </a:solidFill>
              </a:rPr>
              <a:t>un soir</a:t>
            </a:r>
          </a:p>
          <a:p>
            <a:r>
              <a:rPr lang="cs-CZ" smtClean="0">
                <a:solidFill>
                  <a:srgbClr val="C00000"/>
                </a:solidFill>
              </a:rPr>
              <a:t>mercredi, un mercredi, un jour</a:t>
            </a:r>
          </a:p>
          <a:p>
            <a:r>
              <a:rPr lang="cs-CZ" smtClean="0">
                <a:solidFill>
                  <a:srgbClr val="C00000"/>
                </a:solidFill>
              </a:rPr>
              <a:t>le 10 mai</a:t>
            </a:r>
          </a:p>
          <a:p>
            <a:r>
              <a:rPr lang="cs-CZ" smtClean="0">
                <a:solidFill>
                  <a:srgbClr val="C00000"/>
                </a:solidFill>
              </a:rPr>
              <a:t>une fois, deux fois, trois fois</a:t>
            </a:r>
          </a:p>
          <a:p>
            <a:r>
              <a:rPr lang="cs-CZ" smtClean="0">
                <a:solidFill>
                  <a:srgbClr val="C00000"/>
                </a:solidFill>
              </a:rPr>
              <a:t>plusieurs fois</a:t>
            </a:r>
          </a:p>
          <a:p>
            <a:r>
              <a:rPr lang="cs-CZ" smtClean="0">
                <a:solidFill>
                  <a:srgbClr val="C00000"/>
                </a:solidFill>
              </a:rPr>
              <a:t>tout </a:t>
            </a:r>
            <a:r>
              <a:rPr lang="fr-FR" smtClean="0">
                <a:solidFill>
                  <a:srgbClr val="C00000"/>
                </a:solidFill>
              </a:rPr>
              <a:t>à</a:t>
            </a:r>
            <a:r>
              <a:rPr lang="cs-CZ" smtClean="0">
                <a:solidFill>
                  <a:srgbClr val="C00000"/>
                </a:solidFill>
              </a:rPr>
              <a:t> coup, soudain</a:t>
            </a:r>
          </a:p>
          <a:p>
            <a:r>
              <a:rPr lang="fr-FR" smtClean="0">
                <a:solidFill>
                  <a:srgbClr val="C00000"/>
                </a:solidFill>
              </a:rPr>
              <a:t>à</a:t>
            </a:r>
            <a:r>
              <a:rPr lang="cs-CZ" smtClean="0">
                <a:solidFill>
                  <a:srgbClr val="C00000"/>
                </a:solidFill>
              </a:rPr>
              <a:t> ce moment</a:t>
            </a:r>
          </a:p>
          <a:p>
            <a:endParaRPr lang="cs-CZ" smtClean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3"/>
          </p:nvPr>
        </p:nvSpPr>
        <p:spPr>
          <a:xfrm>
            <a:off x="4701880" y="934394"/>
            <a:ext cx="3566160" cy="1052186"/>
          </a:xfrm>
        </p:spPr>
        <p:txBody>
          <a:bodyPr/>
          <a:lstStyle/>
          <a:p>
            <a:r>
              <a:rPr lang="cs-CZ" smtClean="0"/>
              <a:t>Les mots utilisés avec l’</a:t>
            </a:r>
            <a:r>
              <a:rPr lang="cs-CZ" smtClean="0">
                <a:solidFill>
                  <a:srgbClr val="0070C0"/>
                </a:solidFill>
              </a:rPr>
              <a:t>imparfait</a:t>
            </a:r>
            <a:endParaRPr lang="cs-CZ">
              <a:solidFill>
                <a:srgbClr val="0070C0"/>
              </a:solidFill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701880" y="2240956"/>
            <a:ext cx="3566160" cy="3655986"/>
          </a:xfrm>
        </p:spPr>
        <p:txBody>
          <a:bodyPr/>
          <a:lstStyle/>
          <a:p>
            <a:r>
              <a:rPr lang="cs-CZ" smtClean="0">
                <a:solidFill>
                  <a:srgbClr val="0070C0"/>
                </a:solidFill>
              </a:rPr>
              <a:t>le soir</a:t>
            </a:r>
          </a:p>
          <a:p>
            <a:r>
              <a:rPr lang="cs-CZ" smtClean="0">
                <a:solidFill>
                  <a:srgbClr val="0070C0"/>
                </a:solidFill>
              </a:rPr>
              <a:t>tous les soirs</a:t>
            </a:r>
          </a:p>
          <a:p>
            <a:r>
              <a:rPr lang="cs-CZ" smtClean="0">
                <a:solidFill>
                  <a:srgbClr val="0070C0"/>
                </a:solidFill>
              </a:rPr>
              <a:t>le mercredi, tous les mercredis</a:t>
            </a:r>
          </a:p>
          <a:p>
            <a:r>
              <a:rPr lang="cs-CZ" smtClean="0">
                <a:solidFill>
                  <a:srgbClr val="0070C0"/>
                </a:solidFill>
              </a:rPr>
              <a:t>chaque jour, tous les jours</a:t>
            </a:r>
          </a:p>
          <a:p>
            <a:r>
              <a:rPr lang="cs-CZ" smtClean="0">
                <a:solidFill>
                  <a:srgbClr val="0070C0"/>
                </a:solidFill>
              </a:rPr>
              <a:t>d´habitude</a:t>
            </a:r>
          </a:p>
          <a:p>
            <a:r>
              <a:rPr lang="cs-CZ" smtClean="0">
                <a:solidFill>
                  <a:srgbClr val="0070C0"/>
                </a:solidFill>
              </a:rPr>
              <a:t>autrefois, avant</a:t>
            </a:r>
          </a:p>
          <a:p>
            <a:pPr marL="42204" indent="0">
              <a:buNone/>
            </a:pPr>
            <a:endParaRPr lang="cs-CZ" smtClean="0">
              <a:solidFill>
                <a:srgbClr val="0070C0"/>
              </a:solidFill>
            </a:endParaRP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3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/>
              <a:t/>
            </a:r>
            <a:br>
              <a:rPr lang="cs-CZ"/>
            </a:br>
            <a:r>
              <a:rPr lang="cs-CZ" sz="2862" i="1" smtClean="0">
                <a:solidFill>
                  <a:srgbClr val="00B050"/>
                </a:solidFill>
              </a:rPr>
              <a:t>Exemple 1 :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fr-FR" sz="2031" b="1"/>
              <a:t>Vincent K. </a:t>
            </a:r>
            <a:r>
              <a:rPr lang="cs-CZ" sz="2031" b="1"/>
              <a:t>raconte...</a:t>
            </a:r>
            <a:r>
              <a:rPr lang="fr-FR" b="1"/>
              <a:t/>
            </a:r>
            <a:br>
              <a:rPr lang="fr-FR" b="1"/>
            </a:br>
            <a:r>
              <a:rPr lang="cs-CZ" smtClean="0"/>
              <a:t/>
            </a:r>
            <a:br>
              <a:rPr lang="cs-CZ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2162908"/>
            <a:ext cx="7404654" cy="3978412"/>
          </a:xfrm>
        </p:spPr>
        <p:txBody>
          <a:bodyPr>
            <a:normAutofit fontScale="92500" lnSpcReduction="10000"/>
          </a:bodyPr>
          <a:lstStyle/>
          <a:p>
            <a:pPr marL="42204" indent="0" algn="just">
              <a:buNone/>
            </a:pPr>
            <a:r>
              <a:rPr lang="fr-FR" smtClean="0"/>
              <a:t>«</a:t>
            </a:r>
            <a:r>
              <a:rPr lang="cs-CZ" smtClean="0"/>
              <a:t> </a:t>
            </a:r>
            <a:r>
              <a:rPr lang="fr-FR" smtClean="0"/>
              <a:t>En </a:t>
            </a:r>
            <a:r>
              <a:rPr lang="fr-FR"/>
              <a:t>1999, </a:t>
            </a:r>
            <a:r>
              <a:rPr lang="fr-FR" u="sng"/>
              <a:t>j’ai commencé </a:t>
            </a:r>
            <a:r>
              <a:rPr lang="fr-FR"/>
              <a:t>à travailler pour une chaîne d’hôtels. Mon quotidien </a:t>
            </a:r>
            <a:r>
              <a:rPr lang="fr-FR" u="sng"/>
              <a:t>consistait</a:t>
            </a:r>
            <a:r>
              <a:rPr lang="fr-FR"/>
              <a:t> à gérer plusieurs établissements et mon travail </a:t>
            </a:r>
            <a:r>
              <a:rPr lang="fr-FR" u="sng"/>
              <a:t>était</a:t>
            </a:r>
            <a:r>
              <a:rPr lang="fr-FR"/>
              <a:t> reconnu. Tout </a:t>
            </a:r>
            <a:r>
              <a:rPr lang="fr-FR" u="sng"/>
              <a:t>allait</a:t>
            </a:r>
            <a:r>
              <a:rPr lang="fr-FR"/>
              <a:t> pour le mieux</a:t>
            </a:r>
            <a:r>
              <a:rPr lang="fr-FR" smtClean="0"/>
              <a:t>.</a:t>
            </a:r>
            <a:endParaRPr lang="fr-FR"/>
          </a:p>
          <a:p>
            <a:pPr marL="42204" indent="0" algn="just">
              <a:buNone/>
            </a:pPr>
            <a:r>
              <a:rPr lang="fr-FR"/>
              <a:t>Mais en 2008, les actionnaires </a:t>
            </a:r>
            <a:r>
              <a:rPr lang="fr-FR" u="sng"/>
              <a:t>ont commencé </a:t>
            </a:r>
            <a:r>
              <a:rPr lang="fr-FR"/>
              <a:t>à se mêler de mon activité et petit à petit, je </a:t>
            </a:r>
            <a:r>
              <a:rPr lang="fr-FR" u="sng"/>
              <a:t>me suis senti </a:t>
            </a:r>
            <a:r>
              <a:rPr lang="fr-FR"/>
              <a:t>devenir un simple matricule. Sous pression, je </a:t>
            </a:r>
            <a:r>
              <a:rPr lang="fr-FR" u="sng"/>
              <a:t>faisais</a:t>
            </a:r>
            <a:r>
              <a:rPr lang="fr-FR"/>
              <a:t> en sorte d’être joignable 24h/24h, même pendant les vacances.</a:t>
            </a:r>
          </a:p>
          <a:p>
            <a:pPr marL="42204" indent="0" algn="just">
              <a:buNone/>
            </a:pPr>
            <a:r>
              <a:rPr lang="fr-FR" smtClean="0"/>
              <a:t>Un </a:t>
            </a:r>
            <a:r>
              <a:rPr lang="fr-FR"/>
              <a:t>an plus tard, les hôtels </a:t>
            </a:r>
            <a:r>
              <a:rPr lang="fr-FR" u="sng"/>
              <a:t>ont commencé </a:t>
            </a:r>
            <a:r>
              <a:rPr lang="fr-FR"/>
              <a:t>à être franchisés. Le stress </a:t>
            </a:r>
            <a:r>
              <a:rPr lang="fr-FR" u="sng"/>
              <a:t>est</a:t>
            </a:r>
            <a:r>
              <a:rPr lang="fr-FR"/>
              <a:t> encore </a:t>
            </a:r>
            <a:r>
              <a:rPr lang="fr-FR" u="sng"/>
              <a:t>monté</a:t>
            </a:r>
            <a:r>
              <a:rPr lang="fr-FR"/>
              <a:t> d’un cran, d’autant que les salariés </a:t>
            </a:r>
            <a:r>
              <a:rPr lang="fr-FR" u="sng"/>
              <a:t>étaient</a:t>
            </a:r>
            <a:r>
              <a:rPr lang="fr-FR"/>
              <a:t> mal informés quant à ces changements. </a:t>
            </a:r>
            <a:r>
              <a:rPr lang="fr-FR" smtClean="0"/>
              <a:t>»</a:t>
            </a:r>
            <a:endParaRPr lang="cs-CZ" smtClean="0"/>
          </a:p>
          <a:p>
            <a:pPr marL="42204" indent="0" algn="just">
              <a:buNone/>
            </a:pPr>
            <a:endParaRPr lang="cs-CZ"/>
          </a:p>
          <a:p>
            <a:pPr marL="42204" indent="0" algn="just">
              <a:buNone/>
            </a:pPr>
            <a:r>
              <a:rPr lang="fr-FR" sz="1200">
                <a:hlinkClick r:id="rId2"/>
              </a:rPr>
              <a:t>http://leplus.nouvelobs.com/contribution/1515154-ma-femme-mon-travail-j-ai-tout-perdu-a-cause-d-un-burn-out-et-personne-ne-le-reconnait.html</a:t>
            </a:r>
            <a:r>
              <a:rPr lang="cs-CZ" sz="1200"/>
              <a:t>, 21/07/2016, raccourci</a:t>
            </a:r>
            <a:endParaRPr lang="fr-FR" sz="1200"/>
          </a:p>
          <a:p>
            <a:pPr marL="42204" indent="0">
              <a:buNone/>
            </a:pPr>
            <a:r>
              <a:rPr lang="fr-FR"/>
              <a:t> </a:t>
            </a:r>
          </a:p>
          <a:p>
            <a:pPr marL="42204" indent="0">
              <a:buNone/>
            </a:pPr>
            <a:endParaRPr lang="cs-CZ"/>
          </a:p>
        </p:txBody>
      </p:sp>
      <p:sp>
        <p:nvSpPr>
          <p:cNvPr id="4" name="Ovál 3"/>
          <p:cNvSpPr/>
          <p:nvPr/>
        </p:nvSpPr>
        <p:spPr>
          <a:xfrm rot="306959">
            <a:off x="4348974" y="609600"/>
            <a:ext cx="4360127" cy="10705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Un exemple commenté dans le chapitre B1 Vztah passé composé a imparfait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54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166" y="826477"/>
            <a:ext cx="7987061" cy="1252025"/>
          </a:xfrm>
        </p:spPr>
        <p:txBody>
          <a:bodyPr>
            <a:normAutofit fontScale="90000"/>
          </a:bodyPr>
          <a:lstStyle/>
          <a:p>
            <a:r>
              <a:rPr lang="cs-CZ" sz="2585" i="1" smtClean="0">
                <a:solidFill>
                  <a:srgbClr val="00B050"/>
                </a:solidFill>
              </a:rPr>
              <a:t>Exemple </a:t>
            </a:r>
            <a:r>
              <a:rPr lang="cs-CZ" sz="2585" i="1">
                <a:solidFill>
                  <a:srgbClr val="00B050"/>
                </a:solidFill>
              </a:rPr>
              <a:t>2:</a:t>
            </a:r>
            <a:r>
              <a:rPr lang="cs-CZ" sz="2585" b="1"/>
              <a:t/>
            </a:r>
            <a:br>
              <a:rPr lang="cs-CZ" sz="2585" b="1"/>
            </a:br>
            <a:r>
              <a:rPr lang="cs-CZ" sz="2585" b="1"/>
              <a:t/>
            </a:r>
            <a:br>
              <a:rPr lang="cs-CZ" sz="2585" b="1"/>
            </a:br>
            <a:r>
              <a:rPr lang="fr-FR" sz="1846" b="1"/>
              <a:t>Une ancienne cadre de direction financière </a:t>
            </a:r>
            <a:r>
              <a:rPr lang="cs-CZ" sz="1846" b="1"/>
              <a:t>Soraya H. </a:t>
            </a:r>
            <a:r>
              <a:rPr lang="fr-FR" sz="1846" b="1"/>
              <a:t>au sein d’une banque de taille moyenne</a:t>
            </a:r>
            <a:r>
              <a:rPr lang="cs-CZ" sz="1846" b="1"/>
              <a:t> :</a:t>
            </a:r>
            <a:endParaRPr lang="cs-CZ" sz="1846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166" y="2162908"/>
            <a:ext cx="7987061" cy="4132814"/>
          </a:xfrm>
        </p:spPr>
        <p:txBody>
          <a:bodyPr>
            <a:normAutofit/>
          </a:bodyPr>
          <a:lstStyle/>
          <a:p>
            <a:pPr marL="42204" indent="0" algn="just">
              <a:buNone/>
            </a:pPr>
            <a:r>
              <a:rPr lang="fr-FR" smtClean="0"/>
              <a:t>«</a:t>
            </a:r>
            <a:r>
              <a:rPr lang="fr-FR"/>
              <a:t> </a:t>
            </a:r>
            <a:r>
              <a:rPr lang="cs-CZ" smtClean="0"/>
              <a:t>Quand </a:t>
            </a:r>
            <a:r>
              <a:rPr lang="fr-FR" smtClean="0"/>
              <a:t>j’</a:t>
            </a:r>
            <a:r>
              <a:rPr lang="fr-FR" u="sng" smtClean="0"/>
              <a:t>ai </a:t>
            </a:r>
            <a:r>
              <a:rPr lang="fr-FR" u="sng"/>
              <a:t>rejoint </a:t>
            </a:r>
            <a:r>
              <a:rPr lang="fr-FR"/>
              <a:t>cette banque, </a:t>
            </a:r>
            <a:r>
              <a:rPr lang="fr-FR" smtClean="0"/>
              <a:t>il </a:t>
            </a:r>
            <a:r>
              <a:rPr lang="fr-FR"/>
              <a:t>y </a:t>
            </a:r>
            <a:r>
              <a:rPr lang="fr-FR" u="sng"/>
              <a:t>avait</a:t>
            </a:r>
            <a:r>
              <a:rPr lang="fr-FR"/>
              <a:t> beaucoup de projets </a:t>
            </a:r>
            <a:r>
              <a:rPr lang="fr-FR" smtClean="0"/>
              <a:t>simultanés… </a:t>
            </a:r>
            <a:r>
              <a:rPr lang="fr-FR"/>
              <a:t>J’</a:t>
            </a:r>
            <a:r>
              <a:rPr lang="fr-FR" u="sng"/>
              <a:t>avais</a:t>
            </a:r>
            <a:r>
              <a:rPr lang="fr-FR"/>
              <a:t> </a:t>
            </a:r>
            <a:r>
              <a:rPr lang="cs-CZ" smtClean="0"/>
              <a:t>beaucoup </a:t>
            </a:r>
            <a:r>
              <a:rPr lang="fr-FR" smtClean="0"/>
              <a:t>de </a:t>
            </a:r>
            <a:r>
              <a:rPr lang="fr-FR"/>
              <a:t>travail, on me </a:t>
            </a:r>
            <a:r>
              <a:rPr lang="fr-FR" u="sng"/>
              <a:t>demandait</a:t>
            </a:r>
            <a:r>
              <a:rPr lang="fr-FR"/>
              <a:t> toujours plus mais avec des moyens limités, je </a:t>
            </a:r>
            <a:r>
              <a:rPr lang="fr-FR" u="sng"/>
              <a:t>déployais</a:t>
            </a:r>
            <a:r>
              <a:rPr lang="fr-FR"/>
              <a:t> énormément d’énergie. Petit à petit, j’</a:t>
            </a:r>
            <a:r>
              <a:rPr lang="fr-FR" u="sng"/>
              <a:t>ai perdu </a:t>
            </a:r>
            <a:r>
              <a:rPr lang="fr-FR"/>
              <a:t>le sommeil, j’</a:t>
            </a:r>
            <a:r>
              <a:rPr lang="fr-FR" u="sng"/>
              <a:t>étais</a:t>
            </a:r>
            <a:r>
              <a:rPr lang="fr-FR"/>
              <a:t> fatiguée même en rentrant de vacances. Je </a:t>
            </a:r>
            <a:r>
              <a:rPr lang="fr-FR" u="sng"/>
              <a:t>pensais</a:t>
            </a:r>
            <a:r>
              <a:rPr lang="fr-FR"/>
              <a:t> toujours au travail. </a:t>
            </a:r>
            <a:r>
              <a:rPr lang="fr-FR" smtClean="0"/>
              <a:t>Je </a:t>
            </a:r>
            <a:r>
              <a:rPr lang="fr-FR" u="sng"/>
              <a:t>me suis rendue compte </a:t>
            </a:r>
            <a:r>
              <a:rPr lang="fr-FR"/>
              <a:t>qu’il y </a:t>
            </a:r>
            <a:r>
              <a:rPr lang="fr-FR" u="sng"/>
              <a:t>avait</a:t>
            </a:r>
            <a:r>
              <a:rPr lang="fr-FR"/>
              <a:t> un grand décalage entre mes attentes et ce que l’entreprise me </a:t>
            </a:r>
            <a:r>
              <a:rPr lang="fr-FR" u="sng"/>
              <a:t>proposait</a:t>
            </a:r>
            <a:r>
              <a:rPr lang="fr-FR"/>
              <a:t>. Je </a:t>
            </a:r>
            <a:r>
              <a:rPr lang="fr-FR" u="sng"/>
              <a:t>suis</a:t>
            </a:r>
            <a:r>
              <a:rPr lang="fr-FR"/>
              <a:t> d’abord </a:t>
            </a:r>
            <a:r>
              <a:rPr lang="fr-FR" u="sng"/>
              <a:t>allée</a:t>
            </a:r>
            <a:r>
              <a:rPr lang="fr-FR"/>
              <a:t> voir mon responsable direct pour envisager des solutions, sans succès. Je </a:t>
            </a:r>
            <a:r>
              <a:rPr lang="fr-FR" u="sng"/>
              <a:t>sentais</a:t>
            </a:r>
            <a:r>
              <a:rPr lang="fr-FR"/>
              <a:t> que mon problème </a:t>
            </a:r>
            <a:r>
              <a:rPr lang="fr-FR" u="sng"/>
              <a:t>était</a:t>
            </a:r>
            <a:r>
              <a:rPr lang="fr-FR"/>
              <a:t> profond, j’en </a:t>
            </a:r>
            <a:r>
              <a:rPr lang="fr-FR" u="sng"/>
              <a:t>ai discuté </a:t>
            </a:r>
            <a:r>
              <a:rPr lang="fr-FR"/>
              <a:t>ensuite avec la responsable RH et cela </a:t>
            </a:r>
            <a:r>
              <a:rPr lang="fr-FR" u="sng"/>
              <a:t>s’est terminé </a:t>
            </a:r>
            <a:r>
              <a:rPr lang="fr-FR"/>
              <a:t>par une rupture conventionnelle. Je </a:t>
            </a:r>
            <a:r>
              <a:rPr lang="fr-FR" u="sng"/>
              <a:t>suis partie </a:t>
            </a:r>
            <a:r>
              <a:rPr lang="fr-FR"/>
              <a:t>au bon moment, avant de toucher le fond. </a:t>
            </a:r>
            <a:r>
              <a:rPr lang="fr-FR" smtClean="0"/>
              <a:t>»</a:t>
            </a:r>
            <a:endParaRPr lang="cs-CZ" smtClean="0"/>
          </a:p>
          <a:p>
            <a:pPr marL="42204" indent="0" algn="just">
              <a:buNone/>
            </a:pPr>
            <a:endParaRPr lang="cs-CZ" sz="1292">
              <a:hlinkClick r:id="rId2"/>
            </a:endParaRPr>
          </a:p>
          <a:p>
            <a:pPr marL="42204" indent="0" algn="just">
              <a:buNone/>
            </a:pPr>
            <a:r>
              <a:rPr lang="cs-CZ" sz="1292">
                <a:hlinkClick r:id="rId2"/>
              </a:rPr>
              <a:t>http://www.agefi.fr/emploi/actualites/hebdo/20151210/j-aurais-pu-etre-arretee-je-suis-allee-travailler-150741</a:t>
            </a:r>
            <a:r>
              <a:rPr lang="cs-CZ" sz="1292"/>
              <a:t>, Soraya Haquani 05/12/2013 L'AGEFI Hebdo, 20/07/2016, adapté</a:t>
            </a:r>
          </a:p>
        </p:txBody>
      </p:sp>
    </p:spTree>
    <p:extLst>
      <p:ext uri="{BB962C8B-B14F-4D97-AF65-F5344CB8AC3E}">
        <p14:creationId xmlns:p14="http://schemas.microsoft.com/office/powerpoint/2010/main" val="390744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</a:t>
            </a:r>
            <a:r>
              <a:rPr lang="cs-CZ" dirty="0" smtClean="0"/>
              <a:t> plus-</a:t>
            </a:r>
            <a:r>
              <a:rPr lang="cs-CZ" dirty="0" err="1" smtClean="0"/>
              <a:t>que</a:t>
            </a:r>
            <a:r>
              <a:rPr lang="cs-CZ" dirty="0" smtClean="0"/>
              <a:t>-</a:t>
            </a:r>
            <a:r>
              <a:rPr lang="cs-CZ" dirty="0" err="1" smtClean="0"/>
              <a:t>parfait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4875962"/>
            <a:ext cx="7404654" cy="1406768"/>
          </a:xfrm>
        </p:spPr>
        <p:txBody>
          <a:bodyPr>
            <a:normAutofit fontScale="92500" lnSpcReduction="10000"/>
          </a:bodyPr>
          <a:lstStyle/>
          <a:p>
            <a:pPr marL="42204" indent="0">
              <a:buNone/>
            </a:pPr>
            <a:r>
              <a:rPr lang="cs-CZ" smtClean="0"/>
              <a:t>exprime l’antériorité par rapport </a:t>
            </a:r>
            <a:r>
              <a:rPr lang="fr-FR" smtClean="0"/>
              <a:t>à</a:t>
            </a:r>
            <a:r>
              <a:rPr lang="cs-CZ" smtClean="0"/>
              <a:t> une </a:t>
            </a:r>
            <a:r>
              <a:rPr lang="cs-CZ" smtClean="0"/>
              <a:t>autre action passée</a:t>
            </a:r>
            <a:endParaRPr lang="cs-CZ" dirty="0" smtClean="0"/>
          </a:p>
          <a:p>
            <a:pPr marL="42204" indent="0">
              <a:buNone/>
            </a:pPr>
            <a:r>
              <a:rPr lang="cs-CZ" smtClean="0"/>
              <a:t>(au </a:t>
            </a:r>
            <a:r>
              <a:rPr lang="cs-CZ" dirty="0" smtClean="0"/>
              <a:t>passé </a:t>
            </a:r>
            <a:r>
              <a:rPr lang="cs-CZ" dirty="0" err="1" smtClean="0"/>
              <a:t>composé</a:t>
            </a:r>
            <a:r>
              <a:rPr lang="cs-CZ" smtClean="0"/>
              <a:t>, au </a:t>
            </a:r>
            <a:r>
              <a:rPr lang="cs-CZ" dirty="0" smtClean="0"/>
              <a:t>passé </a:t>
            </a:r>
            <a:r>
              <a:rPr lang="cs-CZ" dirty="0" err="1" smtClean="0"/>
              <a:t>simple</a:t>
            </a:r>
            <a:r>
              <a:rPr lang="cs-CZ" smtClean="0"/>
              <a:t>, </a:t>
            </a:r>
            <a:r>
              <a:rPr lang="fr-FR" smtClean="0"/>
              <a:t>à</a:t>
            </a:r>
            <a:r>
              <a:rPr lang="cs-CZ" smtClean="0"/>
              <a:t> l’ </a:t>
            </a:r>
            <a:r>
              <a:rPr lang="cs-CZ" dirty="0" err="1" smtClean="0"/>
              <a:t>imparfait</a:t>
            </a:r>
            <a:r>
              <a:rPr lang="cs-CZ" dirty="0" smtClean="0"/>
              <a:t>)</a:t>
            </a:r>
          </a:p>
          <a:p>
            <a:pPr marL="42204" indent="0">
              <a:buNone/>
            </a:pPr>
            <a:endParaRPr lang="cs-CZ" dirty="0"/>
          </a:p>
          <a:p>
            <a:pPr marL="42204" indent="0">
              <a:buNone/>
            </a:pPr>
            <a:r>
              <a:rPr lang="cs-CZ" i="1" dirty="0" err="1"/>
              <a:t>Ce</a:t>
            </a:r>
            <a:r>
              <a:rPr lang="cs-CZ" i="1" dirty="0"/>
              <a:t> </a:t>
            </a:r>
            <a:r>
              <a:rPr lang="cs-CZ" i="1" dirty="0" err="1"/>
              <a:t>matin</a:t>
            </a:r>
            <a:r>
              <a:rPr lang="cs-CZ" i="1" dirty="0"/>
              <a:t>, </a:t>
            </a:r>
            <a:r>
              <a:rPr lang="cs-CZ" b="1" i="1" dirty="0" err="1">
                <a:solidFill>
                  <a:srgbClr val="0070C0"/>
                </a:solidFill>
              </a:rPr>
              <a:t>j´ai</a:t>
            </a:r>
            <a:r>
              <a:rPr lang="cs-CZ" b="1" i="1" dirty="0">
                <a:solidFill>
                  <a:srgbClr val="0070C0"/>
                </a:solidFill>
              </a:rPr>
              <a:t> posté </a:t>
            </a:r>
            <a:r>
              <a:rPr lang="cs-CZ" i="1" dirty="0"/>
              <a:t>la </a:t>
            </a:r>
            <a:r>
              <a:rPr lang="cs-CZ" i="1" dirty="0" err="1"/>
              <a:t>lettre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b="1" i="1" dirty="0" err="1">
                <a:solidFill>
                  <a:srgbClr val="C00000"/>
                </a:solidFill>
              </a:rPr>
              <a:t>j´avais</a:t>
            </a:r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err="1">
                <a:solidFill>
                  <a:srgbClr val="C00000"/>
                </a:solidFill>
              </a:rPr>
              <a:t>écrite</a:t>
            </a:r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i="1" dirty="0" err="1"/>
              <a:t>hier</a:t>
            </a:r>
            <a:r>
              <a:rPr lang="cs-CZ" i="1" dirty="0"/>
              <a:t> </a:t>
            </a:r>
            <a:r>
              <a:rPr lang="cs-CZ" i="1" dirty="0" err="1"/>
              <a:t>soir</a:t>
            </a:r>
            <a:r>
              <a:rPr lang="cs-CZ" i="1" dirty="0" smtClean="0"/>
              <a:t>.</a:t>
            </a:r>
          </a:p>
          <a:p>
            <a:pPr marL="42204" indent="0">
              <a:buNone/>
            </a:pPr>
            <a:endParaRPr lang="cs-CZ" i="1" dirty="0"/>
          </a:p>
          <a:p>
            <a:pPr marL="42204" indent="0">
              <a:buNone/>
            </a:pPr>
            <a:endParaRPr lang="cs-CZ" i="1" dirty="0"/>
          </a:p>
          <a:p>
            <a:pPr marL="42204" indent="0">
              <a:buNone/>
            </a:pPr>
            <a:endParaRPr lang="cs-CZ" dirty="0" smtClean="0"/>
          </a:p>
          <a:p>
            <a:pPr marL="42204" indent="0">
              <a:buNone/>
            </a:pP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1406769" y="4745334"/>
            <a:ext cx="6653876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Šipka dolů 6"/>
          <p:cNvSpPr/>
          <p:nvPr/>
        </p:nvSpPr>
        <p:spPr>
          <a:xfrm>
            <a:off x="1818751" y="3519435"/>
            <a:ext cx="447353" cy="903146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62">
              <a:solidFill>
                <a:srgbClr val="C000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240" y="3780692"/>
            <a:ext cx="359221" cy="661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233" y="3780692"/>
            <a:ext cx="359336" cy="661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552" y="3758529"/>
            <a:ext cx="360485" cy="6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vál 10"/>
          <p:cNvSpPr/>
          <p:nvPr/>
        </p:nvSpPr>
        <p:spPr>
          <a:xfrm>
            <a:off x="1218173" y="2443417"/>
            <a:ext cx="1648507" cy="975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62" dirty="0"/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278" y="2811437"/>
            <a:ext cx="861646" cy="861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931" y="2818078"/>
            <a:ext cx="861646" cy="861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077" y="2848708"/>
            <a:ext cx="861646" cy="861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7455154" y="3109071"/>
            <a:ext cx="619080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62" dirty="0"/>
              <a:t>futur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336931" y="3091755"/>
            <a:ext cx="854721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62" dirty="0"/>
              <a:t>présent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494715" y="3078441"/>
            <a:ext cx="681597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62" dirty="0">
                <a:solidFill>
                  <a:srgbClr val="0070C0"/>
                </a:solidFill>
              </a:rPr>
              <a:t>passé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250642" y="2747599"/>
            <a:ext cx="1656223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62" b="1" dirty="0">
                <a:solidFill>
                  <a:srgbClr val="C00000"/>
                </a:solidFill>
              </a:rPr>
              <a:t>plus-</a:t>
            </a:r>
            <a:r>
              <a:rPr lang="cs-CZ" sz="1662" b="1" dirty="0" err="1">
                <a:solidFill>
                  <a:srgbClr val="C00000"/>
                </a:solidFill>
              </a:rPr>
              <a:t>que</a:t>
            </a:r>
            <a:r>
              <a:rPr lang="cs-CZ" sz="1662" b="1" dirty="0">
                <a:solidFill>
                  <a:srgbClr val="C00000"/>
                </a:solidFill>
              </a:rPr>
              <a:t>-</a:t>
            </a:r>
            <a:r>
              <a:rPr lang="cs-CZ" sz="1662" b="1" dirty="0" err="1">
                <a:solidFill>
                  <a:srgbClr val="C00000"/>
                </a:solidFill>
              </a:rPr>
              <a:t>parfait</a:t>
            </a:r>
            <a:endParaRPr lang="cs-CZ" sz="1662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26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323"/>
              <a:t>Le plus-que-parfait, le passé composé </a:t>
            </a:r>
            <a:r>
              <a:rPr lang="cs-CZ" sz="3323" smtClean="0"/>
              <a:t/>
            </a:r>
            <a:br>
              <a:rPr lang="cs-CZ" sz="3323" smtClean="0"/>
            </a:br>
            <a:r>
              <a:rPr lang="cs-CZ" sz="3323" smtClean="0"/>
              <a:t>et </a:t>
            </a:r>
            <a:r>
              <a:rPr lang="cs-CZ" sz="3323"/>
              <a:t>l</a:t>
            </a:r>
            <a:r>
              <a:rPr lang="fr-FR" sz="3323"/>
              <a:t>’</a:t>
            </a:r>
            <a:r>
              <a:rPr lang="cs-CZ" sz="3323"/>
              <a:t>imparfait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057400"/>
            <a:ext cx="7941061" cy="4038600"/>
          </a:xfrm>
        </p:spPr>
        <p:txBody>
          <a:bodyPr/>
          <a:lstStyle/>
          <a:p>
            <a:pPr marL="42204" indent="0">
              <a:buNone/>
            </a:pPr>
            <a:r>
              <a:rPr lang="cs-CZ" smtClean="0"/>
              <a:t>sont les temps qui expriment les actions réalisée au passé.</a:t>
            </a:r>
          </a:p>
          <a:p>
            <a:pPr marL="42204" indent="0">
              <a:buNone/>
            </a:pPr>
            <a:endParaRPr lang="cs-CZ"/>
          </a:p>
          <a:p>
            <a:pPr marL="0" indent="0">
              <a:buNone/>
            </a:pPr>
            <a:r>
              <a:rPr lang="cs-CZ" sz="2400" u="sng"/>
              <a:t>Quand je me suis levé</a:t>
            </a:r>
            <a:r>
              <a:rPr lang="cs-CZ" sz="2400"/>
              <a:t>,</a:t>
            </a:r>
          </a:p>
          <a:p>
            <a:pPr marL="0" indent="0">
              <a:buNone/>
            </a:pPr>
            <a:r>
              <a:rPr lang="cs-CZ" sz="2400"/>
              <a:t>			ma m</a:t>
            </a:r>
            <a:r>
              <a:rPr lang="fr-FR" sz="2400"/>
              <a:t>è</a:t>
            </a:r>
            <a:r>
              <a:rPr lang="cs-CZ" sz="2400"/>
              <a:t>re </a:t>
            </a:r>
            <a:r>
              <a:rPr lang="cs-CZ" sz="2400" b="1">
                <a:solidFill>
                  <a:srgbClr val="660066"/>
                </a:solidFill>
              </a:rPr>
              <a:t>avait préparé </a:t>
            </a:r>
            <a:r>
              <a:rPr lang="cs-CZ" sz="2400"/>
              <a:t>le café. 	</a:t>
            </a:r>
            <a:r>
              <a:rPr lang="cs-CZ" sz="2400" smtClean="0"/>
              <a:t>(</a:t>
            </a:r>
            <a:r>
              <a:rPr lang="cs-CZ" sz="2400" b="1" smtClean="0">
                <a:solidFill>
                  <a:srgbClr val="660066"/>
                </a:solidFill>
              </a:rPr>
              <a:t>avant</a:t>
            </a:r>
            <a:r>
              <a:rPr lang="cs-CZ" sz="2400" smtClean="0"/>
              <a:t>)</a:t>
            </a:r>
            <a:endParaRPr lang="cs-CZ" sz="2400"/>
          </a:p>
          <a:p>
            <a:pPr marL="0" indent="0">
              <a:buNone/>
            </a:pPr>
            <a:r>
              <a:rPr lang="cs-CZ" sz="2400"/>
              <a:t>			 ma m</a:t>
            </a:r>
            <a:r>
              <a:rPr lang="fr-FR" sz="2400"/>
              <a:t>è</a:t>
            </a:r>
            <a:r>
              <a:rPr lang="cs-CZ" sz="2400"/>
              <a:t>re </a:t>
            </a:r>
            <a:r>
              <a:rPr lang="cs-CZ" sz="2400" b="1">
                <a:solidFill>
                  <a:srgbClr val="00B050"/>
                </a:solidFill>
              </a:rPr>
              <a:t>préparait </a:t>
            </a:r>
            <a:r>
              <a:rPr lang="cs-CZ" sz="2400"/>
              <a:t>le café. 	</a:t>
            </a:r>
            <a:r>
              <a:rPr lang="cs-CZ" sz="2400" smtClean="0"/>
              <a:t>(</a:t>
            </a:r>
            <a:r>
              <a:rPr lang="cs-CZ" sz="2400" b="1" smtClean="0">
                <a:solidFill>
                  <a:srgbClr val="00B050"/>
                </a:solidFill>
              </a:rPr>
              <a:t>pendant</a:t>
            </a:r>
            <a:r>
              <a:rPr lang="cs-CZ" sz="2400" smtClean="0"/>
              <a:t>)</a:t>
            </a:r>
            <a:endParaRPr lang="cs-CZ" sz="2400"/>
          </a:p>
          <a:p>
            <a:pPr marL="0" indent="0">
              <a:buNone/>
            </a:pPr>
            <a:r>
              <a:rPr lang="cs-CZ" sz="2400"/>
              <a:t>			 ma m</a:t>
            </a:r>
            <a:r>
              <a:rPr lang="fr-FR" sz="2400"/>
              <a:t>è</a:t>
            </a:r>
            <a:r>
              <a:rPr lang="cs-CZ" sz="2400"/>
              <a:t>re </a:t>
            </a:r>
            <a:r>
              <a:rPr lang="cs-CZ" sz="2400" b="1">
                <a:solidFill>
                  <a:srgbClr val="0070C0"/>
                </a:solidFill>
              </a:rPr>
              <a:t>a préparé </a:t>
            </a:r>
            <a:r>
              <a:rPr lang="cs-CZ" sz="2400"/>
              <a:t>le café. 	</a:t>
            </a:r>
            <a:r>
              <a:rPr lang="cs-CZ" sz="2400" smtClean="0"/>
              <a:t>(</a:t>
            </a:r>
            <a:r>
              <a:rPr lang="cs-CZ" sz="2400" b="1" smtClean="0">
                <a:solidFill>
                  <a:srgbClr val="0070C0"/>
                </a:solidFill>
              </a:rPr>
              <a:t>apr</a:t>
            </a:r>
            <a:r>
              <a:rPr lang="fr-FR" sz="2400" b="1" smtClean="0">
                <a:solidFill>
                  <a:srgbClr val="0070C0"/>
                </a:solidFill>
              </a:rPr>
              <a:t>è</a:t>
            </a:r>
            <a:r>
              <a:rPr lang="cs-CZ" sz="2400" b="1" smtClean="0">
                <a:solidFill>
                  <a:srgbClr val="0070C0"/>
                </a:solidFill>
              </a:rPr>
              <a:t>s</a:t>
            </a:r>
            <a:r>
              <a:rPr lang="cs-CZ" sz="2400" smtClean="0"/>
              <a:t>)</a:t>
            </a:r>
            <a:endParaRPr lang="cs-CZ" sz="2400"/>
          </a:p>
          <a:p>
            <a:pPr marL="42204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52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585" i="1" smtClean="0">
                <a:solidFill>
                  <a:srgbClr val="00B050"/>
                </a:solidFill>
              </a:rPr>
              <a:t>Exemple 1</a:t>
            </a:r>
            <a:r>
              <a:rPr lang="cs-CZ" sz="2585" i="1">
                <a:solidFill>
                  <a:srgbClr val="00B050"/>
                </a:solidFill>
              </a:rPr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204" indent="0" algn="just">
              <a:lnSpc>
                <a:spcPct val="100000"/>
              </a:lnSpc>
              <a:buNone/>
            </a:pPr>
            <a:r>
              <a:rPr lang="fr-FR"/>
              <a:t>Luis Eduardo </a:t>
            </a:r>
            <a:r>
              <a:rPr lang="fr-FR" smtClean="0"/>
              <a:t>Sosa</a:t>
            </a:r>
            <a:r>
              <a:rPr lang="cs-CZ" smtClean="0"/>
              <a:t> </a:t>
            </a:r>
            <a:r>
              <a:rPr lang="fr-FR" smtClean="0"/>
              <a:t>Gonzalez</a:t>
            </a:r>
            <a:r>
              <a:rPr lang="fr-FR"/>
              <a:t>, jeune Péruvien producteur de café et de bananes</a:t>
            </a:r>
            <a:r>
              <a:rPr lang="fr-FR" smtClean="0"/>
              <a:t>,</a:t>
            </a:r>
            <a:r>
              <a:rPr lang="cs-CZ" smtClean="0"/>
              <a:t> </a:t>
            </a:r>
            <a:r>
              <a:rPr lang="fr-FR" u="sng" smtClean="0"/>
              <a:t>a </a:t>
            </a:r>
            <a:r>
              <a:rPr lang="fr-FR" u="sng"/>
              <a:t>affirmé </a:t>
            </a:r>
            <a:r>
              <a:rPr lang="fr-FR"/>
              <a:t>que le commerce </a:t>
            </a:r>
            <a:r>
              <a:rPr lang="fr-FR" smtClean="0"/>
              <a:t>équitable</a:t>
            </a:r>
            <a:r>
              <a:rPr lang="cs-CZ" smtClean="0"/>
              <a:t> </a:t>
            </a:r>
            <a:r>
              <a:rPr lang="fr-FR" u="sng" smtClean="0">
                <a:solidFill>
                  <a:srgbClr val="C00000"/>
                </a:solidFill>
              </a:rPr>
              <a:t>avait </a:t>
            </a:r>
            <a:r>
              <a:rPr lang="fr-FR" u="sng">
                <a:solidFill>
                  <a:srgbClr val="C00000"/>
                </a:solidFill>
              </a:rPr>
              <a:t>changé </a:t>
            </a:r>
            <a:r>
              <a:rPr lang="fr-FR"/>
              <a:t>sa vie et celle de milliers </a:t>
            </a:r>
            <a:r>
              <a:rPr lang="fr-FR" smtClean="0"/>
              <a:t>de </a:t>
            </a:r>
            <a:r>
              <a:rPr lang="fr-FR"/>
              <a:t>familles.</a:t>
            </a:r>
          </a:p>
          <a:p>
            <a:pPr marL="42204" indent="0" algn="just">
              <a:buNone/>
            </a:pPr>
            <a:endParaRPr lang="cs-CZ"/>
          </a:p>
          <a:p>
            <a:pPr marL="42204" indent="0" algn="just">
              <a:buNone/>
            </a:pPr>
            <a:endParaRPr lang="cs-CZ" sz="1108">
              <a:hlinkClick r:id="rId2"/>
            </a:endParaRPr>
          </a:p>
          <a:p>
            <a:pPr marL="42204" indent="0" algn="just">
              <a:buNone/>
            </a:pPr>
            <a:endParaRPr lang="cs-CZ" sz="1108">
              <a:hlinkClick r:id="rId2"/>
            </a:endParaRPr>
          </a:p>
          <a:p>
            <a:pPr marL="42204" indent="0" algn="just">
              <a:buNone/>
            </a:pPr>
            <a:endParaRPr lang="cs-CZ" sz="1108">
              <a:hlinkClick r:id="rId2"/>
            </a:endParaRPr>
          </a:p>
          <a:p>
            <a:pPr marL="42204" indent="0" algn="just">
              <a:buNone/>
            </a:pPr>
            <a:endParaRPr lang="cs-CZ" sz="1108">
              <a:hlinkClick r:id="rId2"/>
            </a:endParaRPr>
          </a:p>
          <a:p>
            <a:pPr marL="42204" indent="0" algn="just">
              <a:buNone/>
            </a:pPr>
            <a:r>
              <a:rPr lang="cs-CZ" sz="1108">
                <a:hlinkClick r:id="rId2"/>
              </a:rPr>
              <a:t>http://commerce-equitable-bretagne.org/upload/files/TEMOIGNAGES/T%C3%A9moignage%20de%20Luis%20Eduardo%20Sosa%20Gonzalez.pdf</a:t>
            </a:r>
            <a:r>
              <a:rPr lang="cs-CZ" sz="1108"/>
              <a:t>, 21/07/2016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15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585" i="1" smtClean="0">
                <a:solidFill>
                  <a:srgbClr val="00B050"/>
                </a:solidFill>
              </a:rPr>
              <a:t>Exemple </a:t>
            </a:r>
            <a:r>
              <a:rPr lang="cs-CZ" sz="2585" i="1">
                <a:solidFill>
                  <a:srgbClr val="00B050"/>
                </a:solidFill>
              </a:rPr>
              <a:t>2:</a:t>
            </a:r>
            <a:br>
              <a:rPr lang="cs-CZ" sz="2585" i="1">
                <a:solidFill>
                  <a:srgbClr val="00B050"/>
                </a:solidFill>
              </a:rPr>
            </a:br>
            <a:r>
              <a:rPr lang="cs-CZ" sz="2585" i="1">
                <a:solidFill>
                  <a:srgbClr val="00B050"/>
                </a:solidFill>
              </a:rPr>
              <a:t/>
            </a:r>
            <a:br>
              <a:rPr lang="cs-CZ" sz="2585" i="1">
                <a:solidFill>
                  <a:srgbClr val="00B050"/>
                </a:solidFill>
              </a:rPr>
            </a:br>
            <a:r>
              <a:rPr lang="cs-CZ" sz="1846" b="1"/>
              <a:t>Surivann raconte...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204" indent="0" algn="just">
              <a:buNone/>
            </a:pPr>
            <a:r>
              <a:rPr lang="fr-FR" smtClean="0"/>
              <a:t>«</a:t>
            </a:r>
            <a:r>
              <a:rPr lang="cs-CZ" smtClean="0"/>
              <a:t> </a:t>
            </a:r>
            <a:r>
              <a:rPr lang="fr-FR" smtClean="0"/>
              <a:t>Pendant </a:t>
            </a:r>
            <a:r>
              <a:rPr lang="fr-FR"/>
              <a:t>mes études, j'</a:t>
            </a:r>
            <a:r>
              <a:rPr lang="fr-FR" u="sng"/>
              <a:t>étais</a:t>
            </a:r>
            <a:r>
              <a:rPr lang="fr-FR"/>
              <a:t> déjà en alternance dans le groupe Swatch à Paris, et l'on m'</a:t>
            </a:r>
            <a:r>
              <a:rPr lang="fr-FR" u="sng"/>
              <a:t>a proposé </a:t>
            </a:r>
            <a:r>
              <a:rPr lang="fr-FR"/>
              <a:t>une embauche en CDI à la maison mère, à Bienne, en Suisse alémanique. La Suisse, ce n'est pas commun, alors j'</a:t>
            </a:r>
            <a:r>
              <a:rPr lang="fr-FR" u="sng"/>
              <a:t>ai sauté </a:t>
            </a:r>
            <a:r>
              <a:rPr lang="fr-FR"/>
              <a:t>sur </a:t>
            </a:r>
            <a:r>
              <a:rPr lang="fr-FR" smtClean="0"/>
              <a:t>l'occasion</a:t>
            </a:r>
            <a:r>
              <a:rPr lang="cs-CZ" smtClean="0"/>
              <a:t>.</a:t>
            </a:r>
          </a:p>
          <a:p>
            <a:pPr marL="42204" indent="0" algn="just">
              <a:buNone/>
            </a:pPr>
            <a:r>
              <a:rPr lang="fr-FR"/>
              <a:t>Je </a:t>
            </a:r>
            <a:r>
              <a:rPr lang="fr-FR" u="sng">
                <a:solidFill>
                  <a:srgbClr val="C00000"/>
                </a:solidFill>
              </a:rPr>
              <a:t>n'avais pas envisagé </a:t>
            </a:r>
            <a:r>
              <a:rPr lang="fr-FR"/>
              <a:t>la Suisse, mais les salaires y sont attrayants et mon poste aussi : je suis chef de projet digital marketing, on me confie de grosses </a:t>
            </a:r>
            <a:r>
              <a:rPr lang="fr-FR" smtClean="0"/>
              <a:t>responsabilités</a:t>
            </a:r>
            <a:r>
              <a:rPr lang="cs-CZ" smtClean="0"/>
              <a:t>. »</a:t>
            </a:r>
          </a:p>
          <a:p>
            <a:pPr marL="42204" indent="0" algn="just">
              <a:buNone/>
            </a:pPr>
            <a:endParaRPr lang="cs-CZ"/>
          </a:p>
          <a:p>
            <a:pPr marL="42204" indent="0" algn="just">
              <a:buNone/>
            </a:pPr>
            <a:endParaRPr lang="cs-CZ" sz="1477">
              <a:hlinkClick r:id="rId2"/>
            </a:endParaRPr>
          </a:p>
          <a:p>
            <a:pPr marL="42204" indent="0" algn="just">
              <a:buNone/>
            </a:pPr>
            <a:endParaRPr lang="cs-CZ" sz="1477">
              <a:hlinkClick r:id="rId2"/>
            </a:endParaRPr>
          </a:p>
          <a:p>
            <a:pPr marL="42204" indent="0" algn="just">
              <a:buNone/>
            </a:pPr>
            <a:r>
              <a:rPr lang="cs-CZ" sz="1477">
                <a:hlinkClick r:id="rId2"/>
              </a:rPr>
              <a:t>http://www.reussirmavie.net/Ils-ont-demarre-leur-vie-pro-a-l-etranger_a1952.html</a:t>
            </a:r>
            <a:r>
              <a:rPr lang="cs-CZ" sz="1477"/>
              <a:t>, 21/07/2016, raccourci</a:t>
            </a:r>
          </a:p>
          <a:p>
            <a:pPr marL="42204" indent="0" algn="just">
              <a:buNone/>
            </a:pPr>
            <a:endParaRPr lang="cs-CZ"/>
          </a:p>
          <a:p>
            <a:pPr marL="42204" indent="0" algn="just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2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411</TotalTime>
  <Words>773</Words>
  <Application>Microsoft Office PowerPoint</Application>
  <PresentationFormat>Předvádění na obrazovce (4:3)</PresentationFormat>
  <Paragraphs>136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Corbel</vt:lpstr>
      <vt:lpstr>Základ</vt:lpstr>
      <vt:lpstr>         Le passé composé/l’imparfait/le plus-que-parfait  La concordance des temps à l’indicatif et au subjonctif</vt:lpstr>
      <vt:lpstr>Prezentace aplikace PowerPoint</vt:lpstr>
      <vt:lpstr>Prezentace aplikace PowerPoint</vt:lpstr>
      <vt:lpstr>  Exemple 1 :  Vincent K. raconte...  </vt:lpstr>
      <vt:lpstr>Exemple 2:  Une ancienne cadre de direction financière Soraya H. au sein d’une banque de taille moyenne :</vt:lpstr>
      <vt:lpstr>Le plus-que-parfait</vt:lpstr>
      <vt:lpstr>Le plus-que-parfait, le passé composé  et l’imparfait </vt:lpstr>
      <vt:lpstr>Exemple 1:</vt:lpstr>
      <vt:lpstr>Exemple 2:  Surivann raconte...</vt:lpstr>
      <vt:lpstr>Exemple 3:  Vincent K. raconte...</vt:lpstr>
      <vt:lpstr> La concordance des temps</vt:lpstr>
      <vt:lpstr>La concordance des temps  à l’indicatif</vt:lpstr>
      <vt:lpstr>Exemples :</vt:lpstr>
      <vt:lpstr>La concordance des temps  au subjonctif</vt:lpstr>
      <vt:lpstr>Exemples :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Vztah passé composé a imparfait  Souslednost časová</dc:title>
  <dc:creator>Červenková Marie</dc:creator>
  <cp:lastModifiedBy>Červenková Marie</cp:lastModifiedBy>
  <cp:revision>34</cp:revision>
  <dcterms:created xsi:type="dcterms:W3CDTF">2016-07-20T09:27:29Z</dcterms:created>
  <dcterms:modified xsi:type="dcterms:W3CDTF">2016-12-16T10:57:45Z</dcterms:modified>
</cp:coreProperties>
</file>