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handoutMasterIdLst>
    <p:handoutMasterId r:id="rId25"/>
  </p:handoutMasterIdLst>
  <p:sldIdLst>
    <p:sldId id="256" r:id="rId3"/>
    <p:sldId id="283" r:id="rId4"/>
    <p:sldId id="262" r:id="rId5"/>
    <p:sldId id="267" r:id="rId6"/>
    <p:sldId id="258" r:id="rId7"/>
    <p:sldId id="286" r:id="rId8"/>
    <p:sldId id="259" r:id="rId9"/>
    <p:sldId id="260" r:id="rId10"/>
    <p:sldId id="272" r:id="rId11"/>
    <p:sldId id="284" r:id="rId12"/>
    <p:sldId id="273" r:id="rId13"/>
    <p:sldId id="274" r:id="rId14"/>
    <p:sldId id="285" r:id="rId15"/>
    <p:sldId id="275" r:id="rId16"/>
    <p:sldId id="282" r:id="rId17"/>
    <p:sldId id="276" r:id="rId18"/>
    <p:sldId id="287" r:id="rId19"/>
    <p:sldId id="277" r:id="rId20"/>
    <p:sldId id="279" r:id="rId21"/>
    <p:sldId id="278" r:id="rId22"/>
    <p:sldId id="280" r:id="rId23"/>
    <p:sldId id="281" r:id="rId24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15" cy="498292"/>
          </a:xfrm>
          <a:prstGeom prst="rect">
            <a:avLst/>
          </a:prstGeom>
        </p:spPr>
        <p:txBody>
          <a:bodyPr vert="horz" lIns="85771" tIns="42885" rIns="85771" bIns="42885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073" y="0"/>
            <a:ext cx="2946215" cy="498292"/>
          </a:xfrm>
          <a:prstGeom prst="rect">
            <a:avLst/>
          </a:prstGeom>
        </p:spPr>
        <p:txBody>
          <a:bodyPr vert="horz" lIns="85771" tIns="42885" rIns="85771" bIns="42885" rtlCol="0"/>
          <a:lstStyle>
            <a:lvl1pPr algn="r">
              <a:defRPr sz="1100"/>
            </a:lvl1pPr>
          </a:lstStyle>
          <a:p>
            <a:fld id="{1B2CBDFD-F92E-4DA9-8CFD-8530A38D6006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934"/>
            <a:ext cx="2946215" cy="498292"/>
          </a:xfrm>
          <a:prstGeom prst="rect">
            <a:avLst/>
          </a:prstGeom>
        </p:spPr>
        <p:txBody>
          <a:bodyPr vert="horz" lIns="85771" tIns="42885" rIns="85771" bIns="42885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073" y="9429934"/>
            <a:ext cx="2946215" cy="498292"/>
          </a:xfrm>
          <a:prstGeom prst="rect">
            <a:avLst/>
          </a:prstGeom>
        </p:spPr>
        <p:txBody>
          <a:bodyPr vert="horz" lIns="85771" tIns="42885" rIns="85771" bIns="42885" rtlCol="0" anchor="b"/>
          <a:lstStyle>
            <a:lvl1pPr algn="r">
              <a:defRPr sz="1100"/>
            </a:lvl1pPr>
          </a:lstStyle>
          <a:p>
            <a:fld id="{841D5FF6-BEBE-4BEE-B2A7-2E6A65DDB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81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Obrázek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Obrázek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Obrázek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cs-CZ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Kliknutím lze upravit styl.</a:t>
            </a:r>
            <a:endParaRPr lang="cs-CZ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22CBA58-BBDE-417F-BC7A-4C932D42101D}" type="datetime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9/25/2019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2AA7A12-614C-4F10-9A2E-34D455224960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Kliknutím lze upravit styl.</a:t>
            </a:r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lze upravit styly předlohy textu.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</a:t>
            </a: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0002BF-FECF-412C-8E20-B8470323331B}" type="datetime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9/25/2019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22750C-1407-421E-A5F1-0431E1A69F81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https://www.mvcr.cz/mezinarodni-ochrana.aspx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NamlcoWw_I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law/kat/kupp/hrim/index.html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EjrNB2iTA" TargetMode="External"/><Relationship Id="rId2" Type="http://schemas.openxmlformats.org/officeDocument/2006/relationships/hyperlink" Target="mailto:anna.lanickova@seznam.cz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23880" y="35712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6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Approach</a:t>
            </a:r>
            <a:r>
              <a:rPr lang="cs-CZ" sz="6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to  </a:t>
            </a:r>
            <a:r>
              <a:rPr lang="cs-CZ" sz="6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Migration</a:t>
            </a:r>
            <a:r>
              <a:rPr lang="cs-CZ" sz="6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cs-CZ" sz="6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Europe</a:t>
            </a:r>
            <a:r>
              <a:rPr lang="cs-CZ" sz="6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and V4 </a:t>
            </a:r>
            <a:r>
              <a:rPr lang="cs-CZ" sz="6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Countries</a:t>
            </a:r>
            <a:endParaRPr lang="cs-CZ" sz="6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523880" y="274464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Session 1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9.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Anna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Láníčková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Obrázek 5"/>
          <p:cNvPicPr/>
          <p:nvPr/>
        </p:nvPicPr>
        <p:blipFill>
          <a:blip r:embed="rId2"/>
          <a:stretch/>
        </p:blipFill>
        <p:spPr>
          <a:xfrm>
            <a:off x="2931705" y="2928870"/>
            <a:ext cx="10058040" cy="506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1352430" y="1690200"/>
            <a:ext cx="10515240" cy="435096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24736" t="51968" r="39617" b="8290"/>
          <a:stretch/>
        </p:blipFill>
        <p:spPr bwMode="auto">
          <a:xfrm>
            <a:off x="977265" y="171450"/>
            <a:ext cx="10195560" cy="6606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28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838080" y="365040"/>
            <a:ext cx="1156347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IP </a:t>
            </a:r>
            <a:r>
              <a:rPr lang="cs-CZ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claims</a:t>
            </a:r>
            <a:r>
              <a:rPr lang="cs-CZ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– </a:t>
            </a:r>
            <a:r>
              <a:rPr lang="cs-CZ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nationalities</a:t>
            </a:r>
            <a:r>
              <a:rPr lang="cs-CZ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2016!</a:t>
            </a:r>
          </a:p>
          <a:p>
            <a:pPr>
              <a:lnSpc>
                <a:spcPct val="90000"/>
              </a:lnSpc>
            </a:pPr>
            <a:r>
              <a:rPr lang="cs-CZ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hlinkClick r:id="rId2"/>
              </a:rPr>
              <a:t>https://</a:t>
            </a:r>
            <a:r>
              <a:rPr lang="cs-CZ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hlinkClick r:id="rId2"/>
              </a:rPr>
              <a:t>www.mvcr.cz/mezinarodni-ochrana.aspx</a:t>
            </a:r>
            <a:r>
              <a:rPr lang="cs-CZ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</a:t>
            </a:r>
            <a:endParaRPr lang="cs-CZ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9" name="Zástupný symbol pro obsah 3"/>
          <p:cNvPicPr/>
          <p:nvPr/>
        </p:nvPicPr>
        <p:blipFill>
          <a:blip r:embed="rId3"/>
          <a:stretch/>
        </p:blipFill>
        <p:spPr>
          <a:xfrm>
            <a:off x="696240" y="1602360"/>
            <a:ext cx="9083160" cy="508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54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bit </a:t>
            </a:r>
            <a:r>
              <a:rPr lang="cs-CZ" sz="54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cs-CZ" sz="54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cs-CZ" sz="5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</a:t>
            </a:r>
            <a:r>
              <a:rPr lang="cs-CZ" sz="54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istory</a:t>
            </a:r>
            <a:r>
              <a:rPr lang="cs-CZ" sz="54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:</a:t>
            </a:r>
            <a:endParaRPr lang="cs-CZ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838080" y="1825560"/>
            <a:ext cx="601956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IWW.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Almost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mil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Russians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outside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their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country,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citizenship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revoked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sng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Nansen</a:t>
            </a:r>
            <a:r>
              <a:rPr lang="cs-CZ" sz="2800" b="0" u="sng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u="sng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passport</a:t>
            </a:r>
            <a:r>
              <a:rPr lang="cs-CZ" sz="2800" b="0" u="sng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</a:t>
            </a:r>
            <a:r>
              <a:rPr lang="cs-CZ" sz="2800" b="0" u="sng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stateless</a:t>
            </a:r>
            <a:r>
              <a:rPr lang="cs-CZ" sz="2800" b="0" u="sng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u="sng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people</a:t>
            </a:r>
            <a:r>
              <a:rPr lang="cs-CZ" sz="2800" b="0" u="sng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u="sng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passport</a:t>
            </a:r>
            <a:r>
              <a:rPr lang="cs-CZ" sz="2800" b="0" u="sng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(16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coutnries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Czechoslovakia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52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countries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Famous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holders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S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Rachmaninoff,M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Chagall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Nabokov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I.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Stravinsky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Czechoslovkia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accepted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25000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Russian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refugees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health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care,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funding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students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employment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food,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housing</a:t>
            </a:r>
            <a:endParaRPr lang="cs-CZ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1933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broadened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Armenian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Turkish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refugees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1933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Convention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relating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international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status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refugees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2" name="Obrázek 3"/>
          <p:cNvPicPr/>
          <p:nvPr/>
        </p:nvPicPr>
        <p:blipFill>
          <a:blip r:embed="rId2"/>
          <a:stretch/>
        </p:blipFill>
        <p:spPr>
          <a:xfrm>
            <a:off x="7198200" y="119160"/>
            <a:ext cx="4526280" cy="665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r>
              <a:rPr lang="cs-CZ" dirty="0" smtClean="0"/>
              <a:t> – </a:t>
            </a:r>
            <a:r>
              <a:rPr lang="cs-CZ" dirty="0" err="1" smtClean="0"/>
              <a:t>cont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Diverse </a:t>
            </a:r>
            <a:r>
              <a:rPr lang="cs-CZ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conventions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lvl="1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Convnention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concerning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status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refugees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coming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Germany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1938, </a:t>
            </a:r>
            <a:endParaRPr lang="cs-CZ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Convnention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concerning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status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refugees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coming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Austria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1939, </a:t>
            </a:r>
            <a:endParaRPr lang="cs-CZ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Unification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- 1951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Convention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(+1967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</a:p>
          <a:p>
            <a:pPr lvl="1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Originally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just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incidents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1951 and in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Europe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1967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limitations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were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removed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9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4" name="Zástupný symbol pro obsah 3"/>
          <p:cNvPicPr/>
          <p:nvPr/>
        </p:nvPicPr>
        <p:blipFill>
          <a:blip r:embed="rId2"/>
          <a:stretch/>
        </p:blipFill>
        <p:spPr>
          <a:xfrm>
            <a:off x="950040" y="30240"/>
            <a:ext cx="4327200" cy="6918480"/>
          </a:xfrm>
          <a:prstGeom prst="rect">
            <a:avLst/>
          </a:prstGeom>
          <a:ln>
            <a:noFill/>
          </a:ln>
        </p:spPr>
      </p:pic>
      <p:pic>
        <p:nvPicPr>
          <p:cNvPr id="125" name="Obrázek 4"/>
          <p:cNvPicPr/>
          <p:nvPr/>
        </p:nvPicPr>
        <p:blipFill>
          <a:blip r:embed="rId3"/>
          <a:stretch/>
        </p:blipFill>
        <p:spPr>
          <a:xfrm>
            <a:off x="6258240" y="30240"/>
            <a:ext cx="493776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r>
              <a:rPr lang="cs-CZ" dirty="0" smtClean="0"/>
              <a:t> – </a:t>
            </a:r>
            <a:r>
              <a:rPr lang="cs-CZ" dirty="0" err="1" smtClean="0"/>
              <a:t>contin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>
              <a:spcBef>
                <a:spcPts val="1001"/>
              </a:spcBef>
              <a:buClr>
                <a:srgbClr val="000000"/>
              </a:buClr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Czech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citizenship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revoqued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regime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(ex. Milan Kundera)</a:t>
            </a: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Migration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90s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Balcan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states</a:t>
            </a: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Accession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EU</a:t>
            </a: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Czech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republic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= transit country 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indent="0">
              <a:spcBef>
                <a:spcPts val="1001"/>
              </a:spcBef>
              <a:buClr>
                <a:srgbClr val="000000"/>
              </a:buClr>
              <a:buNone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Czech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Detention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Center –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worse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prison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 </a:t>
            </a: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u="sng" spc="-1" dirty="0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https://www.youtube.com/watch?v=JNamlcoWw_I</a:t>
            </a: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6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4400" b="0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Legal Instruments - International Protection</a:t>
            </a:r>
            <a:r>
              <a:t/>
            </a:r>
            <a:br/>
            <a:r>
              <a:rPr lang="cs-CZ" sz="31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Interactive map: </a:t>
            </a:r>
            <a:r>
              <a:rPr lang="cs-CZ" sz="31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 Light"/>
                <a:hlinkClick r:id="rId2"/>
              </a:rPr>
              <a:t>https://is.muni.cz/do/law/kat/kupp/hrim/index.html</a:t>
            </a:r>
            <a:r>
              <a:rPr lang="cs-CZ" sz="31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</a:t>
            </a:r>
            <a:endParaRPr lang="cs-CZ" sz="3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International </a:t>
            </a:r>
            <a:r>
              <a:rPr lang="cs-CZ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Law</a:t>
            </a:r>
            <a:r>
              <a:rPr lang="cs-CZ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cs-CZ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Refugee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Convention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1951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 </a:t>
            </a:r>
            <a:r>
              <a:rPr lang="cs-CZ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law</a:t>
            </a:r>
            <a:r>
              <a:rPr lang="cs-CZ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Common</a:t>
            </a:r>
            <a:r>
              <a:rPr lang="cs-CZ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European</a:t>
            </a:r>
            <a:r>
              <a:rPr lang="cs-CZ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Asylum</a:t>
            </a:r>
            <a:r>
              <a:rPr lang="cs-CZ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</a:t>
            </a:r>
            <a:r>
              <a:rPr lang="cs-CZ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cs-CZ" sz="36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(+ </a:t>
            </a:r>
            <a:r>
              <a:rPr lang="cs-CZ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Returns</a:t>
            </a: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Frontex</a:t>
            </a: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6095700" y="4503420"/>
            <a:ext cx="4961880" cy="1187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European Court of Human Rights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Court of Justice of the European Union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</a:t>
            </a:r>
            <a:r>
              <a:rPr lang="cs-CZ" dirty="0" err="1" smtClean="0"/>
              <a:t>law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 </a:t>
            </a:r>
            <a:r>
              <a:rPr lang="cs-CZ" sz="3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Directives</a:t>
            </a:r>
            <a:r>
              <a:rPr lang="cs-CZ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→→→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needs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implemented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into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law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member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states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lvl="6" indent="-457200">
              <a:spcBef>
                <a:spcPts val="49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Asylum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Procedures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Directive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lvl="3" indent="-457200">
              <a:spcBef>
                <a:spcPts val="49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Reception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Conditions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Directive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lvl="3" indent="-457200">
              <a:spcBef>
                <a:spcPts val="49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Qualification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Directive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 </a:t>
            </a:r>
            <a:r>
              <a:rPr lang="cs-CZ" sz="3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Regulations</a:t>
            </a:r>
            <a:r>
              <a:rPr lang="cs-CZ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--- these </a:t>
            </a:r>
            <a:r>
              <a:rPr lang="cs-CZ" sz="32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apply</a:t>
            </a:r>
            <a:r>
              <a:rPr lang="cs-CZ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like</a:t>
            </a:r>
            <a:r>
              <a:rPr lang="cs-CZ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„set </a:t>
            </a:r>
            <a:r>
              <a:rPr lang="cs-CZ" sz="32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code</a:t>
            </a:r>
            <a:r>
              <a:rPr lang="cs-CZ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“, no </a:t>
            </a:r>
            <a:r>
              <a:rPr lang="cs-CZ" sz="32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further</a:t>
            </a:r>
            <a:r>
              <a:rPr lang="cs-CZ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</a:t>
            </a:r>
            <a:r>
              <a:rPr lang="cs-CZ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needed</a:t>
            </a:r>
            <a:r>
              <a:rPr lang="cs-CZ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Dublin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Regulation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EURODAC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Regulation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1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736560" y="4158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Convention relating to the Status of Refugees (1951)</a:t>
            </a:r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Outside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country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his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nationality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Well-founded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fear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Persecution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Race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religion,nationality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membership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particular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social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group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political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opinion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Unable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unwilling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avail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himself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protection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actors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non-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actors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No protection to:</a:t>
            </a:r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provisions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Convention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shall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not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person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respect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whom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serious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reasons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considering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(a) He has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committed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crime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against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peace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war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crime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crime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against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humanity,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defined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international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instruments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drawn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up to make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provision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respect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such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crimes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(b) He has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committed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serious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non-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political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crime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outside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country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prior to his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admission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country as a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(c) He has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been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guilty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acts</a:t>
            </a:r>
            <a:r>
              <a:rPr lang="cs-CZ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contrary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purposes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principles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United 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err="1" smtClean="0"/>
              <a:t>Introduction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sz="4400" dirty="0" smtClean="0"/>
          </a:p>
          <a:p>
            <a:endParaRPr lang="cs-CZ" dirty="0"/>
          </a:p>
          <a:p>
            <a:endParaRPr lang="cs-CZ" sz="4400" dirty="0" smtClean="0"/>
          </a:p>
          <a:p>
            <a:endParaRPr lang="cs-CZ" dirty="0"/>
          </a:p>
          <a:p>
            <a:endParaRPr lang="cs-CZ" sz="4400" dirty="0" smtClean="0"/>
          </a:p>
          <a:p>
            <a:endParaRPr lang="cs-CZ" dirty="0"/>
          </a:p>
          <a:p>
            <a:endParaRPr lang="cs-CZ" sz="4400" dirty="0" smtClean="0"/>
          </a:p>
          <a:p>
            <a:endParaRPr lang="cs-CZ" dirty="0"/>
          </a:p>
          <a:p>
            <a:endParaRPr lang="cs-CZ" sz="4400" dirty="0" smtClean="0"/>
          </a:p>
          <a:p>
            <a:r>
              <a:rPr lang="cs-CZ" sz="4400" dirty="0" err="1" smtClean="0"/>
              <a:t>Key</a:t>
            </a:r>
            <a:r>
              <a:rPr lang="cs-CZ" sz="4400" dirty="0" smtClean="0"/>
              <a:t> </a:t>
            </a:r>
            <a:r>
              <a:rPr lang="cs-CZ" sz="4400" dirty="0" err="1" smtClean="0"/>
              <a:t>terms</a:t>
            </a:r>
            <a:endParaRPr lang="cs-CZ" sz="4400" dirty="0" smtClean="0"/>
          </a:p>
          <a:p>
            <a:r>
              <a:rPr lang="cs-CZ" sz="4400" dirty="0" err="1" smtClean="0"/>
              <a:t>Figures</a:t>
            </a:r>
            <a:endParaRPr lang="cs-CZ" sz="4400" dirty="0" smtClean="0"/>
          </a:p>
          <a:p>
            <a:r>
              <a:rPr lang="cs-CZ" sz="4400" dirty="0" err="1" smtClean="0"/>
              <a:t>History</a:t>
            </a:r>
            <a:endParaRPr lang="cs-CZ" sz="4400" dirty="0" smtClean="0"/>
          </a:p>
          <a:p>
            <a:r>
              <a:rPr lang="cs-CZ" sz="4400" dirty="0" err="1" smtClean="0"/>
              <a:t>Legal</a:t>
            </a:r>
            <a:r>
              <a:rPr lang="cs-CZ" sz="4400" dirty="0" smtClean="0"/>
              <a:t> </a:t>
            </a:r>
            <a:r>
              <a:rPr lang="cs-CZ" sz="4400" dirty="0" err="1" smtClean="0"/>
              <a:t>instruments</a:t>
            </a:r>
            <a:endParaRPr lang="cs-CZ" sz="44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812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Refugees´rights</a:t>
            </a:r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Non-</a:t>
            </a:r>
            <a:r>
              <a:rPr lang="cs-CZ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refoulement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Refugee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convention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deals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rights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employment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housing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public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education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social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security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freedom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movement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travel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usually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regards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rights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citien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level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lesser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level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Czech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law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permanent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residency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language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course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employment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health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care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proceedings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finished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 Status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granted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asylum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subsidiary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protection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expulsion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Subsidiary protection </a:t>
            </a:r>
            <a:r>
              <a:t/>
            </a:r>
            <a:br/>
            <a:r>
              <a:rPr lang="cs-CZ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– protection for those who do not qualify as refugees</a:t>
            </a:r>
            <a:endParaRPr lang="cs-CZ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country national or stateless who would face a real risk of suffering serious harm if s/he return to the country of origin.Serious harm is defined as the risk of: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</a:t>
            </a:r>
            <a:r>
              <a:rPr lang="cs-CZ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(a) death penalty or execution; or 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(b) torture or inhuman or degrading treatment or punishment of an applicant in the country of origin; or 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(c) serious and individual threat to a civilian's life or person by reasons of indiscriminate violence in situations of international or internal armed conflict.</a:t>
            </a: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Thank you for your attention!</a:t>
            </a:r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Anna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Láníčková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anna.lanickova@seznam.cz</a:t>
            </a:r>
            <a:endParaRPr lang="cs-CZ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Pop </a:t>
            </a:r>
            <a:r>
              <a:rPr lang="cs-CZ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culture</a:t>
            </a:r>
            <a:r>
              <a:rPr lang="cs-CZ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reference</a:t>
            </a:r>
            <a:r>
              <a:rPr lang="cs-CZ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https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://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www.youtube.com/watch?v=oJEjrNB2iTA</a:t>
            </a:r>
            <a:endParaRPr lang="cs-CZ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Asylum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claim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Handmaid´s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Tale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(TV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series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3.season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– no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pushback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Interesting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literary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works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Martin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Pollack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Emperor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America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Patrick </a:t>
            </a:r>
            <a:r>
              <a:rPr lang="cs-CZ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Kingsley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New Odyssey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3" name="Picture 2"/>
          <p:cNvPicPr/>
          <p:nvPr/>
        </p:nvPicPr>
        <p:blipFill>
          <a:blip r:embed="rId2"/>
          <a:stretch/>
        </p:blipFill>
        <p:spPr>
          <a:xfrm>
            <a:off x="610920" y="841680"/>
            <a:ext cx="1100736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7" name="Zástupný symbol pro obsah 4"/>
          <p:cNvPicPr/>
          <p:nvPr/>
        </p:nvPicPr>
        <p:blipFill>
          <a:blip r:embed="rId2"/>
          <a:stretch/>
        </p:blipFill>
        <p:spPr>
          <a:xfrm>
            <a:off x="495360" y="365040"/>
            <a:ext cx="11226960" cy="614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500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Introduction</a:t>
            </a:r>
            <a:r>
              <a:rPr lang="cs-CZ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– KEY TERMS</a:t>
            </a:r>
            <a:endParaRPr lang="cs-CZ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International </a:t>
            </a:r>
            <a:r>
              <a:rPr lang="cs-CZ" sz="3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protection</a:t>
            </a:r>
            <a:r>
              <a:rPr lang="cs-CZ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ASYLUM, SUBSIDIARY PROTECTION</a:t>
            </a:r>
            <a:endParaRPr lang="cs-CZ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legal</a:t>
            </a: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migration</a:t>
            </a:r>
            <a:endParaRPr lang="cs-CZ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Visas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permits</a:t>
            </a:r>
            <a:endParaRPr lang="cs-CZ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citizenship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free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movement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(EU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citizens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family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members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endParaRPr lang="cs-CZ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cs-CZ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- </a:t>
            </a:r>
            <a:r>
              <a:rPr lang="cs-CZ" dirty="0" err="1" smtClean="0"/>
              <a:t>cont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illegal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migration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Words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matter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 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campaign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2800" strike="sng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illegal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undocumented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irregular</a:t>
            </a: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</a:pP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Since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word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‘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illegal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 has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become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stigma in my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everyday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dealing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people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started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ask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myself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whether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really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illegal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course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not and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never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I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undocumented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.”</a:t>
            </a: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visa, no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permit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no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overstays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false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identity</a:t>
            </a:r>
          </a:p>
          <a:p>
            <a:pPr lvl="1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returns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expulsion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voluntary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return (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assisted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),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forced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return</a:t>
            </a:r>
          </a:p>
          <a:p>
            <a:pPr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agencies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EASO, FRA, </a:t>
            </a:r>
            <a:r>
              <a:rPr lang="cs-CZ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Frontex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5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36465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Key</a:t>
            </a:r>
            <a:r>
              <a:rPr lang="cs-CZ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4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terms</a:t>
            </a:r>
            <a:r>
              <a:rPr lang="cs-CZ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4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</a:t>
            </a:r>
            <a:r>
              <a:rPr lang="cs-CZ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cs-CZ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Non-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refoulement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shall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expel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return (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refouler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a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refugee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manner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whatsoever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frontiers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territories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his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life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freedom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would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threatened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account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his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race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religion,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nationality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membership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particular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social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group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political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opinion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Internally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Displaced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Person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Stateless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person – not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considered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958095" y="35361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4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Sovereignty</a:t>
            </a:r>
            <a:r>
              <a:rPr lang="cs-CZ" sz="4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4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4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4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4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4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</a:t>
            </a:r>
            <a:endParaRPr lang="cs-CZ" sz="4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32315" y="17569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Right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regularity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entry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(visa, </a:t>
            </a:r>
            <a:r>
              <a:rPr lang="cs-CZ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permits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Prohibition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expell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own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citizens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obligation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own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citizens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not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foreigners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international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obligations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(IP), EU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law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obligation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let a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foreigner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enter – but! Non-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refoulement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Obligation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let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him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ask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IP (but Dublin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regulation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EU)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Right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asylum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right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fair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proceedings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30360" y="354600"/>
            <a:ext cx="10747440" cy="1411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International </a:t>
            </a:r>
            <a:r>
              <a:rPr lang="cs-CZ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protection</a:t>
            </a:r>
            <a:r>
              <a:rPr lang="cs-CZ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cs-CZ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</a:t>
            </a:r>
            <a:r>
              <a:rPr lang="cs-CZ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Czech Republic </a:t>
            </a:r>
            <a:r>
              <a:rPr dirty="0"/>
              <a:t/>
            </a:r>
            <a:br>
              <a:rPr dirty="0"/>
            </a:br>
            <a:r>
              <a:rPr lang="cs-CZ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- </a:t>
            </a:r>
            <a:r>
              <a:rPr lang="cs-CZ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claims</a:t>
            </a:r>
            <a:r>
              <a:rPr lang="cs-CZ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(1990-2018) </a:t>
            </a:r>
            <a:endParaRPr lang="cs-CZ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7" name="Zástupný symbol pro obsah 3"/>
          <p:cNvPicPr/>
          <p:nvPr/>
        </p:nvPicPr>
        <p:blipFill>
          <a:blip r:embed="rId2"/>
          <a:stretch/>
        </p:blipFill>
        <p:spPr>
          <a:xfrm>
            <a:off x="504630" y="1926000"/>
            <a:ext cx="11201040" cy="3834360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9121140" y="5046345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2017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9121140" y="5415677"/>
            <a:ext cx="134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2018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 flipH="1">
            <a:off x="10807065" y="5023485"/>
            <a:ext cx="138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1450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807066" y="5415677"/>
            <a:ext cx="94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1702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924</Words>
  <Application>Microsoft Office PowerPoint</Application>
  <PresentationFormat>Širokoúhlá obrazovka</PresentationFormat>
  <Paragraphs>154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Prezentace aplikace PowerPoint</vt:lpstr>
      <vt:lpstr>Introduction</vt:lpstr>
      <vt:lpstr>Prezentace aplikace PowerPoint</vt:lpstr>
      <vt:lpstr>Prezentace aplikace PowerPoint</vt:lpstr>
      <vt:lpstr>Prezentace aplikace PowerPoint</vt:lpstr>
      <vt:lpstr>Key terms - cont.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History – cont.</vt:lpstr>
      <vt:lpstr>Prezentace aplikace PowerPoint</vt:lpstr>
      <vt:lpstr>History – contin.</vt:lpstr>
      <vt:lpstr>Prezentace aplikace PowerPoint</vt:lpstr>
      <vt:lpstr>EU law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Jirka</dc:creator>
  <dc:description/>
  <cp:lastModifiedBy>ASUS</cp:lastModifiedBy>
  <cp:revision>70</cp:revision>
  <cp:lastPrinted>2019-09-25T13:02:40Z</cp:lastPrinted>
  <dcterms:created xsi:type="dcterms:W3CDTF">2017-09-18T17:59:24Z</dcterms:created>
  <dcterms:modified xsi:type="dcterms:W3CDTF">2019-09-25T18:16:50Z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Širokoúhlá obrazovka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