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6.xml.rels" ContentType="application/vnd.openxmlformats-package.relationships+xml"/>
  <Override PartName="/ppt/notesSlides/notesSlide6.xml" ContentType="application/vnd.openxmlformats-officedocument.presentationml.notesSlide+xml"/>
  <Override PartName="/ppt/slides/_rels/slide26.xml.rels" ContentType="application/vnd.openxmlformats-package.relationships+xml"/>
  <Override PartName="/ppt/slides/_rels/slide10.xml.rels" ContentType="application/vnd.openxmlformats-package.relationships+xml"/>
  <Override PartName="/ppt/slides/_rels/slide17.xml.rels" ContentType="application/vnd.openxmlformats-package.relationships+xml"/>
  <Override PartName="/ppt/slides/_rels/slide9.xml.rels" ContentType="application/vnd.openxmlformats-package.relationships+xml"/>
  <Override PartName="/ppt/slides/_rels/slide24.xml.rels" ContentType="application/vnd.openxmlformats-package.relationships+xml"/>
  <Override PartName="/ppt/slides/_rels/slide2.xml.rels" ContentType="application/vnd.openxmlformats-package.relationships+xml"/>
  <Override PartName="/ppt/slides/_rels/slide8.xml.rels" ContentType="application/vnd.openxmlformats-package.relationships+xml"/>
  <Override PartName="/ppt/slides/_rels/slide23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25.xml.rels" ContentType="application/vnd.openxmlformats-package.relationships+xml"/>
  <Override PartName="/ppt/slides/_rels/slide3.xml.rels" ContentType="application/vnd.openxmlformats-package.relationships+xml"/>
  <Override PartName="/ppt/slides/_rels/slide11.xml.rels" ContentType="application/vnd.openxmlformats-package.relationships+xml"/>
  <Override PartName="/ppt/slides/_rels/slide18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9.xml.rels" ContentType="application/vnd.openxmlformats-package.relationships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22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slide22.xml" ContentType="application/vnd.openxmlformats-officedocument.presentationml.slide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23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s/slide2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26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_rels/presentation.xml.rels" ContentType="application/vnd.openxmlformats-package.relationships+xml"/>
  <Override PartName="/ppt/media/image11.jpeg" ContentType="image/jpeg"/>
  <Override PartName="/ppt/media/image4.png" ContentType="image/png"/>
  <Override PartName="/ppt/media/image12.png" ContentType="image/png"/>
  <Override PartName="/ppt/media/image6.jpeg" ContentType="image/jpeg"/>
  <Override PartName="/ppt/media/image3.png" ContentType="image/png"/>
  <Override PartName="/ppt/media/image2.png" ContentType="image/png"/>
  <Override PartName="/ppt/media/image1.png" ContentType="image/png"/>
  <Override PartName="/ppt/media/image8.jpeg" ContentType="image/jpeg"/>
  <Override PartName="/ppt/media/image5.jpeg" ContentType="image/jpeg"/>
  <Override PartName="/ppt/media/image10.jpeg" ContentType="image/jpeg"/>
  <Override PartName="/ppt/media/image7.png" ContentType="image/png"/>
  <Override PartName="/ppt/media/image9.jpeg" ContentType="image/jpeg"/>
  <Override PartName="/ppt/charts/chart8.xml" ContentType="application/vnd.openxmlformats-officedocument.drawingml.chart+xml"/>
  <Override PartName="/ppt/charts/chart7.xml" ContentType="application/vnd.openxmlformats-officedocument.drawingml.chart+xml"/>
  <Override PartName="/ppt/charts/chart6.xml" ContentType="application/vnd.openxmlformats-officedocument.drawingml.chart+xml"/>
  <Override PartName="/ppt/charts/chart5.xml" ContentType="application/vnd.openxmlformats-officedocument.drawingml.char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layout>
        <c:manualLayout>
          <c:layoutTarget val="inner"/>
          <c:xMode val="edge"/>
          <c:yMode val="edge"/>
          <c:x val="0"/>
          <c:y val="0.0844505494505494"/>
          <c:w val="0.999960126001834"/>
          <c:h val="0.91532967032967"/>
        </c:manualLayout>
      </c:layout>
      <c:scatterChart>
        <c:scatterStyle val="lineMarker"/>
        <c:varyColors val="0"/>
        <c:ser>
          <c:idx val="0"/>
          <c:order val="0"/>
          <c:spPr>
            <a:solidFill>
              <a:srgbClr val="99ccff"/>
            </a:solidFill>
            <a:ln w="28440">
              <a:noFill/>
            </a:ln>
          </c:spPr>
          <c:marker>
            <c:symbol val="square"/>
            <c:size val="5"/>
            <c:spPr>
              <a:solidFill>
                <a:srgbClr val="99ccff"/>
              </a:solidFill>
            </c:spPr>
          </c:marker>
          <c:smooth val="0"/>
        </c:ser>
        <c:axId val="47130599"/>
        <c:axId val="91774619"/>
      </c:scatterChart>
      <c:valAx>
        <c:axId val="47130599"/>
        <c:scaling>
          <c:orientation val="minMax"/>
          <c:max val="3"/>
          <c:min val="0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28440">
            <a:solidFill>
              <a:srgbClr val="8b8b8b"/>
            </a:solidFill>
            <a:round/>
          </a:ln>
        </c:spPr>
        <c:txPr>
          <a:bodyPr/>
          <a:p>
            <a:pPr>
              <a:defRPr b="0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defRPr>
            </a:pPr>
          </a:p>
        </c:txPr>
        <c:crossAx val="91774619"/>
        <c:crosses val="autoZero"/>
        <c:crossBetween val="midCat"/>
        <c:majorUnit val="0.5"/>
        <c:minorUnit val="0.1"/>
      </c:valAx>
      <c:valAx>
        <c:axId val="91774619"/>
        <c:scaling>
          <c:orientation val="minMax"/>
        </c:scaling>
        <c:delete val="0"/>
        <c:axPos val="l"/>
        <c:title>
          <c:tx>
            <c:rich>
              <a:bodyPr rot="0"/>
              <a:lstStyle/>
              <a:p>
                <a:pPr>
                  <a:defRPr b="1" sz="1800" spc="-1" strike="noStrike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Calibri"/>
                  </a:defRPr>
                </a:pPr>
                <a:r>
                  <a:rPr b="1" sz="1800" spc="-1" strike="noStrike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Calibri"/>
                  </a:rPr>
                  <a:t>Intersubjective</a:t>
                </a:r>
              </a:p>
            </c:rich>
          </c:tx>
          <c:layout>
            <c:manualLayout>
              <c:xMode val="edge"/>
              <c:yMode val="edge"/>
              <c:x val="3.98739981657961E-005"/>
              <c:y val="0.0269230769230769"/>
            </c:manualLayout>
          </c:layout>
          <c:overlay val="0"/>
        </c:title>
        <c:numFmt formatCode="General" sourceLinked="0"/>
        <c:majorTickMark val="none"/>
        <c:minorTickMark val="none"/>
        <c:tickLblPos val="none"/>
        <c:spPr>
          <a:ln w="28440">
            <a:solidFill>
              <a:srgbClr val="a6a6a6"/>
            </a:solidFill>
            <a:round/>
          </a:ln>
        </c:spPr>
        <c:txPr>
          <a:bodyPr/>
          <a:p>
            <a:pPr>
              <a:defRPr b="0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defRPr>
            </a:pPr>
          </a:p>
        </c:txPr>
        <c:crossAx val="47130599"/>
        <c:crossesAt val="0"/>
        <c:crossBetween val="midCat"/>
      </c:valAx>
      <c:spPr>
        <a:solidFill>
          <a:srgbClr val="ffffff"/>
        </a:solidFill>
        <a:ln>
          <a:noFill/>
        </a:ln>
      </c:spPr>
    </c:plotArea>
    <c:plotVisOnly val="1"/>
    <c:dispBlanksAs val="gap"/>
  </c:chart>
  <c:spPr>
    <a:noFill/>
    <a:ln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barChart>
        <c:barDir val="col"/>
        <c:grouping val="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non-authorized migration in ČR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</c:spPr>
          <c:invertIfNegative val="0"/>
          <c:dLbls>
            <c:dLblPos val="ctr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1"/>
                <c:pt idx="0">
                  <c:v>15500</c:v>
                </c:pt>
                <c:pt idx="1">
                  <c:v>11700</c:v>
                </c:pt>
                <c:pt idx="2">
                  <c:v>8000</c:v>
                </c:pt>
                <c:pt idx="3">
                  <c:v>2200</c:v>
                </c:pt>
                <c:pt idx="4">
                  <c:v>4200</c:v>
                </c:pt>
                <c:pt idx="5">
                  <c:v>3000</c:v>
                </c:pt>
                <c:pt idx="6">
                  <c:v>3300</c:v>
                </c:pt>
                <c:pt idx="7">
                  <c:v>3600</c:v>
                </c:pt>
                <c:pt idx="8">
                  <c:v>4100</c:v>
                </c:pt>
                <c:pt idx="9">
                  <c:v>4500</c:v>
                </c:pt>
                <c:pt idx="10">
                  <c:v>8500</c:v>
                </c:pt>
              </c:numCache>
            </c:numRef>
          </c:val>
        </c:ser>
        <c:gapWidth val="150"/>
        <c:overlap val="100"/>
        <c:axId val="38729627"/>
        <c:axId val="86312824"/>
      </c:barChart>
      <c:catAx>
        <c:axId val="38729627"/>
        <c:scaling>
          <c:orientation val="minMax"/>
        </c:scaling>
        <c:delete val="0"/>
        <c:axPos val="b"/>
        <c:numFmt formatCode="MM/DD/YYYY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p>
            <a:pPr>
              <a:defRPr b="0" sz="1197" spc="-1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/>
              </a:defRPr>
            </a:pPr>
          </a:p>
        </c:txPr>
        <c:crossAx val="86312824"/>
        <c:crosses val="autoZero"/>
        <c:auto val="1"/>
        <c:lblAlgn val="ctr"/>
        <c:lblOffset val="100"/>
      </c:catAx>
      <c:valAx>
        <c:axId val="86312824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p>
            <a:pPr>
              <a:defRPr b="0" sz="1197" spc="-1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/>
              </a:defRPr>
            </a:pPr>
          </a:p>
        </c:txPr>
        <c:crossAx val="38729627"/>
        <c:crosses val="autoZero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</c:legend>
    <c:plotVisOnly val="1"/>
    <c:dispBlanksAs val="gap"/>
  </c:chart>
  <c:spPr>
    <a:noFill/>
    <a:ln>
      <a:noFill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862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defRPr>
            </a:pPr>
            <a:r>
              <a:rPr b="0" sz="1862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 actuality of a threat - refugees 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04957206436152"/>
          <c:y val="0.202366178538926"/>
          <c:w val="0.933413214652516"/>
          <c:h val="0.560023165384297"/>
        </c:manualLayout>
      </c:layout>
      <c:lineChart>
        <c:grouping val="standar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serious threat</c:v>
                </c:pt>
              </c:strCache>
            </c:strRef>
          </c:tx>
          <c:spPr>
            <a:solidFill>
              <a:srgbClr val="000000"/>
            </a:solidFill>
            <a:ln w="63360">
              <a:solidFill>
                <a:srgbClr val="000000"/>
              </a:solidFill>
              <a:round/>
            </a:ln>
          </c:spPr>
          <c:marker>
            <c:symbol val="none"/>
          </c:marker>
          <c:dLbls>
            <c:dLblPos val="r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1"/>
                <c:pt idx="0">
                  <c:v>18</c:v>
                </c:pt>
                <c:pt idx="1">
                  <c:v>16</c:v>
                </c:pt>
                <c:pt idx="2">
                  <c:v>19</c:v>
                </c:pt>
                <c:pt idx="3">
                  <c:v>18</c:v>
                </c:pt>
                <c:pt idx="4">
                  <c:v>24</c:v>
                </c:pt>
                <c:pt idx="5">
                  <c:v>29</c:v>
                </c:pt>
                <c:pt idx="6">
                  <c:v>30</c:v>
                </c:pt>
                <c:pt idx="7">
                  <c:v>33</c:v>
                </c:pt>
                <c:pt idx="8">
                  <c:v>32</c:v>
                </c:pt>
                <c:pt idx="9">
                  <c:v>65</c:v>
                </c:pt>
                <c:pt idx="10">
                  <c:v>63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small threat</c:v>
                </c:pt>
              </c:strCache>
            </c:strRef>
          </c:tx>
          <c:spPr>
            <a:solidFill>
              <a:srgbClr val="ffc000"/>
            </a:solidFill>
            <a:ln w="63360">
              <a:solidFill>
                <a:srgbClr val="ffc000"/>
              </a:solidFill>
              <a:round/>
            </a:ln>
          </c:spPr>
          <c:marker>
            <c:symbol val="none"/>
          </c:marker>
          <c:dLbls>
            <c:dLblPos val="r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11"/>
                <c:pt idx="0">
                  <c:v>53</c:v>
                </c:pt>
                <c:pt idx="1">
                  <c:v>55</c:v>
                </c:pt>
                <c:pt idx="2">
                  <c:v>51</c:v>
                </c:pt>
                <c:pt idx="3">
                  <c:v>49</c:v>
                </c:pt>
                <c:pt idx="4">
                  <c:v>48</c:v>
                </c:pt>
                <c:pt idx="5">
                  <c:v>50</c:v>
                </c:pt>
                <c:pt idx="6">
                  <c:v>52</c:v>
                </c:pt>
                <c:pt idx="7">
                  <c:v>48</c:v>
                </c:pt>
                <c:pt idx="8">
                  <c:v>47</c:v>
                </c:pt>
                <c:pt idx="9">
                  <c:v>28</c:v>
                </c:pt>
                <c:pt idx="10">
                  <c:v>32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not a threat</c:v>
                </c:pt>
              </c:strCache>
            </c:strRef>
          </c:tx>
          <c:spPr>
            <a:solidFill>
              <a:srgbClr val="e7e6e6"/>
            </a:solidFill>
            <a:ln w="63360">
              <a:solidFill>
                <a:srgbClr val="e7e6e6"/>
              </a:solidFill>
              <a:round/>
            </a:ln>
          </c:spPr>
          <c:marker>
            <c:symbol val="none"/>
          </c:marker>
          <c:dLbls>
            <c:dLblPos val="r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11"/>
                <c:pt idx="0">
                  <c:v>22</c:v>
                </c:pt>
                <c:pt idx="1">
                  <c:v>22</c:v>
                </c:pt>
                <c:pt idx="2">
                  <c:v>24</c:v>
                </c:pt>
                <c:pt idx="3">
                  <c:v>26</c:v>
                </c:pt>
                <c:pt idx="4">
                  <c:v>22</c:v>
                </c:pt>
                <c:pt idx="5">
                  <c:v>15</c:v>
                </c:pt>
                <c:pt idx="6">
                  <c:v>13</c:v>
                </c:pt>
                <c:pt idx="7">
                  <c:v>14</c:v>
                </c:pt>
                <c:pt idx="8">
                  <c:v>14</c:v>
                </c:pt>
                <c:pt idx="9">
                  <c:v>4</c:v>
                </c:pt>
                <c:pt idx="10">
                  <c:v>4</c:v>
                </c:pt>
              </c:numCache>
            </c:numRef>
          </c:val>
          <c:smooth val="0"/>
        </c:ser>
        <c:hiLowLines>
          <c:spPr>
            <a:ln>
              <a:noFill/>
            </a:ln>
          </c:spPr>
        </c:hiLowLines>
        <c:marker val="0"/>
        <c:axId val="31236111"/>
        <c:axId val="18610085"/>
      </c:lineChart>
      <c:catAx>
        <c:axId val="31236111"/>
        <c:scaling>
          <c:orientation val="minMax"/>
        </c:scaling>
        <c:delete val="0"/>
        <c:axPos val="b"/>
        <c:numFmt formatCode="MM/DD/YYYY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p>
            <a:pPr>
              <a:defRPr b="0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defRPr>
            </a:pPr>
          </a:p>
        </c:txPr>
        <c:crossAx val="18610085"/>
        <c:crosses val="autoZero"/>
        <c:auto val="1"/>
        <c:lblAlgn val="ctr"/>
        <c:lblOffset val="100"/>
      </c:catAx>
      <c:valAx>
        <c:axId val="18610085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p>
            <a:pPr>
              <a:defRPr b="0" sz="1400" spc="-1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libri"/>
              </a:defRPr>
            </a:pPr>
          </a:p>
        </c:txPr>
        <c:crossAx val="31236111"/>
        <c:crosses val="autoZero"/>
        <c:crossBetween val="midCat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26313401042261"/>
          <c:y val="0.870603019117338"/>
        </c:manualLayout>
      </c:layout>
      <c:overlay val="0"/>
      <c:spPr>
        <a:noFill/>
        <a:ln>
          <a:noFill/>
        </a:ln>
      </c:spPr>
    </c:legend>
    <c:plotVisOnly val="1"/>
    <c:dispBlanksAs val="gap"/>
  </c:chart>
  <c:spPr>
    <a:noFill/>
    <a:ln>
      <a:noFill/>
    </a:ln>
  </c:sp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862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defRPr>
            </a:pPr>
            <a:r>
              <a:rPr b="0" sz="1862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Actual threats for the Czech Republic</a:t>
            </a:r>
          </a:p>
        </c:rich>
      </c:tx>
      <c:layout>
        <c:manualLayout>
          <c:xMode val="edge"/>
          <c:yMode val="edge"/>
          <c:x val="0.0220903910701741"/>
          <c:y val="0.038875103391232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897275778627742"/>
          <c:y val="0.246980976013234"/>
          <c:w val="0.853290141284833"/>
          <c:h val="0.32506203473945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serious threat </c:v>
                </c:pt>
              </c:strCache>
            </c:strRef>
          </c:tx>
          <c:spPr>
            <a:solidFill>
              <a:srgbClr val="000000"/>
            </a:solidFill>
            <a:ln w="15840">
              <a:solidFill>
                <a:srgbClr val="000000"/>
              </a:solidFill>
              <a:round/>
            </a:ln>
          </c:spPr>
          <c:invertIfNegative val="0"/>
          <c:dLbls>
            <c:dLblPos val="ctr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2"/>
                <c:pt idx="0">
                  <c:v>terrorism</c:v>
                </c:pt>
                <c:pt idx="1">
                  <c:v>refugees 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71</c:v>
                </c:pt>
                <c:pt idx="1">
                  <c:v>63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small threat</c:v>
                </c:pt>
              </c:strCache>
            </c:strRef>
          </c:tx>
          <c:spPr>
            <a:solidFill>
              <a:srgbClr val="3b3838"/>
            </a:solidFill>
            <a:ln>
              <a:noFill/>
            </a:ln>
          </c:spPr>
          <c:invertIfNegative val="0"/>
          <c:dLbls>
            <c:dLblPos val="ctr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2"/>
                <c:pt idx="0">
                  <c:v>terrorism</c:v>
                </c:pt>
                <c:pt idx="1">
                  <c:v>refugees 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2"/>
                <c:pt idx="0">
                  <c:v>23</c:v>
                </c:pt>
                <c:pt idx="1">
                  <c:v>32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no threat</c:v>
                </c:pt>
              </c:strCache>
            </c:strRef>
          </c:tx>
          <c:spPr>
            <a:ln w="9360">
              <a:solidFill>
                <a:srgbClr val="4472c4"/>
              </a:solidFill>
              <a:round/>
            </a:ln>
          </c:spPr>
          <c:invertIfNegative val="0"/>
          <c:dLbls>
            <c:dLblPos val="ctr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2"/>
                <c:pt idx="0">
                  <c:v>terrorism</c:v>
                </c:pt>
                <c:pt idx="1">
                  <c:v>refugees 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dLblPos val="ctr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2"/>
                <c:pt idx="0">
                  <c:v>terrorism</c:v>
                </c:pt>
                <c:pt idx="1">
                  <c:v>refugees </c:v>
                </c:pt>
              </c:strCache>
            </c:strRef>
          </c:cat>
          <c:val>
            <c:numRef>
              <c:f>3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</c:ser>
        <c:gapWidth val="150"/>
        <c:overlap val="100"/>
        <c:axId val="12348416"/>
        <c:axId val="57481001"/>
      </c:barChart>
      <c:catAx>
        <c:axId val="12348416"/>
        <c:scaling>
          <c:orientation val="minMax"/>
        </c:scaling>
        <c:delete val="0"/>
        <c:axPos val="b"/>
        <c:numFmt formatCode="MM/DD/YYYY" sourceLinked="1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txPr>
          <a:bodyPr/>
          <a:p>
            <a:pPr>
              <a:defRPr b="0" sz="1197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defRPr>
            </a:pPr>
          </a:p>
        </c:txPr>
        <c:crossAx val="57481001"/>
        <c:crosses val="autoZero"/>
        <c:auto val="1"/>
        <c:lblAlgn val="ctr"/>
        <c:lblOffset val="100"/>
      </c:catAx>
      <c:valAx>
        <c:axId val="57481001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0%" sourceLinked="0"/>
        <c:majorTickMark val="none"/>
        <c:minorTickMark val="none"/>
        <c:tickLblPos val="nextTo"/>
        <c:spPr>
          <a:ln w="6480">
            <a:noFill/>
          </a:ln>
        </c:spPr>
        <c:txPr>
          <a:bodyPr/>
          <a:p>
            <a:pPr>
              <a:defRPr b="0" sz="1197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defRPr>
            </a:pPr>
          </a:p>
        </c:txPr>
        <c:crossAx val="12348416"/>
        <c:crosses val="autoZero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0862644258390553"/>
          <c:y val="0.733998482733017"/>
        </c:manualLayout>
      </c:layout>
      <c:overlay val="0"/>
      <c:spPr>
        <a:noFill/>
        <a:ln>
          <a:noFill/>
        </a:ln>
      </c:spPr>
    </c:legend>
    <c:plotVisOnly val="1"/>
    <c:dispBlanksAs val="gap"/>
  </c:chart>
  <c:spPr>
    <a:solidFill>
      <a:srgbClr val="ffffff"/>
    </a:solidFill>
    <a:ln w="15840">
      <a:noFill/>
    </a:ln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plotArea>
      <c:layout>
        <c:manualLayout>
          <c:layoutTarget val="inner"/>
          <c:xMode val="edge"/>
          <c:yMode val="edge"/>
          <c:x val="0.0547072920232797"/>
          <c:y val="0.169438239430793"/>
          <c:w val="0.913865114686751"/>
          <c:h val="0.6640191941755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ČT24.cz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invertIfNegative val="0"/>
          <c:dLbls>
            <c:dLblPos val="outEnd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11"/>
                <c:pt idx="0">
                  <c:v>border wall</c:v>
                </c:pt>
                <c:pt idx="1">
                  <c:v>controls (frontiers, public transport)</c:v>
                </c:pt>
                <c:pt idx="2">
                  <c:v>deployment of the military</c:v>
                </c:pt>
                <c:pt idx="3">
                  <c:v>detention</c:v>
                </c:pt>
                <c:pt idx="4">
                  <c:v>use of force</c:v>
                </c:pt>
                <c:pt idx="5">
                  <c:v>war on smugglers</c:v>
                </c:pt>
                <c:pt idx="6">
                  <c:v>relocation quotas</c:v>
                </c:pt>
                <c:pt idx="7">
                  <c:v>changes in asylum low</c:v>
                </c:pt>
                <c:pt idx="8">
                  <c:v>emergent aid to migratns</c:v>
                </c:pt>
                <c:pt idx="9">
                  <c:v>aid to the Middle East</c:v>
                </c:pt>
                <c:pt idx="10">
                  <c:v>Integration programmes 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1"/>
                <c:pt idx="0">
                  <c:v>24</c:v>
                </c:pt>
                <c:pt idx="1">
                  <c:v>37</c:v>
                </c:pt>
                <c:pt idx="2">
                  <c:v>18</c:v>
                </c:pt>
                <c:pt idx="3">
                  <c:v>30</c:v>
                </c:pt>
                <c:pt idx="4">
                  <c:v>7</c:v>
                </c:pt>
                <c:pt idx="5">
                  <c:v>12</c:v>
                </c:pt>
                <c:pt idx="6">
                  <c:v>34</c:v>
                </c:pt>
                <c:pt idx="7">
                  <c:v>26</c:v>
                </c:pt>
                <c:pt idx="8">
                  <c:v>23</c:v>
                </c:pt>
                <c:pt idx="9">
                  <c:v>7</c:v>
                </c:pt>
                <c:pt idx="10">
                  <c:v>12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iDnes</c:v>
                </c:pt>
              </c:strCache>
            </c:strRef>
          </c:tx>
          <c:spPr>
            <a:solidFill>
              <a:srgbClr val="3366ff"/>
            </a:solidFill>
            <a:ln>
              <a:noFill/>
            </a:ln>
          </c:spPr>
          <c:invertIfNegative val="0"/>
          <c:dLbls>
            <c:dLblPos val="outEnd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11"/>
                <c:pt idx="0">
                  <c:v>border wall</c:v>
                </c:pt>
                <c:pt idx="1">
                  <c:v>controls (frontiers, public transport)</c:v>
                </c:pt>
                <c:pt idx="2">
                  <c:v>deployment of the military</c:v>
                </c:pt>
                <c:pt idx="3">
                  <c:v>detention</c:v>
                </c:pt>
                <c:pt idx="4">
                  <c:v>use of force</c:v>
                </c:pt>
                <c:pt idx="5">
                  <c:v>war on smugglers</c:v>
                </c:pt>
                <c:pt idx="6">
                  <c:v>relocation quotas</c:v>
                </c:pt>
                <c:pt idx="7">
                  <c:v>changes in asylum low</c:v>
                </c:pt>
                <c:pt idx="8">
                  <c:v>emergent aid to migratns</c:v>
                </c:pt>
                <c:pt idx="9">
                  <c:v>aid to the Middle East</c:v>
                </c:pt>
                <c:pt idx="10">
                  <c:v>Integration programmes 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11"/>
                <c:pt idx="0">
                  <c:v>19</c:v>
                </c:pt>
                <c:pt idx="1">
                  <c:v>32</c:v>
                </c:pt>
                <c:pt idx="2">
                  <c:v>21</c:v>
                </c:pt>
                <c:pt idx="3">
                  <c:v>23</c:v>
                </c:pt>
                <c:pt idx="4">
                  <c:v>13</c:v>
                </c:pt>
                <c:pt idx="5">
                  <c:v>12</c:v>
                </c:pt>
                <c:pt idx="6">
                  <c:v>24</c:v>
                </c:pt>
                <c:pt idx="7">
                  <c:v>16</c:v>
                </c:pt>
                <c:pt idx="8">
                  <c:v>21</c:v>
                </c:pt>
                <c:pt idx="9">
                  <c:v>9</c:v>
                </c:pt>
                <c:pt idx="10">
                  <c:v>10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Novinky</c:v>
                </c:pt>
              </c:strCache>
            </c:strRef>
          </c:tx>
          <c:spPr>
            <a:solidFill>
              <a:srgbClr val="ffff66"/>
            </a:solidFill>
            <a:ln>
              <a:noFill/>
            </a:ln>
          </c:spPr>
          <c:invertIfNegative val="0"/>
          <c:dLbls>
            <c:dLblPos val="outEnd"/>
            <c:showLegendKey val="0"/>
            <c:showVal val="0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11"/>
                <c:pt idx="0">
                  <c:v>border wall</c:v>
                </c:pt>
                <c:pt idx="1">
                  <c:v>controls (frontiers, public transport)</c:v>
                </c:pt>
                <c:pt idx="2">
                  <c:v>deployment of the military</c:v>
                </c:pt>
                <c:pt idx="3">
                  <c:v>detention</c:v>
                </c:pt>
                <c:pt idx="4">
                  <c:v>use of force</c:v>
                </c:pt>
                <c:pt idx="5">
                  <c:v>war on smugglers</c:v>
                </c:pt>
                <c:pt idx="6">
                  <c:v>relocation quotas</c:v>
                </c:pt>
                <c:pt idx="7">
                  <c:v>changes in asylum low</c:v>
                </c:pt>
                <c:pt idx="8">
                  <c:v>emergent aid to migratns</c:v>
                </c:pt>
                <c:pt idx="9">
                  <c:v>aid to the Middle East</c:v>
                </c:pt>
                <c:pt idx="10">
                  <c:v>Integration programmes 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11"/>
                <c:pt idx="0">
                  <c:v>17</c:v>
                </c:pt>
                <c:pt idx="1">
                  <c:v>34</c:v>
                </c:pt>
                <c:pt idx="2">
                  <c:v>15</c:v>
                </c:pt>
                <c:pt idx="3">
                  <c:v>22</c:v>
                </c:pt>
                <c:pt idx="4">
                  <c:v>6</c:v>
                </c:pt>
                <c:pt idx="5">
                  <c:v>10</c:v>
                </c:pt>
                <c:pt idx="6">
                  <c:v>24</c:v>
                </c:pt>
                <c:pt idx="7">
                  <c:v>15</c:v>
                </c:pt>
                <c:pt idx="8">
                  <c:v>14</c:v>
                </c:pt>
                <c:pt idx="9">
                  <c:v>8</c:v>
                </c:pt>
                <c:pt idx="10">
                  <c:v>5</c:v>
                </c:pt>
              </c:numCache>
            </c:numRef>
          </c:val>
        </c:ser>
        <c:gapWidth val="150"/>
        <c:overlap val="0"/>
        <c:axId val="37198460"/>
        <c:axId val="65881433"/>
      </c:barChart>
      <c:catAx>
        <c:axId val="37198460"/>
        <c:scaling>
          <c:orientation val="minMax"/>
        </c:scaling>
        <c:delete val="0"/>
        <c:axPos val="b"/>
        <c:numFmt formatCode="MM/DD/YYYY" sourceLinked="1"/>
        <c:majorTickMark val="out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txPr>
          <a:bodyPr/>
          <a:p>
            <a:pPr>
              <a:defRPr b="0" sz="16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defRPr>
            </a:pPr>
          </a:p>
        </c:txPr>
        <c:crossAx val="65881433"/>
        <c:crosses val="autoZero"/>
        <c:auto val="1"/>
        <c:lblAlgn val="ctr"/>
        <c:lblOffset val="100"/>
      </c:catAx>
      <c:valAx>
        <c:axId val="65881433"/>
        <c:scaling>
          <c:orientation val="minMax"/>
          <c:max val="100"/>
        </c:scaling>
        <c:delete val="0"/>
        <c:axPos val="l"/>
        <c:majorGridlines>
          <c:spPr>
            <a:ln w="6480">
              <a:solidFill>
                <a:srgbClr val="8b8b8b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txPr>
          <a:bodyPr/>
          <a:p>
            <a:pPr>
              <a:defRPr b="0" sz="12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defRPr>
            </a:pPr>
          </a:p>
        </c:txPr>
        <c:crossAx val="37198460"/>
        <c:crosses val="autoZero"/>
        <c:majorUnit val="10"/>
      </c:valAx>
      <c:spPr>
        <a:solidFill>
          <a:srgbClr val="ffffff"/>
        </a:solidFill>
        <a:ln>
          <a:noFill/>
        </a:ln>
      </c:spPr>
    </c:plotArea>
    <c:legend>
      <c:legendPos val="b"/>
      <c:layout>
        <c:manualLayout>
          <c:xMode val="edge"/>
          <c:yMode val="edge"/>
          <c:x val="0.197959222488493"/>
          <c:y val="0.0536241955922523"/>
        </c:manualLayout>
      </c:layout>
      <c:overlay val="0"/>
      <c:spPr>
        <a:noFill/>
        <a:ln>
          <a:noFill/>
        </a:ln>
      </c:spPr>
    </c:legend>
    <c:plotVisOnly val="1"/>
    <c:dispBlanksAs val="gap"/>
  </c:chart>
  <c:spPr>
    <a:noFill/>
    <a:ln>
      <a:noFill/>
    </a:ln>
  </c:sp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862" spc="-1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mbria"/>
              </a:defRPr>
            </a:pPr>
            <a:r>
              <a:rPr b="0" sz="1862" spc="-1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iDnes</a:t>
            </a:r>
          </a:p>
        </c:rich>
      </c:tx>
      <c:layout>
        <c:manualLayout>
          <c:xMode val="edge"/>
          <c:yMode val="edge"/>
          <c:x val="0.553429027113238"/>
          <c:y val="0.036223569906572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1214894944872"/>
          <c:y val="0.171365349942632"/>
          <c:w val="0.173531655225019"/>
          <c:h val="0.410178659236191"/>
        </c:manualLayout>
      </c:layout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iDnes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explosion val="0"/>
          <c:dPt>
            <c:idx val="0"/>
            <c:spPr>
              <a:solidFill>
                <a:srgbClr val="5b9bd5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1"/>
            <c:spPr>
              <a:solidFill>
                <a:srgbClr val="ed7d31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2"/>
            <c:spPr>
              <a:solidFill>
                <a:srgbClr val="a5a5a5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3"/>
            <c:spPr>
              <a:solidFill>
                <a:srgbClr val="ffc000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4"/>
            <c:spPr>
              <a:solidFill>
                <a:srgbClr val="4472c4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5"/>
            <c:spPr>
              <a:solidFill>
                <a:srgbClr val="70ad47"/>
              </a:solidFill>
              <a:ln w="19080">
                <a:solidFill>
                  <a:srgbClr val="ffffff"/>
                </a:solidFill>
                <a:round/>
              </a:ln>
            </c:spPr>
          </c:dPt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</c:dLbl>
            <c:dLbl>
              <c:idx val="5"/>
              <c:dLblPos val="outEnd"/>
              <c:showLegendKey val="0"/>
              <c:showVal val="1"/>
              <c:showCatName val="0"/>
              <c:showSerName val="0"/>
              <c:showPercent val="0"/>
            </c:dLbl>
            <c:dLblPos val="out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6"/>
                <c:pt idx="0">
                  <c:v>Politician</c:v>
                </c:pt>
                <c:pt idx="1">
                  <c:v>Law-enforcement agencies representative</c:v>
                </c:pt>
                <c:pt idx="2">
                  <c:v>Public institution representative</c:v>
                </c:pt>
                <c:pt idx="3">
                  <c:v>NGO representative</c:v>
                </c:pt>
                <c:pt idx="4">
                  <c:v>Migrants</c:v>
                </c:pt>
                <c:pt idx="5">
                  <c:v>Others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58</c:v>
                </c:pt>
                <c:pt idx="1">
                  <c:v>8</c:v>
                </c:pt>
                <c:pt idx="2">
                  <c:v>4</c:v>
                </c:pt>
                <c:pt idx="3">
                  <c:v>8</c:v>
                </c:pt>
                <c:pt idx="4">
                  <c:v>7</c:v>
                </c:pt>
                <c:pt idx="5">
                  <c:v>15</c:v>
                </c:pt>
              </c:numCache>
            </c:numRef>
          </c:val>
        </c:ser>
        <c:firstSliceAng val="0"/>
      </c:pieChart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"/>
          <c:y val="0.724095869613174"/>
        </c:manualLayout>
      </c:layout>
      <c:overlay val="0"/>
      <c:spPr>
        <a:noFill/>
        <a:ln>
          <a:noFill/>
        </a:ln>
      </c:spPr>
    </c:legend>
    <c:plotVisOnly val="1"/>
    <c:dispBlanksAs val="gap"/>
  </c:chart>
  <c:spPr>
    <a:noFill/>
    <a:ln>
      <a:noFill/>
    </a:ln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862" spc="-1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mbria"/>
              </a:defRPr>
            </a:pPr>
            <a:r>
              <a:rPr b="0" sz="1862" spc="-1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ČT24.cz</a:t>
            </a:r>
          </a:p>
        </c:rich>
      </c:tx>
      <c:overlay val="0"/>
    </c:title>
    <c:autoTitleDeleted val="0"/>
    <c:plotArea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ČT24.cz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explosion val="0"/>
          <c:dPt>
            <c:idx val="0"/>
            <c:spPr>
              <a:solidFill>
                <a:srgbClr val="5b9bd5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1"/>
            <c:spPr>
              <a:solidFill>
                <a:srgbClr val="ed7d31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2"/>
            <c:spPr>
              <a:solidFill>
                <a:srgbClr val="a5a5a5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3"/>
            <c:spPr>
              <a:solidFill>
                <a:srgbClr val="ffc000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4"/>
            <c:spPr>
              <a:solidFill>
                <a:srgbClr val="4472c4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5"/>
            <c:spPr>
              <a:solidFill>
                <a:srgbClr val="70ad47"/>
              </a:solidFill>
              <a:ln w="19080">
                <a:solidFill>
                  <a:srgbClr val="ffffff"/>
                </a:solidFill>
                <a:round/>
              </a:ln>
            </c:spPr>
          </c:dPt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</c:dLbl>
            <c:dLbl>
              <c:idx val="5"/>
              <c:dLblPos val="outEnd"/>
              <c:showLegendKey val="0"/>
              <c:showVal val="1"/>
              <c:showCatName val="0"/>
              <c:showSerName val="0"/>
              <c:showPercent val="0"/>
            </c:dLbl>
            <c:dLblPos val="out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6"/>
                <c:pt idx="0">
                  <c:v>Politician</c:v>
                </c:pt>
                <c:pt idx="1">
                  <c:v>Law-enforcement agencies representative</c:v>
                </c:pt>
                <c:pt idx="2">
                  <c:v>Public institution representative</c:v>
                </c:pt>
                <c:pt idx="3">
                  <c:v>NGO representative</c:v>
                </c:pt>
                <c:pt idx="4">
                  <c:v>Migrants</c:v>
                </c:pt>
                <c:pt idx="5">
                  <c:v>Others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62</c:v>
                </c:pt>
                <c:pt idx="1">
                  <c:v>7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16</c:v>
                </c:pt>
              </c:numCache>
            </c:numRef>
          </c:val>
        </c:ser>
        <c:firstSliceAng val="0"/>
      </c:pieChart>
      <c:spPr>
        <a:noFill/>
        <a:ln>
          <a:noFill/>
        </a:ln>
      </c:spPr>
    </c:plotArea>
    <c:plotVisOnly val="1"/>
    <c:dispBlanksAs val="gap"/>
  </c:chart>
  <c:spPr>
    <a:noFill/>
    <a:ln>
      <a:noFill/>
    </a:ln>
  </c:spPr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title>
      <c:tx>
        <c:rich>
          <a:bodyPr rot="0"/>
          <a:lstStyle/>
          <a:p>
            <a:pPr>
              <a:defRPr b="0" sz="1862" spc="-1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mbria"/>
              </a:defRPr>
            </a:pPr>
            <a:r>
              <a:rPr b="0" sz="1862" spc="-1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Novinky</a:t>
            </a:r>
          </a:p>
        </c:rich>
      </c:tx>
      <c:layout>
        <c:manualLayout>
          <c:xMode val="edge"/>
          <c:yMode val="edge"/>
          <c:x val="0.690122735242548"/>
          <c:y val="0.00940951861448248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7714786674459"/>
          <c:y val="0.224192008727669"/>
          <c:w val="0.635300993571011"/>
          <c:h val="0.660711850538661"/>
        </c:manualLayout>
      </c:layout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Novinky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explosion val="0"/>
          <c:dPt>
            <c:idx val="0"/>
            <c:spPr>
              <a:solidFill>
                <a:srgbClr val="5b9bd5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1"/>
            <c:spPr>
              <a:solidFill>
                <a:srgbClr val="ed7d31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2"/>
            <c:spPr>
              <a:solidFill>
                <a:srgbClr val="a5a5a5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3"/>
            <c:spPr>
              <a:solidFill>
                <a:srgbClr val="ffc000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4"/>
            <c:spPr>
              <a:solidFill>
                <a:srgbClr val="4472c4"/>
              </a:solidFill>
              <a:ln w="19080">
                <a:solidFill>
                  <a:srgbClr val="ffffff"/>
                </a:solidFill>
                <a:round/>
              </a:ln>
            </c:spPr>
          </c:dPt>
          <c:dPt>
            <c:idx val="5"/>
            <c:spPr>
              <a:solidFill>
                <a:srgbClr val="70ad47"/>
              </a:solidFill>
              <a:ln w="19080">
                <a:solidFill>
                  <a:srgbClr val="ffffff"/>
                </a:solidFill>
                <a:round/>
              </a:ln>
            </c:spPr>
          </c:dPt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</c:dLbl>
            <c:dLbl>
              <c:idx val="5"/>
              <c:dLblPos val="outEnd"/>
              <c:showLegendKey val="0"/>
              <c:showVal val="1"/>
              <c:showCatName val="0"/>
              <c:showSerName val="0"/>
              <c:showPercent val="0"/>
            </c:dLbl>
            <c:dLblPos val="outEnd"/>
            <c:showLegendKey val="0"/>
            <c:showVal val="1"/>
            <c:showCatName val="0"/>
            <c:showSerName val="0"/>
            <c:showPercent val="0"/>
            <c:showLeaderLines val="0"/>
          </c:dLbls>
          <c:cat>
            <c:strRef>
              <c:f>categories</c:f>
              <c:strCache>
                <c:ptCount val="6"/>
                <c:pt idx="0">
                  <c:v>Politician</c:v>
                </c:pt>
                <c:pt idx="1">
                  <c:v>Law-enforcement agencies representative</c:v>
                </c:pt>
                <c:pt idx="2">
                  <c:v>Public institution representative</c:v>
                </c:pt>
                <c:pt idx="3">
                  <c:v>NGO representative</c:v>
                </c:pt>
                <c:pt idx="4">
                  <c:v>Migrants</c:v>
                </c:pt>
                <c:pt idx="5">
                  <c:v>Others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64</c:v>
                </c:pt>
                <c:pt idx="1">
                  <c:v>10</c:v>
                </c:pt>
                <c:pt idx="2">
                  <c:v>4</c:v>
                </c:pt>
                <c:pt idx="3">
                  <c:v>6</c:v>
                </c:pt>
                <c:pt idx="4">
                  <c:v>6</c:v>
                </c:pt>
                <c:pt idx="5">
                  <c:v>10</c:v>
                </c:pt>
              </c:numCache>
            </c:numRef>
          </c:val>
        </c:ser>
        <c:firstSliceAng val="0"/>
      </c:pieChart>
      <c:spPr>
        <a:noFill/>
        <a:ln>
          <a:noFill/>
        </a:ln>
      </c:spPr>
    </c:plotArea>
    <c:plotVisOnly val="1"/>
    <c:dispBlanksAs val="gap"/>
  </c:chart>
  <c:spPr>
    <a:noFill/>
    <a:ln>
      <a:noFill/>
    </a:ln>
  </c:spPr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C6536C1C-BD27-4EE0-A0F8-3A5C3D4C5AC7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EC2FAA27-5FAC-4547-BCF5-65295877C361}" type="slidenum"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cs-CZ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Kliknutím lze upravit styl.</a:t>
            </a:r>
            <a:endParaRPr b="0" lang="cs-CZ" sz="6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C98467B6-2B41-4AE1-A5BE-4837DB0862EA}" type="datetime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10/4/17</a:t>
            </a:fld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CB33CEF2-8734-4291-9542-C3BEE4058688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styly předlohy textu.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17692802-4F91-4D8E-9ADD-8276E368975A}" type="datetime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10/4/17</a:t>
            </a:fld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17C3E56-F1C3-4E34-B04D-8DFE2431AAE2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chart" Target="../charts/chart4.xml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chart" Target="../charts/chart5.xml"/><Relationship Id="rId2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chart" Target="../charts/chart6.xml"/><Relationship Id="rId2" Type="http://schemas.openxmlformats.org/officeDocument/2006/relationships/chart" Target="../charts/chart7.xml"/><Relationship Id="rId3" Type="http://schemas.openxmlformats.org/officeDocument/2006/relationships/chart" Target="../charts/chart8.xml"/><Relationship Id="rId4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402480" y="5445000"/>
            <a:ext cx="10159560" cy="117288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100000"/>
              </a:lnSpc>
            </a:pPr>
            <a:r>
              <a:rPr b="0" lang="cs-CZ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Czech media discourse on migration</a:t>
            </a:r>
            <a:endParaRPr b="0" lang="cs-CZ" sz="6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4" name="TextShape 2"/>
          <p:cNvSpPr txBox="1"/>
          <p:nvPr/>
        </p:nvSpPr>
        <p:spPr>
          <a:xfrm>
            <a:off x="8102520" y="3602160"/>
            <a:ext cx="2565000" cy="16552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r"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Kateřina Kirkosová 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and Michal Tkaczyk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CZS55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 October 2017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5" name="Picture 4" descr=""/>
          <p:cNvPicPr/>
          <p:nvPr/>
        </p:nvPicPr>
        <p:blipFill>
          <a:blip r:embed="rId1"/>
          <a:stretch/>
        </p:blipFill>
        <p:spPr>
          <a:xfrm>
            <a:off x="402480" y="402840"/>
            <a:ext cx="7348320" cy="4139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The migration crisis in news photography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25" name="Obrázek 4" descr=""/>
          <p:cNvPicPr/>
          <p:nvPr/>
        </p:nvPicPr>
        <p:blipFill>
          <a:blip r:embed="rId1"/>
          <a:stretch/>
        </p:blipFill>
        <p:spPr>
          <a:xfrm>
            <a:off x="2390760" y="1825560"/>
            <a:ext cx="7619760" cy="4292280"/>
          </a:xfrm>
          <a:prstGeom prst="rect">
            <a:avLst/>
          </a:prstGeom>
          <a:ln>
            <a:noFill/>
          </a:ln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The migration crisis in news photography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27" name="Obrázek 1" descr=""/>
          <p:cNvPicPr/>
          <p:nvPr/>
        </p:nvPicPr>
        <p:blipFill>
          <a:blip r:embed="rId1"/>
          <a:stretch/>
        </p:blipFill>
        <p:spPr>
          <a:xfrm>
            <a:off x="2666880" y="1825560"/>
            <a:ext cx="6857640" cy="4295520"/>
          </a:xfrm>
          <a:prstGeom prst="rect">
            <a:avLst/>
          </a:prstGeom>
          <a:ln>
            <a:noFill/>
          </a:ln>
        </p:spPr>
      </p:pic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The migration crisis in news photography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29" name="Obrázek 4" descr=""/>
          <p:cNvPicPr/>
          <p:nvPr/>
        </p:nvPicPr>
        <p:blipFill>
          <a:blip r:embed="rId1"/>
          <a:stretch/>
        </p:blipFill>
        <p:spPr>
          <a:xfrm>
            <a:off x="2409840" y="1825560"/>
            <a:ext cx="6743520" cy="4491720"/>
          </a:xfrm>
          <a:prstGeom prst="rect">
            <a:avLst/>
          </a:prstGeom>
          <a:ln>
            <a:noFill/>
          </a:ln>
        </p:spPr>
      </p:pic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The migration crisis in news photography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31" name="Obrázek 3" descr=""/>
          <p:cNvPicPr/>
          <p:nvPr/>
        </p:nvPicPr>
        <p:blipFill>
          <a:blip r:embed="rId1"/>
          <a:stretch/>
        </p:blipFill>
        <p:spPr>
          <a:xfrm>
            <a:off x="2495520" y="1825560"/>
            <a:ext cx="7200720" cy="4194360"/>
          </a:xfrm>
          <a:prstGeom prst="rect">
            <a:avLst/>
          </a:prstGeom>
          <a:ln>
            <a:noFill/>
          </a:ln>
        </p:spPr>
      </p:pic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The migration crisis in news photography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33" name="Obrázek 4" descr=""/>
          <p:cNvPicPr/>
          <p:nvPr/>
        </p:nvPicPr>
        <p:blipFill>
          <a:blip r:embed="rId1"/>
          <a:stretch/>
        </p:blipFill>
        <p:spPr>
          <a:xfrm>
            <a:off x="2057760" y="1690560"/>
            <a:ext cx="7543440" cy="4242960"/>
          </a:xfrm>
          <a:prstGeom prst="rect">
            <a:avLst/>
          </a:prstGeom>
          <a:ln>
            <a:noFill/>
          </a:ln>
        </p:spPr>
      </p:pic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The migration crisis in news photography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35" name="Obrázek 5" descr=""/>
          <p:cNvPicPr/>
          <p:nvPr/>
        </p:nvPicPr>
        <p:blipFill>
          <a:blip r:embed="rId1"/>
          <a:stretch/>
        </p:blipFill>
        <p:spPr>
          <a:xfrm>
            <a:off x="2400480" y="1825560"/>
            <a:ext cx="7200720" cy="4708800"/>
          </a:xfrm>
          <a:prstGeom prst="rect">
            <a:avLst/>
          </a:prstGeom>
          <a:ln>
            <a:noFill/>
          </a:ln>
        </p:spPr>
      </p:pic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Media agenda setting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media discourse could be crucial when reporting affairs or events of which their recipient has no or only little experience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„</a:t>
            </a:r>
            <a:r>
              <a:rPr b="0" lang="cs-CZ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migration crisis“ in Czech Republic</a:t>
            </a:r>
            <a:endParaRPr b="0" lang="cs-CZ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media agenda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political agenda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public agenda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media bias and concept of journalistic objectivity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Migration in Czech Republic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 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2015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only 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134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citizens of Syria, 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38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citizens of Iraq and a few people from Afghanistan applied for 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asylum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in the Czech Republic. 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Not-authorized stay in ČR: Syria (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2 016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), Afghanistan (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585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), Iraq (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404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), all (</a:t>
            </a:r>
            <a:r>
              <a:rPr b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8563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graphicFrame>
        <p:nvGraphicFramePr>
          <p:cNvPr id="140" name="Wykres 5"/>
          <p:cNvGraphicFramePr/>
          <p:nvPr/>
        </p:nvGraphicFramePr>
        <p:xfrm>
          <a:off x="838080" y="3135240"/>
          <a:ext cx="10515240" cy="3002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1" name="CustomShape 3"/>
          <p:cNvSpPr/>
          <p:nvPr/>
        </p:nvSpPr>
        <p:spPr>
          <a:xfrm>
            <a:off x="5529960" y="6519600"/>
            <a:ext cx="6661800" cy="33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Report on migration and integration of foreigners, Ministry of Interior (2015)</a:t>
            </a:r>
            <a:endParaRPr b="0" lang="en-U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Czech public on refugees as a threat 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graphicFrame>
        <p:nvGraphicFramePr>
          <p:cNvPr id="143" name="Symbol zastępczy zawartości 5"/>
          <p:cNvGraphicFramePr/>
          <p:nvPr/>
        </p:nvGraphicFramePr>
        <p:xfrm>
          <a:off x="838080" y="1825560"/>
          <a:ext cx="1051524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Czech public on refugees as a threat 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graphicFrame>
        <p:nvGraphicFramePr>
          <p:cNvPr id="145" name="Symbol zastępczy zawartości 3"/>
          <p:cNvGraphicFramePr/>
          <p:nvPr/>
        </p:nvGraphicFramePr>
        <p:xfrm>
          <a:off x="838080" y="1690560"/>
          <a:ext cx="9223560" cy="4352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Content of the lecture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Introduction to the securitization theory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 media discourse and construction of reality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Exercise 1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Agenda setting function of the media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Migration in ČR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Exercise 2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The coverage of the European migration crisis in the Czech online news media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Discussion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838080" y="365040"/>
            <a:ext cx="10515240" cy="13237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Exercise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7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How are events represented? Is value of security relevant in here? How – security of whom is emphasized? At expense of who?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What identities are set up for migrants? What activities and characteristics are attributed to them? What about specific wording (lexical choices)?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What identities are set up for Czech people? Who represents them?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What relationships are set up between migrants and Czech people? What about journalists-politicians relationship?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cs-CZ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The Czech news coverage on the European migration crisis</a:t>
            </a:r>
            <a:endParaRPr b="0" lang="cs-CZ" sz="4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876960" y="1565280"/>
            <a:ext cx="59662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Problem definitions in the analysed news items (Tkaczyk 2017)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0" name="" descr=""/>
          <p:cNvPicPr/>
          <p:nvPr/>
        </p:nvPicPr>
        <p:blipFill>
          <a:blip r:embed="rId1"/>
          <a:stretch/>
        </p:blipFill>
        <p:spPr>
          <a:xfrm>
            <a:off x="965160" y="2070000"/>
            <a:ext cx="8255160" cy="4140360"/>
          </a:xfrm>
          <a:prstGeom prst="rect">
            <a:avLst/>
          </a:prstGeom>
          <a:ln>
            <a:noFill/>
          </a:ln>
        </p:spPr>
      </p:pic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The Czech news coverage on the European migration crisis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graphicFrame>
        <p:nvGraphicFramePr>
          <p:cNvPr id="152" name="Chart 8"/>
          <p:cNvGraphicFramePr/>
          <p:nvPr/>
        </p:nvGraphicFramePr>
        <p:xfrm>
          <a:off x="838080" y="2140200"/>
          <a:ext cx="10515240" cy="435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53" name="CustomShape 2"/>
          <p:cNvSpPr/>
          <p:nvPr/>
        </p:nvSpPr>
        <p:spPr>
          <a:xfrm>
            <a:off x="838080" y="1690560"/>
            <a:ext cx="821232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Discussed or presented solutions to the crisis (Tkaczyk 2017)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Migration in Czech Republic in Czech news media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5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Voices in the news coverage (Tkaczyk 2017)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graphicFrame>
        <p:nvGraphicFramePr>
          <p:cNvPr id="156" name="Symbol zastępczy zawartości 5"/>
          <p:cNvGraphicFramePr/>
          <p:nvPr/>
        </p:nvGraphicFramePr>
        <p:xfrm>
          <a:off x="970560" y="2314080"/>
          <a:ext cx="10382760" cy="439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157" name="Symbol zastępczy zawartości 5"/>
          <p:cNvGraphicFramePr/>
          <p:nvPr/>
        </p:nvGraphicFramePr>
        <p:xfrm>
          <a:off x="970560" y="2311200"/>
          <a:ext cx="2802600" cy="2806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8" name="Symbol zastępczy zawartości 5"/>
          <p:cNvGraphicFramePr/>
          <p:nvPr/>
        </p:nvGraphicFramePr>
        <p:xfrm>
          <a:off x="7907760" y="2477880"/>
          <a:ext cx="3079440" cy="2639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838080" y="40320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Findings of CDA concerned with </a:t>
            </a:r>
            <a:r>
              <a:rPr b="1" lang="cs-CZ" sz="3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legitimization of security measures</a:t>
            </a:r>
            <a:r>
              <a:rPr b="1"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in the media representations of the European migration crisis in the Czech news media 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0" name="TextShape 2"/>
          <p:cNvSpPr txBox="1"/>
          <p:nvPr/>
        </p:nvSpPr>
        <p:spPr>
          <a:xfrm>
            <a:off x="838080" y="2133720"/>
            <a:ext cx="10515240" cy="40762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News media discourse seems to </a:t>
            </a:r>
            <a:r>
              <a:rPr b="0" i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echo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 political discourse, henceforth helps with legitimation of „army solution“. 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Proposed security measures were legitimized by means of personal and impersonal authority, moral evaluation, rationalization and mythopoesis. 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Czech online news media did very little or nothing at all to scrutinize or criticize the government policy.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Actually, they even failed to explain to citizens the nature of the proposed security measures (what was really pursued was mere personal reinforcement, not the deployment of military). 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Findings of CDA concerned with </a:t>
            </a:r>
            <a:r>
              <a:rPr b="1" lang="cs-CZ" sz="2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legitimization of security measures</a:t>
            </a:r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in the media representations of the European migration crisis in the Czech news media 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2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How did it happen?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At the level of text: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Lexical choices:  words and phrases borrowed and undistinguishable from official speech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Grammar: it portrays politicians as those who actively decide (mental and verbal processes), refugees are presented as connected with material processes and often passivized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Cohesion and coherence: it foregrounds politicians actions and decisions and further dramatizes their results (headlines, news structure)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Intertextuality: shared presuppositions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91440" indent="-9108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000000"/>
              </a:buClr>
              <a:buFont typeface="Tw Cen MT"/>
              <a:buChar char=" "/>
            </a:pPr>
            <a:r>
              <a:rPr b="0" lang="cs-CZ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At the level of discursive practice: </a:t>
            </a:r>
            <a:endParaRPr b="0" lang="cs-CZ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91440" indent="-9108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000000"/>
              </a:buClr>
              <a:buFont typeface="Tw Cen MT"/>
              <a:buChar char=" 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Significant dependence on government sources which manifest itself in the structure of voices in news stories</a:t>
            </a:r>
            <a:br/>
            <a:br/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Peculiar notion of objectivity: despite or rather because of journalists‘ endeavour to keep their discourse neutral, it is not – for they allow smooth dispersion of political discourse which is </a:t>
            </a:r>
            <a:r>
              <a:rPr b="0" i="1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not</a:t>
            </a: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 unbiased. Value judgements made by political actors are not confronted with different perspectives and solutions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91440" indent="-91080">
              <a:lnSpc>
                <a:spcPct val="100000"/>
              </a:lnSpc>
              <a:spcBef>
                <a:spcPts val="1199"/>
              </a:spcBef>
              <a:spcAft>
                <a:spcPts val="201"/>
              </a:spcAft>
              <a:buClr>
                <a:srgbClr val="000000"/>
              </a:buClr>
              <a:buFont typeface="Tw Cen MT"/>
              <a:buChar char=" 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Us-them dichotomy 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Us: prepared and reasonable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Them: passivized, unorganized, dangerous (flood)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870480" y="38052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Discussion 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4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In general terms, how was the European migration crisis covered by news media in your country of origin?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Which frames and event definitions prevailed? 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/>
              </a:rPr>
              <a:t>Who could speak in news?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Theory of securitization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security problem </a:t>
            </a: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– a situation, in which an event, a course of action or an actor is </a:t>
            </a:r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evaluated as a threat </a:t>
            </a: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 the particular object of reference (person, nation, value system etc.) and thus </a:t>
            </a:r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requires safety measures </a:t>
            </a: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 be taken in order to ensure the safety of the object of reference. 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constructivist approach</a:t>
            </a: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to security – an issue becomes a security threat not because it essentially is one, but because it is presented and perceived as such (Buzan, Weaver, de Wilde 1998: 24; Balzacq 2011:1).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Theory of securitization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While security is an outcome of the process in which “(…) issue is presented as posing an </a:t>
            </a:r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existential threat </a:t>
            </a: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to a designed referent object”, </a:t>
            </a:r>
            <a:r>
              <a:rPr b="1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securitization</a:t>
            </a: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is a process in which the existential threat is designed, so extraordinary means can be legitimized (Buzan, Weaver, de Wilde 1998: 25).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“</a:t>
            </a: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Action outside normal political measures” (Buzan, Weaver, de Wilde 1998: 23-24).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Security sectors: Political, Military, Societal, Environmental, Economic</a:t>
            </a: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 standalone="yes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<p:cSld><p:spTree><p:nvGrpSpPr>        <p:cNvPr id="1" name=""/>        <p:cNvGrpSpPr/>        <p:nvPr/>      </p:nvGrpSpPr>      <p:grpSpPr>        <a:xfrm>          <a:off x="0" y="0"/>          <a:ext cx="0" cy="0"/>          <a:chOff x="0" y="0"/>          <a:chExt cx="0" cy="0"/>        </a:xfrm>      </p:grpSpPr><p:sp><p:nvSpPr><p:cNvPr id="92" name="TextShape 1"/><p:cNvSpPr txBox="1"/><p:nvPr/></p:nvSpPr><p:spPr><a:xfrm><a:off x="1981080" y="408960"/><a:ext cx="6508080" cy="550440"/></a:xfrm><a:prstGeom prst="rect"><a:avLst/></a:prstGeom><a:noFill/><a:ln><a:noFill/></a:ln></p:spPr><p:txBody><a:bodyPr anchor="ctr"></a:bodyPr><a:p><a:pPr><a:lnSpc><a:spcPct val="90000"/></a:lnSpc></a:pPr><a:r><a:rPr b="0" lang="cs-CZ" sz="3200" spc="-1" strike="noStrike"><a:solidFill><a:srgbClr val="000000"/></a:solidFill><a:uFill><a:solidFill><a:srgbClr val="ffffff"/></a:solidFill></a:uFill><a:latin typeface="Calibri Light"/></a:rPr><a:t>Securitization theory and media</a:t></a:r><a:endParaRPr b="0" lang="cs-CZ" sz="3200" spc="-1" strike="noStrike"><a:solidFill><a:srgbClr val="000000"/></a:solidFill><a:uFill><a:solidFill><a:srgbClr val="ffffff"/></a:solidFill></a:uFill><a:latin typeface="Calibri"/></a:endParaRPr></a:p></p:txBody></p:sp><p:wgp><p:cNvGrpSpPr/><p:grpSpPr><a:xfrm><a:off x="1981440" y="2076480"/><a:ext cx="6508080" cy="3235680"/></a:xfrm></p:grpSpPr><wps:sp><wps:nvSpPr><wps:cNvPr id="93" name="CustomShape 2"></wps:cNvPr><wps:cNvSpPr/><p:nvPr/></wps:nvSpPr><wps:spPr><a:xfrm><a:off x="3254040" y="1035720"/><a:ext cx="1874160" cy="650520"/></a:xfrm><a:custGeom><a:avLst/><a:gdLst/><a:ahLst/><a:rect l="l" t="t" r="r" b="b"/><a:pathLst><a:path w="1874682" h="650716"><a:moveTo><a:pt x="0" y="0"/></a:moveTo><a:lnTo><a:pt x="0" y="325358"/></a:lnTo><a:lnTo><a:pt x="1874682" y="325358"/></a:lnTo><a:lnTo><a:pt x="1874682" y="650716"/></a:lnTo></a:path></a:pathLst></a:custGeom><a:noFill/><a:ln><a:solidFill><a:schemeClr val="dk2"><a:shade val="60000"/><a:hueOff val="0"/><a:satOff val="0"/><a:lumOff val="0"/><a:alphaOff val="0"/></a:schemeClr></a:solidFill></a:ln></wps:spPr><wps:style><a:lnRef idx="1"></a:lnRef><a:fillRef idx="0"/><a:effectRef idx="0"></a:effectRef><a:fontRef idx="minor"/></wps:style></wps:sp><wps:sp><wps:nvSpPr><wps:cNvPr id="94" name="CustomShape 3"></wps:cNvPr><wps:cNvSpPr/><p:nvPr/></wps:nvSpPr><wps:spPr><a:xfrm><a:off x="1549080" y="1035720"/><a:ext cx="1704600" cy="650520"/></a:xfrm><a:custGeom><a:avLst/><a:gdLst/><a:ahLst/><a:rect l="l" t="t" r="r" b="b"/><a:pathLst><a:path w="1704938" h="650716"><a:moveTo><a:pt x="1704938" y="0"/></a:moveTo><a:lnTo><a:pt x="1704938" y="325358"/></a:lnTo><a:lnTo><a:pt x="0" y="325358"/></a:lnTo><a:lnTo><a:pt x="0" y="650716"/></a:lnTo></a:path></a:pathLst></a:custGeom><a:noFill/><a:ln><a:solidFill><a:schemeClr val="dk2"><a:shade val="60000"/><a:hueOff val="0"/><a:satOff val="0"/><a:lumOff val="0"/><a:alphaOff val="0"/></a:schemeClr></a:solidFill></a:ln></wps:spPr><wps:style><a:lnRef idx="1"></a:lnRef><a:fillRef idx="0"/><a:effectRef idx="0"></a:effectRef><a:fontRef idx="minor"/></wps:style></wps:sp><wps:sp><wps:nvSpPr><wps:cNvPr id="95" name="CustomShape 4"></wps:cNvPr><wps:cNvSpPr/><p:nvPr/></wps:nvSpPr><wps:spPr><a:xfrm><a:off x="748080" y="0"/><a:ext cx="5011560" cy="1035360"/></a:xfrm><a:prstGeom prst="rect"><a:avLst></a:avLst></a:prstGeom><a:solidFill><a:schemeClr val="accent2"><a:lumMod val="75000"/><a:lumOff val="25000"/></a:schemeClr></a:solidFill><a:ln><a:noFill/></a:ln></wps:spPr><wps:style><a:lnRef idx="0"></a:lnRef><a:fillRef idx="0"/><a:effectRef idx="2"></a:effectRef><a:fontRef idx="minor"/></wps:style><wps:txBody><a:bodyPr lIns="33480" rIns="33480" tIns="33480" bIns="33480" anchor="ctr"></a:bodyPr><a:p><a:pPr algn="ctr"><a:lnSpc><a:spcPct val="90000"/></a:lnSpc><a:spcAft><a:spcPts val="1854"/></a:spcAft></a:pPr><a:r><a:rPr b="1" lang="en-US" sz="5300" spc="299" strike="noStrike"><a:solidFill><a:srgbClr val="ffffff"/></a:solidFill><a:uFill><a:solidFill><a:srgbClr val="ffffff"/></a:solidFill></a:uFill><a:latin typeface="Calibri"/></a:rPr><a:t>Securitization</a:t></a:r><a:endParaRPr b="0" lang="en-US" sz="5300" spc="-1" strike="noStrike"><a:solidFill><a:srgbClr val="000000"/></a:solidFill><a:uFill><a:solidFill><a:srgbClr val="ffffff"/></a:solidFill></a:uFill><a:latin typeface="Arial"/></a:endParaRPr></a:p></wps:txBody></wps:sp><wps:sp><wps:nvSpPr><wps:cNvPr id="96" name="CustomShape 5"></wps:cNvPr><wps:cNvSpPr/><p:nvPr/></wps:nvSpPr><wps:spPr><a:xfrm><a:off x="0" y="1686600"/><a:ext cx="3098160" cy="1549080"/></a:xfrm><a:prstGeom prst="rect"><a:avLst></a:avLst></a:prstGeom><a:solidFill><a:srgbClr val="c00202"/></a:solidFill><a:ln><a:noFill/></a:ln></wps:spPr><wps:style><a:lnRef idx="0"></a:lnRef><a:fillRef idx="0"/><a:effectRef idx="2"></a:effectRef><a:fontRef idx="minor"/></wps:style><wps:txBody><a:bodyPr lIns="33480" rIns="33480" tIns="33480" bIns="33480" anchor="ctr"></a:bodyPr><a:p><a:pPr algn="ctr"><a:lnSpc><a:spcPct val="90000"/></a:lnSpc><a:spcAft><a:spcPts val="1854"/></a:spcAft></a:pPr><a:r><a:rPr b="1" lang="en-US" sz="5300" spc="299" strike="noStrike"><a:solidFill><a:srgbClr val="ffffff"/></a:solidFill><a:uFill><a:solidFill><a:srgbClr val="ffffff"/></a:solidFill></a:uFill><a:latin typeface="Calibri"/></a:rPr><a:t>Effect on media</a:t></a:r><a:endParaRPr b="0" lang="en-US" sz="5300" spc="-1" strike="noStrike"><a:solidFill><a:srgbClr val="000000"/></a:solidFill><a:uFill><a:solidFill><a:srgbClr val="ffffff"/></a:solidFill></a:uFill><a:latin typeface="Arial"/></a:endParaRPr></a:p></wps:txBody></wps:sp><wps:sp><wps:nvSpPr><wps:cNvPr id="97" name="CustomShape 6"></wps:cNvPr><wps:cNvSpPr/><p:nvPr/></wps:nvSpPr><wps:spPr><a:xfrm><a:off x="3749400" y="1686600"/><a:ext cx="2758680" cy="1549080"/></a:xfrm><a:prstGeom prst="rect"><a:avLst></a:avLst></a:prstGeom><a:solidFill><a:srgbClr val="c00202"/></a:solidFill><a:ln><a:noFill/></a:ln></wps:spPr><wps:style><a:lnRef idx="0"></a:lnRef><a:fillRef idx="0"/><a:effectRef idx="2"></a:effectRef><a:fontRef idx="minor"/></wps:style><wps:txBody><a:bodyPr lIns="33480" rIns="33480" tIns="33480" bIns="33480" anchor="ctr"></a:bodyPr><a:p><a:pPr algn="ctr"><a:lnSpc><a:spcPct val="90000"/></a:lnSpc><a:spcAft><a:spcPts val="1854"/></a:spcAft></a:pPr><a:r><a:rPr b="1" lang="en-US" sz="5300" spc="299" strike="noStrike"><a:solidFill><a:srgbClr val="ffffff"/></a:solidFill><a:uFill><a:solidFill><a:srgbClr val="ffffff"/></a:solidFill></a:uFill><a:latin typeface="Calibri"/></a:rPr><a:t>Effect of media</a:t></a:r><a:endParaRPr b="0" lang="en-US" sz="5300" spc="-1" strike="noStrike"><a:solidFill><a:srgbClr val="000000"/></a:solidFill><a:uFill><a:solidFill><a:srgbClr val="ffffff"/></a:solidFill></a:uFill><a:latin typeface="Arial"/></a:endParaRPr></a:p></wps:txBody></wps:sp></p:wgp><p:wgp><p:cNvGrpSpPr/><p:grpSpPr><a:xfrm><a:off x="0" y="0"/><a:ext cx="36000" cy="36000"/></a:xfrm></p:grpSpPr></p:wgp><p:sp><p:nvSpPr><p:cNvPr id="98" name="CustomShape 7"></p:cNvPr><p:cNvSpPr/><p:nvPr/></p:nvSpPr><p:spPr><a:xfrm><a:off x="7742520" y="5877000"/><a:ext cx="2409120" cy="577800"/></a:xfrm><a:prstGeom prst="rect"><a:avLst></a:avLst></a:prstGeom><a:noFill/><a:ln><a:noFill/></a:ln></p:spPr><p:style><a:lnRef idx="0"/><a:fillRef idx="0"/><a:effectRef idx="0"/><a:fontRef idx="minor"/></p:style><p:txBody><a:bodyPr wrap="none" lIns="90000" rIns="90000" tIns="45000" bIns="45000"></a:bodyPr><a:p><a:pPr><a:lnSpc><a:spcPct val="100000"/></a:lnSpc></a:pPr><a:r><a:rPr b="0" lang="en-US" sz="3200" spc="-1" strike="noStrike"><a:solidFill><a:srgbClr val="000000"/></a:solidFill><a:uFill><a:solidFill><a:srgbClr val="ffffff"/></a:solidFill></a:uFill><a:latin typeface="Calibri"/></a:rPr><a:t>(Vutlee 2011)</a:t></a:r><a:endParaRPr b="0" lang="en-US" sz="3200" spc="-1" strike="noStrike"><a:solidFill><a:srgbClr val="000000"/></a:solidFill><a:uFill><a:solidFill><a:srgbClr val="ffffff"/></a:solidFill></a:uFill><a:latin typeface="Arial"/></a:endParaRPr></a:p></p:txBody></p:sp></p:spTree></p:cSld><p:timing><p:tnLst><p:par><p:cTn id="9" dur="indefinite" restart="never" nodeType="tmRoot"><p:childTnLst><p:seq><p:cTn id="10" nodeType="mainSeq"></p:cTn><p:prevCondLst><p:cond delay="0" evt="onPrev"><p:tgtEl><p:sldTgt/></p:tgtEl></p:cond></p:prevCondLst><p:nextCondLst><p:cond delay="0" evt="onNext"><p:tgtEl><p:sldTgt/></p:tgtEl></p:cond></p:nextCondLst></p:seq></p:childTnLst></p:cTn></p:par></p:tnLst></p:timing></p:sld>
</file>

<file path=ppt/slides/slide6.xml><?xml version="1.0" encoding="UTF-8" standalone="yes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<p:cSld><p:spTree><p:nvGrpSpPr>        <p:cNvPr id="1" name=""/>        <p:cNvGrpSpPr/>        <p:nvPr/>      </p:nvGrpSpPr>      <p:grpSpPr>        <a:xfrm>          <a:off x="0" y="0"/>          <a:ext cx="0" cy="0"/>          <a:chOff x="0" y="0"/>          <a:chExt cx="0" cy="0"/>        </a:xfrm>      </p:grpSpPr><p:wgp><p:cNvGrpSpPr/><p:grpSpPr><a:xfrm><a:off x="2738880" y="453240"/><a:ext cx="7832880" cy="6078240"/></a:xfrm></p:grpSpPr><wps:sp><wps:nvSpPr><wps:cNvPr id="99" name="CustomShape 1"></wps:cNvPr><wps:cNvSpPr/><p:nvPr/></wps:nvSpPr><wps:spPr><a:xfrm><a:off x="0" y="555120"/><a:ext cx="7241040" cy="4525560"/></a:xfrm><a:prstGeom prst="swooshArrow"><a:avLst><a:gd name="adj1" fmla="val 25000"/><a:gd name="adj2" fmla="val 25000"/></a:avLst></a:prstGeom><a:solidFill><a:schemeClr val="bg1"><a:lumMod val="75000"/></a:schemeClr></a:solidFill><a:ln></a:ln></wps:spPr><wps:style><a:lnRef idx="2"><a:schemeClr val="accent6"/></a:lnRef><a:fillRef idx="1"><a:schemeClr val="lt1"/></a:fillRef><a:effectRef idx="0"><a:schemeClr val="accent6"/></a:effectRef><a:fontRef idx="minor"/></wps:style></wps:sp><wps:sp><wps:nvSpPr><wps:cNvPr id="100" name="CustomShape 2"></wps:cNvPr><wps:cNvSpPr/><p:nvPr/></wps:nvSpPr><wps:spPr><a:xfrm><a:off x="252000" y="5340240"/><a:ext cx="1724760" cy="738000"/></a:xfrm><a:prstGeom prst="rect"><a:avLst></a:avLst></a:prstGeom><a:solidFill><a:srgbClr val="cd8767"/></a:solidFill><a:ln></a:ln></wps:spPr><wps:style><a:lnRef idx="2"><a:schemeClr val="dk1"><a:shade val="50000"/></a:schemeClr></a:lnRef><a:fillRef idx="1"><a:schemeClr val="dk1"/></a:fillRef><a:effectRef idx="0"><a:schemeClr val="dk1"/></a:effectRef><a:fontRef idx="minor"/></wps:style><wps:txBody><a:bodyPr lIns="90000" rIns="90000" tIns="45000" bIns="45000"></a:bodyPr><a:p><a:pPr><a:lnSpc><a:spcPct val="100000"/></a:lnSpc></a:pPr><a:r><a:rPr b="1" lang="en-US" sz="1800" spc="-1" strike="noStrike"><a:solidFill><a:srgbClr val="ffffff"/></a:solidFill><a:uFill><a:solidFill><a:srgbClr val="ffffff"/></a:solidFill></a:uFill><a:latin typeface="Calibri"/></a:rPr><a:t>Securitization actor</a:t></a:r><a:endParaRPr b="0" lang="en-US" sz="1800" spc="-1" strike="noStrike"><a:solidFill><a:srgbClr val="000000"/></a:solidFill><a:uFill><a:solidFill><a:srgbClr val="ffffff"/></a:solidFill></a:uFill><a:latin typeface="Arial"/></a:endParaRPr></a:p></wps:txBody></wps:sp><wps:sp><wps:nvSpPr><wps:cNvPr id="101" name="CustomShape 3"></wps:cNvPr><wps:cNvSpPr/><p:nvPr/></wps:nvSpPr><wps:spPr><a:xfrm><a:off x="2460240" y="3402360"/><a:ext cx="1502640" cy="1678680"/></a:xfrm><a:prstGeom prst="rect"><a:avLst></a:avLst></a:prstGeom><a:solidFill><a:srgbClr val="cd8767"/></a:solidFill><a:ln></a:ln></wps:spPr><wps:style><a:lnRef idx="2"><a:schemeClr val="dk1"><a:shade val="50000"/></a:schemeClr></a:lnRef><a:fillRef idx="1"><a:schemeClr val="dk1"/></a:fillRef><a:effectRef idx="0"><a:schemeClr val="dk1"/></a:effectRef><a:fontRef idx="minor"/></wps:style><wps:txBody><a:bodyPr lIns="90000" rIns="90000" tIns="45000" bIns="45000"></a:bodyPr><a:p><a:pPr><a:lnSpc><a:spcPct val="100000"/></a:lnSpc></a:pPr><a:endParaRPr b="0" lang="en-US" sz="1800" spc="-1" strike="noStrike"><a:solidFill><a:srgbClr val="000000"/></a:solidFill><a:uFill><a:solidFill><a:srgbClr val="ffffff"/></a:solidFill></a:uFill><a:latin typeface="Arial"/></a:endParaRPr></a:p><a:p><a:pPr algn="ctr"><a:lnSpc><a:spcPct val="100000"/></a:lnSpc></a:pPr><a:r><a:rPr b="1" lang="en-US" sz="1600" spc="-1" strike="noStrike"><a:solidFill><a:srgbClr val="ffffff"/></a:solidFill><a:uFill><a:solidFill><a:srgbClr val="ffffff"/></a:solidFill></a:uFill><a:latin typeface="Calibri"/></a:rPr><a:t>News   media organizations</a:t></a:r><a:endParaRPr b="0" lang="en-US" sz="1600" spc="-1" strike="noStrike"><a:solidFill><a:srgbClr val="000000"/></a:solidFill><a:uFill><a:solidFill><a:srgbClr val="ffffff"/></a:solidFill></a:uFill><a:latin typeface="Arial"/></a:endParaRPr></a:p></wps:txBody></wps:sp><wps:sp><wps:nvSpPr><wps:cNvPr id="102" name="CustomShape 4"></wps:cNvPr><wps:cNvSpPr/><p:nvPr/></wps:nvSpPr><wps:spPr><a:xfrm><a:off x="801000" y="4990680"/><a:ext cx="388440" cy="258480"/></a:xfrm><a:prstGeom prst="upArrow"><a:avLst><a:gd name="adj1" fmla="val 50000"/><a:gd name="adj2" fmla="val 50000"/></a:avLst></a:prstGeom><a:ln></a:ln></wps:spPr><wps:style><a:lnRef idx="2"><a:schemeClr val="accent1"><a:shade val="50000"/></a:schemeClr></a:lnRef><a:fillRef idx="1"><a:schemeClr val="accent1"/></a:fillRef><a:effectRef idx="0"><a:schemeClr val="accent1"/></a:effectRef><a:fontRef idx="minor"/></wps:style></wps:sp><wps:sp><wps:nvSpPr><wps:cNvPr id="103" name="CustomShape 5"></wps:cNvPr><wps:cNvSpPr/><p:nvPr/></wps:nvSpPr><wps:spPr><a:xfrm><a:off x="6292800" y="0"/><a:ext cx="1540080" cy="1559160"/></a:xfrm><a:prstGeom prst="rect"><a:avLst></a:avLst></a:prstGeom><a:solidFill><a:srgbClr val="cd8767"/></a:solidFill><a:ln></a:ln></wps:spPr><wps:style><a:lnRef idx="2"><a:schemeClr val="dk1"><a:shade val="50000"/></a:schemeClr></a:lnRef><a:fillRef idx="1"><a:schemeClr val="dk1"/></a:fillRef><a:effectRef idx="0"><a:schemeClr val="dk1"/></a:effectRef><a:fontRef idx="minor"/></wps:style><wps:txBody><a:bodyPr lIns="90000" rIns="90000" tIns="45000" bIns="45000"></a:bodyPr><a:p><a:pPr algn="ctr"><a:lnSpc><a:spcPct val="100000"/></a:lnSpc></a:pPr><a:endParaRPr b="0" lang="en-US" sz="1800" spc="-1" strike="noStrike"><a:solidFill><a:srgbClr val="000000"/></a:solidFill><a:uFill><a:solidFill><a:srgbClr val="ffffff"/></a:solidFill></a:uFill><a:latin typeface="Arial"/></a:endParaRPr></a:p><a:p><a:pPr algn="ctr"><a:lnSpc><a:spcPct val="100000"/></a:lnSpc></a:pPr><a:r><a:rPr b="1" lang="en-US" sz="1800" spc="-1" strike="noStrike"><a:solidFill><a:srgbClr val="ffffff"/></a:solidFill><a:uFill><a:solidFill><a:srgbClr val="ffffff"/></a:solidFill></a:uFill><a:latin typeface="Calibri"/></a:rPr><a:t>Relevant audience (volume/calibre)</a:t></a:r><a:endParaRPr b="0" lang="en-US" sz="1800" spc="-1" strike="noStrike"><a:solidFill><a:srgbClr val="000000"/></a:solidFill><a:uFill><a:solidFill><a:srgbClr val="ffffff"/></a:solidFill></a:uFill><a:latin typeface="Arial"/></a:endParaRPr></a:p></wps:txBody></wps:sp></p:wgp><p:sp><p:nvSpPr><p:cNvPr id="104" name="CustomShape 6"></p:cNvPr><p:cNvSpPr/><p:nvPr/></p:nvSpPr><p:spPr><a:xfrm><a:off x="4773600" y="4229640"/><a:ext cx="304920" cy="448560"/></a:xfrm><a:prstGeom prst="rightArrow"><a:avLst><a:gd name="adj1" fmla="val 50000"/><a:gd name="adj2" fmla="val 50000"/></a:avLst></a:prstGeom><a:ln><a:noFill/></a:ln></p:spPr><p:style><a:lnRef idx="0"><a:schemeClr val="lt1"><a:hueOff val="0"/><a:satOff val="0"/><a:lumOff val="0"/><a:alphaOff val="0"/></a:schemeClr></a:lnRef><a:fillRef idx="3"><a:schemeClr val="accent1"><a:hueOff val="0"/><a:satOff val="0"/><a:lumOff val="0"/><a:alphaOff val="0"/></a:schemeClr></a:fillRef><a:effectRef idx="2"><a:schemeClr val="accent1"><a:hueOff val="0"/><a:satOff val="0"/><a:lumOff val="0"/><a:alphaOff val="0"/></a:schemeClr></a:effectRef><a:fontRef idx="minor"/></p:style></p:sp><p:sp><p:nvSpPr><p:cNvPr id="105" name="CustomShape 7"></p:cNvPr><p:cNvSpPr/><p:nvPr/></p:nvSpPr><p:spPr><a:xfrm><a:off x="5020920" y="1032840"/><a:ext cx="1332000" cy="1538640"/></a:xfrm><a:prstGeom prst="rect"><a:avLst></a:avLst></a:prstGeom><a:solidFill><a:srgbClr val="cd8767"/></a:solidFill><a:ln></a:ln></p:spPr><p:style><a:lnRef idx="2"><a:schemeClr val="accent1"><a:shade val="50000"/></a:schemeClr></a:lnRef><a:fillRef idx="1"><a:schemeClr val="accent1"/></a:fillRef><a:effectRef idx="0"><a:schemeClr val="accent1"/></a:effectRef><a:fontRef idx="minor"/></p:style><p:txBody><a:bodyPr lIns="90000" rIns="90000" tIns="45000" bIns="45000"></a:bodyPr><a:p><a:pPr algn="ctr"><a:lnSpc><a:spcPct val="100000"/></a:lnSpc></a:pPr><a:endParaRPr b="0" lang="en-US" sz="1800" spc="-1" strike="noStrike"><a:solidFill><a:srgbClr val="000000"/></a:solidFill><a:uFill><a:solidFill><a:srgbClr val="ffffff"/></a:solidFill></a:uFill><a:latin typeface="Arial"/></a:endParaRPr></a:p><a:p><a:pPr algn="ctr"><a:lnSpc><a:spcPct val="100000"/></a:lnSpc></a:pPr><a:r><a:rPr b="1" lang="en-US" sz="1800" spc="-1" strike="noStrike"><a:solidFill><a:srgbClr val="ffffff"/></a:solidFill><a:uFill><a:solidFill><a:srgbClr val="ffffff"/></a:solidFill></a:uFill><a:latin typeface="Calibri"/></a:rPr><a:t>Heuristic artefacts </a:t></a:r><a:r><a:rPr b="0" lang="en-US" sz="1800" spc="-1" strike="noStrike"><a:solidFill><a:srgbClr val="ffffff"/></a:solidFill><a:uFill><a:solidFill><a:srgbClr val="ffffff"/></a:solidFill></a:uFill><a:latin typeface="Calibri"/></a:rPr><a:t>(media content)</a:t></a:r><a:endParaRPr b="0" lang="en-US" sz="1800" spc="-1" strike="noStrike"><a:solidFill><a:srgbClr val="000000"/></a:solidFill><a:uFill><a:solidFill><a:srgbClr val="ffffff"/></a:solidFill></a:uFill><a:latin typeface="Arial"/></a:endParaRPr></a:p></p:txBody></p:sp><p:sp><p:nvSpPr><p:cNvPr id="106" name="CustomShape 8"></p:cNvPr><p:cNvSpPr/><p:nvPr/></p:nvSpPr><p:spPr><a:xfrm><a:off x="2992680" y="3682440"/><a:ext cx="1722600" cy="1731600"/></a:xfrm><a:prstGeom prst="rect"><a:avLst></a:avLst></a:prstGeom><a:solidFill><a:srgbClr val="cd8767"/></a:solidFill><a:ln></a:ln></p:spPr><p:style><a:lnRef idx="2"><a:schemeClr val="accent1"><a:shade val="50000"/></a:schemeClr></a:lnRef><a:fillRef idx="1"><a:schemeClr val="accent1"/></a:fillRef><a:effectRef idx="0"><a:schemeClr val="accent1"/></a:effectRef><a:fontRef idx="minor"/></p:style><p:txBody><a:bodyPr lIns="90000" rIns="90000" tIns="45000" bIns="45000"></a:bodyPr><a:p><a:pPr algn="ctr"><a:lnSpc><a:spcPct val="100000"/></a:lnSpc></a:pPr><a:endParaRPr b="0" lang="en-US" sz="1800" spc="-1" strike="noStrike"><a:solidFill><a:srgbClr val="000000"/></a:solidFill><a:uFill><a:solidFill><a:srgbClr val="ffffff"/></a:solidFill></a:uFill><a:latin typeface="Arial"/></a:endParaRPr></a:p><a:p><a:pPr algn="ctr"><a:lnSpc><a:spcPct val="100000"/></a:lnSpc></a:pPr><a:r><a:rPr b="1" lang="en-US" sz="1800" spc="-1" strike="noStrike"><a:solidFill><a:srgbClr val="ffffff"/></a:solidFill><a:uFill><a:solidFill><a:srgbClr val="ffffff"/></a:solidFill></a:uFill><a:latin typeface="Calibri"/></a:rPr><a:t>Heuristic artefacts </a:t></a:r><a:r><a:rPr b="0" lang="en-US" sz="1800" spc="-1" strike="noStrike"><a:solidFill><a:srgbClr val="ffffff"/></a:solidFill><a:uFill><a:solidFill><a:srgbClr val="ffffff"/></a:solidFill></a:uFill><a:latin typeface="Calibri"/></a:rPr><a:t>(securitization speech acts)</a:t></a:r><a:endParaRPr b="0" lang="en-US" sz="1800" spc="-1" strike="noStrike"><a:solidFill><a:srgbClr val="000000"/></a:solidFill><a:uFill><a:solidFill><a:srgbClr val="ffffff"/></a:solidFill></a:uFill><a:latin typeface="Arial"/></a:endParaRPr></a:p></p:txBody></p:sp><p:sp><p:nvSpPr><p:cNvPr id="107" name="CustomShape 9"></p:cNvPr><p:cNvSpPr/><p:nvPr/></p:nvSpPr><p:spPr><a:xfrm><a:off x="2921760" y="1263600"/><a:ext cx="1409040" cy="1134720"/></a:xfrm><a:prstGeom prst="rect"><a:avLst></a:avLst></a:prstGeom><a:solidFill><a:srgbClr val="cd8767"/></a:solidFill><a:ln></a:ln></p:spPr><p:style><a:lnRef idx="2"><a:schemeClr val="accent1"><a:shade val="50000"/></a:schemeClr></a:lnRef><a:fillRef idx="1"><a:schemeClr val="accent1"/></a:fillRef><a:effectRef idx="0"><a:schemeClr val="accent1"/></a:effectRef><a:fontRef idx="minor"/></p:style><p:txBody><a:bodyPr lIns="90000" rIns="90000" tIns="45000" bIns="45000"></a:bodyPr><a:p><a:pPr algn="ctr"><a:lnSpc><a:spcPct val="100000"/></a:lnSpc></a:pPr><a:endParaRPr b="0" lang="en-US" sz="1800" spc="-1" strike="noStrike"><a:solidFill><a:srgbClr val="000000"/></a:solidFill><a:uFill><a:solidFill><a:srgbClr val="ffffff"/></a:solidFill></a:uFill><a:latin typeface="Arial"/></a:endParaRPr></a:p><a:p><a:pPr algn="ctr"><a:lnSpc><a:spcPct val="100000"/></a:lnSpc></a:pPr><a:r><a:rPr b="1" lang="en-US" sz="1800" spc="-1" strike="noStrike"><a:solidFill><a:srgbClr val="ffffff"/></a:solidFill><a:uFill><a:solidFill><a:srgbClr val="ffffff"/></a:solidFill></a:uFill><a:latin typeface="Calibri"/></a:rPr><a:t>Reference object </a:t></a:r><a:endParaRPr b="0" lang="en-US" sz="1800" spc="-1" strike="noStrike"><a:solidFill><a:srgbClr val="000000"/></a:solidFill><a:uFill><a:solidFill><a:srgbClr val="ffffff"/></a:solidFill></a:uFill><a:latin typeface="Arial"/></a:endParaRPr></a:p><a:p><a:pPr><a:lnSpc><a:spcPct val="100000"/></a:lnSpc></a:pPr><a:endParaRPr b="0" lang="en-US" sz="1800" spc="-1" strike="noStrike"><a:solidFill><a:srgbClr val="000000"/></a:solidFill><a:uFill><a:solidFill><a:srgbClr val="ffffff"/></a:solidFill></a:uFill><a:latin typeface="Arial"/></a:endParaRPr></a:p></p:txBody></p:sp><p:graphicFrame><p:nvGraphicFramePr><p:cNvPr id="108" name="Chart 31"/><p:cNvGraphicFramePr/><p:nvPr/></p:nvGraphicFramePr><p:xfrm><a:off x="1639440" y="117000"/><a:ext cx="9028080" cy="6551640"/></p:xfrm><a:graphic><a:graphicData uri="http://schemas.openxmlformats.org/drawingml/2006/chart"><c:chart xmlns:c="http://schemas.openxmlformats.org/drawingml/2006/chart" xmlns:r="http://schemas.openxmlformats.org/officeDocument/2006/relationships" r:id="rId1"/></a:graphicData></a:graphic></p:graphicFrame><p:sp><p:nvSpPr><p:cNvPr id="109" name="CustomShape 10"></p:cNvPr><p:cNvSpPr/><p:nvPr/></p:nvSpPr><p:spPr><a:xfrm><a:off x="9245160" y="5424120"/><a:ext cx="184320" cy="369000"/></a:xfrm><a:prstGeom prst="rect"><a:avLst></a:avLst></a:prstGeom><a:noFill/><a:ln><a:noFill/></a:ln></p:spPr><p:style><a:lnRef idx="0"/><a:fillRef idx="0"/><a:effectRef idx="0"/><a:fontRef idx="minor"/></p:style></p:sp><p:sp><p:nvSpPr><p:cNvPr id="110" name="CustomShape 11"></p:cNvPr><p:cNvSpPr/><p:nvPr/></p:nvSpPr><p:spPr><a:xfrm><a:off x="8190720" y="6022440"/><a:ext cx="2113560" cy="639000"/></a:xfrm><a:prstGeom prst="rect"><a:avLst></a:avLst></a:prstGeom><a:noFill/><a:ln><a:noFill/></a:ln></p:spPr><p:style><a:lnRef idx="0"/><a:fillRef idx="0"/><a:effectRef idx="0"/><a:fontRef idx="minor"/></p:style><p:txBody><a:bodyPr wrap="none" lIns="90000" rIns="90000" tIns="45000" bIns="45000"></a:bodyPr><a:p><a:pPr><a:lnSpc><a:spcPct val="100000"/></a:lnSpc></a:pPr><a:r><a:rPr b="1" lang="en-US" sz="1800" spc="-1" strike="noStrike"><a:solidFill><a:srgbClr val="000000"/></a:solidFill><a:uFill><a:solidFill><a:srgbClr val="ffffff"/></a:solidFill></a:uFill><a:latin typeface="Calibri"/></a:rPr><a:t>Salience of the issue</a:t></a:r><a:endParaRPr b="0" lang="en-US" sz="1800" spc="-1" strike="noStrike"><a:solidFill><a:srgbClr val="000000"/></a:solidFill><a:uFill><a:solidFill><a:srgbClr val="ffffff"/></a:solidFill></a:uFill><a:latin typeface="Arial"/></a:endParaRPr></a:p><a:p><a:pPr><a:lnSpc><a:spcPct val="100000"/></a:lnSpc></a:pPr><a:endParaRPr b="0" lang="en-US" sz="1800" spc="-1" strike="noStrike"><a:solidFill><a:srgbClr val="000000"/></a:solidFill><a:uFill><a:solidFill><a:srgbClr val="ffffff"/></a:solidFill></a:uFill><a:latin typeface="Arial"/></a:endParaRPr></a:p></p:txBody></p:sp><p:sp><p:nvSpPr><p:cNvPr id="111" name="CustomShape 12"></p:cNvPr><p:cNvSpPr/><p:nvPr/></p:nvSpPr><p:spPr><a:xfrm><a:off x="6889680" y="3905640"/><a:ext cx="2539800" cy="1461960"/></a:xfrm><a:prstGeom prst="rect"><a:avLst></a:avLst></a:prstGeom><a:noFill/><a:ln><a:noFill/></a:ln></p:spPr><p:style><a:lnRef idx="0"/><a:fillRef idx="0"/><a:effectRef idx="0"/><a:fontRef idx="minor"/></p:style><p:txBody><a:bodyPr lIns="90000" rIns="90000" tIns="45000" bIns="45000"></a:bodyPr><a:p><a:pPr><a:lnSpc><a:spcPct val="100000"/></a:lnSpc></a:pPr><a:r><a:rPr b="0" lang="en-US" sz="1800" spc="-1" strike="noStrike"><a:solidFill><a:srgbClr val="000000"/></a:solidFill><a:uFill><a:solidFill><a:srgbClr val="ffffff"/></a:solidFill></a:uFill><a:latin typeface="Calibri"/></a:rPr><a:t>professional routines       new values</a:t></a:r><a:br/><a:r><a:rPr b="0" lang="en-US" sz="1800" spc="-1" strike="noStrike"><a:solidFill><a:srgbClr val="000000"/></a:solidFill><a:uFill><a:solidFill><a:srgbClr val="ffffff"/></a:solidFill></a:uFill><a:latin typeface="Calibri"/></a:rPr><a:t>professional ideology</a:t></a:r><a:br/><a:r><a:rPr b="0" lang="en-US" sz="1800" spc="-1" strike="noStrike"><a:solidFill><a:srgbClr val="000000"/></a:solidFill><a:uFill><a:solidFill><a:srgbClr val="ffffff"/></a:solidFill></a:uFill><a:latin typeface="Calibri"/></a:rPr><a:t>political profile of media outlet</a:t></a:r><a:endParaRPr b="0" lang="en-US" sz="1800" spc="-1" strike="noStrike"><a:solidFill><a:srgbClr val="000000"/></a:solidFill><a:uFill><a:solidFill><a:srgbClr val="ffffff"/></a:solidFill></a:uFill><a:latin typeface="Arial"/></a:endParaRPr></a:p></p:txBody></p:sp><p:sp><p:nvSpPr><p:cNvPr id="112" name="CustomShape 13"></p:cNvPr><p:cNvSpPr/><p:nvPr/></p:nvSpPr><p:spPr><a:xfrm><a:off x="1639440" y="3682440"/><a:ext cx="1477800" cy="1793880"/></a:xfrm><a:prstGeom prst="rect"><a:avLst></a:avLst></a:prstGeom><a:noFill/><a:ln><a:noFill/></a:ln></p:spPr><p:style><a:lnRef idx="0"/><a:fillRef idx="0"/><a:effectRef idx="0"/><a:fontRef idx="minor"/></p:style><p:txBody><a:bodyPr lIns="90000" rIns="90000" tIns="45000" bIns="45000"></a:bodyPr><a:p><a:pPr><a:lnSpc><a:spcPct val="100000"/></a:lnSpc></a:pPr><a:r><a:rPr b="0" lang="en-US" sz="1600" spc="-1" strike="noStrike"><a:solidFill><a:srgbClr val="000000"/></a:solidFill><a:uFill><a:solidFill><a:srgbClr val="ffffff"/></a:solidFill></a:uFill><a:latin typeface="Calibri"/></a:rPr><a:t>metaphors, policy tools, image repertoires, analogies, stereotypes, emotions</a:t></a:r><a:endParaRPr b="0" lang="en-US" sz="1600" spc="-1" strike="noStrike"><a:solidFill><a:srgbClr val="000000"/></a:solidFill><a:uFill><a:solidFill><a:srgbClr val="ffffff"/></a:solidFill></a:uFill><a:latin typeface="Arial"/></a:endParaRPr></a:p></p:txBody></p:sp><p:sp><p:nvSpPr><p:cNvPr id="113" name="CustomShape 14"></p:cNvPr><p:cNvSpPr/><p:nvPr/></p:nvSpPr><p:spPr><a:xfrm><a:off x="6399360" y="921240"/><a:ext cx="1587600" cy="1461960"/></a:xfrm><a:prstGeom prst="rect"><a:avLst></a:avLst></a:prstGeom><a:noFill/><a:ln><a:noFill/></a:ln></p:spPr><p:style><a:lnRef idx="0"/><a:fillRef idx="0"/><a:effectRef idx="0"/><a:fontRef idx="minor"/></p:style><p:txBody><a:bodyPr lIns="90000" rIns="90000" tIns="45000" bIns="45000"></a:bodyPr><a:p><a:pPr><a:lnSpc><a:spcPct val="100000"/></a:lnSpc></a:pPr><a:r><a:rPr b="0" lang="en-US" sz="1800" spc="-1" strike="noStrike"><a:solidFill><a:srgbClr val="000000"/></a:solidFill><a:uFill><a:solidFill><a:srgbClr val="ffffff"/></a:solidFill></a:uFill><a:latin typeface="Calibri"/></a:rPr><a:t>frames, image repertoires, stereotypes, emotional appeals </a:t></a:r><a:endParaRPr b="0" lang="en-US" sz="1800" spc="-1" strike="noStrike"><a:solidFill><a:srgbClr val="000000"/></a:solidFill><a:uFill><a:solidFill><a:srgbClr val="ffffff"/></a:solidFill></a:uFill><a:latin typeface="Arial"/></a:endParaRPr></a:p></p:txBody></p:sp><p:sp><p:nvSpPr><p:cNvPr id="114" name="CustomShape 15"></p:cNvPr><p:cNvSpPr/><p:nvPr/></p:nvSpPr><p:spPr><a:xfrm><a:off x="7762680" y="1114200"/><a:ext cx="448560" cy="448560"/></a:xfrm><a:prstGeom prst="rightArrow"><a:avLst><a:gd name="adj1" fmla="val 50000"/><a:gd name="adj2" fmla="val 50000"/></a:avLst></a:prstGeom><a:ln><a:noFill/></a:ln></p:spPr><p:style><a:lnRef idx="0"><a:schemeClr val="lt1"><a:hueOff val="0"/><a:satOff val="0"/><a:lumOff val="0"/><a:alphaOff val="0"/></a:schemeClr></a:lnRef><a:fillRef idx="3"><a:schemeClr val="accent1"><a:hueOff val="0"/><a:satOff val="0"/><a:lumOff val="0"/><a:alphaOff val="0"/></a:schemeClr></a:fillRef><a:effectRef idx="2"><a:schemeClr val="accent1"><a:hueOff val="0"/><a:satOff val="0"/><a:lumOff val="0"/><a:alphaOff val="0"/></a:schemeClr></a:effectRef><a:fontRef idx="minor"/></p:style></p:sp><p:sp><p:nvSpPr><p:cNvPr id="115" name="CustomShape 16"></p:cNvPr><p:cNvSpPr/><p:nvPr/></p:nvSpPr><p:spPr><a:xfrm rot="16200000"><a:off x="3333240" y="2741760"/><a:ext cx="541440" cy="774360"/></a:xfrm><a:prstGeom prst="stripedRightArrow"><a:avLst><a:gd name="adj1" fmla="val 50000"/><a:gd name="adj2" fmla="val 50000"/></a:avLst></a:prstGeom><a:ln></a:ln></p:spPr><p:style><a:lnRef idx="1"><a:schemeClr val="accent1"/></a:lnRef><a:fillRef idx="3"><a:schemeClr val="accent1"/></a:fillRef><a:effectRef idx="2"><a:schemeClr val="accent1"/></a:effectRef><a:fontRef idx="minor"/></p:style></p:sp><p:sp><p:nvSpPr><p:cNvPr id="116" name="CustomShape 17"></p:cNvPr><p:cNvSpPr/><p:nvPr/></p:nvSpPr><p:spPr><a:xfrm rot="10800000"><a:off x="4888800" y="2102040"/><a:ext cx="479160" cy="593280"/></a:xfrm><a:prstGeom prst="stripedRightArrow"><a:avLst><a:gd name="adj1" fmla="val 50000"/><a:gd name="adj2" fmla="val 50000"/></a:avLst></a:prstGeom><a:ln></a:ln></p:spPr><p:style><a:lnRef idx="1"><a:schemeClr val="accent1"/></a:lnRef><a:fillRef idx="3"><a:schemeClr val="accent1"/></a:fillRef><a:effectRef idx="2"><a:schemeClr val="accent1"/></a:effectRef><a:fontRef idx="minor"/></p:style></p:sp><p:sp><p:nvSpPr><p:cNvPr id="117" name="CustomShape 18"></p:cNvPr><p:cNvSpPr/><p:nvPr/></p:nvSpPr><p:spPr><a:xfrm rot="16200000"><a:off x="5373000" y="2741760"/><a:ext cx="541440" cy="774360"/></a:xfrm><a:prstGeom prst="stripedRightArrow"><a:avLst><a:gd name="adj1" fmla="val 50000"/><a:gd name="adj2" fmla="val 50000"/></a:avLst></a:prstGeom><a:ln></a:ln></p:spPr><p:style><a:lnRef idx="1"><a:schemeClr val="accent1"/></a:lnRef><a:fillRef idx="3"><a:schemeClr val="accent1"/></a:fillRef><a:effectRef idx="2"><a:schemeClr val="accent1"/></a:effectRef><a:fontRef idx="minor"/></p:style></p:sp></p:spTree></p:cSld><p:timing><p:tnLst><p:par><p:cTn id="11" dur="indefinite" restart="never" nodeType="tmRoot"><p:childTnLst><p:seq><p:cTn id="12" nodeType="mainSeq"></p:cTn><p:prevCondLst><p:cond delay="0" evt="onPrev"><p:tgtEl><p:sldTgt/></p:tgtEl></p:cond></p:prevCondLst><p:nextCondLst><p:cond delay="0" evt="onNext"><p:tgtEl><p:sldTgt/></p:tgtEl></p:cond></p:nextCondLst></p:seq></p:childTnLst></p:cTn></p:par></p:tnLst></p:timing>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Media discourse and construction of reality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signifying power of media: power to influence knowledge, beliefs, values, social identities, social relations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media discourse is necessarily selective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 the side of production: limited range of media formats and products, limited sources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 the side of reception: selective exposure, selective perception, and selective retention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such selection helps to organize social reality into meaningful blocks and patterns (Berger – Luckmann: semantic fields)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 the other hand, these same selection simplify social reality (stereotypes, prejudices, labels)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News values as rules for selection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concept of newsworthiness and news values (Lippmann, Galtung and Ruge)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different aspects of the news process (Caple and Bednarek)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News writing objectives: general goals associated with news writing, such as clarity of expression, brevity, colour, accuracy and so on;</a:t>
            </a:r>
            <a:endParaRPr b="0" lang="cs-CZ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Selection factors: any factor or criterion impacting whether or not a story becomes published, not necessarily values, for example, commercial pressures, availability of reporters, deadlines and so on;</a:t>
            </a:r>
            <a:endParaRPr b="0" lang="cs-CZ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News values</a:t>
            </a:r>
            <a:r>
              <a:rPr b="0" lang="cs-CZ" sz="1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the ‘newsworthy’ aspects of actors, happenings and issues as established by a set of recognised values such as Negativity, Timeliness, Proximity, Superlativeness, Eliteness, Impact, Novelty, Personalisation, Consonance, Aesthetic Appeal</a:t>
            </a:r>
            <a:endParaRPr b="0" lang="cs-CZ" sz="1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838080" y="378000"/>
            <a:ext cx="10515240" cy="13237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Exercise</a:t>
            </a:r>
            <a:endParaRPr b="0" lang="cs-CZ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How are events represented? Is value of security relevant in here? How – security of whom is emphasized? At expense of who?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What identities are set up for migrants? What activities and characteristics are attributed to them? 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What identities are set up for Czech people? Who represents them?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What relationships are set up between migrants and Czech people? What about journalists-politicians relationship?</a:t>
            </a:r>
            <a:endParaRPr b="0" lang="cs-CZ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Application>LibreOffice/5.2.7.2$Linux_X86_64 LibreOffice_project/20m0$Build-2</Application>
  <Words>1231</Words>
  <Paragraphs>133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2017-10-02T20:15:14Z</dcterms:created>
  <dc:creator>katka</dc:creator>
  <dc:description/>
  <dc:language>en-US</dc:language>
  <cp:lastModifiedBy>Użytkownik Microsoft Office</cp:lastModifiedBy>
  <cp:lastPrinted>2017-10-03T09:26:10Z</cp:lastPrinted>
  <dcterms:modified xsi:type="dcterms:W3CDTF">2017-10-03T13:29:08Z</dcterms:modified>
  <cp:revision>53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Panoramiczny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26</vt:i4>
  </property>
</Properties>
</file>