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62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1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399" y="152399"/>
            <a:ext cx="7315200" cy="5410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738" y="735313"/>
            <a:ext cx="6229350" cy="243840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8457" y="3224696"/>
            <a:ext cx="5479913" cy="1156804"/>
          </a:xfrm>
        </p:spPr>
        <p:txBody>
          <a:bodyPr>
            <a:normAutofit/>
          </a:bodyPr>
          <a:lstStyle>
            <a:lvl1pPr marL="0" indent="0" algn="ctr">
              <a:spcBef>
                <a:spcPts val="833"/>
              </a:spcBef>
              <a:buNone/>
              <a:defRPr sz="1500">
                <a:solidFill>
                  <a:srgbClr val="FFFFFF"/>
                </a:solidFill>
              </a:defRPr>
            </a:lvl1pPr>
            <a:lvl2pPr marL="285739" indent="0" algn="ctr">
              <a:buNone/>
              <a:defRPr sz="1500"/>
            </a:lvl2pPr>
            <a:lvl3pPr marL="571477" indent="0" algn="ctr">
              <a:buNone/>
              <a:defRPr sz="1500"/>
            </a:lvl3pPr>
            <a:lvl4pPr marL="857216" indent="0" algn="ctr">
              <a:buNone/>
              <a:defRPr sz="1250"/>
            </a:lvl4pPr>
            <a:lvl5pPr marL="1142954" indent="0" algn="ctr">
              <a:buNone/>
              <a:defRPr sz="1250"/>
            </a:lvl5pPr>
            <a:lvl6pPr marL="1428693" indent="0" algn="ctr">
              <a:buNone/>
              <a:defRPr sz="1250"/>
            </a:lvl6pPr>
            <a:lvl7pPr marL="1714431" indent="0" algn="ctr">
              <a:buNone/>
              <a:defRPr sz="1250"/>
            </a:lvl7pPr>
            <a:lvl8pPr marL="2000170" indent="0" algn="ctr">
              <a:buNone/>
              <a:defRPr sz="1250"/>
            </a:lvl8pPr>
            <a:lvl9pPr marL="2285909" indent="0" algn="ctr">
              <a:buNone/>
              <a:defRPr sz="125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236663" y="3111500"/>
            <a:ext cx="51435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58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99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635000"/>
            <a:ext cx="1452563" cy="45085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75" y="635000"/>
            <a:ext cx="4643438" cy="45085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6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833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03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977979"/>
            <a:ext cx="6229350" cy="243840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3462100"/>
            <a:ext cx="5480685" cy="1136505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accent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238250" y="3350340"/>
            <a:ext cx="51435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6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375" y="1714499"/>
            <a:ext cx="2971800" cy="33528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7258" y="1714500"/>
            <a:ext cx="2971800" cy="33528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14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75" y="1667926"/>
            <a:ext cx="2971800" cy="6477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4375" y="2267903"/>
            <a:ext cx="2971800" cy="28194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233" y="1665860"/>
            <a:ext cx="2971800" cy="6477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233" y="2266102"/>
            <a:ext cx="2971800" cy="28194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86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43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7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914400"/>
            <a:ext cx="2362200" cy="14478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095" y="914400"/>
            <a:ext cx="3458032" cy="3886200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75" y="2362200"/>
            <a:ext cx="2362200" cy="24384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67"/>
              </a:spcBef>
              <a:buNone/>
              <a:defRPr sz="1062"/>
            </a:lvl1pPr>
            <a:lvl2pPr marL="285739" indent="0">
              <a:buNone/>
              <a:defRPr sz="750"/>
            </a:lvl2pPr>
            <a:lvl3pPr marL="571477" indent="0">
              <a:buNone/>
              <a:defRPr sz="625"/>
            </a:lvl3pPr>
            <a:lvl4pPr marL="857216" indent="0">
              <a:buNone/>
              <a:defRPr sz="562"/>
            </a:lvl4pPr>
            <a:lvl5pPr marL="1142954" indent="0">
              <a:buNone/>
              <a:defRPr sz="562"/>
            </a:lvl5pPr>
            <a:lvl6pPr marL="1428693" indent="0">
              <a:buNone/>
              <a:defRPr sz="562"/>
            </a:lvl6pPr>
            <a:lvl7pPr marL="1714431" indent="0">
              <a:buNone/>
              <a:defRPr sz="562"/>
            </a:lvl7pPr>
            <a:lvl8pPr marL="2000170" indent="0">
              <a:buNone/>
              <a:defRPr sz="562"/>
            </a:lvl8pPr>
            <a:lvl9pPr marL="2285909" indent="0">
              <a:buNone/>
              <a:defRPr sz="56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20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914400"/>
            <a:ext cx="2362200" cy="14478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49256" y="891540"/>
            <a:ext cx="3548086" cy="3870961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750"/>
            </a:lvl1pPr>
            <a:lvl2pPr marL="285739" indent="0">
              <a:buNone/>
              <a:defRPr sz="1750"/>
            </a:lvl2pPr>
            <a:lvl3pPr marL="571477" indent="0">
              <a:buNone/>
              <a:defRPr sz="1500"/>
            </a:lvl3pPr>
            <a:lvl4pPr marL="857216" indent="0">
              <a:buNone/>
              <a:defRPr sz="1250"/>
            </a:lvl4pPr>
            <a:lvl5pPr marL="1142954" indent="0">
              <a:buNone/>
              <a:defRPr sz="1250"/>
            </a:lvl5pPr>
            <a:lvl6pPr marL="1428693" indent="0">
              <a:buNone/>
              <a:defRPr sz="1250"/>
            </a:lvl6pPr>
            <a:lvl7pPr marL="1714431" indent="0">
              <a:buNone/>
              <a:defRPr sz="1250"/>
            </a:lvl7pPr>
            <a:lvl8pPr marL="2000170" indent="0">
              <a:buNone/>
              <a:defRPr sz="1250"/>
            </a:lvl8pPr>
            <a:lvl9pPr marL="2285909" indent="0">
              <a:buNone/>
              <a:defRPr sz="125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75" y="2362200"/>
            <a:ext cx="2362200" cy="24003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67"/>
              </a:spcBef>
              <a:buNone/>
              <a:defRPr sz="1062"/>
            </a:lvl1pPr>
            <a:lvl2pPr marL="285739" indent="0">
              <a:buNone/>
              <a:defRPr sz="750"/>
            </a:lvl2pPr>
            <a:lvl3pPr marL="571477" indent="0">
              <a:buNone/>
              <a:defRPr sz="625"/>
            </a:lvl3pPr>
            <a:lvl4pPr marL="857216" indent="0">
              <a:buNone/>
              <a:defRPr sz="562"/>
            </a:lvl4pPr>
            <a:lvl5pPr marL="1142954" indent="0">
              <a:buNone/>
              <a:defRPr sz="562"/>
            </a:lvl5pPr>
            <a:lvl6pPr marL="1428693" indent="0">
              <a:buNone/>
              <a:defRPr sz="562"/>
            </a:lvl6pPr>
            <a:lvl7pPr marL="1714431" indent="0">
              <a:buNone/>
              <a:defRPr sz="562"/>
            </a:lvl7pPr>
            <a:lvl8pPr marL="2000170" indent="0">
              <a:buNone/>
              <a:defRPr sz="562"/>
            </a:lvl8pPr>
            <a:lvl9pPr marL="2285909" indent="0">
              <a:buNone/>
              <a:defRPr sz="56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52400"/>
            <a:ext cx="7315200" cy="54102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4375" y="508000"/>
            <a:ext cx="6172200" cy="113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76" y="1714500"/>
            <a:ext cx="6170544" cy="336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4372" y="5186525"/>
            <a:ext cx="145567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chemeClr val="accent1"/>
                </a:solidFill>
              </a:defRPr>
            </a:lvl1pPr>
          </a:lstStyle>
          <a:p>
            <a:fld id="{4E1DA362-E6C3-4537-92F9-A639809D16E1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8218" y="5186525"/>
            <a:ext cx="294860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3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957" y="5186525"/>
            <a:ext cx="1066386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3">
                <a:solidFill>
                  <a:schemeClr val="accent1"/>
                </a:solidFill>
              </a:defRPr>
            </a:lvl1pPr>
          </a:lstStyle>
          <a:p>
            <a:fld id="{B4297651-413A-4B21-A164-0683D551E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32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571477" rtl="0" eaLnBrk="1" latinLnBrk="0" hangingPunct="1">
        <a:lnSpc>
          <a:spcPct val="90000"/>
        </a:lnSpc>
        <a:spcBef>
          <a:spcPct val="0"/>
        </a:spcBef>
        <a:buNone/>
        <a:defRPr sz="3333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42869" indent="-114295" algn="l" defTabSz="571477" rtl="0" eaLnBrk="1" latinLnBrk="0" hangingPunct="1">
        <a:lnSpc>
          <a:spcPct val="90000"/>
        </a:lnSpc>
        <a:spcBef>
          <a:spcPts val="833"/>
        </a:spcBef>
        <a:buClr>
          <a:schemeClr val="accent1"/>
        </a:buClr>
        <a:buSzPct val="80000"/>
        <a:buFont typeface="Corbel" pitchFamily="34" charset="0"/>
        <a:buChar char="•"/>
        <a:defRPr sz="1667" kern="1200">
          <a:solidFill>
            <a:schemeClr val="accent1"/>
          </a:solidFill>
          <a:latin typeface="+mn-lt"/>
          <a:ea typeface="+mn-ea"/>
          <a:cs typeface="+mn-cs"/>
        </a:defRPr>
      </a:lvl1pPr>
      <a:lvl2pPr marL="285739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57182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333" kern="1200">
          <a:solidFill>
            <a:schemeClr val="accent1"/>
          </a:solidFill>
          <a:latin typeface="+mn-lt"/>
          <a:ea typeface="+mn-ea"/>
          <a:cs typeface="+mn-cs"/>
        </a:defRPr>
      </a:lvl3pPr>
      <a:lvl4pPr marL="628625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4pPr>
      <a:lvl5pPr marL="766736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5pPr>
      <a:lvl6pPr marL="91663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6pPr>
      <a:lvl7pPr marL="108329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7pPr>
      <a:lvl8pPr marL="124995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8pPr>
      <a:lvl9pPr marL="141661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39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477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16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954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693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431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170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909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smtClean="0"/>
              <a:t>Zájmena </a:t>
            </a:r>
            <a:endParaRPr lang="cs-CZ" sz="54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8457" y="3224696"/>
            <a:ext cx="5479913" cy="1841826"/>
          </a:xfrm>
        </p:spPr>
        <p:txBody>
          <a:bodyPr>
            <a:normAutofit fontScale="92500" lnSpcReduction="10000"/>
          </a:bodyPr>
          <a:lstStyle/>
          <a:p>
            <a:r>
              <a:rPr lang="cs-CZ" sz="2400"/>
              <a:t>osobní, přivlastňovací, ukazovací</a:t>
            </a:r>
          </a:p>
          <a:p>
            <a:r>
              <a:rPr lang="cs-CZ" sz="2400" smtClean="0"/>
              <a:t>(samostatná a nesamostatná</a:t>
            </a:r>
            <a:r>
              <a:rPr lang="cs-CZ" sz="2400" smtClean="0"/>
              <a:t>)</a:t>
            </a:r>
          </a:p>
          <a:p>
            <a:endParaRPr lang="cs-CZ" sz="2400"/>
          </a:p>
          <a:p>
            <a:r>
              <a:rPr lang="cs-CZ" sz="2400" smtClean="0"/>
              <a:t>Les adjectifs et les pronoms personnels, possessifs, démonstratifs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8533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Osobní zájmena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nesamostatná </a:t>
            </a:r>
            <a:r>
              <a:rPr lang="cs-CZ" b="0" smtClean="0"/>
              <a:t>(</a:t>
            </a:r>
            <a:r>
              <a:rPr lang="cs-CZ" b="0" smtClean="0">
                <a:solidFill>
                  <a:srgbClr val="C00000"/>
                </a:solidFill>
              </a:rPr>
              <a:t>je</a:t>
            </a:r>
            <a:r>
              <a:rPr lang="cs-CZ" b="0" smtClean="0"/>
              <a:t> travaille,</a:t>
            </a:r>
            <a:r>
              <a:rPr lang="cs-CZ" b="0" smtClean="0">
                <a:solidFill>
                  <a:srgbClr val="C00000"/>
                </a:solidFill>
              </a:rPr>
              <a:t> il </a:t>
            </a:r>
            <a:r>
              <a:rPr lang="cs-CZ" b="0" smtClean="0"/>
              <a:t>crée)</a:t>
            </a:r>
            <a:endParaRPr lang="cs-CZ" b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28574" indent="0">
              <a:buNone/>
            </a:pPr>
            <a:endParaRPr lang="cs-CZ" smtClean="0"/>
          </a:p>
          <a:p>
            <a:pPr marL="28574" indent="0">
              <a:buNone/>
            </a:pPr>
            <a:r>
              <a:rPr lang="cs-CZ" sz="2000">
                <a:solidFill>
                  <a:srgbClr val="C00000"/>
                </a:solidFill>
              </a:rPr>
              <a:t>je 			nous</a:t>
            </a:r>
          </a:p>
          <a:p>
            <a:pPr marL="28574" indent="0">
              <a:buNone/>
            </a:pPr>
            <a:r>
              <a:rPr lang="cs-CZ" sz="2000">
                <a:solidFill>
                  <a:srgbClr val="C00000"/>
                </a:solidFill>
              </a:rPr>
              <a:t>tu 			vous</a:t>
            </a:r>
          </a:p>
          <a:p>
            <a:pPr marL="28574" indent="0">
              <a:buNone/>
            </a:pPr>
            <a:r>
              <a:rPr lang="cs-CZ" sz="2000">
                <a:solidFill>
                  <a:srgbClr val="C00000"/>
                </a:solidFill>
              </a:rPr>
              <a:t>il 			ils</a:t>
            </a:r>
          </a:p>
          <a:p>
            <a:pPr marL="28574" indent="0">
              <a:buNone/>
            </a:pPr>
            <a:r>
              <a:rPr lang="cs-CZ" sz="2000">
                <a:solidFill>
                  <a:srgbClr val="C00000"/>
                </a:solidFill>
              </a:rPr>
              <a:t>elle 			elles</a:t>
            </a:r>
          </a:p>
          <a:p>
            <a:pPr marL="28574" indent="0">
              <a:buNone/>
            </a:pPr>
            <a:r>
              <a:rPr lang="cs-CZ" sz="2000">
                <a:solidFill>
                  <a:srgbClr val="C00000"/>
                </a:solidFill>
              </a:rPr>
              <a:t>on 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samostatná </a:t>
            </a:r>
            <a:r>
              <a:rPr lang="cs-CZ" b="0" smtClean="0"/>
              <a:t>(c´est </a:t>
            </a:r>
            <a:r>
              <a:rPr lang="cs-CZ" b="0" smtClean="0">
                <a:solidFill>
                  <a:srgbClr val="7030A0"/>
                </a:solidFill>
              </a:rPr>
              <a:t>moi</a:t>
            </a:r>
            <a:r>
              <a:rPr lang="cs-CZ" b="0" smtClean="0"/>
              <a:t>, pour </a:t>
            </a:r>
            <a:r>
              <a:rPr lang="cs-CZ" b="0" smtClean="0">
                <a:solidFill>
                  <a:srgbClr val="7030A0"/>
                </a:solidFill>
              </a:rPr>
              <a:t>vous</a:t>
            </a:r>
            <a:r>
              <a:rPr lang="cs-CZ" b="0" smtClean="0"/>
              <a:t>)</a:t>
            </a:r>
            <a:endParaRPr lang="cs-CZ" b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28574" indent="0">
              <a:buNone/>
            </a:pPr>
            <a:endParaRPr lang="cs-CZ" smtClean="0"/>
          </a:p>
          <a:p>
            <a:pPr marL="28574" indent="0">
              <a:buNone/>
            </a:pPr>
            <a:r>
              <a:rPr lang="cs-CZ" sz="2000">
                <a:solidFill>
                  <a:srgbClr val="7030A0"/>
                </a:solidFill>
              </a:rPr>
              <a:t>moi			nous</a:t>
            </a:r>
          </a:p>
          <a:p>
            <a:pPr marL="28574" indent="0">
              <a:buNone/>
            </a:pPr>
            <a:r>
              <a:rPr lang="cs-CZ" sz="2000">
                <a:solidFill>
                  <a:srgbClr val="7030A0"/>
                </a:solidFill>
              </a:rPr>
              <a:t>toi			vous</a:t>
            </a:r>
          </a:p>
          <a:p>
            <a:pPr marL="28574" indent="0">
              <a:buNone/>
            </a:pPr>
            <a:r>
              <a:rPr lang="cs-CZ" sz="2000">
                <a:solidFill>
                  <a:srgbClr val="7030A0"/>
                </a:solidFill>
              </a:rPr>
              <a:t>lui			eux</a:t>
            </a:r>
          </a:p>
          <a:p>
            <a:pPr marL="28574" indent="0">
              <a:buNone/>
            </a:pPr>
            <a:r>
              <a:rPr lang="cs-CZ" sz="2000">
                <a:solidFill>
                  <a:srgbClr val="7030A0"/>
                </a:solidFill>
              </a:rPr>
              <a:t>elle			elles</a:t>
            </a:r>
          </a:p>
          <a:p>
            <a:pPr marL="28574" indent="0">
              <a:buNone/>
            </a:pPr>
            <a:r>
              <a:rPr lang="cs-CZ" sz="2000">
                <a:solidFill>
                  <a:srgbClr val="7030A0"/>
                </a:solidFill>
              </a:rPr>
              <a:t>soi</a:t>
            </a:r>
          </a:p>
        </p:txBody>
      </p:sp>
    </p:spTree>
    <p:extLst>
      <p:ext uri="{BB962C8B-B14F-4D97-AF65-F5344CB8AC3E}">
        <p14:creationId xmlns:p14="http://schemas.microsoft.com/office/powerpoint/2010/main" val="258154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Přivlastňovací zájmena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nesamostatná</a:t>
            </a:r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4631575"/>
              </p:ext>
            </p:extLst>
          </p:nvPr>
        </p:nvGraphicFramePr>
        <p:xfrm>
          <a:off x="587829" y="2414982"/>
          <a:ext cx="3098148" cy="25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716">
                  <a:extLst>
                    <a:ext uri="{9D8B030D-6E8A-4147-A177-3AD203B41FA5}">
                      <a16:colId xmlns:a16="http://schemas.microsoft.com/office/drawing/2014/main" val="4226335192"/>
                    </a:ext>
                  </a:extLst>
                </a:gridCol>
                <a:gridCol w="1032716">
                  <a:extLst>
                    <a:ext uri="{9D8B030D-6E8A-4147-A177-3AD203B41FA5}">
                      <a16:colId xmlns:a16="http://schemas.microsoft.com/office/drawing/2014/main" val="3935300674"/>
                    </a:ext>
                  </a:extLst>
                </a:gridCol>
                <a:gridCol w="1032716">
                  <a:extLst>
                    <a:ext uri="{9D8B030D-6E8A-4147-A177-3AD203B41FA5}">
                      <a16:colId xmlns:a16="http://schemas.microsoft.com/office/drawing/2014/main" val="38315628"/>
                    </a:ext>
                  </a:extLst>
                </a:gridCol>
              </a:tblGrid>
              <a:tr h="313265">
                <a:tc>
                  <a:txBody>
                    <a:bodyPr/>
                    <a:lstStyle/>
                    <a:p>
                      <a:r>
                        <a:rPr lang="cs-CZ" sz="1600" smtClean="0"/>
                        <a:t>mužský</a:t>
                      </a:r>
                      <a:r>
                        <a:rPr lang="cs-CZ" sz="1600" baseline="0" smtClean="0"/>
                        <a:t> r.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ženský r.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množné č.</a:t>
                      </a:r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3162883000"/>
                  </a:ext>
                </a:extLst>
              </a:tr>
              <a:tr h="313265">
                <a:tc>
                  <a:txBody>
                    <a:bodyPr/>
                    <a:lstStyle/>
                    <a:p>
                      <a:r>
                        <a:rPr lang="cs-CZ" sz="1600" smtClean="0"/>
                        <a:t>mon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ma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mes</a:t>
                      </a:r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870866662"/>
                  </a:ext>
                </a:extLst>
              </a:tr>
              <a:tr h="313265">
                <a:tc>
                  <a:txBody>
                    <a:bodyPr/>
                    <a:lstStyle/>
                    <a:p>
                      <a:r>
                        <a:rPr lang="cs-CZ" sz="1600" smtClean="0"/>
                        <a:t>ton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ta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tes</a:t>
                      </a:r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573710599"/>
                  </a:ext>
                </a:extLst>
              </a:tr>
              <a:tr h="313265">
                <a:tc>
                  <a:txBody>
                    <a:bodyPr/>
                    <a:lstStyle/>
                    <a:p>
                      <a:r>
                        <a:rPr lang="cs-CZ" sz="1600" smtClean="0"/>
                        <a:t>son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sa</a:t>
                      </a:r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ses</a:t>
                      </a:r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417457688"/>
                  </a:ext>
                </a:extLst>
              </a:tr>
              <a:tr h="313265"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1048933541"/>
                  </a:ext>
                </a:extLst>
              </a:tr>
              <a:tr h="313265">
                <a:tc rowSpan="3" gridSpan="2">
                  <a:txBody>
                    <a:bodyPr/>
                    <a:lstStyle/>
                    <a:p>
                      <a:pPr algn="ctr"/>
                      <a:r>
                        <a:rPr lang="cs-CZ" sz="1600" smtClean="0"/>
                        <a:t>notre</a:t>
                      </a:r>
                      <a:endParaRPr lang="cs-CZ" sz="1600"/>
                    </a:p>
                    <a:p>
                      <a:pPr algn="ctr"/>
                      <a:r>
                        <a:rPr lang="cs-CZ" sz="1600" smtClean="0"/>
                        <a:t>votre</a:t>
                      </a:r>
                      <a:endParaRPr lang="cs-CZ" sz="1600"/>
                    </a:p>
                    <a:p>
                      <a:pPr algn="ctr"/>
                      <a:r>
                        <a:rPr lang="cs-CZ" sz="1600" smtClean="0"/>
                        <a:t>leur</a:t>
                      </a:r>
                      <a:endParaRPr lang="cs-CZ" sz="1600"/>
                    </a:p>
                  </a:txBody>
                  <a:tcPr marL="57150" marR="57150" marT="28575" marB="28575"/>
                </a:tc>
                <a:tc rowSpan="3" hMerge="1"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nos</a:t>
                      </a:r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3491212822"/>
                  </a:ext>
                </a:extLst>
              </a:tr>
              <a:tr h="313265">
                <a:tc gridSpan="2" vMerge="1"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tc hMerge="1" vMerge="1"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vos</a:t>
                      </a:r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528232337"/>
                  </a:ext>
                </a:extLst>
              </a:tr>
              <a:tr h="313265">
                <a:tc gridSpan="2" vMerge="1"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tc hMerge="1" vMerge="1">
                  <a:txBody>
                    <a:bodyPr/>
                    <a:lstStyle/>
                    <a:p>
                      <a:endParaRPr lang="cs-CZ" sz="16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leurs</a:t>
                      </a:r>
                      <a:endParaRPr lang="cs-CZ" sz="16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143595580"/>
                  </a:ext>
                </a:extLst>
              </a:tr>
            </a:tbl>
          </a:graphicData>
        </a:graphic>
      </p:graphicFrame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samostatná</a:t>
            </a:r>
            <a:endParaRPr 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47222935"/>
              </p:ext>
            </p:extLst>
          </p:nvPr>
        </p:nvGraphicFramePr>
        <p:xfrm>
          <a:off x="3918151" y="2413989"/>
          <a:ext cx="3239544" cy="2507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886">
                  <a:extLst>
                    <a:ext uri="{9D8B030D-6E8A-4147-A177-3AD203B41FA5}">
                      <a16:colId xmlns:a16="http://schemas.microsoft.com/office/drawing/2014/main" val="743273871"/>
                    </a:ext>
                  </a:extLst>
                </a:gridCol>
                <a:gridCol w="809886">
                  <a:extLst>
                    <a:ext uri="{9D8B030D-6E8A-4147-A177-3AD203B41FA5}">
                      <a16:colId xmlns:a16="http://schemas.microsoft.com/office/drawing/2014/main" val="1509673346"/>
                    </a:ext>
                  </a:extLst>
                </a:gridCol>
                <a:gridCol w="809886">
                  <a:extLst>
                    <a:ext uri="{9D8B030D-6E8A-4147-A177-3AD203B41FA5}">
                      <a16:colId xmlns:a16="http://schemas.microsoft.com/office/drawing/2014/main" val="4015846614"/>
                    </a:ext>
                  </a:extLst>
                </a:gridCol>
                <a:gridCol w="809886">
                  <a:extLst>
                    <a:ext uri="{9D8B030D-6E8A-4147-A177-3AD203B41FA5}">
                      <a16:colId xmlns:a16="http://schemas.microsoft.com/office/drawing/2014/main" val="3028373024"/>
                    </a:ext>
                  </a:extLst>
                </a:gridCol>
              </a:tblGrid>
              <a:tr h="297743">
                <a:tc>
                  <a:txBody>
                    <a:bodyPr/>
                    <a:lstStyle/>
                    <a:p>
                      <a:r>
                        <a:rPr lang="cs-CZ" sz="1200" smtClean="0"/>
                        <a:t>mužský r.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ženský r.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mn.č. m.r.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mn.č.ž.r.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1861124154"/>
                  </a:ext>
                </a:extLst>
              </a:tr>
              <a:tr h="297743">
                <a:tc>
                  <a:txBody>
                    <a:bodyPr/>
                    <a:lstStyle/>
                    <a:p>
                      <a:r>
                        <a:rPr lang="cs-CZ" sz="1200" smtClean="0"/>
                        <a:t>le mien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la mienne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miens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miennes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3027068664"/>
                  </a:ext>
                </a:extLst>
              </a:tr>
              <a:tr h="297743">
                <a:tc>
                  <a:txBody>
                    <a:bodyPr/>
                    <a:lstStyle/>
                    <a:p>
                      <a:r>
                        <a:rPr lang="cs-CZ" sz="1200" smtClean="0"/>
                        <a:t>le tien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la tienne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tiens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tiennes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240368152"/>
                  </a:ext>
                </a:extLst>
              </a:tr>
              <a:tr h="297743">
                <a:tc>
                  <a:txBody>
                    <a:bodyPr/>
                    <a:lstStyle/>
                    <a:p>
                      <a:r>
                        <a:rPr lang="cs-CZ" sz="1200" smtClean="0"/>
                        <a:t>le sien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la sienne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siens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siennes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4237572194"/>
                  </a:ext>
                </a:extLst>
              </a:tr>
              <a:tr h="297743"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1190827710"/>
                  </a:ext>
                </a:extLst>
              </a:tr>
              <a:tr h="297743">
                <a:tc>
                  <a:txBody>
                    <a:bodyPr/>
                    <a:lstStyle/>
                    <a:p>
                      <a:r>
                        <a:rPr lang="cs-CZ" sz="1200" smtClean="0"/>
                        <a:t>le n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la n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n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tres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n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517973373"/>
                  </a:ext>
                </a:extLst>
              </a:tr>
              <a:tr h="297743">
                <a:tc>
                  <a:txBody>
                    <a:bodyPr/>
                    <a:lstStyle/>
                    <a:p>
                      <a:r>
                        <a:rPr lang="cs-CZ" sz="1200" smtClean="0"/>
                        <a:t>le v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la v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v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tres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v</a:t>
                      </a:r>
                      <a:r>
                        <a:rPr lang="fr-FR" sz="1200" smtClean="0"/>
                        <a:t>ô</a:t>
                      </a:r>
                      <a:r>
                        <a:rPr lang="cs-CZ" sz="1200" smtClean="0"/>
                        <a:t>tres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997719872"/>
                  </a:ext>
                </a:extLst>
              </a:tr>
              <a:tr h="297743">
                <a:tc>
                  <a:txBody>
                    <a:bodyPr/>
                    <a:lstStyle/>
                    <a:p>
                      <a:r>
                        <a:rPr lang="cs-CZ" sz="1200" smtClean="0"/>
                        <a:t>le leur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la leur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leurs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les leurs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539129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9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Přivlastňovací zájmena - použití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4375" y="1750330"/>
            <a:ext cx="3269373" cy="663622"/>
          </a:xfrm>
        </p:spPr>
        <p:txBody>
          <a:bodyPr>
            <a:normAutofit/>
          </a:bodyPr>
          <a:lstStyle/>
          <a:p>
            <a:r>
              <a:rPr lang="cs-CZ" sz="2200" smtClean="0"/>
              <a:t>nesamostatná</a:t>
            </a:r>
            <a:r>
              <a:rPr lang="cs-CZ" smtClean="0"/>
              <a:t> </a:t>
            </a:r>
            <a:endParaRPr lang="cs-CZ" smtClean="0"/>
          </a:p>
          <a:p>
            <a:r>
              <a:rPr lang="cs-CZ" b="0" smtClean="0"/>
              <a:t>(</a:t>
            </a:r>
            <a:r>
              <a:rPr lang="cs-CZ" b="0" smtClean="0"/>
              <a:t>s podstatným jménem)</a:t>
            </a:r>
            <a:endParaRPr lang="cs-CZ" b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14375" y="2413951"/>
            <a:ext cx="2971800" cy="2673352"/>
          </a:xfrm>
        </p:spPr>
        <p:txBody>
          <a:bodyPr/>
          <a:lstStyle/>
          <a:p>
            <a:pPr marL="28574" indent="0">
              <a:buNone/>
            </a:pPr>
            <a:endParaRPr lang="cs-CZ" smtClean="0"/>
          </a:p>
          <a:p>
            <a:pPr marL="28574" indent="0">
              <a:buNone/>
            </a:pPr>
            <a:r>
              <a:rPr lang="cs-CZ" sz="2000" i="1" smtClean="0">
                <a:solidFill>
                  <a:srgbClr val="00B050"/>
                </a:solidFill>
              </a:rPr>
              <a:t>Příklady:</a:t>
            </a:r>
          </a:p>
          <a:p>
            <a:pPr marL="28574" indent="0">
              <a:buNone/>
            </a:pPr>
            <a:r>
              <a:rPr lang="cs-CZ" sz="2000" smtClean="0">
                <a:solidFill>
                  <a:srgbClr val="FF0000"/>
                </a:solidFill>
              </a:rPr>
              <a:t>mon</a:t>
            </a:r>
            <a:r>
              <a:rPr lang="cs-CZ" sz="2000" smtClean="0"/>
              <a:t> chef</a:t>
            </a:r>
          </a:p>
          <a:p>
            <a:pPr marL="28574" indent="0">
              <a:buNone/>
            </a:pPr>
            <a:r>
              <a:rPr lang="cs-CZ" sz="2000" smtClean="0">
                <a:solidFill>
                  <a:srgbClr val="FF0000"/>
                </a:solidFill>
              </a:rPr>
              <a:t>ma</a:t>
            </a:r>
            <a:r>
              <a:rPr lang="cs-CZ" sz="2000" smtClean="0"/>
              <a:t> supérieure</a:t>
            </a:r>
          </a:p>
          <a:p>
            <a:pPr marL="28574" indent="0">
              <a:buNone/>
            </a:pPr>
            <a:r>
              <a:rPr lang="cs-CZ" sz="2000" smtClean="0">
                <a:solidFill>
                  <a:srgbClr val="FF0000"/>
                </a:solidFill>
              </a:rPr>
              <a:t>tes</a:t>
            </a:r>
            <a:r>
              <a:rPr lang="cs-CZ" sz="2000" smtClean="0"/>
              <a:t> clients</a:t>
            </a:r>
          </a:p>
          <a:p>
            <a:pPr marL="28574" indent="0">
              <a:buNone/>
            </a:pPr>
            <a:r>
              <a:rPr lang="cs-CZ" sz="2000" smtClean="0">
                <a:solidFill>
                  <a:srgbClr val="FF0000"/>
                </a:solidFill>
              </a:rPr>
              <a:t>leurs</a:t>
            </a:r>
            <a:r>
              <a:rPr lang="cs-CZ" sz="2000" smtClean="0"/>
              <a:t> bureaux</a:t>
            </a:r>
            <a:endParaRPr lang="cs-CZ" sz="200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153831" y="1750331"/>
            <a:ext cx="2906287" cy="663621"/>
          </a:xfrm>
        </p:spPr>
        <p:txBody>
          <a:bodyPr>
            <a:normAutofit/>
          </a:bodyPr>
          <a:lstStyle/>
          <a:p>
            <a:r>
              <a:rPr lang="cs-CZ" sz="2000" smtClean="0"/>
              <a:t>samostatná</a:t>
            </a:r>
            <a:r>
              <a:rPr lang="cs-CZ" smtClean="0"/>
              <a:t> </a:t>
            </a:r>
            <a:endParaRPr lang="cs-CZ" smtClean="0"/>
          </a:p>
          <a:p>
            <a:r>
              <a:rPr lang="cs-CZ" b="0" smtClean="0"/>
              <a:t>(</a:t>
            </a:r>
            <a:r>
              <a:rPr lang="cs-CZ" b="0" smtClean="0"/>
              <a:t>bez podstatného jména)</a:t>
            </a:r>
            <a:endParaRPr lang="cs-CZ" b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53833" y="2413951"/>
            <a:ext cx="2648183" cy="2673351"/>
          </a:xfrm>
        </p:spPr>
        <p:txBody>
          <a:bodyPr>
            <a:normAutofit/>
          </a:bodyPr>
          <a:lstStyle/>
          <a:p>
            <a:pPr marL="28574" indent="0">
              <a:buNone/>
            </a:pPr>
            <a:endParaRPr lang="cs-CZ" smtClean="0"/>
          </a:p>
          <a:p>
            <a:pPr marL="28574" indent="0">
              <a:buNone/>
            </a:pPr>
            <a:r>
              <a:rPr lang="cs-CZ" sz="2000" i="1" smtClean="0">
                <a:solidFill>
                  <a:srgbClr val="00B050"/>
                </a:solidFill>
              </a:rPr>
              <a:t>Příklady:</a:t>
            </a:r>
          </a:p>
          <a:p>
            <a:pPr marL="28574" indent="0">
              <a:buNone/>
            </a:pPr>
            <a:r>
              <a:rPr lang="cs-CZ" sz="2000" smtClean="0"/>
              <a:t>Mon chef est absent. </a:t>
            </a:r>
            <a:r>
              <a:rPr lang="cs-CZ" sz="2000" smtClean="0">
                <a:solidFill>
                  <a:srgbClr val="FF0000"/>
                </a:solidFill>
              </a:rPr>
              <a:t>Le tien </a:t>
            </a:r>
            <a:r>
              <a:rPr lang="cs-CZ" sz="2000" smtClean="0"/>
              <a:t>est présent.</a:t>
            </a:r>
          </a:p>
          <a:p>
            <a:pPr marL="28574" indent="0">
              <a:buNone/>
            </a:pPr>
            <a:endParaRPr lang="cs-CZ" sz="2000"/>
          </a:p>
          <a:p>
            <a:pPr marL="28574" indent="0">
              <a:buNone/>
            </a:pPr>
            <a:r>
              <a:rPr lang="cs-CZ" sz="2000" smtClean="0"/>
              <a:t>Je posterai ta lettre avec </a:t>
            </a:r>
            <a:r>
              <a:rPr lang="cs-CZ" sz="2000" smtClean="0">
                <a:solidFill>
                  <a:srgbClr val="FF0000"/>
                </a:solidFill>
              </a:rPr>
              <a:t>les miennes</a:t>
            </a:r>
            <a:r>
              <a:rPr lang="cs-CZ" sz="2000" smtClean="0"/>
              <a:t>.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6302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Zapamatujte si:</a:t>
            </a:r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4" indent="0">
              <a:buNone/>
            </a:pPr>
            <a:endParaRPr lang="cs-CZ" smtClean="0"/>
          </a:p>
        </p:txBody>
      </p:sp>
      <p:sp>
        <p:nvSpPr>
          <p:cNvPr id="9" name="Ovál 8"/>
          <p:cNvSpPr/>
          <p:nvPr/>
        </p:nvSpPr>
        <p:spPr>
          <a:xfrm>
            <a:off x="2339536" y="2051129"/>
            <a:ext cx="3094464" cy="9631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500">
                <a:solidFill>
                  <a:schemeClr val="bg2">
                    <a:lumMod val="50000"/>
                  </a:schemeClr>
                </a:solidFill>
              </a:rPr>
              <a:t>ma patronne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2339536" y="3660160"/>
            <a:ext cx="3094464" cy="86421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500" u="sng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</a:t>
            </a:r>
            <a:r>
              <a:rPr lang="cs-CZ" sz="250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500" u="sng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cs-CZ" sz="2500">
                <a:solidFill>
                  <a:schemeClr val="bg2">
                    <a:lumMod val="50000"/>
                  </a:schemeClr>
                </a:solidFill>
              </a:rPr>
              <a:t>ntreprise</a:t>
            </a:r>
          </a:p>
        </p:txBody>
      </p:sp>
    </p:spTree>
    <p:extLst>
      <p:ext uri="{BB962C8B-B14F-4D97-AF65-F5344CB8AC3E}">
        <p14:creationId xmlns:p14="http://schemas.microsoft.com/office/powerpoint/2010/main" val="58689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Ukazovací zájmena</a:t>
            </a:r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smtClean="0"/>
              <a:t>nesamostatná</a:t>
            </a:r>
            <a:endParaRPr lang="cs-CZ" sz="200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9084278"/>
              </p:ext>
            </p:extLst>
          </p:nvPr>
        </p:nvGraphicFramePr>
        <p:xfrm>
          <a:off x="714375" y="2315626"/>
          <a:ext cx="2971602" cy="97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34">
                  <a:extLst>
                    <a:ext uri="{9D8B030D-6E8A-4147-A177-3AD203B41FA5}">
                      <a16:colId xmlns:a16="http://schemas.microsoft.com/office/drawing/2014/main" val="2960359900"/>
                    </a:ext>
                  </a:extLst>
                </a:gridCol>
                <a:gridCol w="990534">
                  <a:extLst>
                    <a:ext uri="{9D8B030D-6E8A-4147-A177-3AD203B41FA5}">
                      <a16:colId xmlns:a16="http://schemas.microsoft.com/office/drawing/2014/main" val="161060541"/>
                    </a:ext>
                  </a:extLst>
                </a:gridCol>
                <a:gridCol w="990534">
                  <a:extLst>
                    <a:ext uri="{9D8B030D-6E8A-4147-A177-3AD203B41FA5}">
                      <a16:colId xmlns:a16="http://schemas.microsoft.com/office/drawing/2014/main" val="1987839314"/>
                    </a:ext>
                  </a:extLst>
                </a:gridCol>
              </a:tblGrid>
              <a:tr h="562964">
                <a:tc>
                  <a:txBody>
                    <a:bodyPr/>
                    <a:lstStyle/>
                    <a:p>
                      <a:r>
                        <a:rPr lang="cs-CZ" sz="1200" smtClean="0"/>
                        <a:t>mužský rod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ženský rod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množné</a:t>
                      </a:r>
                      <a:r>
                        <a:rPr lang="cs-CZ" sz="1200" baseline="0" smtClean="0"/>
                        <a:t> č. </a:t>
                      </a:r>
                      <a:endParaRPr lang="fr-FR" sz="1200" baseline="0" smtClean="0"/>
                    </a:p>
                    <a:p>
                      <a:r>
                        <a:rPr lang="cs-CZ" sz="1200" baseline="0" smtClean="0"/>
                        <a:t>pro oba rody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936200921"/>
                  </a:ext>
                </a:extLst>
              </a:tr>
              <a:tr h="415115">
                <a:tc>
                  <a:txBody>
                    <a:bodyPr/>
                    <a:lstStyle/>
                    <a:p>
                      <a:r>
                        <a:rPr lang="cs-CZ" sz="1200" smtClean="0"/>
                        <a:t>ce/cet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cette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3852605368"/>
                  </a:ext>
                </a:extLst>
              </a:tr>
            </a:tbl>
          </a:graphicData>
        </a:graphic>
      </p:graphicFrame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4011851" y="2743200"/>
            <a:ext cx="2878182" cy="890852"/>
          </a:xfrm>
        </p:spPr>
        <p:txBody>
          <a:bodyPr>
            <a:normAutofit/>
          </a:bodyPr>
          <a:lstStyle/>
          <a:p>
            <a:endParaRPr lang="cs-CZ" smtClean="0"/>
          </a:p>
          <a:p>
            <a:endParaRPr lang="cs-CZ"/>
          </a:p>
          <a:p>
            <a:r>
              <a:rPr lang="cs-CZ" sz="2200" smtClean="0"/>
              <a:t>samostatná</a:t>
            </a:r>
            <a:endParaRPr lang="cs-CZ" sz="2200"/>
          </a:p>
        </p:txBody>
      </p:sp>
      <p:graphicFrame>
        <p:nvGraphicFramePr>
          <p:cNvPr id="20" name="Zástupný symbol pro obsah 1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84762180"/>
              </p:ext>
            </p:extLst>
          </p:nvPr>
        </p:nvGraphicFramePr>
        <p:xfrm>
          <a:off x="4011851" y="3634052"/>
          <a:ext cx="3098076" cy="162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519">
                  <a:extLst>
                    <a:ext uri="{9D8B030D-6E8A-4147-A177-3AD203B41FA5}">
                      <a16:colId xmlns:a16="http://schemas.microsoft.com/office/drawing/2014/main" val="2183068673"/>
                    </a:ext>
                  </a:extLst>
                </a:gridCol>
                <a:gridCol w="774519">
                  <a:extLst>
                    <a:ext uri="{9D8B030D-6E8A-4147-A177-3AD203B41FA5}">
                      <a16:colId xmlns:a16="http://schemas.microsoft.com/office/drawing/2014/main" val="3522439800"/>
                    </a:ext>
                  </a:extLst>
                </a:gridCol>
                <a:gridCol w="774519">
                  <a:extLst>
                    <a:ext uri="{9D8B030D-6E8A-4147-A177-3AD203B41FA5}">
                      <a16:colId xmlns:a16="http://schemas.microsoft.com/office/drawing/2014/main" val="2544670560"/>
                    </a:ext>
                  </a:extLst>
                </a:gridCol>
                <a:gridCol w="774519">
                  <a:extLst>
                    <a:ext uri="{9D8B030D-6E8A-4147-A177-3AD203B41FA5}">
                      <a16:colId xmlns:a16="http://schemas.microsoft.com/office/drawing/2014/main" val="1347767160"/>
                    </a:ext>
                  </a:extLst>
                </a:gridCol>
              </a:tblGrid>
              <a:tr h="407103">
                <a:tc>
                  <a:txBody>
                    <a:bodyPr/>
                    <a:lstStyle/>
                    <a:p>
                      <a:r>
                        <a:rPr lang="cs-CZ" sz="1200" smtClean="0"/>
                        <a:t>mužský r.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ženský r.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mn.č.m.r.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mn.č.ž.r.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246140703"/>
                  </a:ext>
                </a:extLst>
              </a:tr>
              <a:tr h="407103">
                <a:tc>
                  <a:txBody>
                    <a:bodyPr/>
                    <a:lstStyle/>
                    <a:p>
                      <a:r>
                        <a:rPr lang="cs-CZ" sz="1200" smtClean="0"/>
                        <a:t>celui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celle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ceux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celles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2550781039"/>
                  </a:ext>
                </a:extLst>
              </a:tr>
              <a:tr h="407103">
                <a:tc>
                  <a:txBody>
                    <a:bodyPr/>
                    <a:lstStyle/>
                    <a:p>
                      <a:r>
                        <a:rPr lang="cs-CZ" sz="1200" smtClean="0"/>
                        <a:t>celui-ci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celle-ci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ceux-ci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celles-ci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4016219797"/>
                  </a:ext>
                </a:extLst>
              </a:tr>
              <a:tr h="407103">
                <a:tc>
                  <a:txBody>
                    <a:bodyPr/>
                    <a:lstStyle/>
                    <a:p>
                      <a:r>
                        <a:rPr lang="cs-CZ" sz="1200" smtClean="0"/>
                        <a:t>celui-l</a:t>
                      </a:r>
                      <a:r>
                        <a:rPr lang="fr-FR" sz="1200" smtClean="0"/>
                        <a:t>à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celle-l</a:t>
                      </a:r>
                      <a:r>
                        <a:rPr lang="fr-FR" sz="1200" smtClean="0"/>
                        <a:t>à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ceux-l</a:t>
                      </a:r>
                      <a:r>
                        <a:rPr lang="fr-FR" sz="1200" smtClean="0"/>
                        <a:t>à</a:t>
                      </a:r>
                      <a:endParaRPr lang="cs-CZ" sz="120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celles-l</a:t>
                      </a:r>
                      <a:r>
                        <a:rPr lang="fr-FR" sz="1200" smtClean="0"/>
                        <a:t>à</a:t>
                      </a:r>
                      <a:endParaRPr lang="cs-CZ" sz="1200"/>
                    </a:p>
                  </a:txBody>
                  <a:tcPr marL="57150" marR="57150" marT="28575" marB="28575"/>
                </a:tc>
                <a:extLst>
                  <a:ext uri="{0D108BD9-81ED-4DB2-BD59-A6C34878D82A}">
                    <a16:rowId xmlns:a16="http://schemas.microsoft.com/office/drawing/2014/main" val="862400756"/>
                  </a:ext>
                </a:extLst>
              </a:tr>
            </a:tbl>
          </a:graphicData>
        </a:graphic>
      </p:graphicFrame>
      <p:sp>
        <p:nvSpPr>
          <p:cNvPr id="17" name="Zaoblený obdélník 16"/>
          <p:cNvSpPr/>
          <p:nvPr/>
        </p:nvSpPr>
        <p:spPr>
          <a:xfrm>
            <a:off x="714375" y="3529117"/>
            <a:ext cx="2868579" cy="17333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>
                <a:solidFill>
                  <a:schemeClr val="tx1"/>
                </a:solidFill>
              </a:rPr>
              <a:t>ce compte rendu</a:t>
            </a:r>
          </a:p>
          <a:p>
            <a:pPr algn="ctr"/>
            <a:r>
              <a:rPr lang="cs-CZ" sz="1400">
                <a:solidFill>
                  <a:schemeClr val="tx1"/>
                </a:solidFill>
              </a:rPr>
              <a:t>cet ordinateur</a:t>
            </a:r>
          </a:p>
          <a:p>
            <a:pPr algn="ctr"/>
            <a:r>
              <a:rPr lang="cs-CZ" sz="1400">
                <a:solidFill>
                  <a:schemeClr val="tx1"/>
                </a:solidFill>
              </a:rPr>
              <a:t>cette réunion</a:t>
            </a:r>
          </a:p>
          <a:p>
            <a:pPr algn="ctr"/>
            <a:r>
              <a:rPr lang="cs-CZ" sz="1400">
                <a:solidFill>
                  <a:schemeClr val="tx1"/>
                </a:solidFill>
              </a:rPr>
              <a:t>ces produits/agendas/commandes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4091103" y="1352939"/>
            <a:ext cx="3018824" cy="16510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>
                <a:solidFill>
                  <a:schemeClr val="tx1"/>
                </a:solidFill>
              </a:rPr>
              <a:t>Mon stylo est ici. </a:t>
            </a:r>
            <a:r>
              <a:rPr lang="cs-CZ" sz="1400" u="sng">
                <a:solidFill>
                  <a:schemeClr val="tx1"/>
                </a:solidFill>
              </a:rPr>
              <a:t>Celui de </a:t>
            </a:r>
            <a:r>
              <a:rPr lang="cs-CZ" sz="1400">
                <a:solidFill>
                  <a:schemeClr val="tx1"/>
                </a:solidFill>
              </a:rPr>
              <a:t>Martine est l</a:t>
            </a:r>
            <a:r>
              <a:rPr lang="fr-FR" sz="1400">
                <a:solidFill>
                  <a:schemeClr val="tx1"/>
                </a:solidFill>
              </a:rPr>
              <a:t>à</a:t>
            </a:r>
            <a:r>
              <a:rPr lang="cs-CZ" sz="140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cs-CZ" sz="1400">
                <a:solidFill>
                  <a:schemeClr val="tx1"/>
                </a:solidFill>
              </a:rPr>
              <a:t>J´ai lu le rapport, </a:t>
            </a:r>
            <a:r>
              <a:rPr lang="cs-CZ" sz="1400" u="sng">
                <a:solidFill>
                  <a:schemeClr val="tx1"/>
                </a:solidFill>
              </a:rPr>
              <a:t>celui que </a:t>
            </a:r>
            <a:r>
              <a:rPr lang="cs-CZ" sz="1400">
                <a:solidFill>
                  <a:schemeClr val="tx1"/>
                </a:solidFill>
              </a:rPr>
              <a:t>tu </a:t>
            </a:r>
            <a:r>
              <a:rPr lang="cs-CZ" sz="1400">
                <a:solidFill>
                  <a:schemeClr val="tx1"/>
                </a:solidFill>
              </a:rPr>
              <a:t>m´avais </a:t>
            </a:r>
            <a:r>
              <a:rPr lang="cs-CZ" sz="1400">
                <a:solidFill>
                  <a:schemeClr val="tx1"/>
                </a:solidFill>
              </a:rPr>
              <a:t>apporté.</a:t>
            </a:r>
          </a:p>
          <a:p>
            <a:pPr algn="ctr"/>
            <a:endParaRPr lang="cs-CZ" sz="1400">
              <a:solidFill>
                <a:schemeClr val="tx1"/>
              </a:solidFill>
            </a:endParaRPr>
          </a:p>
          <a:p>
            <a:pPr algn="ctr"/>
            <a:r>
              <a:rPr lang="cs-CZ" sz="1400">
                <a:solidFill>
                  <a:schemeClr val="tx1"/>
                </a:solidFill>
              </a:rPr>
              <a:t>Cette analyse est claire mais </a:t>
            </a:r>
            <a:r>
              <a:rPr lang="cs-CZ" sz="1400" u="sng">
                <a:solidFill>
                  <a:schemeClr val="tx1"/>
                </a:solidFill>
              </a:rPr>
              <a:t>celle-l</a:t>
            </a:r>
            <a:r>
              <a:rPr lang="fr-FR" sz="1400" u="sng">
                <a:solidFill>
                  <a:schemeClr val="tx1"/>
                </a:solidFill>
              </a:rPr>
              <a:t>à</a:t>
            </a:r>
            <a:r>
              <a:rPr lang="cs-CZ" sz="1400" u="sng">
                <a:solidFill>
                  <a:schemeClr val="tx1"/>
                </a:solidFill>
              </a:rPr>
              <a:t> </a:t>
            </a:r>
            <a:r>
              <a:rPr lang="cs-CZ" sz="1400">
                <a:solidFill>
                  <a:schemeClr val="tx1"/>
                </a:solidFill>
              </a:rPr>
              <a:t>pas du tout.</a:t>
            </a:r>
          </a:p>
        </p:txBody>
      </p:sp>
    </p:spTree>
    <p:extLst>
      <p:ext uri="{BB962C8B-B14F-4D97-AF65-F5344CB8AC3E}">
        <p14:creationId xmlns:p14="http://schemas.microsoft.com/office/powerpoint/2010/main" val="204947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Ukazovací zájmena středního rodu (formes neutres)</a:t>
            </a:r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14379" y="2000254"/>
            <a:ext cx="6345741" cy="3383509"/>
          </a:xfrm>
        </p:spPr>
        <p:txBody>
          <a:bodyPr>
            <a:noAutofit/>
          </a:bodyPr>
          <a:lstStyle/>
          <a:p>
            <a:r>
              <a:rPr lang="cs-CZ" sz="1750">
                <a:solidFill>
                  <a:srgbClr val="C00000"/>
                </a:solidFill>
              </a:rPr>
              <a:t>ce/c´</a:t>
            </a:r>
            <a:r>
              <a:rPr lang="cs-CZ" sz="1750">
                <a:solidFill>
                  <a:srgbClr val="FF0000"/>
                </a:solidFill>
              </a:rPr>
              <a:t>				</a:t>
            </a:r>
            <a:r>
              <a:rPr lang="cs-CZ" sz="1750"/>
              <a:t>(</a:t>
            </a:r>
            <a:r>
              <a:rPr lang="cs-CZ" sz="1750">
                <a:solidFill>
                  <a:srgbClr val="FF0000"/>
                </a:solidFill>
              </a:rPr>
              <a:t>c´</a:t>
            </a:r>
            <a:r>
              <a:rPr lang="cs-CZ" sz="1750"/>
              <a:t>est, </a:t>
            </a:r>
            <a:r>
              <a:rPr lang="cs-CZ" sz="1750">
                <a:solidFill>
                  <a:srgbClr val="FF0000"/>
                </a:solidFill>
              </a:rPr>
              <a:t>ce</a:t>
            </a:r>
            <a:r>
              <a:rPr lang="cs-CZ" sz="1750"/>
              <a:t> serait,...)</a:t>
            </a:r>
          </a:p>
          <a:p>
            <a:r>
              <a:rPr lang="cs-CZ" sz="1750">
                <a:solidFill>
                  <a:srgbClr val="C00000"/>
                </a:solidFill>
              </a:rPr>
              <a:t>cela, ça</a:t>
            </a:r>
          </a:p>
          <a:p>
            <a:r>
              <a:rPr lang="cs-CZ" sz="1750">
                <a:solidFill>
                  <a:srgbClr val="C00000"/>
                </a:solidFill>
              </a:rPr>
              <a:t>ceci</a:t>
            </a:r>
          </a:p>
          <a:p>
            <a:endParaRPr lang="cs-CZ" sz="1750"/>
          </a:p>
          <a:p>
            <a:pPr marL="28574" indent="0">
              <a:buNone/>
            </a:pPr>
            <a:r>
              <a:rPr lang="cs-CZ" sz="1750" i="1" smtClean="0">
                <a:solidFill>
                  <a:srgbClr val="00B050"/>
                </a:solidFill>
              </a:rPr>
              <a:t>Příklady:</a:t>
            </a:r>
          </a:p>
          <a:p>
            <a:pPr marL="28574" indent="0">
              <a:buNone/>
            </a:pPr>
            <a:r>
              <a:rPr lang="cs-CZ" sz="1750" smtClean="0"/>
              <a:t>Ecoute </a:t>
            </a:r>
            <a:r>
              <a:rPr lang="cs-CZ" sz="1750"/>
              <a:t>bien </a:t>
            </a:r>
            <a:r>
              <a:rPr lang="cs-CZ" sz="1750">
                <a:solidFill>
                  <a:srgbClr val="FF0000"/>
                </a:solidFill>
              </a:rPr>
              <a:t>ceci</a:t>
            </a:r>
            <a:r>
              <a:rPr lang="cs-CZ" sz="1750"/>
              <a:t> : je refuse de faire ce travail.</a:t>
            </a:r>
          </a:p>
          <a:p>
            <a:pPr marL="28574" indent="0">
              <a:buNone/>
            </a:pPr>
            <a:r>
              <a:rPr lang="cs-CZ" sz="1750"/>
              <a:t>Nous avons bien rendez-vous lundi matin ? – Oui, oui, c´est bien </a:t>
            </a:r>
            <a:r>
              <a:rPr lang="cs-CZ" sz="1750">
                <a:solidFill>
                  <a:srgbClr val="FF0000"/>
                </a:solidFill>
              </a:rPr>
              <a:t>cela</a:t>
            </a:r>
            <a:r>
              <a:rPr lang="cs-CZ" sz="1750"/>
              <a:t>.</a:t>
            </a:r>
          </a:p>
          <a:p>
            <a:pPr marL="28574" indent="0">
              <a:buNone/>
            </a:pPr>
            <a:r>
              <a:rPr lang="cs-CZ" sz="1750"/>
              <a:t>Alors, ton entretien avec le chef du personnel, </a:t>
            </a:r>
            <a:r>
              <a:rPr lang="cs-CZ" sz="1750">
                <a:solidFill>
                  <a:srgbClr val="FF0000"/>
                </a:solidFill>
              </a:rPr>
              <a:t>ça</a:t>
            </a:r>
            <a:r>
              <a:rPr lang="cs-CZ" sz="1750"/>
              <a:t> s´est bien passé ?</a:t>
            </a:r>
          </a:p>
        </p:txBody>
      </p:sp>
    </p:spTree>
    <p:extLst>
      <p:ext uri="{BB962C8B-B14F-4D97-AF65-F5344CB8AC3E}">
        <p14:creationId xmlns:p14="http://schemas.microsoft.com/office/powerpoint/2010/main" val="246506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156</TotalTime>
  <Words>294</Words>
  <Application>Microsoft Office PowerPoint</Application>
  <PresentationFormat>Vlastní</PresentationFormat>
  <Paragraphs>133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Corbel</vt:lpstr>
      <vt:lpstr>Základ</vt:lpstr>
      <vt:lpstr>Zájmena </vt:lpstr>
      <vt:lpstr>Osobní zájmena</vt:lpstr>
      <vt:lpstr>Přivlastňovací zájmena</vt:lpstr>
      <vt:lpstr>Přivlastňovací zájmena - použití</vt:lpstr>
      <vt:lpstr>Zapamatujte si:</vt:lpstr>
      <vt:lpstr>Ukazovací zájmena</vt:lpstr>
      <vt:lpstr>Ukazovací zájmena středního rodu (formes neutres)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Zájmena </dc:title>
  <dc:creator>Červenková Marie</dc:creator>
  <cp:lastModifiedBy>Červenková Marie</cp:lastModifiedBy>
  <cp:revision>12</cp:revision>
  <dcterms:created xsi:type="dcterms:W3CDTF">2016-06-29T09:22:33Z</dcterms:created>
  <dcterms:modified xsi:type="dcterms:W3CDTF">2016-12-16T10:16:42Z</dcterms:modified>
</cp:coreProperties>
</file>