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906000" cy="6858000" type="A4"/>
  <p:notesSz cx="6858000" cy="9144000"/>
  <p:defaultTextStyle>
    <a:defPPr>
      <a:defRPr lang="en-US"/>
    </a:defPPr>
    <a:lvl1pPr marL="0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5813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1626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7439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3252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9065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4878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0691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26504" algn="l" defTabSz="51581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1800"/>
        <p:guide pos="2880"/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2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1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4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rgbClr val="FFFFFF"/>
                </a:solidFill>
              </a:defRPr>
            </a:lvl1pPr>
            <a:lvl2pPr marL="386860" indent="0" algn="ctr">
              <a:buNone/>
              <a:defRPr sz="1900"/>
            </a:lvl2pPr>
            <a:lvl3pPr marL="773720" indent="0" algn="ctr">
              <a:buNone/>
              <a:defRPr sz="1900"/>
            </a:lvl3pPr>
            <a:lvl4pPr marL="1160579" indent="0" algn="ctr">
              <a:buNone/>
              <a:defRPr sz="1700"/>
            </a:lvl4pPr>
            <a:lvl5pPr marL="1547439" indent="0" algn="ctr">
              <a:buNone/>
              <a:defRPr sz="1700"/>
            </a:lvl5pPr>
            <a:lvl6pPr marL="1934299" indent="0" algn="ctr">
              <a:buNone/>
              <a:defRPr sz="1700"/>
            </a:lvl6pPr>
            <a:lvl7pPr marL="2321159" indent="0" algn="ctr">
              <a:buNone/>
              <a:defRPr sz="1700"/>
            </a:lvl7pPr>
            <a:lvl8pPr marL="2708018" indent="0" algn="ctr">
              <a:buNone/>
              <a:defRPr sz="1700"/>
            </a:lvl8pPr>
            <a:lvl9pPr marL="3094878" indent="0" algn="ctr">
              <a:buNone/>
              <a:defRPr sz="17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8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97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8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27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51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1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1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900">
                <a:solidFill>
                  <a:schemeClr val="accent1"/>
                </a:solidFill>
              </a:defRPr>
            </a:lvl1pPr>
            <a:lvl2pPr marL="3868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3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05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474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342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2115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080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94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6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73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07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386860" indent="0">
              <a:buNone/>
              <a:defRPr sz="1700" b="1"/>
            </a:lvl2pPr>
            <a:lvl3pPr marL="773720" indent="0">
              <a:buNone/>
              <a:defRPr sz="1500" b="1"/>
            </a:lvl3pPr>
            <a:lvl4pPr marL="1160579" indent="0">
              <a:buNone/>
              <a:defRPr sz="1400" b="1"/>
            </a:lvl4pPr>
            <a:lvl5pPr marL="1547439" indent="0">
              <a:buNone/>
              <a:defRPr sz="1400" b="1"/>
            </a:lvl5pPr>
            <a:lvl6pPr marL="1934299" indent="0">
              <a:buNone/>
              <a:defRPr sz="1400" b="1"/>
            </a:lvl6pPr>
            <a:lvl7pPr marL="2321159" indent="0">
              <a:buNone/>
              <a:defRPr sz="1400" b="1"/>
            </a:lvl7pPr>
            <a:lvl8pPr marL="2708018" indent="0">
              <a:buNone/>
              <a:defRPr sz="1400" b="1"/>
            </a:lvl8pPr>
            <a:lvl9pPr marL="3094878" indent="0">
              <a:buNone/>
              <a:defRPr sz="14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4"/>
            <a:ext cx="3863340" cy="338328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386860" indent="0">
              <a:buNone/>
              <a:defRPr sz="1700" b="1"/>
            </a:lvl2pPr>
            <a:lvl3pPr marL="773720" indent="0">
              <a:buNone/>
              <a:defRPr sz="1500" b="1"/>
            </a:lvl3pPr>
            <a:lvl4pPr marL="1160579" indent="0">
              <a:buNone/>
              <a:defRPr sz="1400" b="1"/>
            </a:lvl4pPr>
            <a:lvl5pPr marL="1547439" indent="0">
              <a:buNone/>
              <a:defRPr sz="1400" b="1"/>
            </a:lvl5pPr>
            <a:lvl6pPr marL="1934299" indent="0">
              <a:buNone/>
              <a:defRPr sz="1400" b="1"/>
            </a:lvl6pPr>
            <a:lvl7pPr marL="2321159" indent="0">
              <a:buNone/>
              <a:defRPr sz="1400" b="1"/>
            </a:lvl7pPr>
            <a:lvl8pPr marL="2708018" indent="0">
              <a:buNone/>
              <a:defRPr sz="1400" b="1"/>
            </a:lvl8pPr>
            <a:lvl9pPr marL="3094878" indent="0">
              <a:buNone/>
              <a:defRPr sz="14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13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5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45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46"/>
              </a:spcBef>
              <a:buNone/>
              <a:defRPr sz="1400"/>
            </a:lvl1pPr>
            <a:lvl2pPr marL="386860" indent="0">
              <a:buNone/>
              <a:defRPr sz="1000"/>
            </a:lvl2pPr>
            <a:lvl3pPr marL="773720" indent="0">
              <a:buNone/>
              <a:defRPr sz="800"/>
            </a:lvl3pPr>
            <a:lvl4pPr marL="1160579" indent="0">
              <a:buNone/>
              <a:defRPr sz="800"/>
            </a:lvl4pPr>
            <a:lvl5pPr marL="1547439" indent="0">
              <a:buNone/>
              <a:defRPr sz="800"/>
            </a:lvl5pPr>
            <a:lvl6pPr marL="1934299" indent="0">
              <a:buNone/>
              <a:defRPr sz="800"/>
            </a:lvl6pPr>
            <a:lvl7pPr marL="2321159" indent="0">
              <a:buNone/>
              <a:defRPr sz="800"/>
            </a:lvl7pPr>
            <a:lvl8pPr marL="2708018" indent="0">
              <a:buNone/>
              <a:defRPr sz="800"/>
            </a:lvl8pPr>
            <a:lvl9pPr marL="3094878" indent="0">
              <a:buNone/>
              <a:defRPr sz="8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87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309488" tIns="206325" anchor="t">
            <a:normAutofit/>
          </a:bodyPr>
          <a:lstStyle>
            <a:lvl1pPr marL="0" indent="0">
              <a:buNone/>
              <a:defRPr sz="2400"/>
            </a:lvl1pPr>
            <a:lvl2pPr marL="386860" indent="0">
              <a:buNone/>
              <a:defRPr sz="2400"/>
            </a:lvl2pPr>
            <a:lvl3pPr marL="773720" indent="0">
              <a:buNone/>
              <a:defRPr sz="2000"/>
            </a:lvl3pPr>
            <a:lvl4pPr marL="1160579" indent="0">
              <a:buNone/>
              <a:defRPr sz="1700"/>
            </a:lvl4pPr>
            <a:lvl5pPr marL="1547439" indent="0">
              <a:buNone/>
              <a:defRPr sz="1700"/>
            </a:lvl5pPr>
            <a:lvl6pPr marL="1934299" indent="0">
              <a:buNone/>
              <a:defRPr sz="1700"/>
            </a:lvl6pPr>
            <a:lvl7pPr marL="2321159" indent="0">
              <a:buNone/>
              <a:defRPr sz="1700"/>
            </a:lvl7pPr>
            <a:lvl8pPr marL="2708018" indent="0">
              <a:buNone/>
              <a:defRPr sz="1700"/>
            </a:lvl8pPr>
            <a:lvl9pPr marL="3094878" indent="0">
              <a:buNone/>
              <a:defRPr sz="17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46"/>
              </a:spcBef>
              <a:buNone/>
              <a:defRPr sz="1400"/>
            </a:lvl1pPr>
            <a:lvl2pPr marL="386860" indent="0">
              <a:buNone/>
              <a:defRPr sz="1000"/>
            </a:lvl2pPr>
            <a:lvl3pPr marL="773720" indent="0">
              <a:buNone/>
              <a:defRPr sz="800"/>
            </a:lvl3pPr>
            <a:lvl4pPr marL="1160579" indent="0">
              <a:buNone/>
              <a:defRPr sz="800"/>
            </a:lvl4pPr>
            <a:lvl5pPr marL="1547439" indent="0">
              <a:buNone/>
              <a:defRPr sz="800"/>
            </a:lvl5pPr>
            <a:lvl6pPr marL="1934299" indent="0">
              <a:buNone/>
              <a:defRPr sz="800"/>
            </a:lvl6pPr>
            <a:lvl7pPr marL="2321159" indent="0">
              <a:buNone/>
              <a:defRPr sz="800"/>
            </a:lvl7pPr>
            <a:lvl8pPr marL="2708018" indent="0">
              <a:buNone/>
              <a:defRPr sz="800"/>
            </a:lvl8pPr>
            <a:lvl9pPr marL="3094878" indent="0">
              <a:buNone/>
              <a:defRPr sz="8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60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2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103163" tIns="51581" rIns="103163" bIns="51581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9" y="2057400"/>
            <a:ext cx="8021707" cy="4038600"/>
          </a:xfrm>
          <a:prstGeom prst="rect">
            <a:avLst/>
          </a:prstGeom>
        </p:spPr>
        <p:txBody>
          <a:bodyPr vert="horz" lIns="103163" tIns="51581" rIns="103163" bIns="51581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30"/>
            <a:ext cx="1892373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83B1492-2AEC-480D-972C-1514E4B5779A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30"/>
            <a:ext cx="3833192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30"/>
            <a:ext cx="1386302" cy="365125"/>
          </a:xfrm>
          <a:prstGeom prst="rect">
            <a:avLst/>
          </a:prstGeom>
        </p:spPr>
        <p:txBody>
          <a:bodyPr vert="horz" lIns="103163" tIns="51581" rIns="103163" bIns="51581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2794E728-C9CE-496E-9C29-372F23A3C4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39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3720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93430" indent="-154744" algn="l" defTabSz="773720" rtl="0" eaLnBrk="1" latinLnBrk="0" hangingPunct="1">
        <a:lnSpc>
          <a:spcPct val="90000"/>
        </a:lnSpc>
        <a:spcBef>
          <a:spcPts val="1185"/>
        </a:spcBef>
        <a:buClr>
          <a:schemeClr val="accent1"/>
        </a:buClr>
        <a:buSzPct val="80000"/>
        <a:buFont typeface="Corbel" pitchFamily="34" charset="0"/>
        <a:buChar char="•"/>
        <a:defRPr sz="19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86860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7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618976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51092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83207" indent="-154744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353840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607685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861530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115375" indent="-193430" algn="l" defTabSz="773720" rtl="0" eaLnBrk="1" latinLnBrk="0" hangingPunct="1">
        <a:lnSpc>
          <a:spcPct val="90000"/>
        </a:lnSpc>
        <a:spcBef>
          <a:spcPts val="169"/>
        </a:spcBef>
        <a:spcAft>
          <a:spcPts val="338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686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3720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057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743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429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1159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08018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94878" algn="l" defTabSz="77372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smtClean="0"/>
              <a:t>le Futur </a:t>
            </a:r>
            <a:r>
              <a:rPr lang="cs-CZ" sz="5400" dirty="0" err="1" smtClean="0"/>
              <a:t>antérieur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36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412749" y="1783081"/>
            <a:ext cx="10695610" cy="5332513"/>
          </a:xfrm>
        </p:spPr>
        <p:txBody>
          <a:bodyPr/>
          <a:lstStyle/>
          <a:p>
            <a:pPr marL="51581" indent="0" algn="ctr">
              <a:buNone/>
            </a:pPr>
            <a:endParaRPr lang="cs-CZ"/>
          </a:p>
          <a:p>
            <a:pPr marL="51581" indent="0" algn="ctr">
              <a:buNone/>
            </a:pPr>
            <a:endParaRPr lang="cs-CZ" sz="6800">
              <a:solidFill>
                <a:schemeClr val="accent2"/>
              </a:solidFill>
            </a:endParaRPr>
          </a:p>
          <a:p>
            <a:pPr marL="51581" indent="0" algn="ctr">
              <a:buNone/>
            </a:pPr>
            <a:endParaRPr lang="cs-CZ" sz="6800">
              <a:solidFill>
                <a:schemeClr val="accent2"/>
              </a:solidFill>
            </a:endParaRPr>
          </a:p>
          <a:p>
            <a:pPr marL="51581" indent="0" algn="ctr">
              <a:buNone/>
            </a:pPr>
            <a:r>
              <a:rPr lang="cs-CZ" sz="4100"/>
              <a:t>je </a:t>
            </a:r>
            <a:r>
              <a:rPr lang="cs-CZ" sz="4100">
                <a:solidFill>
                  <a:schemeClr val="accent2"/>
                </a:solidFill>
              </a:rPr>
              <a:t>serai rentré(e)</a:t>
            </a:r>
          </a:p>
          <a:p>
            <a:pPr marL="51581" indent="0" algn="ctr">
              <a:buNone/>
            </a:pPr>
            <a:r>
              <a:rPr lang="cs-CZ" sz="4100"/>
              <a:t>nous</a:t>
            </a:r>
            <a:r>
              <a:rPr lang="cs-CZ" sz="4100">
                <a:solidFill>
                  <a:schemeClr val="accent2"/>
                </a:solidFill>
              </a:rPr>
              <a:t> aurons commandé</a:t>
            </a:r>
          </a:p>
          <a:p>
            <a:pPr marL="51581" indent="0">
              <a:buNone/>
            </a:pPr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1151671" y="2345104"/>
            <a:ext cx="3056365" cy="175297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/>
            <a:r>
              <a:rPr lang="cs-CZ" sz="3200"/>
              <a:t>futur simple </a:t>
            </a:r>
          </a:p>
          <a:p>
            <a:pPr algn="ctr"/>
            <a:r>
              <a:rPr lang="cs-CZ" sz="3200"/>
              <a:t>de l´auxiliaire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5585214" y="2345103"/>
            <a:ext cx="2766431" cy="175297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/>
            <a:r>
              <a:rPr lang="cs-CZ" sz="3200"/>
              <a:t>participe passé</a:t>
            </a:r>
          </a:p>
        </p:txBody>
      </p:sp>
      <p:sp>
        <p:nvSpPr>
          <p:cNvPr id="6" name="Ovál 5"/>
          <p:cNvSpPr/>
          <p:nvPr/>
        </p:nvSpPr>
        <p:spPr>
          <a:xfrm>
            <a:off x="4667095" y="2927194"/>
            <a:ext cx="579864" cy="6423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0" anchor="ctr"/>
          <a:lstStyle/>
          <a:p>
            <a:pPr algn="ctr"/>
            <a:r>
              <a:rPr lang="cs-CZ" sz="4500">
                <a:solidFill>
                  <a:schemeClr val="accent2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67391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Emploi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7895" y="1858657"/>
            <a:ext cx="8652588" cy="4638658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0070C0"/>
                </a:solidFill>
              </a:rPr>
              <a:t>pour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désigner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un</a:t>
            </a:r>
            <a:r>
              <a:rPr lang="cs-CZ" dirty="0" smtClean="0">
                <a:solidFill>
                  <a:srgbClr val="0070C0"/>
                </a:solidFill>
              </a:rPr>
              <a:t> fait qui sera accompli </a:t>
            </a:r>
            <a:r>
              <a:rPr lang="cs-CZ" dirty="0" err="1" smtClean="0">
                <a:solidFill>
                  <a:srgbClr val="0070C0"/>
                </a:solidFill>
              </a:rPr>
              <a:t>dans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le</a:t>
            </a:r>
            <a:r>
              <a:rPr lang="cs-CZ" dirty="0" smtClean="0">
                <a:solidFill>
                  <a:srgbClr val="0070C0"/>
                </a:solidFill>
              </a:rPr>
              <a:t> futur</a:t>
            </a:r>
          </a:p>
          <a:p>
            <a:pPr marL="51581" indent="0">
              <a:buNone/>
            </a:pPr>
            <a:endParaRPr lang="cs-CZ" dirty="0"/>
          </a:p>
          <a:p>
            <a:pPr marL="51581" indent="0">
              <a:buNone/>
            </a:pPr>
            <a:r>
              <a:rPr lang="cs-CZ" i="1" dirty="0" err="1" smtClean="0"/>
              <a:t>Le</a:t>
            </a:r>
            <a:r>
              <a:rPr lang="cs-CZ" i="1" dirty="0" smtClean="0"/>
              <a:t> 30 </a:t>
            </a:r>
            <a:r>
              <a:rPr lang="cs-CZ" i="1" dirty="0" err="1" smtClean="0"/>
              <a:t>octobre</a:t>
            </a:r>
            <a:r>
              <a:rPr lang="cs-CZ" i="1" dirty="0" smtClean="0"/>
              <a:t>, on </a:t>
            </a:r>
            <a:r>
              <a:rPr lang="cs-CZ" i="1" dirty="0" smtClean="0">
                <a:solidFill>
                  <a:schemeClr val="accent2"/>
                </a:solidFill>
              </a:rPr>
              <a:t>aura </a:t>
            </a:r>
            <a:r>
              <a:rPr lang="cs-CZ" i="1" dirty="0" err="1" smtClean="0">
                <a:solidFill>
                  <a:schemeClr val="accent2"/>
                </a:solidFill>
              </a:rPr>
              <a:t>fini</a:t>
            </a:r>
            <a:r>
              <a:rPr lang="cs-CZ" i="1" dirty="0" smtClean="0">
                <a:solidFill>
                  <a:schemeClr val="accent2"/>
                </a:solidFill>
              </a:rPr>
              <a:t> </a:t>
            </a:r>
            <a:r>
              <a:rPr lang="cs-CZ" i="1" dirty="0" err="1" smtClean="0"/>
              <a:t>ce</a:t>
            </a:r>
            <a:r>
              <a:rPr lang="cs-CZ" i="1" dirty="0" smtClean="0"/>
              <a:t> projet.</a:t>
            </a:r>
          </a:p>
          <a:p>
            <a:pPr marL="51581" indent="0">
              <a:buNone/>
            </a:pPr>
            <a:r>
              <a:rPr lang="cs-CZ" i="1" dirty="0" smtClean="0"/>
              <a:t>La </a:t>
            </a:r>
            <a:r>
              <a:rPr lang="cs-CZ" i="1" dirty="0" err="1" smtClean="0"/>
              <a:t>dette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si grande </a:t>
            </a:r>
            <a:r>
              <a:rPr lang="cs-CZ" i="1" dirty="0" err="1" smtClean="0"/>
              <a:t>qu´on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n´aura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jamais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fini</a:t>
            </a:r>
            <a:r>
              <a:rPr lang="cs-CZ" i="1" dirty="0" smtClean="0"/>
              <a:t> de la </a:t>
            </a:r>
            <a:r>
              <a:rPr lang="cs-CZ" i="1" dirty="0" err="1" smtClean="0"/>
              <a:t>payer</a:t>
            </a:r>
            <a:r>
              <a:rPr lang="cs-CZ" i="1" dirty="0" smtClean="0"/>
              <a:t>.</a:t>
            </a:r>
          </a:p>
          <a:p>
            <a:pPr marL="51581" indent="0">
              <a:buNone/>
            </a:pPr>
            <a:endParaRPr lang="cs-CZ" i="1" dirty="0"/>
          </a:p>
          <a:p>
            <a:r>
              <a:rPr lang="cs-CZ" dirty="0" err="1" smtClean="0">
                <a:solidFill>
                  <a:srgbClr val="0070C0"/>
                </a:solidFill>
              </a:rPr>
              <a:t>pour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exprimer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l´antériorité</a:t>
            </a:r>
            <a:r>
              <a:rPr lang="cs-CZ" dirty="0" smtClean="0">
                <a:solidFill>
                  <a:srgbClr val="0070C0"/>
                </a:solidFill>
              </a:rPr>
              <a:t> par </a:t>
            </a:r>
            <a:r>
              <a:rPr lang="cs-CZ" dirty="0" err="1" smtClean="0">
                <a:solidFill>
                  <a:srgbClr val="0070C0"/>
                </a:solidFill>
              </a:rPr>
              <a:t>rapport</a:t>
            </a:r>
            <a:r>
              <a:rPr lang="cs-CZ" dirty="0" smtClean="0">
                <a:solidFill>
                  <a:srgbClr val="0070C0"/>
                </a:solidFill>
              </a:rPr>
              <a:t> au futur</a:t>
            </a:r>
          </a:p>
          <a:p>
            <a:pPr marL="51581" indent="0">
              <a:buNone/>
            </a:pPr>
            <a:endParaRPr lang="cs-CZ" dirty="0"/>
          </a:p>
          <a:p>
            <a:pPr marL="51581" indent="0">
              <a:buNone/>
            </a:pPr>
            <a:r>
              <a:rPr lang="cs-CZ" i="1" dirty="0" err="1" smtClean="0"/>
              <a:t>Quand</a:t>
            </a:r>
            <a:r>
              <a:rPr lang="cs-CZ" i="1" dirty="0" smtClean="0"/>
              <a:t> vous </a:t>
            </a:r>
            <a:r>
              <a:rPr lang="cs-CZ" i="1" dirty="0" err="1" smtClean="0">
                <a:solidFill>
                  <a:srgbClr val="C00000"/>
                </a:solidFill>
              </a:rPr>
              <a:t>aurez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fr-FR" i="1" dirty="0" smtClean="0">
                <a:solidFill>
                  <a:srgbClr val="C00000"/>
                </a:solidFill>
              </a:rPr>
              <a:t>reçu </a:t>
            </a:r>
            <a:r>
              <a:rPr lang="fr-FR" i="1" dirty="0"/>
              <a:t>votre code d'activation, vous pourrez envoyer votre premier </a:t>
            </a:r>
            <a:r>
              <a:rPr lang="fr-FR" i="1" dirty="0" smtClean="0"/>
              <a:t>viremen</a:t>
            </a:r>
            <a:r>
              <a:rPr lang="cs-CZ" i="1" dirty="0" smtClean="0"/>
              <a:t>t.</a:t>
            </a:r>
          </a:p>
          <a:p>
            <a:pPr marL="51581" indent="0">
              <a:buNone/>
            </a:pPr>
            <a:r>
              <a:rPr lang="fr-FR" i="1" dirty="0"/>
              <a:t>Une fois que vous </a:t>
            </a:r>
            <a:r>
              <a:rPr lang="fr-FR" i="1" dirty="0">
                <a:solidFill>
                  <a:srgbClr val="C00000"/>
                </a:solidFill>
              </a:rPr>
              <a:t>aurez envoyé </a:t>
            </a:r>
            <a:r>
              <a:rPr lang="fr-FR" i="1" dirty="0"/>
              <a:t>un </a:t>
            </a:r>
            <a:r>
              <a:rPr lang="fr-FR" b="1" i="1" dirty="0"/>
              <a:t>p</a:t>
            </a:r>
            <a:r>
              <a:rPr lang="fr-FR" i="1" dirty="0"/>
              <a:t>roduit dans votre panier, l'adresse de livraison nous aidera à calculer automatiquement les frais </a:t>
            </a:r>
            <a:r>
              <a:rPr lang="fr-FR" i="1" dirty="0" smtClean="0"/>
              <a:t>d'expédition</a:t>
            </a:r>
            <a:r>
              <a:rPr lang="cs-CZ" i="1" dirty="0" smtClean="0"/>
              <a:t>.</a:t>
            </a:r>
          </a:p>
          <a:p>
            <a:pPr marL="51581" indent="0">
              <a:buNone/>
            </a:pPr>
            <a:endParaRPr lang="cs-CZ" dirty="0" smtClean="0"/>
          </a:p>
          <a:p>
            <a:pPr marL="51581" indent="0">
              <a:buNone/>
            </a:pPr>
            <a:endParaRPr lang="fr-FR" dirty="0"/>
          </a:p>
          <a:p>
            <a:pPr marL="5158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65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une hypothèse à propos d'un événement déjà </a:t>
            </a:r>
            <a:r>
              <a:rPr lang="fr-FR" dirty="0" smtClean="0">
                <a:solidFill>
                  <a:srgbClr val="0070C0"/>
                </a:solidFill>
              </a:rPr>
              <a:t>passé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(probabilité)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 smtClean="0">
              <a:solidFill>
                <a:srgbClr val="0070C0"/>
              </a:solidFill>
            </a:endParaRPr>
          </a:p>
          <a:p>
            <a:pPr marL="51581" indent="0">
              <a:buNone/>
            </a:pPr>
            <a:r>
              <a:rPr lang="cs-CZ" i="1" dirty="0" err="1" smtClean="0"/>
              <a:t>Le</a:t>
            </a:r>
            <a:r>
              <a:rPr lang="cs-CZ" i="1" dirty="0" smtClean="0"/>
              <a:t> gouvernement </a:t>
            </a:r>
            <a:r>
              <a:rPr lang="cs-CZ" i="1" dirty="0" smtClean="0">
                <a:solidFill>
                  <a:srgbClr val="C00000"/>
                </a:solidFill>
              </a:rPr>
              <a:t>aura </a:t>
            </a:r>
            <a:r>
              <a:rPr lang="cs-CZ" i="1" dirty="0" err="1" smtClean="0">
                <a:solidFill>
                  <a:srgbClr val="C00000"/>
                </a:solidFill>
              </a:rPr>
              <a:t>renoncé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fr-FR" i="1" dirty="0" smtClean="0"/>
              <a:t>à</a:t>
            </a:r>
            <a:r>
              <a:rPr lang="cs-CZ" i="1" dirty="0" smtClean="0"/>
              <a:t> </a:t>
            </a:r>
            <a:r>
              <a:rPr lang="cs-CZ" i="1" dirty="0" err="1" smtClean="0"/>
              <a:t>alourdir</a:t>
            </a:r>
            <a:r>
              <a:rPr lang="cs-CZ" i="1" dirty="0" smtClean="0"/>
              <a:t> la taxe </a:t>
            </a:r>
            <a:r>
              <a:rPr lang="cs-CZ" i="1" dirty="0" err="1" smtClean="0"/>
              <a:t>sur</a:t>
            </a:r>
            <a:r>
              <a:rPr lang="cs-CZ" i="1" dirty="0" smtClean="0"/>
              <a:t> les </a:t>
            </a:r>
            <a:r>
              <a:rPr lang="cs-CZ" i="1" dirty="0" err="1" smtClean="0"/>
              <a:t>carburants</a:t>
            </a:r>
            <a:r>
              <a:rPr lang="cs-CZ" i="1" dirty="0" smtClean="0"/>
              <a:t>.</a:t>
            </a:r>
          </a:p>
          <a:p>
            <a:pPr marL="51581" indent="0">
              <a:buNone/>
            </a:pPr>
            <a:r>
              <a:rPr lang="cs-CZ" i="1" dirty="0" err="1" smtClean="0"/>
              <a:t>Il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C00000"/>
                </a:solidFill>
              </a:rPr>
              <a:t>aura</a:t>
            </a:r>
            <a:r>
              <a:rPr lang="cs-CZ" i="1" dirty="0" smtClean="0"/>
              <a:t> </a:t>
            </a:r>
            <a:r>
              <a:rPr lang="cs-CZ" i="1" dirty="0" err="1" smtClean="0"/>
              <a:t>certainement</a:t>
            </a:r>
            <a:r>
              <a:rPr lang="cs-CZ" i="1" dirty="0" smtClean="0"/>
              <a:t> </a:t>
            </a:r>
            <a:r>
              <a:rPr lang="cs-CZ" i="1" dirty="0" err="1" smtClean="0">
                <a:solidFill>
                  <a:srgbClr val="C00000"/>
                </a:solidFill>
              </a:rPr>
              <a:t>réservé</a:t>
            </a:r>
            <a:r>
              <a:rPr lang="cs-CZ" i="1" dirty="0" smtClean="0">
                <a:solidFill>
                  <a:srgbClr val="C00000"/>
                </a:solidFill>
              </a:rPr>
              <a:t> </a:t>
            </a:r>
            <a:r>
              <a:rPr lang="cs-CZ" i="1" dirty="0" smtClean="0"/>
              <a:t>la </a:t>
            </a:r>
            <a:r>
              <a:rPr lang="cs-CZ" i="1" dirty="0" err="1" smtClean="0"/>
              <a:t>salle</a:t>
            </a:r>
            <a:r>
              <a:rPr lang="cs-CZ" i="1" dirty="0" smtClean="0"/>
              <a:t> de réunion.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3151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/>
              <a:t>Pour </a:t>
            </a:r>
            <a:r>
              <a:rPr lang="cs-CZ" sz="3200" dirty="0" err="1"/>
              <a:t>exprimer</a:t>
            </a:r>
            <a:r>
              <a:rPr lang="cs-CZ" sz="3200" dirty="0"/>
              <a:t> </a:t>
            </a:r>
            <a:r>
              <a:rPr lang="cs-CZ" sz="3200" dirty="0" err="1"/>
              <a:t>l´antériorité</a:t>
            </a:r>
            <a:r>
              <a:rPr lang="cs-CZ" sz="3200" dirty="0"/>
              <a:t> </a:t>
            </a:r>
            <a:r>
              <a:rPr lang="cs-CZ" sz="3200" dirty="0" err="1"/>
              <a:t>d´un</a:t>
            </a:r>
            <a:r>
              <a:rPr lang="cs-CZ" sz="3200" dirty="0"/>
              <a:t> fait, </a:t>
            </a:r>
            <a:r>
              <a:rPr lang="cs-CZ" sz="3200" dirty="0" err="1"/>
              <a:t>le</a:t>
            </a:r>
            <a:r>
              <a:rPr lang="cs-CZ" sz="3200" dirty="0"/>
              <a:t> futur </a:t>
            </a:r>
            <a:r>
              <a:rPr lang="cs-CZ" sz="3200" dirty="0" err="1"/>
              <a:t>antérieur</a:t>
            </a:r>
            <a:r>
              <a:rPr lang="cs-CZ" sz="3200" dirty="0"/>
              <a:t> </a:t>
            </a:r>
            <a:r>
              <a:rPr lang="cs-CZ" sz="3200" dirty="0" err="1"/>
              <a:t>est</a:t>
            </a:r>
            <a:r>
              <a:rPr lang="cs-CZ" sz="3200" dirty="0"/>
              <a:t> </a:t>
            </a:r>
            <a:r>
              <a:rPr lang="cs-CZ" sz="3200" dirty="0" err="1"/>
              <a:t>souvent</a:t>
            </a:r>
            <a:r>
              <a:rPr lang="cs-CZ" sz="3200" dirty="0"/>
              <a:t> </a:t>
            </a:r>
            <a:r>
              <a:rPr lang="cs-CZ" sz="3200" dirty="0" err="1"/>
              <a:t>utilisé</a:t>
            </a:r>
            <a:r>
              <a:rPr lang="cs-CZ" sz="3200" dirty="0"/>
              <a:t> </a:t>
            </a:r>
            <a:r>
              <a:rPr lang="cs-CZ" sz="3200" dirty="0" err="1"/>
              <a:t>apr</a:t>
            </a:r>
            <a:r>
              <a:rPr lang="fr-FR" sz="3200" dirty="0"/>
              <a:t>è</a:t>
            </a:r>
            <a:r>
              <a:rPr lang="cs-CZ" sz="3200" dirty="0"/>
              <a:t>s les </a:t>
            </a:r>
            <a:r>
              <a:rPr lang="cs-CZ" sz="3200" dirty="0" err="1"/>
              <a:t>expressions</a:t>
            </a:r>
            <a:r>
              <a:rPr lang="cs-CZ" sz="3200" dirty="0"/>
              <a:t>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quand</a:t>
            </a:r>
          </a:p>
          <a:p>
            <a:r>
              <a:rPr lang="cs-CZ" smtClean="0"/>
              <a:t>une fois que</a:t>
            </a:r>
          </a:p>
          <a:p>
            <a:r>
              <a:rPr lang="cs-CZ" smtClean="0"/>
              <a:t>d</a:t>
            </a:r>
            <a:r>
              <a:rPr lang="fr-FR" smtClean="0"/>
              <a:t>è</a:t>
            </a:r>
            <a:r>
              <a:rPr lang="cs-CZ" smtClean="0"/>
              <a:t>s que</a:t>
            </a:r>
          </a:p>
          <a:p>
            <a:r>
              <a:rPr lang="cs-CZ" smtClean="0"/>
              <a:t>aussit</a:t>
            </a:r>
            <a:r>
              <a:rPr lang="fr-FR" smtClean="0"/>
              <a:t>ô</a:t>
            </a:r>
            <a:r>
              <a:rPr lang="cs-CZ" smtClean="0"/>
              <a:t>t que</a:t>
            </a:r>
          </a:p>
          <a:p>
            <a:endParaRPr lang="cs-CZ"/>
          </a:p>
          <a:p>
            <a:pPr marL="51581" indent="0">
              <a:buNone/>
            </a:pPr>
            <a:r>
              <a:rPr lang="fr-FR" i="1">
                <a:solidFill>
                  <a:srgbClr val="002060"/>
                </a:solidFill>
              </a:rPr>
              <a:t>Aussitôt que </a:t>
            </a:r>
            <a:r>
              <a:rPr lang="fr-FR" i="1">
                <a:solidFill>
                  <a:srgbClr val="C00000"/>
                </a:solidFill>
              </a:rPr>
              <a:t>vous</a:t>
            </a:r>
            <a:r>
              <a:rPr lang="fr-FR" i="1"/>
              <a:t> </a:t>
            </a:r>
            <a:r>
              <a:rPr lang="fr-FR" i="1">
                <a:solidFill>
                  <a:srgbClr val="C00000"/>
                </a:solidFill>
              </a:rPr>
              <a:t>aurez ouvert </a:t>
            </a:r>
            <a:r>
              <a:rPr lang="fr-FR" i="1"/>
              <a:t>un compte, le paiement sera automatiquement transféré sur votre </a:t>
            </a:r>
            <a:r>
              <a:rPr lang="fr-FR" i="1" smtClean="0"/>
              <a:t>compte</a:t>
            </a:r>
            <a:r>
              <a:rPr lang="cs-CZ" i="1" smtClean="0"/>
              <a:t>.</a:t>
            </a:r>
          </a:p>
          <a:p>
            <a:pPr marL="51581" indent="0">
              <a:buNone/>
            </a:pPr>
            <a:r>
              <a:rPr lang="fr-FR" i="1"/>
              <a:t>Je vous donnerai systématiquement une date et </a:t>
            </a:r>
            <a:r>
              <a:rPr lang="fr-FR" i="1" smtClean="0"/>
              <a:t>heure</a:t>
            </a:r>
            <a:r>
              <a:rPr lang="cs-CZ" i="1" smtClean="0"/>
              <a:t> </a:t>
            </a:r>
            <a:r>
              <a:rPr lang="fr-FR" i="1" smtClean="0"/>
              <a:t>de </a:t>
            </a:r>
            <a:r>
              <a:rPr lang="fr-FR" i="1"/>
              <a:t>livraison </a:t>
            </a:r>
            <a:r>
              <a:rPr lang="fr-FR" i="1">
                <a:solidFill>
                  <a:srgbClr val="002060"/>
                </a:solidFill>
              </a:rPr>
              <a:t>dès que </a:t>
            </a:r>
            <a:r>
              <a:rPr lang="fr-FR" i="1">
                <a:solidFill>
                  <a:srgbClr val="C00000"/>
                </a:solidFill>
              </a:rPr>
              <a:t>j'aurai reçu </a:t>
            </a:r>
            <a:r>
              <a:rPr lang="fr-FR" i="1"/>
              <a:t>votre document et que </a:t>
            </a:r>
            <a:r>
              <a:rPr lang="fr-FR" i="1">
                <a:solidFill>
                  <a:srgbClr val="C00000"/>
                </a:solidFill>
              </a:rPr>
              <a:t>nous nous serons mis d'accord </a:t>
            </a:r>
            <a:r>
              <a:rPr lang="fr-FR" i="1"/>
              <a:t>sur le prix.</a:t>
            </a:r>
          </a:p>
          <a:p>
            <a:pPr marL="51581" indent="0">
              <a:buNone/>
            </a:pP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8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41</TotalTime>
  <Words>205</Words>
  <Application>Microsoft Office PowerPoint</Application>
  <PresentationFormat>A4 (210 × 297 mm)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Corbel</vt:lpstr>
      <vt:lpstr>Základ</vt:lpstr>
      <vt:lpstr>le Futur antérieur</vt:lpstr>
      <vt:lpstr>Formation</vt:lpstr>
      <vt:lpstr>Emploi</vt:lpstr>
      <vt:lpstr>Prezentace aplikace PowerPoint</vt:lpstr>
      <vt:lpstr>Pour exprimer l´antériorité d´un fait, le futur antérieur est souvent utilisé après les expressions 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 antérieur</dc:title>
  <dc:creator>Červenková Marie</dc:creator>
  <cp:lastModifiedBy>Červenková Marie</cp:lastModifiedBy>
  <cp:revision>8</cp:revision>
  <dcterms:created xsi:type="dcterms:W3CDTF">2016-08-15T10:48:55Z</dcterms:created>
  <dcterms:modified xsi:type="dcterms:W3CDTF">2016-12-16T10:28:08Z</dcterms:modified>
</cp:coreProperties>
</file>