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0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10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0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11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8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04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33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56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4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55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9DC36D9-A964-4EB4-8E8F-A915CDFFB666}" type="datetimeFigureOut">
              <a:rPr lang="cs-CZ" smtClean="0"/>
              <a:t>16. 12. 2016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FBB8CEC-DB79-4A72-854F-C3CE0B0BBE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27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L’IMPARFAIT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"/>
    </mc:Choice>
    <mc:Fallback xmlns="">
      <p:transition spd="slow" advTm="8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586" y="583348"/>
            <a:ext cx="7406640" cy="563137"/>
          </a:xfrm>
        </p:spPr>
        <p:txBody>
          <a:bodyPr>
            <a:normAutofit fontScale="90000"/>
          </a:bodyPr>
          <a:lstStyle/>
          <a:p>
            <a:r>
              <a:rPr lang="cs-CZ" sz="4400" smtClean="0"/>
              <a:t>Tvoření</a:t>
            </a:r>
            <a:endParaRPr lang="cs-CZ" sz="4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449659"/>
            <a:ext cx="7404653" cy="5084956"/>
          </a:xfrm>
        </p:spPr>
        <p:txBody>
          <a:bodyPr/>
          <a:lstStyle/>
          <a:p>
            <a:pPr marL="34290" indent="0">
              <a:buNone/>
            </a:pPr>
            <a:r>
              <a:rPr lang="cs-CZ" sz="3600" smtClean="0"/>
              <a:t>od 1. os. pl. přít. času</a:t>
            </a:r>
          </a:p>
          <a:p>
            <a:pPr marL="34290" indent="0">
              <a:buNone/>
            </a:pPr>
            <a:r>
              <a:rPr lang="cs-CZ" sz="3600" smtClean="0"/>
              <a:t>nous</a:t>
            </a:r>
            <a:r>
              <a:rPr lang="cs-CZ" sz="3600" smtClean="0">
                <a:solidFill>
                  <a:srgbClr val="FF0000"/>
                </a:solidFill>
              </a:rPr>
              <a:t> </a:t>
            </a:r>
            <a:r>
              <a:rPr lang="cs-CZ" sz="3600" smtClean="0">
                <a:solidFill>
                  <a:srgbClr val="C00000"/>
                </a:solidFill>
              </a:rPr>
              <a:t>finiss</a:t>
            </a:r>
            <a:r>
              <a:rPr lang="cs-CZ" sz="3600" smtClean="0"/>
              <a:t>ons</a:t>
            </a:r>
          </a:p>
          <a:p>
            <a:pPr marL="34290" indent="0">
              <a:buNone/>
            </a:pPr>
            <a:endParaRPr lang="cs-CZ" sz="3600" smtClean="0"/>
          </a:p>
          <a:p>
            <a:pPr marL="34290" indent="0">
              <a:buNone/>
            </a:pPr>
            <a:r>
              <a:rPr lang="cs-CZ" sz="3600" smtClean="0"/>
              <a:t>přidáním koncovek imparfait:</a:t>
            </a:r>
          </a:p>
          <a:p>
            <a:pPr marL="34290" indent="0" algn="ctr">
              <a:buNone/>
            </a:pPr>
            <a:endParaRPr lang="cs-CZ"/>
          </a:p>
          <a:p>
            <a:pPr marL="34290" indent="0" algn="just">
              <a:buNone/>
            </a:pPr>
            <a:r>
              <a:rPr lang="cs-CZ" smtClean="0"/>
              <a:t>						</a:t>
            </a:r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762586" y="4184496"/>
            <a:ext cx="3579542" cy="163922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Tx/>
              <a:buChar char="-"/>
            </a:pPr>
            <a:r>
              <a:rPr lang="cs-CZ" sz="3000"/>
              <a:t>ais		-</a:t>
            </a:r>
            <a:r>
              <a:rPr lang="cs-CZ" sz="3000" smtClean="0"/>
              <a:t>ions</a:t>
            </a:r>
          </a:p>
          <a:p>
            <a:pPr algn="ctr"/>
            <a:r>
              <a:rPr lang="cs-CZ" sz="3000" smtClean="0"/>
              <a:t>- ais		-iez</a:t>
            </a:r>
            <a:endParaRPr lang="cs-CZ" sz="3000"/>
          </a:p>
          <a:p>
            <a:pPr marL="214313" indent="-214313" algn="ctr">
              <a:buFontTx/>
              <a:buChar char="-"/>
            </a:pPr>
            <a:r>
              <a:rPr lang="cs-CZ" sz="3000"/>
              <a:t>ait		-aient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242589" y="4184495"/>
            <a:ext cx="3335487" cy="1639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je finissais</a:t>
            </a:r>
            <a:r>
              <a:rPr lang="cs-CZ"/>
              <a:t>	</a:t>
            </a:r>
            <a:r>
              <a:rPr lang="cs-CZ" smtClean="0"/>
              <a:t>nous finissions</a:t>
            </a:r>
            <a:endParaRPr lang="cs-CZ"/>
          </a:p>
          <a:p>
            <a:pPr algn="ctr"/>
            <a:r>
              <a:rPr lang="cs-CZ"/>
              <a:t>tu </a:t>
            </a:r>
            <a:r>
              <a:rPr lang="cs-CZ" smtClean="0"/>
              <a:t>finissais</a:t>
            </a:r>
            <a:r>
              <a:rPr lang="cs-CZ"/>
              <a:t>	vous </a:t>
            </a:r>
            <a:r>
              <a:rPr lang="cs-CZ" smtClean="0"/>
              <a:t>finissiez</a:t>
            </a:r>
            <a:endParaRPr lang="cs-CZ"/>
          </a:p>
          <a:p>
            <a:pPr algn="ctr"/>
            <a:r>
              <a:rPr lang="cs-CZ"/>
              <a:t>il </a:t>
            </a:r>
            <a:r>
              <a:rPr lang="cs-CZ" smtClean="0"/>
              <a:t>finissait</a:t>
            </a:r>
            <a:r>
              <a:rPr lang="cs-CZ"/>
              <a:t>	</a:t>
            </a:r>
            <a:r>
              <a:rPr lang="cs-CZ" smtClean="0"/>
              <a:t>	ils finissaient</a:t>
            </a:r>
            <a:endParaRPr lang="cs-CZ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5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5"/>
    </mc:Choice>
    <mc:Fallback xmlns="">
      <p:transition spd="slow" advTm="41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smtClean="0"/>
              <a:t>nepravidelné tvoření</a:t>
            </a:r>
            <a:endParaRPr lang="cs-CZ" sz="4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fr-FR" sz="4400">
                <a:solidFill>
                  <a:srgbClr val="0070C0"/>
                </a:solidFill>
              </a:rPr>
              <a:t>ê</a:t>
            </a:r>
            <a:r>
              <a:rPr lang="cs-CZ" sz="4400">
                <a:solidFill>
                  <a:srgbClr val="0070C0"/>
                </a:solidFill>
              </a:rPr>
              <a:t>tre</a:t>
            </a:r>
          </a:p>
          <a:p>
            <a:pPr marL="34290" indent="0">
              <a:buNone/>
            </a:pPr>
            <a:endParaRPr lang="cs-CZ" sz="3000"/>
          </a:p>
          <a:p>
            <a:pPr marL="34290" indent="0">
              <a:buNone/>
            </a:pPr>
            <a:r>
              <a:rPr lang="cs-CZ" sz="4400"/>
              <a:t>j´</a:t>
            </a:r>
            <a:r>
              <a:rPr lang="cs-CZ" sz="4400">
                <a:solidFill>
                  <a:srgbClr val="C00000"/>
                </a:solidFill>
              </a:rPr>
              <a:t>ét</a:t>
            </a:r>
            <a:r>
              <a:rPr lang="cs-CZ" sz="4400"/>
              <a:t>ais		nous étions</a:t>
            </a:r>
          </a:p>
          <a:p>
            <a:pPr marL="34290" indent="0">
              <a:buNone/>
            </a:pPr>
            <a:r>
              <a:rPr lang="cs-CZ" sz="4400"/>
              <a:t>tu étais		vous étiez</a:t>
            </a:r>
          </a:p>
          <a:p>
            <a:pPr marL="34290" indent="0">
              <a:buNone/>
            </a:pPr>
            <a:r>
              <a:rPr lang="cs-CZ" sz="4400"/>
              <a:t>il était		ils étaient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8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9"/>
    </mc:Choice>
    <mc:Fallback xmlns="">
      <p:transition spd="slow" advTm="1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Zapamatujte si: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965960"/>
            <a:ext cx="7404653" cy="4557503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cs-CZ" smtClean="0"/>
          </a:p>
          <a:p>
            <a:pPr marL="34290" indent="0" algn="ctr">
              <a:buNone/>
            </a:pPr>
            <a:r>
              <a:rPr lang="cs-CZ" sz="2800" smtClean="0"/>
              <a:t>je voyag</a:t>
            </a:r>
            <a:r>
              <a:rPr lang="cs-CZ" sz="2800" smtClean="0">
                <a:solidFill>
                  <a:srgbClr val="FF0000"/>
                </a:solidFill>
              </a:rPr>
              <a:t>e</a:t>
            </a:r>
            <a:r>
              <a:rPr lang="cs-CZ" sz="2800" smtClean="0"/>
              <a:t>ais</a:t>
            </a:r>
          </a:p>
          <a:p>
            <a:pPr marL="34290" indent="0" algn="ctr">
              <a:buNone/>
            </a:pPr>
            <a:r>
              <a:rPr lang="cs-CZ" sz="2800" smtClean="0"/>
              <a:t>tu rang</a:t>
            </a:r>
            <a:r>
              <a:rPr lang="cs-CZ" sz="2800" smtClean="0">
                <a:solidFill>
                  <a:srgbClr val="FF0000"/>
                </a:solidFill>
              </a:rPr>
              <a:t>e</a:t>
            </a:r>
            <a:r>
              <a:rPr lang="cs-CZ" sz="2800" smtClean="0"/>
              <a:t>ais</a:t>
            </a:r>
          </a:p>
          <a:p>
            <a:pPr marL="34290" indent="0" algn="ctr">
              <a:buNone/>
            </a:pPr>
            <a:r>
              <a:rPr lang="cs-CZ" sz="2800" smtClean="0"/>
              <a:t>il mang</a:t>
            </a:r>
            <a:r>
              <a:rPr lang="cs-CZ" sz="2800" smtClean="0">
                <a:solidFill>
                  <a:srgbClr val="FF0000"/>
                </a:solidFill>
              </a:rPr>
              <a:t>e</a:t>
            </a:r>
            <a:r>
              <a:rPr lang="cs-CZ" sz="2800" smtClean="0"/>
              <a:t>ait</a:t>
            </a:r>
          </a:p>
          <a:p>
            <a:pPr marL="34290" indent="0" algn="ctr">
              <a:buNone/>
            </a:pPr>
            <a:endParaRPr lang="cs-CZ" sz="2800" smtClean="0"/>
          </a:p>
          <a:p>
            <a:pPr marL="34290" indent="0" algn="ctr">
              <a:buNone/>
            </a:pPr>
            <a:r>
              <a:rPr lang="cs-CZ" sz="2800" smtClean="0"/>
              <a:t>nous étud</a:t>
            </a:r>
            <a:r>
              <a:rPr lang="cs-CZ" sz="2800" smtClean="0">
                <a:solidFill>
                  <a:srgbClr val="FF0000"/>
                </a:solidFill>
              </a:rPr>
              <a:t>ii</a:t>
            </a:r>
            <a:r>
              <a:rPr lang="cs-CZ" sz="2800" smtClean="0"/>
              <a:t>ons</a:t>
            </a:r>
          </a:p>
          <a:p>
            <a:pPr marL="34290" indent="0" algn="ctr">
              <a:buNone/>
            </a:pPr>
            <a:r>
              <a:rPr lang="cs-CZ" sz="2800" smtClean="0"/>
              <a:t>vous r</a:t>
            </a:r>
            <a:r>
              <a:rPr lang="cs-CZ" sz="2800" smtClean="0">
                <a:solidFill>
                  <a:srgbClr val="FF0000"/>
                </a:solidFill>
              </a:rPr>
              <a:t>ii</a:t>
            </a:r>
            <a:r>
              <a:rPr lang="cs-CZ" sz="2800" smtClean="0"/>
              <a:t>ez</a:t>
            </a:r>
          </a:p>
          <a:p>
            <a:pPr marL="34290" indent="0" algn="ctr">
              <a:buNone/>
            </a:pPr>
            <a:r>
              <a:rPr lang="cs-CZ" sz="2800" smtClean="0"/>
              <a:t>nous pa</a:t>
            </a:r>
            <a:r>
              <a:rPr lang="cs-CZ" sz="2800" smtClean="0">
                <a:solidFill>
                  <a:srgbClr val="FF0000"/>
                </a:solidFill>
              </a:rPr>
              <a:t>yi</a:t>
            </a:r>
            <a:r>
              <a:rPr lang="cs-CZ" sz="2800" smtClean="0"/>
              <a:t>ons</a:t>
            </a:r>
          </a:p>
          <a:p>
            <a:pPr marL="34290" indent="0" algn="ctr">
              <a:buNone/>
            </a:pPr>
            <a:r>
              <a:rPr lang="cs-CZ" sz="2800"/>
              <a:t>v</a:t>
            </a:r>
            <a:r>
              <a:rPr lang="cs-CZ" sz="2800" smtClean="0"/>
              <a:t>ous envo</a:t>
            </a:r>
            <a:r>
              <a:rPr lang="cs-CZ" sz="2800" smtClean="0">
                <a:solidFill>
                  <a:srgbClr val="FF0000"/>
                </a:solidFill>
              </a:rPr>
              <a:t>yi</a:t>
            </a:r>
            <a:r>
              <a:rPr lang="cs-CZ" sz="2800" smtClean="0"/>
              <a:t>ez</a:t>
            </a:r>
            <a:endParaRPr lang="cs-CZ" sz="2800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9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14"/>
    </mc:Choice>
    <mc:Fallback xmlns="">
      <p:transition spd="slow" advTm="39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1" y="386576"/>
            <a:ext cx="7406640" cy="739698"/>
          </a:xfrm>
        </p:spPr>
        <p:txBody>
          <a:bodyPr/>
          <a:lstStyle/>
          <a:p>
            <a:r>
              <a:rPr lang="cs-CZ" smtClean="0"/>
              <a:t>Použití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349298"/>
            <a:ext cx="7404653" cy="5207619"/>
          </a:xfrm>
        </p:spPr>
        <p:txBody>
          <a:bodyPr>
            <a:normAutofit/>
          </a:bodyPr>
          <a:lstStyle/>
          <a:p>
            <a:endParaRPr lang="cs-CZ" smtClean="0">
              <a:solidFill>
                <a:srgbClr val="FF0000"/>
              </a:solidFill>
            </a:endParaRPr>
          </a:p>
          <a:p>
            <a:r>
              <a:rPr lang="cs-CZ" smtClean="0">
                <a:solidFill>
                  <a:srgbClr val="C00000"/>
                </a:solidFill>
              </a:rPr>
              <a:t>časově neohraničený minulý děj</a:t>
            </a:r>
          </a:p>
          <a:p>
            <a:pPr marL="34290" indent="0">
              <a:buNone/>
            </a:pPr>
            <a:r>
              <a:rPr lang="cs-CZ" smtClean="0"/>
              <a:t>Nous </a:t>
            </a:r>
            <a:r>
              <a:rPr lang="cs-CZ" u="sng" smtClean="0"/>
              <a:t>travaillions</a:t>
            </a:r>
            <a:r>
              <a:rPr lang="cs-CZ" smtClean="0"/>
              <a:t> dans le m</a:t>
            </a:r>
            <a:r>
              <a:rPr lang="fr-FR" smtClean="0"/>
              <a:t>ê</a:t>
            </a:r>
            <a:r>
              <a:rPr lang="cs-CZ" smtClean="0"/>
              <a:t>me atelier.</a:t>
            </a:r>
          </a:p>
          <a:p>
            <a:pPr marL="34290" indent="0">
              <a:buNone/>
            </a:pPr>
            <a:endParaRPr lang="cs-CZ"/>
          </a:p>
          <a:p>
            <a:r>
              <a:rPr lang="cs-CZ" smtClean="0">
                <a:solidFill>
                  <a:srgbClr val="C00000"/>
                </a:solidFill>
              </a:rPr>
              <a:t>okolnosti průběhu jiného minulého děje</a:t>
            </a:r>
          </a:p>
          <a:p>
            <a:pPr marL="34290" indent="0">
              <a:buNone/>
            </a:pPr>
            <a:r>
              <a:rPr lang="cs-CZ" smtClean="0"/>
              <a:t>Pendant qu´il </a:t>
            </a:r>
            <a:r>
              <a:rPr lang="cs-CZ" u="sng" smtClean="0"/>
              <a:t>recherchait</a:t>
            </a:r>
            <a:r>
              <a:rPr lang="cs-CZ" smtClean="0"/>
              <a:t> des informations complémentaires, elle </a:t>
            </a:r>
            <a:r>
              <a:rPr lang="cs-CZ" u="sng" smtClean="0"/>
              <a:t>rangeait</a:t>
            </a:r>
            <a:r>
              <a:rPr lang="cs-CZ" smtClean="0"/>
              <a:t> le bureau.</a:t>
            </a:r>
          </a:p>
          <a:p>
            <a:pPr marL="34290" indent="0">
              <a:buNone/>
            </a:pPr>
            <a:r>
              <a:rPr lang="cs-CZ" smtClean="0"/>
              <a:t>La chef </a:t>
            </a:r>
            <a:r>
              <a:rPr lang="cs-CZ" u="sng" smtClean="0"/>
              <a:t>lisait</a:t>
            </a:r>
            <a:r>
              <a:rPr lang="cs-CZ" smtClean="0"/>
              <a:t> son rapport quand il est entré.</a:t>
            </a:r>
          </a:p>
          <a:p>
            <a:pPr marL="34290" indent="0">
              <a:buNone/>
            </a:pPr>
            <a:endParaRPr lang="cs-CZ"/>
          </a:p>
          <a:p>
            <a:r>
              <a:rPr lang="cs-CZ" smtClean="0">
                <a:solidFill>
                  <a:srgbClr val="C00000"/>
                </a:solidFill>
              </a:rPr>
              <a:t>opakování v minulosti</a:t>
            </a:r>
          </a:p>
          <a:p>
            <a:pPr marL="34290" indent="0">
              <a:buNone/>
            </a:pPr>
            <a:r>
              <a:rPr lang="cs-CZ" smtClean="0"/>
              <a:t>Chaque matin, </a:t>
            </a:r>
            <a:r>
              <a:rPr lang="cs-CZ"/>
              <a:t>il </a:t>
            </a:r>
            <a:r>
              <a:rPr lang="cs-CZ" u="sng"/>
              <a:t>arrivait</a:t>
            </a:r>
            <a:r>
              <a:rPr lang="cs-CZ"/>
              <a:t> au bureau vers huit heures et tout d´abord il </a:t>
            </a:r>
            <a:r>
              <a:rPr lang="cs-CZ" u="sng"/>
              <a:t>triait</a:t>
            </a:r>
            <a:r>
              <a:rPr lang="cs-CZ"/>
              <a:t> le courrier.</a:t>
            </a:r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96"/>
    </mc:Choice>
    <mc:Fallback xmlns="">
      <p:transition spd="slow" advTm="3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72429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427356"/>
            <a:ext cx="7404653" cy="4668644"/>
          </a:xfrm>
        </p:spPr>
        <p:txBody>
          <a:bodyPr>
            <a:normAutofit lnSpcReduction="10000"/>
          </a:bodyPr>
          <a:lstStyle/>
          <a:p>
            <a:r>
              <a:rPr lang="cs-CZ" smtClean="0">
                <a:solidFill>
                  <a:srgbClr val="C00000"/>
                </a:solidFill>
              </a:rPr>
              <a:t>zdvořilost</a:t>
            </a:r>
          </a:p>
          <a:p>
            <a:pPr marL="34290" indent="0">
              <a:buNone/>
            </a:pPr>
            <a:r>
              <a:rPr lang="cs-CZ" smtClean="0"/>
              <a:t>Pardon, monsieur, je </a:t>
            </a:r>
            <a:r>
              <a:rPr lang="cs-CZ" u="sng" smtClean="0"/>
              <a:t>voulais</a:t>
            </a:r>
            <a:r>
              <a:rPr lang="cs-CZ" smtClean="0"/>
              <a:t> vous demander un tout petit renseignement.</a:t>
            </a:r>
          </a:p>
          <a:p>
            <a:pPr marL="34290" indent="0">
              <a:buNone/>
            </a:pPr>
            <a:r>
              <a:rPr lang="cs-CZ" smtClean="0"/>
              <a:t>Je </a:t>
            </a:r>
            <a:r>
              <a:rPr lang="cs-CZ" u="sng" smtClean="0"/>
              <a:t>venais</a:t>
            </a:r>
            <a:r>
              <a:rPr lang="cs-CZ" smtClean="0"/>
              <a:t> te dire que je serai absent demain.</a:t>
            </a:r>
          </a:p>
          <a:p>
            <a:pPr marL="34290" indent="0">
              <a:buNone/>
            </a:pPr>
            <a:endParaRPr lang="cs-CZ"/>
          </a:p>
          <a:p>
            <a:r>
              <a:rPr lang="cs-CZ" smtClean="0">
                <a:solidFill>
                  <a:srgbClr val="C00000"/>
                </a:solidFill>
              </a:rPr>
              <a:t>II. typ podmínkových vět</a:t>
            </a:r>
          </a:p>
          <a:p>
            <a:pPr marL="34290" indent="0">
              <a:buNone/>
            </a:pPr>
            <a:r>
              <a:rPr lang="fr-FR"/>
              <a:t>Si la société </a:t>
            </a:r>
            <a:r>
              <a:rPr lang="fr-FR" u="sng"/>
              <a:t>était</a:t>
            </a:r>
            <a:r>
              <a:rPr lang="fr-FR"/>
              <a:t> plus humaine, les personnes âgées seraient moins seules.</a:t>
            </a:r>
          </a:p>
          <a:p>
            <a:pPr marL="34290" indent="0">
              <a:buNone/>
            </a:pPr>
            <a:endParaRPr lang="cs-CZ" smtClean="0"/>
          </a:p>
          <a:p>
            <a:r>
              <a:rPr lang="cs-CZ" smtClean="0">
                <a:solidFill>
                  <a:srgbClr val="C00000"/>
                </a:solidFill>
              </a:rPr>
              <a:t>časově přesně určenou minulou událost v jejím průběhu </a:t>
            </a:r>
            <a:r>
              <a:rPr lang="cs-CZ" smtClean="0"/>
              <a:t>(l´imparfait historique/narratif)</a:t>
            </a:r>
          </a:p>
          <a:p>
            <a:pPr marL="34290" indent="0">
              <a:buNone/>
            </a:pPr>
            <a:r>
              <a:rPr lang="fr-FR"/>
              <a:t>Il a commencé à travailler le 5 janvier. Une semaine plus tard, il </a:t>
            </a:r>
            <a:r>
              <a:rPr lang="fr-FR" u="sng"/>
              <a:t>démissionnait</a:t>
            </a:r>
            <a:r>
              <a:rPr lang="fr-FR" smtClean="0"/>
              <a:t>.</a:t>
            </a:r>
            <a:endParaRPr lang="cs-CZ" smtClean="0"/>
          </a:p>
          <a:p>
            <a:pPr marL="34290" indent="0">
              <a:buNone/>
            </a:pPr>
            <a:endParaRPr lang="cs-CZ"/>
          </a:p>
        </p:txBody>
      </p:sp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0"/>
    </mc:Choice>
    <mc:Fallback xmlns="">
      <p:transition spd="slow" advTm="40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4|3.6|7.9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3|2.2|11.8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|4.5|5.6|3.5|6.6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102</TotalTime>
  <Words>177</Words>
  <Application>Microsoft Office PowerPoint</Application>
  <PresentationFormat>Předvádění na obrazovce (4:3)</PresentationFormat>
  <Paragraphs>50</Paragraphs>
  <Slides>6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Corbel</vt:lpstr>
      <vt:lpstr>Základ</vt:lpstr>
      <vt:lpstr>L’IMPARFAIT</vt:lpstr>
      <vt:lpstr>Tvoření</vt:lpstr>
      <vt:lpstr>nepravidelné tvoření</vt:lpstr>
      <vt:lpstr>Zapamatujte si:</vt:lpstr>
      <vt:lpstr>Použití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IMPARFAIT</dc:title>
  <dc:creator>Červenková Marie</dc:creator>
  <cp:lastModifiedBy>Červenková Marie</cp:lastModifiedBy>
  <cp:revision>10</cp:revision>
  <dcterms:created xsi:type="dcterms:W3CDTF">2016-07-18T07:40:10Z</dcterms:created>
  <dcterms:modified xsi:type="dcterms:W3CDTF">2016-12-16T09:24:16Z</dcterms:modified>
</cp:coreProperties>
</file>