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12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E624048-69AE-47FC-8AE0-9100CB43D6B3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F0B429-383D-4163-BAB5-5B46376FA7F3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767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4048-69AE-47FC-8AE0-9100CB43D6B3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B429-383D-4163-BAB5-5B46376FA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4501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4048-69AE-47FC-8AE0-9100CB43D6B3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B429-383D-4163-BAB5-5B46376FA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829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4048-69AE-47FC-8AE0-9100CB43D6B3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B429-383D-4163-BAB5-5B46376FA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052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4048-69AE-47FC-8AE0-9100CB43D6B3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B429-383D-4163-BAB5-5B46376FA7F3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883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4048-69AE-47FC-8AE0-9100CB43D6B3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B429-383D-4163-BAB5-5B46376FA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2218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4048-69AE-47FC-8AE0-9100CB43D6B3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B429-383D-4163-BAB5-5B46376FA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261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4048-69AE-47FC-8AE0-9100CB43D6B3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B429-383D-4163-BAB5-5B46376FA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592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4048-69AE-47FC-8AE0-9100CB43D6B3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B429-383D-4163-BAB5-5B46376FA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251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4048-69AE-47FC-8AE0-9100CB43D6B3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B429-383D-4163-BAB5-5B46376FA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359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4048-69AE-47FC-8AE0-9100CB43D6B3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B429-383D-4163-BAB5-5B46376FA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586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0E624048-69AE-47FC-8AE0-9100CB43D6B3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4AF0B429-383D-4163-BAB5-5B46376FA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147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smtClean="0"/>
              <a:t>Vyjádření negace</a:t>
            </a:r>
            <a:endParaRPr lang="cs-CZ" sz="540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z="2400" smtClean="0"/>
              <a:t>L’expression de la négation</a:t>
            </a:r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81661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NE...JAMAIS (nikdy)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" indent="0">
              <a:buNone/>
            </a:pPr>
            <a:endParaRPr lang="cs-CZ" smtClean="0"/>
          </a:p>
          <a:p>
            <a:pPr marL="34290" indent="0">
              <a:buNone/>
            </a:pPr>
            <a:endParaRPr lang="cs-CZ" smtClean="0"/>
          </a:p>
          <a:p>
            <a:pPr marL="3429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Příklady:</a:t>
            </a:r>
            <a:endParaRPr lang="cs-CZ" i="1">
              <a:solidFill>
                <a:srgbClr val="00B050"/>
              </a:solidFill>
            </a:endParaRPr>
          </a:p>
          <a:p>
            <a:pPr marL="34290" indent="0">
              <a:buNone/>
            </a:pPr>
            <a:r>
              <a:rPr lang="cs-CZ" smtClean="0"/>
              <a:t>Le </a:t>
            </a:r>
            <a:r>
              <a:rPr lang="cs-CZ" smtClean="0"/>
              <a:t>directeur </a:t>
            </a:r>
            <a:r>
              <a:rPr lang="cs-CZ" smtClean="0">
                <a:solidFill>
                  <a:srgbClr val="FF0000"/>
                </a:solidFill>
              </a:rPr>
              <a:t>ne</a:t>
            </a:r>
            <a:r>
              <a:rPr lang="cs-CZ" smtClean="0"/>
              <a:t> va </a:t>
            </a:r>
            <a:r>
              <a:rPr lang="cs-CZ" smtClean="0">
                <a:solidFill>
                  <a:srgbClr val="FF0000"/>
                </a:solidFill>
              </a:rPr>
              <a:t>jamais</a:t>
            </a:r>
            <a:r>
              <a:rPr lang="cs-CZ" smtClean="0"/>
              <a:t> dans les ateliers de fabrication.</a:t>
            </a:r>
          </a:p>
          <a:p>
            <a:pPr marL="34290" indent="0">
              <a:buNone/>
            </a:pPr>
            <a:r>
              <a:rPr lang="cs-CZ" smtClean="0"/>
              <a:t>Il </a:t>
            </a:r>
            <a:r>
              <a:rPr lang="cs-CZ" smtClean="0">
                <a:solidFill>
                  <a:srgbClr val="FF0000"/>
                </a:solidFill>
              </a:rPr>
              <a:t>ne</a:t>
            </a:r>
            <a:r>
              <a:rPr lang="cs-CZ" smtClean="0"/>
              <a:t> faut </a:t>
            </a:r>
            <a:r>
              <a:rPr lang="cs-CZ" smtClean="0">
                <a:solidFill>
                  <a:srgbClr val="FF0000"/>
                </a:solidFill>
              </a:rPr>
              <a:t>jamais</a:t>
            </a:r>
            <a:r>
              <a:rPr lang="cs-CZ" smtClean="0"/>
              <a:t> réparer </a:t>
            </a:r>
            <a:r>
              <a:rPr lang="cs-CZ"/>
              <a:t>l´appareil </a:t>
            </a:r>
            <a:r>
              <a:rPr lang="cs-CZ" smtClean="0"/>
              <a:t>vous-m</a:t>
            </a:r>
            <a:r>
              <a:rPr lang="fr-FR" smtClean="0"/>
              <a:t>ê</a:t>
            </a:r>
            <a:r>
              <a:rPr lang="cs-CZ" smtClean="0"/>
              <a:t>me.</a:t>
            </a:r>
          </a:p>
          <a:p>
            <a:pPr marL="34290" indent="0">
              <a:buNone/>
            </a:pPr>
            <a:r>
              <a:rPr lang="cs-CZ" smtClean="0"/>
              <a:t>Il </a:t>
            </a:r>
            <a:r>
              <a:rPr lang="cs-CZ" smtClean="0">
                <a:solidFill>
                  <a:srgbClr val="FF0000"/>
                </a:solidFill>
              </a:rPr>
              <a:t>n´</a:t>
            </a:r>
            <a:r>
              <a:rPr lang="cs-CZ" smtClean="0"/>
              <a:t>est </a:t>
            </a:r>
            <a:r>
              <a:rPr lang="cs-CZ" smtClean="0">
                <a:solidFill>
                  <a:srgbClr val="FF0000"/>
                </a:solidFill>
              </a:rPr>
              <a:t>jamais</a:t>
            </a:r>
            <a:r>
              <a:rPr lang="cs-CZ" smtClean="0"/>
              <a:t> arrivé au bureau en retard.</a:t>
            </a:r>
          </a:p>
          <a:p>
            <a:pPr marL="3429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25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NE...QUE (jenom = seulement)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" indent="0">
              <a:buNone/>
            </a:pPr>
            <a:endParaRPr lang="cs-CZ" smtClean="0"/>
          </a:p>
          <a:p>
            <a:pPr marL="34290" indent="0">
              <a:buNone/>
            </a:pPr>
            <a:endParaRPr lang="cs-CZ" smtClean="0"/>
          </a:p>
          <a:p>
            <a:pPr marL="3429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Příklady:</a:t>
            </a:r>
            <a:endParaRPr lang="cs-CZ" i="1">
              <a:solidFill>
                <a:srgbClr val="00B050"/>
              </a:solidFill>
            </a:endParaRPr>
          </a:p>
          <a:p>
            <a:pPr marL="34290" indent="0">
              <a:buNone/>
            </a:pPr>
            <a:r>
              <a:rPr lang="cs-CZ" smtClean="0"/>
              <a:t>Puis-je </a:t>
            </a:r>
            <a:r>
              <a:rPr lang="cs-CZ" smtClean="0"/>
              <a:t>vous aider ? – Oh, je </a:t>
            </a:r>
            <a:r>
              <a:rPr lang="cs-CZ" smtClean="0">
                <a:solidFill>
                  <a:srgbClr val="FF0000"/>
                </a:solidFill>
              </a:rPr>
              <a:t>ne</a:t>
            </a:r>
            <a:r>
              <a:rPr lang="cs-CZ" smtClean="0"/>
              <a:t> fais </a:t>
            </a:r>
            <a:r>
              <a:rPr lang="cs-CZ" smtClean="0">
                <a:solidFill>
                  <a:srgbClr val="FF0000"/>
                </a:solidFill>
              </a:rPr>
              <a:t>que</a:t>
            </a:r>
            <a:r>
              <a:rPr lang="cs-CZ" smtClean="0"/>
              <a:t> regarder.</a:t>
            </a:r>
          </a:p>
          <a:p>
            <a:pPr marL="34290" indent="0">
              <a:buNone/>
            </a:pPr>
            <a:r>
              <a:rPr lang="cs-CZ" smtClean="0"/>
              <a:t>On </a:t>
            </a:r>
            <a:r>
              <a:rPr lang="cs-CZ" smtClean="0">
                <a:solidFill>
                  <a:srgbClr val="FF0000"/>
                </a:solidFill>
              </a:rPr>
              <a:t>ne</a:t>
            </a:r>
            <a:r>
              <a:rPr lang="cs-CZ" smtClean="0"/>
              <a:t> verra le résultat </a:t>
            </a:r>
            <a:r>
              <a:rPr lang="cs-CZ" smtClean="0">
                <a:solidFill>
                  <a:srgbClr val="FF0000"/>
                </a:solidFill>
              </a:rPr>
              <a:t>que</a:t>
            </a:r>
            <a:r>
              <a:rPr lang="cs-CZ" smtClean="0"/>
              <a:t> vers la fin du mois.</a:t>
            </a:r>
          </a:p>
          <a:p>
            <a:pPr marL="34290" indent="0">
              <a:buNone/>
            </a:pPr>
            <a:r>
              <a:rPr lang="cs-CZ" smtClean="0"/>
              <a:t>Ils </a:t>
            </a:r>
            <a:r>
              <a:rPr lang="cs-CZ" smtClean="0">
                <a:solidFill>
                  <a:srgbClr val="FF0000"/>
                </a:solidFill>
              </a:rPr>
              <a:t>n´</a:t>
            </a:r>
            <a:r>
              <a:rPr lang="cs-CZ" smtClean="0"/>
              <a:t>ont reçu </a:t>
            </a:r>
            <a:r>
              <a:rPr lang="cs-CZ" smtClean="0">
                <a:solidFill>
                  <a:srgbClr val="FF0000"/>
                </a:solidFill>
              </a:rPr>
              <a:t>que</a:t>
            </a:r>
            <a:r>
              <a:rPr lang="cs-CZ" smtClean="0"/>
              <a:t> cinq commandes.</a:t>
            </a:r>
            <a:endParaRPr lang="cs-CZ"/>
          </a:p>
          <a:p>
            <a:pPr marL="3429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57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NE...PAS NON PLUS (také ne)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" indent="0">
              <a:buNone/>
            </a:pPr>
            <a:endParaRPr lang="cs-CZ" smtClean="0"/>
          </a:p>
          <a:p>
            <a:pPr marL="34290" indent="0">
              <a:buNone/>
            </a:pPr>
            <a:endParaRPr lang="cs-CZ" smtClean="0"/>
          </a:p>
          <a:p>
            <a:pPr marL="3429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Příklady:</a:t>
            </a:r>
            <a:endParaRPr lang="cs-CZ" i="1">
              <a:solidFill>
                <a:srgbClr val="00B050"/>
              </a:solidFill>
            </a:endParaRPr>
          </a:p>
          <a:p>
            <a:pPr marL="34290" indent="0">
              <a:buNone/>
            </a:pPr>
            <a:r>
              <a:rPr lang="cs-CZ" smtClean="0"/>
              <a:t>Je </a:t>
            </a:r>
            <a:r>
              <a:rPr lang="cs-CZ" smtClean="0">
                <a:solidFill>
                  <a:srgbClr val="FF0000"/>
                </a:solidFill>
              </a:rPr>
              <a:t>ne</a:t>
            </a:r>
            <a:r>
              <a:rPr lang="cs-CZ" smtClean="0"/>
              <a:t> sais pas </a:t>
            </a:r>
            <a:r>
              <a:rPr lang="cs-CZ" smtClean="0">
                <a:solidFill>
                  <a:srgbClr val="FF0000"/>
                </a:solidFill>
              </a:rPr>
              <a:t>non plus</a:t>
            </a:r>
            <a:r>
              <a:rPr lang="cs-CZ" smtClean="0"/>
              <a:t>.</a:t>
            </a:r>
          </a:p>
          <a:p>
            <a:pPr marL="34290" indent="0">
              <a:buNone/>
            </a:pPr>
            <a:r>
              <a:rPr lang="cs-CZ" smtClean="0"/>
              <a:t>Ils </a:t>
            </a:r>
            <a:r>
              <a:rPr lang="cs-CZ" smtClean="0">
                <a:solidFill>
                  <a:srgbClr val="FF0000"/>
                </a:solidFill>
              </a:rPr>
              <a:t>n´</a:t>
            </a:r>
            <a:r>
              <a:rPr lang="cs-CZ" smtClean="0"/>
              <a:t>ont pas signé le contrat </a:t>
            </a:r>
            <a:r>
              <a:rPr lang="cs-CZ" smtClean="0">
                <a:solidFill>
                  <a:srgbClr val="FF0000"/>
                </a:solidFill>
              </a:rPr>
              <a:t>non plus</a:t>
            </a:r>
            <a:r>
              <a:rPr lang="cs-CZ" smtClean="0"/>
              <a:t>.</a:t>
            </a:r>
          </a:p>
          <a:p>
            <a:pPr marL="34290" indent="0">
              <a:buNone/>
            </a:pPr>
            <a:r>
              <a:rPr lang="cs-CZ" smtClean="0"/>
              <a:t>On </a:t>
            </a:r>
            <a:r>
              <a:rPr lang="cs-CZ" smtClean="0">
                <a:solidFill>
                  <a:srgbClr val="FF0000"/>
                </a:solidFill>
              </a:rPr>
              <a:t>ne</a:t>
            </a:r>
            <a:r>
              <a:rPr lang="cs-CZ" smtClean="0"/>
              <a:t> l´a pas embauché </a:t>
            </a:r>
            <a:r>
              <a:rPr lang="cs-CZ" smtClean="0">
                <a:solidFill>
                  <a:srgbClr val="FF0000"/>
                </a:solidFill>
              </a:rPr>
              <a:t>non plus</a:t>
            </a:r>
            <a:r>
              <a:rPr lang="cs-CZ" smtClean="0"/>
              <a:t>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35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NE...AUCUN/AUCUNE </a:t>
            </a:r>
            <a:br>
              <a:rPr lang="cs-CZ" smtClean="0"/>
            </a:br>
            <a:r>
              <a:rPr lang="cs-CZ" smtClean="0"/>
              <a:t>(žádný, žádná, žádného, žádnou...)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" indent="0">
              <a:buNone/>
            </a:pPr>
            <a:endParaRPr lang="cs-CZ" smtClean="0"/>
          </a:p>
          <a:p>
            <a:pPr marL="34290" indent="0">
              <a:buNone/>
            </a:pPr>
            <a:endParaRPr lang="cs-CZ"/>
          </a:p>
          <a:p>
            <a:pPr marL="3429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Příklady:</a:t>
            </a:r>
          </a:p>
          <a:p>
            <a:pPr marL="34290" indent="0">
              <a:buNone/>
            </a:pPr>
            <a:r>
              <a:rPr lang="cs-CZ" smtClean="0"/>
              <a:t>J´ai </a:t>
            </a:r>
            <a:r>
              <a:rPr lang="cs-CZ" smtClean="0"/>
              <a:t>reçu plusieurs lettres aujourd´hui. – Et moi, je </a:t>
            </a:r>
            <a:r>
              <a:rPr lang="cs-CZ" smtClean="0">
                <a:solidFill>
                  <a:srgbClr val="FF0000"/>
                </a:solidFill>
              </a:rPr>
              <a:t>n´</a:t>
            </a:r>
            <a:r>
              <a:rPr lang="cs-CZ" smtClean="0"/>
              <a:t>ai </a:t>
            </a:r>
            <a:r>
              <a:rPr lang="cs-CZ" smtClean="0">
                <a:solidFill>
                  <a:srgbClr val="FF0000"/>
                </a:solidFill>
              </a:rPr>
              <a:t>aucune</a:t>
            </a:r>
            <a:r>
              <a:rPr lang="cs-CZ" smtClean="0"/>
              <a:t> lettre.</a:t>
            </a:r>
          </a:p>
          <a:p>
            <a:pPr marL="34290" indent="0">
              <a:buNone/>
            </a:pPr>
            <a:r>
              <a:rPr lang="cs-CZ" smtClean="0">
                <a:solidFill>
                  <a:srgbClr val="FF0000"/>
                </a:solidFill>
              </a:rPr>
              <a:t>Aucun</a:t>
            </a:r>
            <a:r>
              <a:rPr lang="cs-CZ" smtClean="0"/>
              <a:t> de mes coll</a:t>
            </a:r>
            <a:r>
              <a:rPr lang="fr-FR" smtClean="0"/>
              <a:t>è</a:t>
            </a:r>
            <a:r>
              <a:rPr lang="cs-CZ" smtClean="0"/>
              <a:t>gues </a:t>
            </a:r>
            <a:r>
              <a:rPr lang="cs-CZ" smtClean="0">
                <a:solidFill>
                  <a:srgbClr val="FF0000"/>
                </a:solidFill>
              </a:rPr>
              <a:t>n´</a:t>
            </a:r>
            <a:r>
              <a:rPr lang="cs-CZ" smtClean="0"/>
              <a:t>a parlé de ce probl</a:t>
            </a:r>
            <a:r>
              <a:rPr lang="fr-FR" smtClean="0"/>
              <a:t>è</a:t>
            </a:r>
            <a:r>
              <a:rPr lang="cs-CZ" smtClean="0"/>
              <a:t>me.</a:t>
            </a:r>
          </a:p>
          <a:p>
            <a:pPr marL="34290" indent="0">
              <a:buNone/>
            </a:pPr>
            <a:r>
              <a:rPr lang="cs-CZ" smtClean="0">
                <a:solidFill>
                  <a:srgbClr val="FF0000"/>
                </a:solidFill>
              </a:rPr>
              <a:t>Aucun</a:t>
            </a:r>
            <a:r>
              <a:rPr lang="cs-CZ" smtClean="0"/>
              <a:t> renseignement </a:t>
            </a:r>
            <a:r>
              <a:rPr lang="cs-CZ" smtClean="0">
                <a:solidFill>
                  <a:srgbClr val="FF0000"/>
                </a:solidFill>
              </a:rPr>
              <a:t>ne</a:t>
            </a:r>
            <a:r>
              <a:rPr lang="cs-CZ" smtClean="0"/>
              <a:t> nous a été fourni.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316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1" y="613320"/>
            <a:ext cx="7406640" cy="839129"/>
          </a:xfrm>
        </p:spPr>
        <p:txBody>
          <a:bodyPr/>
          <a:lstStyle/>
          <a:p>
            <a:r>
              <a:rPr lang="cs-CZ" smtClean="0"/>
              <a:t>NON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2028129"/>
            <a:ext cx="7404653" cy="4082739"/>
          </a:xfrm>
        </p:spPr>
        <p:txBody>
          <a:bodyPr>
            <a:normAutofit fontScale="92500" lnSpcReduction="10000"/>
          </a:bodyPr>
          <a:lstStyle/>
          <a:p>
            <a:r>
              <a:rPr lang="cs-CZ" smtClean="0"/>
              <a:t>popírá celou výpověď nebo její část</a:t>
            </a:r>
          </a:p>
          <a:p>
            <a:pPr marL="34290" indent="0">
              <a:buNone/>
            </a:pPr>
            <a:endParaRPr lang="cs-CZ" smtClean="0"/>
          </a:p>
          <a:p>
            <a:pPr marL="3429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Příklady:</a:t>
            </a:r>
          </a:p>
          <a:p>
            <a:pPr marL="34290" indent="0">
              <a:buNone/>
            </a:pPr>
            <a:r>
              <a:rPr lang="cs-CZ" smtClean="0"/>
              <a:t>Viendrez-vous </a:t>
            </a:r>
            <a:r>
              <a:rPr lang="cs-CZ" smtClean="0"/>
              <a:t>demain ? – </a:t>
            </a:r>
            <a:r>
              <a:rPr lang="cs-CZ" smtClean="0">
                <a:solidFill>
                  <a:srgbClr val="FF0000"/>
                </a:solidFill>
              </a:rPr>
              <a:t>Non</a:t>
            </a:r>
            <a:r>
              <a:rPr lang="cs-CZ" smtClean="0"/>
              <a:t>.</a:t>
            </a:r>
          </a:p>
          <a:p>
            <a:pPr marL="34290" indent="0">
              <a:buNone/>
            </a:pPr>
            <a:r>
              <a:rPr lang="cs-CZ" smtClean="0"/>
              <a:t>Viendrez-vous demain </a:t>
            </a:r>
            <a:r>
              <a:rPr lang="fr-FR" smtClean="0"/>
              <a:t>à</a:t>
            </a:r>
            <a:r>
              <a:rPr lang="cs-CZ" smtClean="0"/>
              <a:t> 14 heures ? – </a:t>
            </a:r>
            <a:r>
              <a:rPr lang="cs-CZ" smtClean="0">
                <a:solidFill>
                  <a:srgbClr val="FF0000"/>
                </a:solidFill>
              </a:rPr>
              <a:t>Non</a:t>
            </a:r>
            <a:r>
              <a:rPr lang="cs-CZ" smtClean="0"/>
              <a:t>, </a:t>
            </a:r>
            <a:r>
              <a:rPr lang="fr-FR" smtClean="0"/>
              <a:t>à</a:t>
            </a:r>
            <a:r>
              <a:rPr lang="cs-CZ" smtClean="0"/>
              <a:t> 15 heures.</a:t>
            </a:r>
          </a:p>
          <a:p>
            <a:endParaRPr lang="cs-CZ" smtClean="0"/>
          </a:p>
          <a:p>
            <a:r>
              <a:rPr lang="cs-CZ" smtClean="0"/>
              <a:t>může popírat pojem</a:t>
            </a:r>
          </a:p>
          <a:p>
            <a:pPr marL="34290" indent="0">
              <a:buNone/>
            </a:pPr>
            <a:r>
              <a:rPr lang="cs-CZ" smtClean="0"/>
              <a:t>les </a:t>
            </a:r>
            <a:r>
              <a:rPr lang="cs-CZ" smtClean="0">
                <a:solidFill>
                  <a:srgbClr val="FF0000"/>
                </a:solidFill>
              </a:rPr>
              <a:t>non</a:t>
            </a:r>
            <a:r>
              <a:rPr lang="cs-CZ" smtClean="0"/>
              <a:t>-fumeurs, le </a:t>
            </a:r>
            <a:r>
              <a:rPr lang="cs-CZ" smtClean="0">
                <a:solidFill>
                  <a:srgbClr val="FF0000"/>
                </a:solidFill>
              </a:rPr>
              <a:t>non</a:t>
            </a:r>
            <a:r>
              <a:rPr lang="cs-CZ" smtClean="0"/>
              <a:t>-respect</a:t>
            </a:r>
          </a:p>
          <a:p>
            <a:pPr marL="34290" indent="0">
              <a:buNone/>
            </a:pPr>
            <a:endParaRPr lang="cs-CZ" smtClean="0"/>
          </a:p>
          <a:p>
            <a:pPr marL="34290" indent="0">
              <a:buNone/>
            </a:pPr>
            <a:r>
              <a:rPr lang="cs-CZ" smtClean="0"/>
              <a:t>Pozor na nesouhlas se zápornou otázkou 		</a:t>
            </a:r>
            <a:r>
              <a:rPr lang="cs-CZ" smtClean="0">
                <a:solidFill>
                  <a:srgbClr val="FF0000"/>
                </a:solidFill>
              </a:rPr>
              <a:t>SI</a:t>
            </a:r>
            <a:r>
              <a:rPr lang="cs-CZ" smtClean="0"/>
              <a:t> (ano)</a:t>
            </a:r>
            <a:endParaRPr lang="cs-CZ"/>
          </a:p>
          <a:p>
            <a:pPr marL="34290" indent="0">
              <a:buNone/>
            </a:pPr>
            <a:r>
              <a:rPr lang="cs-CZ" smtClean="0"/>
              <a:t>Ils ne sont pas venus ? – Mais </a:t>
            </a:r>
            <a:r>
              <a:rPr lang="cs-CZ" smtClean="0">
                <a:solidFill>
                  <a:srgbClr val="FF0000"/>
                </a:solidFill>
              </a:rPr>
              <a:t>si</a:t>
            </a:r>
            <a:r>
              <a:rPr lang="cs-CZ" smtClean="0"/>
              <a:t>, ils sont venus.</a:t>
            </a:r>
          </a:p>
          <a:p>
            <a:pPr marL="34290" indent="0">
              <a:buNone/>
            </a:pPr>
            <a:endParaRPr lang="cs-CZ" smtClean="0"/>
          </a:p>
          <a:p>
            <a:endParaRPr lang="cs-CZ"/>
          </a:p>
          <a:p>
            <a:pPr marL="34290" indent="0">
              <a:buNone/>
            </a:pPr>
            <a:endParaRPr lang="cs-CZ"/>
          </a:p>
        </p:txBody>
      </p:sp>
      <p:sp>
        <p:nvSpPr>
          <p:cNvPr id="4" name="Šipka doprava 3"/>
          <p:cNvSpPr/>
          <p:nvPr/>
        </p:nvSpPr>
        <p:spPr>
          <a:xfrm>
            <a:off x="5160226" y="5275921"/>
            <a:ext cx="434898" cy="259267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3344763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popírá část výpovědi, hlavně přídavné jméno, příslovce, zájmeno</a:t>
            </a:r>
          </a:p>
          <a:p>
            <a:endParaRPr lang="cs-CZ"/>
          </a:p>
          <a:p>
            <a:pPr marL="3429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Příklady:</a:t>
            </a:r>
          </a:p>
          <a:p>
            <a:pPr marL="34290" indent="0">
              <a:buNone/>
            </a:pPr>
            <a:r>
              <a:rPr lang="cs-CZ" smtClean="0"/>
              <a:t>Pr</a:t>
            </a:r>
            <a:r>
              <a:rPr lang="fr-FR" smtClean="0"/>
              <a:t>ê</a:t>
            </a:r>
            <a:r>
              <a:rPr lang="cs-CZ" smtClean="0"/>
              <a:t>t ou </a:t>
            </a:r>
            <a:r>
              <a:rPr lang="cs-CZ" smtClean="0">
                <a:solidFill>
                  <a:srgbClr val="FF0000"/>
                </a:solidFill>
              </a:rPr>
              <a:t>pas</a:t>
            </a:r>
            <a:r>
              <a:rPr lang="cs-CZ" smtClean="0"/>
              <a:t> pr</a:t>
            </a:r>
            <a:r>
              <a:rPr lang="fr-FR" smtClean="0"/>
              <a:t>ê</a:t>
            </a:r>
            <a:r>
              <a:rPr lang="cs-CZ" smtClean="0"/>
              <a:t>t, tu dois y aller.</a:t>
            </a:r>
          </a:p>
          <a:p>
            <a:pPr marL="34290" indent="0">
              <a:buNone/>
            </a:pPr>
            <a:r>
              <a:rPr lang="cs-CZ"/>
              <a:t>Tu as peu d´argent ? – </a:t>
            </a:r>
            <a:r>
              <a:rPr lang="cs-CZ">
                <a:solidFill>
                  <a:srgbClr val="FF0000"/>
                </a:solidFill>
              </a:rPr>
              <a:t>Pas</a:t>
            </a:r>
            <a:r>
              <a:rPr lang="cs-CZ"/>
              <a:t> beaucoup.</a:t>
            </a:r>
          </a:p>
          <a:p>
            <a:pPr marL="34290" indent="0">
              <a:buNone/>
            </a:pPr>
            <a:r>
              <a:rPr lang="cs-CZ" smtClean="0"/>
              <a:t>Emma est d´accord avec ton avis, </a:t>
            </a:r>
            <a:r>
              <a:rPr lang="cs-CZ" smtClean="0">
                <a:solidFill>
                  <a:srgbClr val="FF0000"/>
                </a:solidFill>
              </a:rPr>
              <a:t>pas</a:t>
            </a:r>
            <a:r>
              <a:rPr lang="cs-CZ" smtClean="0"/>
              <a:t> moi.</a:t>
            </a:r>
          </a:p>
          <a:p>
            <a:pPr marL="34290" indent="0">
              <a:buNone/>
            </a:pPr>
            <a:endParaRPr lang="cs-CZ"/>
          </a:p>
          <a:p>
            <a:pPr marL="34290" indent="0">
              <a:buNone/>
            </a:pPr>
            <a:r>
              <a:rPr lang="cs-CZ" smtClean="0"/>
              <a:t>často jsou možné obě varianty – non i pas:</a:t>
            </a:r>
          </a:p>
          <a:p>
            <a:pPr marL="34290" indent="0">
              <a:buNone/>
            </a:pPr>
            <a:r>
              <a:rPr lang="cs-CZ" smtClean="0"/>
              <a:t>aujourd´hui </a:t>
            </a:r>
            <a:r>
              <a:rPr lang="cs-CZ" smtClean="0">
                <a:solidFill>
                  <a:srgbClr val="FF0000"/>
                </a:solidFill>
              </a:rPr>
              <a:t>non</a:t>
            </a:r>
            <a:r>
              <a:rPr lang="cs-CZ" smtClean="0"/>
              <a:t>/ </a:t>
            </a:r>
            <a:r>
              <a:rPr lang="cs-CZ" smtClean="0">
                <a:solidFill>
                  <a:srgbClr val="FF0000"/>
                </a:solidFill>
              </a:rPr>
              <a:t>pas</a:t>
            </a:r>
            <a:r>
              <a:rPr lang="cs-CZ" smtClean="0"/>
              <a:t> aujourd´hui</a:t>
            </a:r>
          </a:p>
          <a:p>
            <a:pPr marL="34290" indent="0">
              <a:buNone/>
            </a:pPr>
            <a:r>
              <a:rPr lang="cs-CZ" smtClean="0"/>
              <a:t>moi, </a:t>
            </a:r>
            <a:r>
              <a:rPr lang="cs-CZ" smtClean="0">
                <a:solidFill>
                  <a:srgbClr val="FF0000"/>
                </a:solidFill>
              </a:rPr>
              <a:t>non</a:t>
            </a:r>
            <a:r>
              <a:rPr lang="cs-CZ" smtClean="0"/>
              <a:t>/</a:t>
            </a:r>
            <a:r>
              <a:rPr lang="cs-CZ" smtClean="0">
                <a:solidFill>
                  <a:srgbClr val="FF0000"/>
                </a:solidFill>
              </a:rPr>
              <a:t>pas</a:t>
            </a:r>
            <a:r>
              <a:rPr lang="cs-CZ" smtClean="0"/>
              <a:t> moi</a:t>
            </a:r>
          </a:p>
          <a:p>
            <a:pPr marL="34290" indent="0">
              <a:buNone/>
            </a:pPr>
            <a:endParaRPr lang="cs-CZ" smtClean="0"/>
          </a:p>
          <a:p>
            <a:pPr marL="3429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54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NE...PAS (slovesný zápor)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Příklady:</a:t>
            </a:r>
          </a:p>
          <a:p>
            <a:pPr marL="34290" indent="0">
              <a:buNone/>
            </a:pPr>
            <a:r>
              <a:rPr lang="cs-CZ" smtClean="0"/>
              <a:t>Les </a:t>
            </a:r>
            <a:r>
              <a:rPr lang="cs-CZ" smtClean="0"/>
              <a:t>résultats </a:t>
            </a:r>
            <a:r>
              <a:rPr lang="cs-CZ" smtClean="0">
                <a:solidFill>
                  <a:srgbClr val="FF0000"/>
                </a:solidFill>
              </a:rPr>
              <a:t>ne</a:t>
            </a:r>
            <a:r>
              <a:rPr lang="cs-CZ" smtClean="0"/>
              <a:t> sont </a:t>
            </a:r>
            <a:r>
              <a:rPr lang="cs-CZ" smtClean="0">
                <a:solidFill>
                  <a:srgbClr val="FF0000"/>
                </a:solidFill>
              </a:rPr>
              <a:t>pas</a:t>
            </a:r>
            <a:r>
              <a:rPr lang="cs-CZ" smtClean="0"/>
              <a:t> bons.</a:t>
            </a:r>
          </a:p>
          <a:p>
            <a:pPr marL="34290" indent="0">
              <a:buNone/>
            </a:pPr>
            <a:r>
              <a:rPr lang="cs-CZ" smtClean="0"/>
              <a:t>Elle </a:t>
            </a:r>
            <a:r>
              <a:rPr lang="cs-CZ" smtClean="0">
                <a:solidFill>
                  <a:srgbClr val="FF0000"/>
                </a:solidFill>
              </a:rPr>
              <a:t>ne</a:t>
            </a:r>
            <a:r>
              <a:rPr lang="cs-CZ" smtClean="0"/>
              <a:t> nous a </a:t>
            </a:r>
            <a:r>
              <a:rPr lang="cs-CZ" smtClean="0">
                <a:solidFill>
                  <a:srgbClr val="FF0000"/>
                </a:solidFill>
              </a:rPr>
              <a:t>pas</a:t>
            </a:r>
            <a:r>
              <a:rPr lang="cs-CZ" smtClean="0"/>
              <a:t> encore téléphoné.</a:t>
            </a:r>
          </a:p>
          <a:p>
            <a:pPr marL="34290" indent="0">
              <a:buNone/>
            </a:pPr>
            <a:r>
              <a:rPr lang="cs-CZ" smtClean="0">
                <a:solidFill>
                  <a:srgbClr val="FF0000"/>
                </a:solidFill>
              </a:rPr>
              <a:t>N</a:t>
            </a:r>
            <a:r>
              <a:rPr lang="cs-CZ" smtClean="0"/>
              <a:t>´oubliez </a:t>
            </a:r>
            <a:r>
              <a:rPr lang="cs-CZ" smtClean="0">
                <a:solidFill>
                  <a:srgbClr val="FF0000"/>
                </a:solidFill>
              </a:rPr>
              <a:t>pas</a:t>
            </a:r>
            <a:r>
              <a:rPr lang="cs-CZ" smtClean="0"/>
              <a:t> de signer votre ch</a:t>
            </a:r>
            <a:r>
              <a:rPr lang="fr-FR" smtClean="0"/>
              <a:t>è</a:t>
            </a:r>
            <a:r>
              <a:rPr lang="cs-CZ" smtClean="0"/>
              <a:t>que.</a:t>
            </a:r>
          </a:p>
          <a:p>
            <a:pPr marL="34290" indent="0">
              <a:buNone/>
            </a:pPr>
            <a:endParaRPr lang="cs-CZ"/>
          </a:p>
          <a:p>
            <a:pPr marL="34290" indent="0">
              <a:buNone/>
            </a:pPr>
            <a:endParaRPr lang="cs-CZ" smtClean="0"/>
          </a:p>
          <a:p>
            <a:pPr marL="34290" indent="0">
              <a:buNone/>
            </a:pPr>
            <a:r>
              <a:rPr lang="cs-CZ" smtClean="0"/>
              <a:t>Ve spojení s infinitivem stojí obě záporky před ním:</a:t>
            </a:r>
          </a:p>
          <a:p>
            <a:pPr marL="34290" indent="0">
              <a:buNone/>
            </a:pPr>
            <a:r>
              <a:rPr lang="cs-CZ" smtClean="0"/>
              <a:t>Je préf</a:t>
            </a:r>
            <a:r>
              <a:rPr lang="fr-FR" smtClean="0"/>
              <a:t>è</a:t>
            </a:r>
            <a:r>
              <a:rPr lang="cs-CZ" smtClean="0"/>
              <a:t>re </a:t>
            </a:r>
            <a:r>
              <a:rPr lang="cs-CZ" smtClean="0">
                <a:solidFill>
                  <a:srgbClr val="FF0000"/>
                </a:solidFill>
              </a:rPr>
              <a:t>ne pas </a:t>
            </a:r>
            <a:r>
              <a:rPr lang="cs-CZ" smtClean="0"/>
              <a:t>en parler.</a:t>
            </a:r>
          </a:p>
          <a:p>
            <a:pPr marL="34290" indent="0">
              <a:buNone/>
            </a:pPr>
            <a:r>
              <a:rPr lang="cs-CZ" smtClean="0"/>
              <a:t>Il est nécessaire de </a:t>
            </a:r>
            <a:r>
              <a:rPr lang="cs-CZ" smtClean="0">
                <a:solidFill>
                  <a:srgbClr val="FF0000"/>
                </a:solidFill>
              </a:rPr>
              <a:t>ne pas </a:t>
            </a:r>
            <a:r>
              <a:rPr lang="cs-CZ" smtClean="0"/>
              <a:t>les déranger.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81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NE...PAS DE/D´... </a:t>
            </a:r>
            <a:r>
              <a:rPr lang="cs-CZ" sz="3600" smtClean="0"/>
              <a:t>(absolutní zápor)</a:t>
            </a:r>
            <a:endParaRPr lang="cs-CZ" sz="36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" indent="0">
              <a:buNone/>
            </a:pPr>
            <a:endParaRPr lang="cs-CZ" smtClean="0"/>
          </a:p>
          <a:p>
            <a:pPr marL="3429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Příklady:</a:t>
            </a:r>
            <a:endParaRPr lang="cs-CZ" i="1">
              <a:solidFill>
                <a:srgbClr val="00B050"/>
              </a:solidFill>
            </a:endParaRPr>
          </a:p>
          <a:p>
            <a:pPr marL="34290" indent="0">
              <a:buNone/>
            </a:pPr>
            <a:r>
              <a:rPr lang="cs-CZ" smtClean="0"/>
              <a:t>Est-ce </a:t>
            </a:r>
            <a:r>
              <a:rPr lang="cs-CZ" smtClean="0"/>
              <a:t>que vous avez </a:t>
            </a:r>
            <a:r>
              <a:rPr lang="cs-CZ" b="1" smtClean="0"/>
              <a:t>des</a:t>
            </a:r>
            <a:r>
              <a:rPr lang="cs-CZ" smtClean="0"/>
              <a:t> nouvelles de vos collaboratuers ?</a:t>
            </a:r>
          </a:p>
          <a:p>
            <a:pPr>
              <a:buFontTx/>
              <a:buChar char="-"/>
            </a:pPr>
            <a:r>
              <a:rPr lang="cs-CZ" smtClean="0"/>
              <a:t>Non, nous n´avons </a:t>
            </a:r>
            <a:r>
              <a:rPr lang="cs-CZ" smtClean="0">
                <a:solidFill>
                  <a:srgbClr val="FF0000"/>
                </a:solidFill>
              </a:rPr>
              <a:t>pas de </a:t>
            </a:r>
            <a:r>
              <a:rPr lang="cs-CZ" smtClean="0"/>
              <a:t>nouvelles.</a:t>
            </a:r>
          </a:p>
          <a:p>
            <a:pPr>
              <a:buFontTx/>
              <a:buChar char="-"/>
            </a:pPr>
            <a:endParaRPr lang="cs-CZ"/>
          </a:p>
          <a:p>
            <a:pPr marL="34290" indent="0">
              <a:buNone/>
            </a:pPr>
            <a:r>
              <a:rPr lang="cs-CZ" smtClean="0"/>
              <a:t>Avez-vous </a:t>
            </a:r>
            <a:r>
              <a:rPr lang="cs-CZ" b="1" smtClean="0"/>
              <a:t>une</a:t>
            </a:r>
            <a:r>
              <a:rPr lang="cs-CZ" smtClean="0"/>
              <a:t> imprimante dans votre bureau ?</a:t>
            </a:r>
          </a:p>
          <a:p>
            <a:pPr marL="34290" indent="0">
              <a:buNone/>
            </a:pPr>
            <a:r>
              <a:rPr lang="cs-CZ" smtClean="0"/>
              <a:t>- Non, nous n´avons </a:t>
            </a:r>
            <a:r>
              <a:rPr lang="cs-CZ" smtClean="0">
                <a:solidFill>
                  <a:srgbClr val="FF0000"/>
                </a:solidFill>
              </a:rPr>
              <a:t>pas d´</a:t>
            </a:r>
            <a:r>
              <a:rPr lang="cs-CZ" smtClean="0"/>
              <a:t>imprimante.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986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NE...Ni...Ni... (ani ani)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" indent="0">
              <a:buNone/>
            </a:pPr>
            <a:endParaRPr lang="cs-CZ" smtClean="0"/>
          </a:p>
          <a:p>
            <a:pPr marL="3429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Příklady:</a:t>
            </a:r>
          </a:p>
          <a:p>
            <a:pPr marL="34290" indent="0">
              <a:buNone/>
            </a:pPr>
            <a:r>
              <a:rPr lang="cs-CZ" smtClean="0"/>
              <a:t>Il </a:t>
            </a:r>
            <a:r>
              <a:rPr lang="cs-CZ" smtClean="0">
                <a:solidFill>
                  <a:srgbClr val="FF0000"/>
                </a:solidFill>
              </a:rPr>
              <a:t>ne</a:t>
            </a:r>
            <a:r>
              <a:rPr lang="cs-CZ" smtClean="0"/>
              <a:t> faut arriver </a:t>
            </a:r>
            <a:r>
              <a:rPr lang="fr-FR" smtClean="0"/>
              <a:t>à</a:t>
            </a:r>
            <a:r>
              <a:rPr lang="cs-CZ" smtClean="0"/>
              <a:t> la réunion </a:t>
            </a:r>
            <a:r>
              <a:rPr lang="cs-CZ" smtClean="0">
                <a:solidFill>
                  <a:srgbClr val="FF0000"/>
                </a:solidFill>
              </a:rPr>
              <a:t>ni</a:t>
            </a:r>
            <a:r>
              <a:rPr lang="cs-CZ" smtClean="0"/>
              <a:t> trop t</a:t>
            </a:r>
            <a:r>
              <a:rPr lang="fr-FR" smtClean="0"/>
              <a:t>ô</a:t>
            </a:r>
            <a:r>
              <a:rPr lang="cs-CZ" smtClean="0"/>
              <a:t>t, </a:t>
            </a:r>
            <a:r>
              <a:rPr lang="cs-CZ" smtClean="0">
                <a:solidFill>
                  <a:srgbClr val="FF0000"/>
                </a:solidFill>
              </a:rPr>
              <a:t>ni</a:t>
            </a:r>
            <a:r>
              <a:rPr lang="cs-CZ" smtClean="0"/>
              <a:t> trop tard.</a:t>
            </a:r>
          </a:p>
          <a:p>
            <a:pPr marL="34290" indent="0">
              <a:buNone/>
            </a:pPr>
            <a:endParaRPr lang="cs-CZ" smtClean="0"/>
          </a:p>
          <a:p>
            <a:pPr marL="34290" indent="0">
              <a:buNone/>
            </a:pPr>
            <a:r>
              <a:rPr lang="cs-CZ" smtClean="0"/>
              <a:t>Ma coll</a:t>
            </a:r>
            <a:r>
              <a:rPr lang="fr-FR" smtClean="0"/>
              <a:t>è</a:t>
            </a:r>
            <a:r>
              <a:rPr lang="cs-CZ" smtClean="0"/>
              <a:t>gue Sophie est végétarienne : elle </a:t>
            </a:r>
            <a:r>
              <a:rPr lang="cs-CZ" smtClean="0">
                <a:solidFill>
                  <a:srgbClr val="FF0000"/>
                </a:solidFill>
              </a:rPr>
              <a:t>ne</a:t>
            </a:r>
            <a:r>
              <a:rPr lang="cs-CZ" smtClean="0"/>
              <a:t> mange </a:t>
            </a:r>
            <a:r>
              <a:rPr lang="cs-CZ" smtClean="0">
                <a:solidFill>
                  <a:srgbClr val="FF0000"/>
                </a:solidFill>
              </a:rPr>
              <a:t>ni</a:t>
            </a:r>
            <a:r>
              <a:rPr lang="cs-CZ" smtClean="0"/>
              <a:t> viande, </a:t>
            </a:r>
            <a:r>
              <a:rPr lang="cs-CZ" smtClean="0">
                <a:solidFill>
                  <a:srgbClr val="FF0000"/>
                </a:solidFill>
              </a:rPr>
              <a:t>ni</a:t>
            </a:r>
            <a:r>
              <a:rPr lang="cs-CZ" smtClean="0"/>
              <a:t> poisson/elle </a:t>
            </a:r>
            <a:r>
              <a:rPr lang="cs-CZ" smtClean="0">
                <a:solidFill>
                  <a:srgbClr val="FF0000"/>
                </a:solidFill>
              </a:rPr>
              <a:t>ne</a:t>
            </a:r>
            <a:r>
              <a:rPr lang="cs-CZ" smtClean="0"/>
              <a:t> mange </a:t>
            </a:r>
            <a:r>
              <a:rPr lang="cs-CZ" smtClean="0">
                <a:solidFill>
                  <a:srgbClr val="FF0000"/>
                </a:solidFill>
              </a:rPr>
              <a:t>pas de </a:t>
            </a:r>
            <a:r>
              <a:rPr lang="cs-CZ" smtClean="0"/>
              <a:t>viande </a:t>
            </a:r>
            <a:r>
              <a:rPr lang="cs-CZ" smtClean="0">
                <a:solidFill>
                  <a:srgbClr val="FF0000"/>
                </a:solidFill>
              </a:rPr>
              <a:t>ni de </a:t>
            </a:r>
            <a:r>
              <a:rPr lang="cs-CZ" smtClean="0"/>
              <a:t>poisson.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5571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NE...RIEN (nic)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" indent="0">
              <a:buNone/>
            </a:pPr>
            <a:endParaRPr lang="cs-CZ" smtClean="0"/>
          </a:p>
          <a:p>
            <a:pPr marL="3429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Příklady:</a:t>
            </a:r>
          </a:p>
          <a:p>
            <a:pPr marL="34290" indent="0">
              <a:buNone/>
            </a:pPr>
            <a:r>
              <a:rPr lang="cs-CZ" smtClean="0"/>
              <a:t>Dans </a:t>
            </a:r>
            <a:r>
              <a:rPr lang="cs-CZ" smtClean="0"/>
              <a:t>le tiroir, il </a:t>
            </a:r>
            <a:r>
              <a:rPr lang="cs-CZ" smtClean="0">
                <a:solidFill>
                  <a:srgbClr val="FF0000"/>
                </a:solidFill>
              </a:rPr>
              <a:t>n´</a:t>
            </a:r>
            <a:r>
              <a:rPr lang="cs-CZ" smtClean="0"/>
              <a:t>y a </a:t>
            </a:r>
            <a:r>
              <a:rPr lang="cs-CZ" smtClean="0">
                <a:solidFill>
                  <a:srgbClr val="FF0000"/>
                </a:solidFill>
              </a:rPr>
              <a:t>rien</a:t>
            </a:r>
            <a:r>
              <a:rPr lang="cs-CZ" smtClean="0"/>
              <a:t>.</a:t>
            </a:r>
          </a:p>
          <a:p>
            <a:pPr marL="34290" indent="0">
              <a:buNone/>
            </a:pPr>
            <a:r>
              <a:rPr lang="cs-CZ" smtClean="0">
                <a:solidFill>
                  <a:srgbClr val="FF0000"/>
                </a:solidFill>
              </a:rPr>
              <a:t>Rien n´</a:t>
            </a:r>
            <a:r>
              <a:rPr lang="cs-CZ" smtClean="0"/>
              <a:t>est encore prévu.</a:t>
            </a:r>
          </a:p>
          <a:p>
            <a:pPr marL="34290" indent="0">
              <a:buNone/>
            </a:pPr>
            <a:r>
              <a:rPr lang="cs-CZ" smtClean="0">
                <a:solidFill>
                  <a:srgbClr val="FF0000"/>
                </a:solidFill>
              </a:rPr>
              <a:t>Rien n´</a:t>
            </a:r>
            <a:r>
              <a:rPr lang="cs-CZ" smtClean="0"/>
              <a:t>a changé apr</a:t>
            </a:r>
            <a:r>
              <a:rPr lang="fr-FR" smtClean="0"/>
              <a:t>è</a:t>
            </a:r>
            <a:r>
              <a:rPr lang="cs-CZ" smtClean="0"/>
              <a:t>s mon départ.</a:t>
            </a:r>
          </a:p>
          <a:p>
            <a:pPr marL="34290" indent="0">
              <a:buNone/>
            </a:pPr>
            <a:r>
              <a:rPr lang="cs-CZ" smtClean="0"/>
              <a:t>Elle </a:t>
            </a:r>
            <a:r>
              <a:rPr lang="cs-CZ" smtClean="0">
                <a:solidFill>
                  <a:srgbClr val="FF0000"/>
                </a:solidFill>
              </a:rPr>
              <a:t>ne</a:t>
            </a:r>
            <a:r>
              <a:rPr lang="cs-CZ" smtClean="0"/>
              <a:t> sait </a:t>
            </a:r>
            <a:r>
              <a:rPr lang="cs-CZ" smtClean="0">
                <a:solidFill>
                  <a:srgbClr val="FF0000"/>
                </a:solidFill>
              </a:rPr>
              <a:t>rien</a:t>
            </a:r>
            <a:r>
              <a:rPr lang="cs-CZ" smtClean="0"/>
              <a:t> </a:t>
            </a:r>
            <a:r>
              <a:rPr lang="cs-CZ" u="sng" smtClean="0"/>
              <a:t>du tout</a:t>
            </a:r>
            <a:r>
              <a:rPr lang="cs-CZ" smtClean="0"/>
              <a:t>.</a:t>
            </a:r>
          </a:p>
          <a:p>
            <a:pPr marL="34290" indent="0">
              <a:buNone/>
            </a:pPr>
            <a:endParaRPr lang="cs-CZ"/>
          </a:p>
          <a:p>
            <a:pPr marL="34290" indent="0">
              <a:buNone/>
            </a:pPr>
            <a:r>
              <a:rPr lang="cs-CZ" smtClean="0"/>
              <a:t>Pendant ma visite, je n´ai vu </a:t>
            </a:r>
            <a:r>
              <a:rPr lang="cs-CZ" smtClean="0">
                <a:solidFill>
                  <a:srgbClr val="FF0000"/>
                </a:solidFill>
              </a:rPr>
              <a:t>rien</a:t>
            </a:r>
            <a:r>
              <a:rPr lang="cs-CZ" smtClean="0"/>
              <a:t> </a:t>
            </a:r>
            <a:r>
              <a:rPr lang="cs-CZ" u="sng" smtClean="0"/>
              <a:t>d´interéssant</a:t>
            </a:r>
            <a:r>
              <a:rPr lang="cs-CZ" smtClean="0"/>
              <a:t>/</a:t>
            </a:r>
            <a:r>
              <a:rPr lang="cs-CZ" smtClean="0">
                <a:solidFill>
                  <a:srgbClr val="FF0000"/>
                </a:solidFill>
              </a:rPr>
              <a:t>rien</a:t>
            </a:r>
            <a:r>
              <a:rPr lang="cs-CZ" smtClean="0"/>
              <a:t> </a:t>
            </a:r>
            <a:r>
              <a:rPr lang="cs-CZ" u="sng" smtClean="0"/>
              <a:t>de nouveau</a:t>
            </a:r>
            <a:r>
              <a:rPr lang="cs-CZ" smtClean="0"/>
              <a:t>...</a:t>
            </a:r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6274419" y="4869366"/>
            <a:ext cx="371708" cy="360556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4373723" y="4869366"/>
            <a:ext cx="371708" cy="360556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07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NE...PERSONNE (nikdo)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" indent="0">
              <a:buNone/>
            </a:pPr>
            <a:endParaRPr lang="cs-CZ" smtClean="0"/>
          </a:p>
          <a:p>
            <a:pPr marL="34290" indent="0">
              <a:buNone/>
            </a:pPr>
            <a:endParaRPr lang="cs-CZ" smtClean="0">
              <a:solidFill>
                <a:srgbClr val="FF0000"/>
              </a:solidFill>
            </a:endParaRPr>
          </a:p>
          <a:p>
            <a:pPr marL="3429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Příklady:</a:t>
            </a:r>
            <a:endParaRPr lang="cs-CZ" i="1">
              <a:solidFill>
                <a:srgbClr val="00B050"/>
              </a:solidFill>
            </a:endParaRPr>
          </a:p>
          <a:p>
            <a:pPr marL="34290" indent="0">
              <a:buNone/>
            </a:pPr>
            <a:r>
              <a:rPr lang="cs-CZ" smtClean="0">
                <a:solidFill>
                  <a:srgbClr val="FF0000"/>
                </a:solidFill>
              </a:rPr>
              <a:t>Personne </a:t>
            </a:r>
            <a:r>
              <a:rPr lang="cs-CZ" smtClean="0">
                <a:solidFill>
                  <a:srgbClr val="FF0000"/>
                </a:solidFill>
              </a:rPr>
              <a:t>ne </a:t>
            </a:r>
            <a:r>
              <a:rPr lang="cs-CZ" smtClean="0"/>
              <a:t>s´est intéressé au projet.</a:t>
            </a:r>
          </a:p>
          <a:p>
            <a:pPr marL="34290" indent="0">
              <a:buNone/>
            </a:pPr>
            <a:r>
              <a:rPr lang="cs-CZ" smtClean="0"/>
              <a:t>Nous </a:t>
            </a:r>
            <a:r>
              <a:rPr lang="cs-CZ" smtClean="0">
                <a:solidFill>
                  <a:srgbClr val="FF0000"/>
                </a:solidFill>
              </a:rPr>
              <a:t>ne</a:t>
            </a:r>
            <a:r>
              <a:rPr lang="cs-CZ" smtClean="0"/>
              <a:t> connaissons </a:t>
            </a:r>
            <a:r>
              <a:rPr lang="cs-CZ" smtClean="0">
                <a:solidFill>
                  <a:srgbClr val="FF0000"/>
                </a:solidFill>
              </a:rPr>
              <a:t>personne</a:t>
            </a:r>
            <a:r>
              <a:rPr lang="cs-CZ" smtClean="0"/>
              <a:t> dans cette entreprise.</a:t>
            </a:r>
          </a:p>
          <a:p>
            <a:pPr marL="34290" indent="0">
              <a:buNone/>
            </a:pPr>
            <a:endParaRPr lang="cs-CZ"/>
          </a:p>
          <a:p>
            <a:pPr marL="34290" indent="0">
              <a:buNone/>
            </a:pPr>
            <a:r>
              <a:rPr lang="cs-CZ" smtClean="0"/>
              <a:t>personne d´intéressant/personne de créatif</a:t>
            </a:r>
            <a:endParaRPr lang="cs-CZ"/>
          </a:p>
        </p:txBody>
      </p:sp>
      <p:sp>
        <p:nvSpPr>
          <p:cNvPr id="4" name="Ovál 3"/>
          <p:cNvSpPr/>
          <p:nvPr/>
        </p:nvSpPr>
        <p:spPr>
          <a:xfrm>
            <a:off x="4460488" y="4434469"/>
            <a:ext cx="356839" cy="360556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939041" y="4434469"/>
            <a:ext cx="346959" cy="360556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621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NE...PLUS (už ne)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" indent="0">
              <a:buNone/>
            </a:pPr>
            <a:endParaRPr lang="cs-CZ"/>
          </a:p>
          <a:p>
            <a:pPr marL="3429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Příklady:</a:t>
            </a:r>
            <a:endParaRPr lang="cs-CZ" i="1">
              <a:solidFill>
                <a:srgbClr val="00B050"/>
              </a:solidFill>
            </a:endParaRPr>
          </a:p>
          <a:p>
            <a:pPr marL="34290" indent="0">
              <a:buNone/>
            </a:pPr>
            <a:r>
              <a:rPr lang="cs-CZ" smtClean="0"/>
              <a:t>Est-ce </a:t>
            </a:r>
            <a:r>
              <a:rPr lang="cs-CZ" smtClean="0"/>
              <a:t>que vous voyez toujours vos coll</a:t>
            </a:r>
            <a:r>
              <a:rPr lang="fr-FR" smtClean="0"/>
              <a:t>è</a:t>
            </a:r>
            <a:r>
              <a:rPr lang="cs-CZ" smtClean="0"/>
              <a:t>gues ? – Non, je </a:t>
            </a:r>
            <a:r>
              <a:rPr lang="cs-CZ" smtClean="0">
                <a:solidFill>
                  <a:srgbClr val="FF0000"/>
                </a:solidFill>
              </a:rPr>
              <a:t>ne</a:t>
            </a:r>
            <a:r>
              <a:rPr lang="cs-CZ" smtClean="0"/>
              <a:t> les vois </a:t>
            </a:r>
            <a:r>
              <a:rPr lang="cs-CZ" smtClean="0">
                <a:solidFill>
                  <a:srgbClr val="FF0000"/>
                </a:solidFill>
              </a:rPr>
              <a:t>plus</a:t>
            </a:r>
            <a:r>
              <a:rPr lang="cs-CZ" smtClean="0"/>
              <a:t>.</a:t>
            </a:r>
          </a:p>
          <a:p>
            <a:pPr marL="34290" indent="0">
              <a:buNone/>
            </a:pPr>
            <a:r>
              <a:rPr lang="cs-CZ" smtClean="0"/>
              <a:t>L´un de ces producteurs a décidé de </a:t>
            </a:r>
            <a:r>
              <a:rPr lang="cs-CZ" smtClean="0">
                <a:solidFill>
                  <a:srgbClr val="FF0000"/>
                </a:solidFill>
              </a:rPr>
              <a:t>ne plus </a:t>
            </a:r>
            <a:r>
              <a:rPr lang="cs-CZ" smtClean="0"/>
              <a:t>coopérer.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657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Základna</Template>
  <TotalTime>115</TotalTime>
  <Words>546</Words>
  <Application>Microsoft Office PowerPoint</Application>
  <PresentationFormat>Předvádění na obrazovce (4:3)</PresentationFormat>
  <Paragraphs>101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Corbel</vt:lpstr>
      <vt:lpstr>Základ</vt:lpstr>
      <vt:lpstr>Vyjádření negace</vt:lpstr>
      <vt:lpstr>NON</vt:lpstr>
      <vt:lpstr>PAS</vt:lpstr>
      <vt:lpstr>NE...PAS (slovesný zápor)</vt:lpstr>
      <vt:lpstr>NE...PAS DE/D´... (absolutní zápor)</vt:lpstr>
      <vt:lpstr>NE...Ni...Ni... (ani ani)</vt:lpstr>
      <vt:lpstr>NE...RIEN (nic)</vt:lpstr>
      <vt:lpstr>NE...PERSONNE (nikdo)</vt:lpstr>
      <vt:lpstr>NE...PLUS (už ne)</vt:lpstr>
      <vt:lpstr>NE...JAMAIS (nikdy)</vt:lpstr>
      <vt:lpstr>NE...QUE (jenom = seulement)</vt:lpstr>
      <vt:lpstr>NE...PAS NON PLUS (také ne)</vt:lpstr>
      <vt:lpstr>NE...AUCUN/AUCUNE  (žádný, žádná, žádného, žádnou...)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Vyjádření negace</dc:title>
  <dc:creator>Červenková Marie</dc:creator>
  <cp:lastModifiedBy>Červenková Marie</cp:lastModifiedBy>
  <cp:revision>10</cp:revision>
  <dcterms:created xsi:type="dcterms:W3CDTF">2016-07-18T10:29:40Z</dcterms:created>
  <dcterms:modified xsi:type="dcterms:W3CDTF">2016-12-16T10:03:25Z</dcterms:modified>
</cp:coreProperties>
</file>