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66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2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48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44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8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94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4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84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25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52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04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7D068F74-7EF2-4C84-B98B-A1F457C1E10B}" type="datetimeFigureOut">
              <a:rPr lang="cs-CZ" smtClean="0"/>
              <a:t>16. 12. 2016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EE477CDB-CEDB-467F-B873-B127BACCD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269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smtClean="0"/>
              <a:t>Výrazy množství</a:t>
            </a:r>
            <a:endParaRPr lang="cs-CZ" sz="540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smtClean="0"/>
          </a:p>
          <a:p>
            <a:r>
              <a:rPr lang="cs-CZ" sz="2400" smtClean="0"/>
              <a:t>Les expressions de quantité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55143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7251" y="584047"/>
            <a:ext cx="7406640" cy="652346"/>
          </a:xfrm>
        </p:spPr>
        <p:txBody>
          <a:bodyPr/>
          <a:lstStyle/>
          <a:p>
            <a:pPr algn="ctr"/>
            <a:r>
              <a:rPr lang="cs-CZ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Zapamatujte si: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51" y="1471961"/>
            <a:ext cx="7404653" cy="5096107"/>
          </a:xfrm>
        </p:spPr>
        <p:txBody>
          <a:bodyPr>
            <a:normAutofit lnSpcReduction="10000"/>
          </a:bodyPr>
          <a:lstStyle/>
          <a:p>
            <a:pPr marL="34290" indent="0" algn="ctr">
              <a:buNone/>
            </a:pPr>
            <a:r>
              <a:rPr lang="cs-CZ" smtClean="0"/>
              <a:t>Po většině výrazů množství (příslovce a podstatná jména)</a:t>
            </a:r>
          </a:p>
          <a:p>
            <a:pPr marL="34290" indent="0" algn="ctr">
              <a:buNone/>
            </a:pPr>
            <a:r>
              <a:rPr lang="cs-CZ" smtClean="0"/>
              <a:t>se použije </a:t>
            </a:r>
            <a:r>
              <a:rPr lang="cs-CZ" smtClean="0">
                <a:solidFill>
                  <a:srgbClr val="FF0000"/>
                </a:solidFill>
              </a:rPr>
              <a:t>„</a:t>
            </a:r>
            <a:r>
              <a:rPr lang="cs-CZ" smtClean="0">
                <a:solidFill>
                  <a:srgbClr val="FF0000"/>
                </a:solidFill>
              </a:rPr>
              <a:t>de“ bez členu.</a:t>
            </a:r>
          </a:p>
          <a:p>
            <a:pPr marL="34290" indent="0" algn="ctr">
              <a:buNone/>
            </a:pPr>
            <a:endParaRPr lang="cs-CZ"/>
          </a:p>
          <a:p>
            <a:pPr marL="34290" indent="0" algn="ctr">
              <a:buNone/>
            </a:pPr>
            <a:r>
              <a:rPr lang="cs-CZ" smtClean="0"/>
              <a:t>assez </a:t>
            </a:r>
            <a:r>
              <a:rPr lang="cs-CZ" smtClean="0">
                <a:solidFill>
                  <a:srgbClr val="FF0000"/>
                </a:solidFill>
              </a:rPr>
              <a:t>d´</a:t>
            </a:r>
            <a:r>
              <a:rPr lang="cs-CZ" smtClean="0"/>
              <a:t>expériences (dost zkušeností)</a:t>
            </a:r>
          </a:p>
          <a:p>
            <a:pPr marL="34290" indent="0" algn="ctr">
              <a:buNone/>
            </a:pPr>
            <a:r>
              <a:rPr lang="cs-CZ" smtClean="0"/>
              <a:t>beaucoup </a:t>
            </a:r>
            <a:r>
              <a:rPr lang="cs-CZ" smtClean="0">
                <a:solidFill>
                  <a:srgbClr val="FF0000"/>
                </a:solidFill>
              </a:rPr>
              <a:t>de</a:t>
            </a:r>
            <a:r>
              <a:rPr lang="cs-CZ" smtClean="0"/>
              <a:t> travail (hodně práce)</a:t>
            </a:r>
          </a:p>
          <a:p>
            <a:pPr marL="34290" indent="0" algn="ctr">
              <a:buNone/>
            </a:pPr>
            <a:r>
              <a:rPr lang="cs-CZ" smtClean="0"/>
              <a:t>peu </a:t>
            </a:r>
            <a:r>
              <a:rPr lang="cs-CZ" smtClean="0">
                <a:solidFill>
                  <a:srgbClr val="FF0000"/>
                </a:solidFill>
              </a:rPr>
              <a:t>de</a:t>
            </a:r>
            <a:r>
              <a:rPr lang="cs-CZ" smtClean="0"/>
              <a:t> demandes (málo žádostí)</a:t>
            </a:r>
          </a:p>
          <a:p>
            <a:pPr marL="34290" indent="0" algn="ctr">
              <a:buNone/>
            </a:pPr>
            <a:r>
              <a:rPr lang="cs-CZ" smtClean="0"/>
              <a:t>une bouteille </a:t>
            </a:r>
            <a:r>
              <a:rPr lang="cs-CZ" smtClean="0">
                <a:solidFill>
                  <a:srgbClr val="FF0000"/>
                </a:solidFill>
              </a:rPr>
              <a:t>de</a:t>
            </a:r>
            <a:r>
              <a:rPr lang="cs-CZ" smtClean="0"/>
              <a:t> vin (láhev vína)</a:t>
            </a:r>
          </a:p>
          <a:p>
            <a:pPr marL="34290" indent="0" algn="ctr">
              <a:buNone/>
            </a:pPr>
            <a:r>
              <a:rPr lang="cs-CZ" smtClean="0"/>
              <a:t>une foule </a:t>
            </a:r>
            <a:r>
              <a:rPr lang="cs-CZ" smtClean="0">
                <a:solidFill>
                  <a:srgbClr val="FF0000"/>
                </a:solidFill>
              </a:rPr>
              <a:t>de</a:t>
            </a:r>
            <a:r>
              <a:rPr lang="cs-CZ" smtClean="0"/>
              <a:t> gens (dav lidí)</a:t>
            </a:r>
          </a:p>
          <a:p>
            <a:pPr marL="34290" indent="0" algn="ctr">
              <a:buNone/>
            </a:pPr>
            <a:r>
              <a:rPr lang="cs-CZ" smtClean="0"/>
              <a:t>(...)</a:t>
            </a:r>
          </a:p>
          <a:p>
            <a:pPr marL="34290" indent="0" algn="ctr">
              <a:buNone/>
            </a:pPr>
            <a:endParaRPr lang="cs-CZ"/>
          </a:p>
          <a:p>
            <a:pPr marL="34290" indent="0" algn="ctr">
              <a:buNone/>
            </a:pPr>
            <a:r>
              <a:rPr lang="cs-CZ" smtClean="0"/>
              <a:t>Číslovky nahrazují determinant nebo se s ním kombinují.</a:t>
            </a:r>
          </a:p>
          <a:p>
            <a:pPr marL="34290" indent="0" algn="ctr">
              <a:buNone/>
            </a:pPr>
            <a:r>
              <a:rPr lang="cs-CZ" smtClean="0">
                <a:solidFill>
                  <a:srgbClr val="FF0000"/>
                </a:solidFill>
              </a:rPr>
              <a:t>trois</a:t>
            </a:r>
            <a:r>
              <a:rPr lang="cs-CZ" smtClean="0"/>
              <a:t> articles, </a:t>
            </a:r>
            <a:r>
              <a:rPr lang="cs-CZ" smtClean="0">
                <a:solidFill>
                  <a:srgbClr val="FF0000"/>
                </a:solidFill>
              </a:rPr>
              <a:t>cinq</a:t>
            </a:r>
            <a:r>
              <a:rPr lang="cs-CZ" smtClean="0"/>
              <a:t> factures</a:t>
            </a:r>
          </a:p>
          <a:p>
            <a:pPr marL="34290" indent="0" algn="ctr">
              <a:buNone/>
            </a:pPr>
            <a:r>
              <a:rPr lang="cs-CZ" smtClean="0">
                <a:solidFill>
                  <a:srgbClr val="FF0000"/>
                </a:solidFill>
              </a:rPr>
              <a:t>nos trois </a:t>
            </a:r>
            <a:r>
              <a:rPr lang="cs-CZ" smtClean="0"/>
              <a:t>coll</a:t>
            </a:r>
            <a:r>
              <a:rPr lang="fr-FR" smtClean="0"/>
              <a:t>è</a:t>
            </a:r>
            <a:r>
              <a:rPr lang="cs-CZ" smtClean="0"/>
              <a:t>gues, </a:t>
            </a:r>
            <a:r>
              <a:rPr lang="cs-CZ" smtClean="0">
                <a:solidFill>
                  <a:srgbClr val="FF0000"/>
                </a:solidFill>
              </a:rPr>
              <a:t>ces quatre </a:t>
            </a:r>
            <a:r>
              <a:rPr lang="cs-CZ" smtClean="0"/>
              <a:t>dossiers</a:t>
            </a:r>
          </a:p>
          <a:p>
            <a:pPr marL="3429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58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Výrazy množství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50" y="1965959"/>
            <a:ext cx="7531255" cy="4445991"/>
          </a:xfrm>
        </p:spPr>
        <p:txBody>
          <a:bodyPr>
            <a:normAutofit lnSpcReduction="10000"/>
          </a:bodyPr>
          <a:lstStyle/>
          <a:p>
            <a:r>
              <a:rPr lang="cs-CZ" smtClean="0">
                <a:solidFill>
                  <a:srgbClr val="0070C0"/>
                </a:solidFill>
              </a:rPr>
              <a:t>příslovce</a:t>
            </a:r>
            <a:r>
              <a:rPr lang="cs-CZ" smtClean="0"/>
              <a:t> (beaucoup (hodně), assez (dost), autant (tolik), un peu (trochu), plus (více), moins (méně),...)</a:t>
            </a:r>
          </a:p>
          <a:p>
            <a:r>
              <a:rPr lang="cs-CZ" smtClean="0">
                <a:solidFill>
                  <a:srgbClr val="0070C0"/>
                </a:solidFill>
              </a:rPr>
              <a:t>podstatná jména</a:t>
            </a:r>
          </a:p>
          <a:p>
            <a:pPr>
              <a:buFontTx/>
              <a:buChar char="-"/>
            </a:pPr>
            <a:r>
              <a:rPr lang="cs-CZ" smtClean="0"/>
              <a:t>une gorgée d´eau (hlt vody), un demi-litre d´huile (půl litru oleje), un morceau de viande (kousek masa), cent grammes de fromage (sto gramů sýra)</a:t>
            </a:r>
          </a:p>
          <a:p>
            <a:pPr>
              <a:buFontTx/>
              <a:buChar char="-"/>
            </a:pPr>
            <a:r>
              <a:rPr lang="cs-CZ" smtClean="0">
                <a:solidFill>
                  <a:srgbClr val="0070C0"/>
                </a:solidFill>
              </a:rPr>
              <a:t>zlomky: </a:t>
            </a:r>
            <a:r>
              <a:rPr lang="cs-CZ" smtClean="0"/>
              <a:t>un tiers de la population active (třetina aktivní populace), un quart du revenu (čtvrtina příjmu), trois dixi</a:t>
            </a:r>
            <a:r>
              <a:rPr lang="fr-FR" smtClean="0"/>
              <a:t>è</a:t>
            </a:r>
            <a:r>
              <a:rPr lang="cs-CZ" smtClean="0"/>
              <a:t>mes de la production (tři desetiny produkce)</a:t>
            </a:r>
          </a:p>
          <a:p>
            <a:pPr>
              <a:buFontTx/>
              <a:buChar char="-"/>
            </a:pPr>
            <a:r>
              <a:rPr lang="cs-CZ" smtClean="0">
                <a:solidFill>
                  <a:srgbClr val="0070C0"/>
                </a:solidFill>
              </a:rPr>
              <a:t>podst. jména z číslovek násobných: </a:t>
            </a:r>
            <a:r>
              <a:rPr lang="cs-CZ" smtClean="0"/>
              <a:t>le double (dvojnásobek), le triple (trojnásobek, le quadruple (čtyřnásobek), le décuple (desetinásobek)</a:t>
            </a:r>
          </a:p>
          <a:p>
            <a:pPr>
              <a:buFontTx/>
              <a:buChar char="-"/>
            </a:pPr>
            <a:r>
              <a:rPr lang="cs-CZ" smtClean="0"/>
              <a:t>la majorité (většina), la minorité (menšina), la plupart (většina) </a:t>
            </a:r>
            <a:r>
              <a:rPr lang="cs-CZ" smtClean="0">
                <a:solidFill>
                  <a:srgbClr val="FF0000"/>
                </a:solidFill>
              </a:rPr>
              <a:t>des + sloveso v mn.č. </a:t>
            </a:r>
            <a:r>
              <a:rPr lang="cs-CZ"/>
              <a:t>(La plupart des cadres ont une formation en management d´équipe.)</a:t>
            </a:r>
          </a:p>
          <a:p>
            <a:pPr marL="34290" indent="0">
              <a:buNone/>
            </a:pPr>
            <a:endParaRPr lang="cs-CZ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cs-CZ" smtClean="0"/>
          </a:p>
          <a:p>
            <a:pPr>
              <a:buFontTx/>
              <a:buChar char="-"/>
            </a:pP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24813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0229" y="511563"/>
            <a:ext cx="7406640" cy="236963"/>
          </a:xfrm>
        </p:spPr>
        <p:txBody>
          <a:bodyPr>
            <a:normAutofit fontScale="90000"/>
          </a:bodyPr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57250" y="748526"/>
            <a:ext cx="3566160" cy="5563064"/>
          </a:xfrm>
        </p:spPr>
        <p:txBody>
          <a:bodyPr>
            <a:normAutofit/>
          </a:bodyPr>
          <a:lstStyle/>
          <a:p>
            <a:r>
              <a:rPr lang="cs-CZ" sz="2800">
                <a:solidFill>
                  <a:srgbClr val="0070C0"/>
                </a:solidFill>
              </a:rPr>
              <a:t>číslovky</a:t>
            </a:r>
          </a:p>
          <a:p>
            <a:pPr marL="34290" indent="0">
              <a:buNone/>
            </a:pPr>
            <a:r>
              <a:rPr lang="cs-CZ" sz="2800"/>
              <a:t>21 vingt </a:t>
            </a:r>
            <a:r>
              <a:rPr lang="cs-CZ" sz="2800">
                <a:solidFill>
                  <a:srgbClr val="FF0000"/>
                </a:solidFill>
              </a:rPr>
              <a:t>et</a:t>
            </a:r>
            <a:r>
              <a:rPr lang="cs-CZ" sz="2800"/>
              <a:t> un</a:t>
            </a:r>
          </a:p>
          <a:p>
            <a:pPr marL="34290" indent="0">
              <a:buNone/>
            </a:pPr>
            <a:r>
              <a:rPr lang="cs-CZ" sz="2800"/>
              <a:t>31 trente </a:t>
            </a:r>
            <a:r>
              <a:rPr lang="cs-CZ" sz="2800">
                <a:solidFill>
                  <a:srgbClr val="FF0000"/>
                </a:solidFill>
              </a:rPr>
              <a:t>et</a:t>
            </a:r>
            <a:r>
              <a:rPr lang="cs-CZ" sz="2800"/>
              <a:t> un</a:t>
            </a:r>
          </a:p>
          <a:p>
            <a:pPr marL="34290" indent="0">
              <a:buNone/>
            </a:pPr>
            <a:r>
              <a:rPr lang="cs-CZ" sz="2800"/>
              <a:t>61 soixante </a:t>
            </a:r>
            <a:r>
              <a:rPr lang="cs-CZ" sz="2800">
                <a:solidFill>
                  <a:srgbClr val="FF0000"/>
                </a:solidFill>
              </a:rPr>
              <a:t>et</a:t>
            </a:r>
            <a:r>
              <a:rPr lang="cs-CZ" sz="2800"/>
              <a:t> un</a:t>
            </a:r>
          </a:p>
          <a:p>
            <a:pPr marL="34290" indent="0">
              <a:buNone/>
            </a:pPr>
            <a:r>
              <a:rPr lang="cs-CZ" sz="2800"/>
              <a:t>71 soixante </a:t>
            </a:r>
            <a:r>
              <a:rPr lang="cs-CZ" sz="2800">
                <a:solidFill>
                  <a:srgbClr val="FF0000"/>
                </a:solidFill>
              </a:rPr>
              <a:t>et</a:t>
            </a:r>
            <a:r>
              <a:rPr lang="cs-CZ" sz="2800"/>
              <a:t> onze</a:t>
            </a:r>
          </a:p>
          <a:p>
            <a:pPr marL="34290" indent="0">
              <a:buNone/>
            </a:pPr>
            <a:r>
              <a:rPr lang="cs-CZ" sz="2800"/>
              <a:t>80 quatre-vingt</a:t>
            </a:r>
            <a:r>
              <a:rPr lang="cs-CZ" sz="2800">
                <a:solidFill>
                  <a:srgbClr val="FF0000"/>
                </a:solidFill>
              </a:rPr>
              <a:t>s</a:t>
            </a:r>
          </a:p>
          <a:p>
            <a:pPr marL="34290" indent="0">
              <a:buNone/>
            </a:pPr>
            <a:r>
              <a:rPr lang="cs-CZ" sz="2800"/>
              <a:t>81 quatre-vingt</a:t>
            </a:r>
            <a:r>
              <a:rPr lang="cs-CZ" sz="2800">
                <a:solidFill>
                  <a:srgbClr val="FF0000"/>
                </a:solidFill>
              </a:rPr>
              <a:t>-</a:t>
            </a:r>
            <a:r>
              <a:rPr lang="cs-CZ" sz="2800"/>
              <a:t>un</a:t>
            </a:r>
          </a:p>
          <a:p>
            <a:pPr marL="34290" indent="0">
              <a:buNone/>
            </a:pPr>
            <a:r>
              <a:rPr lang="cs-CZ" sz="2800"/>
              <a:t>91 qutre-vingt</a:t>
            </a:r>
            <a:r>
              <a:rPr lang="cs-CZ" sz="2800">
                <a:solidFill>
                  <a:srgbClr val="FF0000"/>
                </a:solidFill>
              </a:rPr>
              <a:t>-</a:t>
            </a:r>
            <a:r>
              <a:rPr lang="cs-CZ" sz="2800"/>
              <a:t>onze</a:t>
            </a:r>
          </a:p>
          <a:p>
            <a:pPr marL="34290" indent="0">
              <a:buNone/>
            </a:pPr>
            <a:r>
              <a:rPr lang="cs-CZ" sz="2800"/>
              <a:t>101 cent un</a:t>
            </a:r>
          </a:p>
          <a:p>
            <a:pPr marL="34290" indent="0">
              <a:buNone/>
            </a:pP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423410" y="748526"/>
            <a:ext cx="4464111" cy="5563063"/>
          </a:xfrm>
        </p:spPr>
        <p:txBody>
          <a:bodyPr>
            <a:normAutofit/>
          </a:bodyPr>
          <a:lstStyle/>
          <a:p>
            <a:pPr marL="34290" indent="0">
              <a:buNone/>
            </a:pPr>
            <a:endParaRPr lang="cs-CZ" sz="2800" smtClean="0"/>
          </a:p>
          <a:p>
            <a:pPr marL="34290" indent="0">
              <a:buNone/>
            </a:pPr>
            <a:r>
              <a:rPr lang="cs-CZ" sz="2800" smtClean="0"/>
              <a:t>200 </a:t>
            </a:r>
            <a:r>
              <a:rPr lang="cs-CZ" sz="2800" smtClean="0"/>
              <a:t>deux cent</a:t>
            </a:r>
            <a:r>
              <a:rPr lang="cs-CZ" sz="2800" smtClean="0">
                <a:solidFill>
                  <a:srgbClr val="FF0000"/>
                </a:solidFill>
              </a:rPr>
              <a:t>s</a:t>
            </a:r>
          </a:p>
          <a:p>
            <a:pPr marL="34290" indent="0">
              <a:buNone/>
            </a:pPr>
            <a:r>
              <a:rPr lang="cs-CZ" sz="2800" smtClean="0"/>
              <a:t>212 deux cent douze</a:t>
            </a:r>
          </a:p>
          <a:p>
            <a:pPr marL="34290" indent="0">
              <a:buNone/>
            </a:pPr>
            <a:r>
              <a:rPr lang="cs-CZ" sz="2800" smtClean="0"/>
              <a:t>1000 mille </a:t>
            </a:r>
            <a:r>
              <a:rPr lang="cs-CZ" sz="2800" i="1" smtClean="0"/>
              <a:t>(neměnné)</a:t>
            </a:r>
          </a:p>
          <a:p>
            <a:pPr marL="34290" indent="0">
              <a:buNone/>
            </a:pPr>
            <a:r>
              <a:rPr lang="cs-CZ" sz="2800" smtClean="0"/>
              <a:t>1500 mille cinq cent</a:t>
            </a:r>
          </a:p>
          <a:p>
            <a:pPr marL="34290" indent="0">
              <a:buNone/>
            </a:pPr>
            <a:r>
              <a:rPr lang="cs-CZ" sz="2800" smtClean="0"/>
              <a:t>2000 deux mille</a:t>
            </a:r>
          </a:p>
          <a:p>
            <a:pPr marL="34290" indent="0">
              <a:buNone/>
            </a:pPr>
            <a:endParaRPr lang="cs-CZ" sz="2800"/>
          </a:p>
          <a:p>
            <a:pPr marL="34290" indent="0">
              <a:buNone/>
            </a:pPr>
            <a:r>
              <a:rPr lang="cs-CZ" sz="2800" smtClean="0"/>
              <a:t>1 000 000 </a:t>
            </a:r>
            <a:r>
              <a:rPr lang="cs-CZ" sz="2800" smtClean="0">
                <a:solidFill>
                  <a:srgbClr val="FF0000"/>
                </a:solidFill>
              </a:rPr>
              <a:t>un</a:t>
            </a:r>
            <a:r>
              <a:rPr lang="cs-CZ" sz="2800" smtClean="0"/>
              <a:t> million </a:t>
            </a:r>
            <a:r>
              <a:rPr lang="cs-CZ" sz="2800" smtClean="0">
                <a:solidFill>
                  <a:srgbClr val="FF0000"/>
                </a:solidFill>
              </a:rPr>
              <a:t>de</a:t>
            </a:r>
          </a:p>
          <a:p>
            <a:pPr marL="34290" indent="0">
              <a:buNone/>
            </a:pPr>
            <a:r>
              <a:rPr lang="cs-CZ" sz="2800"/>
              <a:t>1 000 000 000 </a:t>
            </a:r>
            <a:r>
              <a:rPr lang="cs-CZ" sz="2800" smtClean="0">
                <a:solidFill>
                  <a:srgbClr val="FF0000"/>
                </a:solidFill>
              </a:rPr>
              <a:t>un</a:t>
            </a:r>
            <a:r>
              <a:rPr lang="cs-CZ" sz="2800" smtClean="0"/>
              <a:t> milliard </a:t>
            </a:r>
            <a:r>
              <a:rPr lang="cs-CZ" sz="2800" smtClean="0">
                <a:solidFill>
                  <a:srgbClr val="FF0000"/>
                </a:solidFill>
              </a:rPr>
              <a:t>de</a:t>
            </a:r>
            <a:endParaRPr lang="cs-CZ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2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7251" y="444655"/>
            <a:ext cx="7406640" cy="312234"/>
          </a:xfrm>
        </p:spPr>
        <p:txBody>
          <a:bodyPr>
            <a:normAutofit fontScale="90000"/>
          </a:bodyPr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51" y="1103971"/>
            <a:ext cx="7404653" cy="5151863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0070C0"/>
                </a:solidFill>
              </a:rPr>
              <a:t>číslovky hromadné</a:t>
            </a:r>
          </a:p>
          <a:p>
            <a:pPr>
              <a:buFontTx/>
              <a:buChar char="-"/>
            </a:pPr>
            <a:r>
              <a:rPr lang="cs-CZ" smtClean="0"/>
              <a:t>une </a:t>
            </a:r>
            <a:r>
              <a:rPr lang="cs-CZ"/>
              <a:t>dizaine de salariés (asi deset zaměstnanců), une centaine d´ouvriers (asi sto, stovka dělníků), des milliers de manifestants (tisíce demonstrantů</a:t>
            </a:r>
            <a:r>
              <a:rPr lang="cs-CZ" smtClean="0"/>
              <a:t>)</a:t>
            </a:r>
          </a:p>
          <a:p>
            <a:pPr marL="34290" indent="0">
              <a:buNone/>
            </a:pPr>
            <a:endParaRPr lang="cs-CZ"/>
          </a:p>
          <a:p>
            <a:r>
              <a:rPr lang="cs-CZ">
                <a:solidFill>
                  <a:srgbClr val="0070C0"/>
                </a:solidFill>
              </a:rPr>
              <a:t>desetinná čísla</a:t>
            </a:r>
          </a:p>
          <a:p>
            <a:pPr marL="34290" indent="0">
              <a:buNone/>
            </a:pPr>
            <a:r>
              <a:rPr lang="cs-CZ"/>
              <a:t>10,5 ............. dix </a:t>
            </a:r>
            <a:r>
              <a:rPr lang="cs-CZ">
                <a:solidFill>
                  <a:srgbClr val="0070C0"/>
                </a:solidFill>
              </a:rPr>
              <a:t>et demi</a:t>
            </a:r>
          </a:p>
          <a:p>
            <a:pPr marL="34290" indent="0">
              <a:buNone/>
            </a:pPr>
            <a:r>
              <a:rPr lang="cs-CZ"/>
              <a:t>9,4 ............... neuf </a:t>
            </a:r>
            <a:r>
              <a:rPr lang="cs-CZ">
                <a:solidFill>
                  <a:srgbClr val="0070C0"/>
                </a:solidFill>
              </a:rPr>
              <a:t>virgule</a:t>
            </a:r>
            <a:r>
              <a:rPr lang="cs-CZ"/>
              <a:t> quatre</a:t>
            </a:r>
          </a:p>
          <a:p>
            <a:pPr marL="34290" indent="0">
              <a:buNone/>
            </a:pPr>
            <a:endParaRPr lang="cs-CZ"/>
          </a:p>
          <a:p>
            <a:pPr marL="34290" indent="0">
              <a:buNone/>
            </a:pPr>
            <a:endParaRPr lang="cs-CZ"/>
          </a:p>
          <a:p>
            <a:pPr marL="3429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93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7250" y="1314451"/>
            <a:ext cx="7406640" cy="195146"/>
          </a:xfrm>
        </p:spPr>
        <p:txBody>
          <a:bodyPr>
            <a:normAutofit fontScale="90000"/>
          </a:bodyPr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51" y="1601595"/>
            <a:ext cx="7404653" cy="4475820"/>
          </a:xfrm>
        </p:spPr>
        <p:txBody>
          <a:bodyPr>
            <a:normAutofit/>
          </a:bodyPr>
          <a:lstStyle/>
          <a:p>
            <a:endParaRPr lang="cs-CZ" smtClean="0"/>
          </a:p>
          <a:p>
            <a:r>
              <a:rPr lang="cs-CZ" smtClean="0">
                <a:solidFill>
                  <a:srgbClr val="0070C0"/>
                </a:solidFill>
              </a:rPr>
              <a:t>řadové </a:t>
            </a:r>
            <a:r>
              <a:rPr lang="cs-CZ">
                <a:solidFill>
                  <a:srgbClr val="0070C0"/>
                </a:solidFill>
              </a:rPr>
              <a:t>číslovky</a:t>
            </a:r>
          </a:p>
          <a:p>
            <a:pPr marL="34290" indent="0">
              <a:buNone/>
            </a:pPr>
            <a:r>
              <a:rPr lang="cs-CZ"/>
              <a:t>le premier/la premi</a:t>
            </a:r>
            <a:r>
              <a:rPr lang="fr-FR"/>
              <a:t>è</a:t>
            </a:r>
            <a:r>
              <a:rPr lang="cs-CZ"/>
              <a:t>re, le/la deuxi</a:t>
            </a:r>
            <a:r>
              <a:rPr lang="fr-FR"/>
              <a:t>è</a:t>
            </a:r>
            <a:r>
              <a:rPr lang="cs-CZ"/>
              <a:t>me, le/la troisi</a:t>
            </a:r>
            <a:r>
              <a:rPr lang="fr-FR"/>
              <a:t>è</a:t>
            </a:r>
            <a:r>
              <a:rPr lang="cs-CZ"/>
              <a:t>me, </a:t>
            </a:r>
            <a:r>
              <a:rPr lang="cs-CZ">
                <a:solidFill>
                  <a:srgbClr val="0070C0"/>
                </a:solidFill>
              </a:rPr>
              <a:t>le/la</a:t>
            </a:r>
            <a:r>
              <a:rPr lang="cs-CZ"/>
              <a:t> huiti</a:t>
            </a:r>
            <a:r>
              <a:rPr lang="fr-FR"/>
              <a:t>è</a:t>
            </a:r>
            <a:r>
              <a:rPr lang="cs-CZ"/>
              <a:t>me, le/la neuvi</a:t>
            </a:r>
            <a:r>
              <a:rPr lang="fr-FR"/>
              <a:t>è</a:t>
            </a:r>
            <a:r>
              <a:rPr lang="cs-CZ"/>
              <a:t>me,</a:t>
            </a:r>
            <a:r>
              <a:rPr lang="cs-CZ">
                <a:solidFill>
                  <a:srgbClr val="0070C0"/>
                </a:solidFill>
              </a:rPr>
              <a:t> le/la</a:t>
            </a:r>
            <a:r>
              <a:rPr lang="cs-CZ"/>
              <a:t> onzi</a:t>
            </a:r>
            <a:r>
              <a:rPr lang="fr-FR"/>
              <a:t>è</a:t>
            </a:r>
            <a:r>
              <a:rPr lang="cs-CZ"/>
              <a:t>me,le/la vingt et uni</a:t>
            </a:r>
            <a:r>
              <a:rPr lang="fr-FR"/>
              <a:t>è</a:t>
            </a:r>
            <a:r>
              <a:rPr lang="cs-CZ"/>
              <a:t>me</a:t>
            </a:r>
          </a:p>
          <a:p>
            <a:pPr marL="34290" indent="0">
              <a:buNone/>
            </a:pPr>
            <a:r>
              <a:rPr lang="cs-CZ">
                <a:solidFill>
                  <a:srgbClr val="FF0000"/>
                </a:solidFill>
              </a:rPr>
              <a:t>Pozor: </a:t>
            </a:r>
            <a:r>
              <a:rPr lang="cs-CZ"/>
              <a:t>ne v datu </a:t>
            </a:r>
            <a:r>
              <a:rPr lang="cs-CZ" smtClean="0"/>
              <a:t>a v hierarchickém označení (kromě </a:t>
            </a:r>
            <a:r>
              <a:rPr lang="cs-CZ"/>
              <a:t>le premier), např. le 2 mai (le deux mai</a:t>
            </a:r>
            <a:r>
              <a:rPr lang="cs-CZ" smtClean="0"/>
              <a:t>), Louis XIV (Louis quatorze)</a:t>
            </a:r>
          </a:p>
          <a:p>
            <a:pPr marL="34290" indent="0">
              <a:buNone/>
            </a:pPr>
            <a:endParaRPr lang="cs-CZ"/>
          </a:p>
          <a:p>
            <a:r>
              <a:rPr lang="cs-CZ" smtClean="0">
                <a:solidFill>
                  <a:srgbClr val="0070C0"/>
                </a:solidFill>
              </a:rPr>
              <a:t>procenta</a:t>
            </a:r>
          </a:p>
          <a:p>
            <a:pPr marL="34290" indent="0">
              <a:buNone/>
            </a:pPr>
            <a:r>
              <a:rPr lang="cs-CZ" smtClean="0"/>
              <a:t>3 % ............... trois </a:t>
            </a:r>
            <a:r>
              <a:rPr lang="cs-CZ" smtClean="0">
                <a:solidFill>
                  <a:srgbClr val="0070C0"/>
                </a:solidFill>
              </a:rPr>
              <a:t>pour cent</a:t>
            </a:r>
          </a:p>
          <a:p>
            <a:pPr marL="34290" indent="0">
              <a:buNone/>
            </a:pPr>
            <a:endParaRPr lang="cs-CZ">
              <a:solidFill>
                <a:srgbClr val="0070C0"/>
              </a:solidFill>
            </a:endParaRPr>
          </a:p>
          <a:p>
            <a:pPr marL="34290" indent="0">
              <a:buNone/>
            </a:pPr>
            <a:endParaRPr lang="cs-CZ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5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Terminologie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>
              <a:solidFill>
                <a:srgbClr val="FF0000"/>
              </a:solidFill>
            </a:endParaRPr>
          </a:p>
          <a:p>
            <a:r>
              <a:rPr lang="cs-CZ" smtClean="0">
                <a:solidFill>
                  <a:srgbClr val="FF0000"/>
                </a:solidFill>
              </a:rPr>
              <a:t>chiffres</a:t>
            </a:r>
            <a:r>
              <a:rPr lang="cs-CZ" smtClean="0"/>
              <a:t> : 0 - 9</a:t>
            </a:r>
          </a:p>
          <a:p>
            <a:r>
              <a:rPr lang="cs-CZ" smtClean="0">
                <a:solidFill>
                  <a:srgbClr val="FF0000"/>
                </a:solidFill>
              </a:rPr>
              <a:t>nombres</a:t>
            </a:r>
            <a:r>
              <a:rPr lang="cs-CZ" smtClean="0"/>
              <a:t> : </a:t>
            </a:r>
            <a:r>
              <a:rPr lang="cs-CZ" smtClean="0"/>
              <a:t>např. </a:t>
            </a:r>
            <a:r>
              <a:rPr lang="cs-CZ" smtClean="0"/>
              <a:t>12, 54, 236</a:t>
            </a:r>
          </a:p>
          <a:p>
            <a:r>
              <a:rPr lang="cs-CZ" smtClean="0">
                <a:solidFill>
                  <a:srgbClr val="FF0000"/>
                </a:solidFill>
              </a:rPr>
              <a:t>numéro</a:t>
            </a:r>
            <a:r>
              <a:rPr lang="cs-CZ" smtClean="0"/>
              <a:t> : značí pořadí (numéro d´une revue, numéro de vol, numéro de téléphone, exercice numéro </a:t>
            </a:r>
            <a:r>
              <a:rPr lang="cs-CZ" smtClean="0"/>
              <a:t>9, b</a:t>
            </a:r>
            <a:r>
              <a:rPr lang="fr-FR" smtClean="0"/>
              <a:t>â</a:t>
            </a:r>
            <a:r>
              <a:rPr lang="cs-CZ" smtClean="0"/>
              <a:t>timent numéro 26)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20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Pro vyjádření intenzity: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0070C0"/>
                </a:solidFill>
              </a:rPr>
              <a:t>beaucoup</a:t>
            </a:r>
            <a:r>
              <a:rPr lang="cs-CZ" smtClean="0"/>
              <a:t> se slovesy</a:t>
            </a:r>
          </a:p>
          <a:p>
            <a:pPr marL="34290" indent="0">
              <a:buNone/>
            </a:pPr>
            <a:r>
              <a:rPr lang="cs-CZ" smtClean="0"/>
              <a:t>Ces </a:t>
            </a:r>
            <a:r>
              <a:rPr lang="cs-CZ"/>
              <a:t>derniers </a:t>
            </a:r>
            <a:r>
              <a:rPr lang="cs-CZ" smtClean="0"/>
              <a:t>jours, il a beaucoup travaillé. </a:t>
            </a:r>
          </a:p>
          <a:p>
            <a:pPr marL="34290" indent="0">
              <a:buNone/>
            </a:pPr>
            <a:r>
              <a:rPr lang="cs-CZ" smtClean="0"/>
              <a:t>J´aime beaucoup cette affiche publicitaire.</a:t>
            </a:r>
          </a:p>
          <a:p>
            <a:pPr marL="34290" indent="0">
              <a:buNone/>
            </a:pPr>
            <a:endParaRPr lang="cs-CZ"/>
          </a:p>
          <a:p>
            <a:r>
              <a:rPr lang="cs-CZ" smtClean="0">
                <a:solidFill>
                  <a:srgbClr val="0070C0"/>
                </a:solidFill>
              </a:rPr>
              <a:t>tr</a:t>
            </a:r>
            <a:r>
              <a:rPr lang="fr-FR" smtClean="0">
                <a:solidFill>
                  <a:srgbClr val="0070C0"/>
                </a:solidFill>
              </a:rPr>
              <a:t>è</a:t>
            </a:r>
            <a:r>
              <a:rPr lang="cs-CZ" smtClean="0">
                <a:solidFill>
                  <a:srgbClr val="0070C0"/>
                </a:solidFill>
              </a:rPr>
              <a:t>s </a:t>
            </a:r>
            <a:r>
              <a:rPr lang="cs-CZ" smtClean="0"/>
              <a:t>s přídavnými jmény</a:t>
            </a:r>
          </a:p>
          <a:p>
            <a:pPr marL="34290" indent="0">
              <a:buNone/>
            </a:pPr>
            <a:r>
              <a:rPr lang="cs-CZ" smtClean="0"/>
              <a:t>Ce rapport est tr</a:t>
            </a:r>
            <a:r>
              <a:rPr lang="fr-FR" smtClean="0"/>
              <a:t>è</a:t>
            </a:r>
            <a:r>
              <a:rPr lang="cs-CZ" smtClean="0"/>
              <a:t>s élaboré.</a:t>
            </a:r>
          </a:p>
          <a:p>
            <a:pPr marL="34290" indent="0">
              <a:buNone/>
            </a:pPr>
            <a:r>
              <a:rPr lang="cs-CZ" smtClean="0"/>
              <a:t>Le chef a été tr</a:t>
            </a:r>
            <a:r>
              <a:rPr lang="fr-FR" smtClean="0"/>
              <a:t>è</a:t>
            </a:r>
            <a:r>
              <a:rPr lang="cs-CZ" smtClean="0"/>
              <a:t>s surpris de ses résultats.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6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Zapamatujte si: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0070C0"/>
                </a:solidFill>
              </a:rPr>
              <a:t>les gens </a:t>
            </a:r>
            <a:r>
              <a:rPr lang="cs-CZ" smtClean="0"/>
              <a:t>– vždy v </a:t>
            </a:r>
            <a:r>
              <a:rPr lang="cs-CZ" smtClean="0">
                <a:solidFill>
                  <a:srgbClr val="C00000"/>
                </a:solidFill>
              </a:rPr>
              <a:t>množném čísle </a:t>
            </a:r>
          </a:p>
          <a:p>
            <a:pPr marL="34290" indent="0">
              <a:buNone/>
            </a:pPr>
            <a:r>
              <a:rPr lang="cs-CZ" smtClean="0"/>
              <a:t>Les gens refusent la nouvelle loi de travail.</a:t>
            </a:r>
          </a:p>
          <a:p>
            <a:pPr marL="34290" indent="0">
              <a:buNone/>
            </a:pPr>
            <a:endParaRPr lang="cs-CZ"/>
          </a:p>
          <a:p>
            <a:r>
              <a:rPr lang="cs-CZ"/>
              <a:t>nelze říct </a:t>
            </a:r>
            <a:r>
              <a:rPr lang="cs-CZ" strike="sngStrike"/>
              <a:t>plusieurs gens</a:t>
            </a:r>
            <a:r>
              <a:rPr lang="cs-CZ"/>
              <a:t>, </a:t>
            </a:r>
            <a:r>
              <a:rPr lang="cs-CZ" strike="sngStrike"/>
              <a:t>quelques </a:t>
            </a:r>
            <a:r>
              <a:rPr lang="cs-CZ" strike="sngStrike" smtClean="0"/>
              <a:t>gens</a:t>
            </a:r>
            <a:r>
              <a:rPr lang="cs-CZ" smtClean="0"/>
              <a:t>, ale</a:t>
            </a:r>
          </a:p>
          <a:p>
            <a:pPr marL="34290" indent="0">
              <a:buNone/>
            </a:pPr>
            <a:r>
              <a:rPr lang="cs-CZ" smtClean="0">
                <a:solidFill>
                  <a:srgbClr val="0070C0"/>
                </a:solidFill>
              </a:rPr>
              <a:t>Plusieurs personnes </a:t>
            </a:r>
            <a:r>
              <a:rPr lang="cs-CZ" smtClean="0"/>
              <a:t>ont voté pour.</a:t>
            </a:r>
          </a:p>
          <a:p>
            <a:pPr marL="34290" indent="0">
              <a:buNone/>
            </a:pPr>
            <a:r>
              <a:rPr lang="cs-CZ" smtClean="0">
                <a:solidFill>
                  <a:srgbClr val="0070C0"/>
                </a:solidFill>
              </a:rPr>
              <a:t>Quelques personnes </a:t>
            </a:r>
            <a:r>
              <a:rPr lang="cs-CZ" smtClean="0"/>
              <a:t>ont choisi de travailler </a:t>
            </a:r>
            <a:r>
              <a:rPr lang="fr-FR" smtClean="0"/>
              <a:t>à</a:t>
            </a:r>
            <a:r>
              <a:rPr lang="cs-CZ" smtClean="0"/>
              <a:t> domicile.</a:t>
            </a:r>
            <a:endParaRPr lang="cs-CZ"/>
          </a:p>
          <a:p>
            <a:pPr marL="34290" indent="0">
              <a:buNone/>
            </a:pPr>
            <a:endParaRPr lang="cs-CZ" smtClean="0"/>
          </a:p>
          <a:p>
            <a:pPr marL="34290" indent="0">
              <a:buNone/>
            </a:pPr>
            <a:endParaRPr lang="cs-CZ"/>
          </a:p>
          <a:p>
            <a:pPr marL="34290" indent="0">
              <a:buNone/>
            </a:pPr>
            <a:endParaRPr lang="cs-CZ" smtClean="0"/>
          </a:p>
          <a:p>
            <a:pPr marL="3429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01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Základna</Template>
  <TotalTime>72</TotalTime>
  <Words>549</Words>
  <Application>Microsoft Office PowerPoint</Application>
  <PresentationFormat>Předvádění na obrazovce (4:3)</PresentationFormat>
  <Paragraphs>79</Paragraphs>
  <Slides>9</Slides>
  <Notes>0</Notes>
  <HiddenSlides>1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Corbel</vt:lpstr>
      <vt:lpstr>Základ</vt:lpstr>
      <vt:lpstr>Výrazy množství</vt:lpstr>
      <vt:lpstr>Zapamatujte si:</vt:lpstr>
      <vt:lpstr>Výrazy množství</vt:lpstr>
      <vt:lpstr>Prezentace aplikace PowerPoint</vt:lpstr>
      <vt:lpstr>Prezentace aplikace PowerPoint</vt:lpstr>
      <vt:lpstr>Prezentace aplikace PowerPoint</vt:lpstr>
      <vt:lpstr>Terminologie</vt:lpstr>
      <vt:lpstr>Pro vyjádření intenzity:</vt:lpstr>
      <vt:lpstr>Zapamatujte si: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Výrazy množství</dc:title>
  <dc:creator>Červenková Marie</dc:creator>
  <cp:lastModifiedBy>Červenková Marie</cp:lastModifiedBy>
  <cp:revision>10</cp:revision>
  <dcterms:created xsi:type="dcterms:W3CDTF">2016-06-28T13:27:05Z</dcterms:created>
  <dcterms:modified xsi:type="dcterms:W3CDTF">2016-12-16T10:08:24Z</dcterms:modified>
</cp:coreProperties>
</file>