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3" y="3869635"/>
            <a:ext cx="7123886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762000"/>
            <a:ext cx="1888331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7" y="762000"/>
            <a:ext cx="6036469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7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4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5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1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25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54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097280"/>
            <a:ext cx="4234815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20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8264" y="1069847"/>
            <a:ext cx="4955477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57400"/>
            <a:ext cx="80217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29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456A16E-FE47-444B-A873-E3866887FC1E}" type="datetimeFigureOut">
              <a:rPr lang="cs-CZ" smtClean="0"/>
              <a:t>15. 12. 2016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29"/>
            <a:ext cx="383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29"/>
            <a:ext cx="1386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E9F8CB8-F0C9-46C8-9B8C-F50246BCC8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8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Trpný rod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La </a:t>
            </a:r>
            <a:r>
              <a:rPr lang="cs-CZ" sz="2400" dirty="0" err="1" smtClean="0"/>
              <a:t>voix</a:t>
            </a:r>
            <a:r>
              <a:rPr lang="cs-CZ" sz="2400" dirty="0" smtClean="0"/>
              <a:t> </a:t>
            </a:r>
            <a:r>
              <a:rPr lang="cs-CZ" sz="2400" dirty="0" err="1" smtClean="0"/>
              <a:t>passive</a:t>
            </a:r>
            <a:endParaRPr lang="cs-CZ" sz="2400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6"/>
    </mc:Choice>
    <mc:Fallback>
      <p:transition spd="slow" advTm="9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Tvoření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011402" y="2297152"/>
            <a:ext cx="2047642" cy="1204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sloveso </a:t>
            </a:r>
            <a:r>
              <a:rPr lang="fr-FR" sz="3200" dirty="0" smtClean="0"/>
              <a:t>ê</a:t>
            </a:r>
            <a:r>
              <a:rPr lang="cs-CZ" sz="3200" dirty="0" err="1" smtClean="0"/>
              <a:t>tre</a:t>
            </a:r>
            <a:endParaRPr lang="cs-CZ" sz="3200" dirty="0"/>
          </a:p>
        </p:txBody>
      </p:sp>
      <p:sp>
        <p:nvSpPr>
          <p:cNvPr id="5" name="Ovál 4"/>
          <p:cNvSpPr/>
          <p:nvPr/>
        </p:nvSpPr>
        <p:spPr>
          <a:xfrm>
            <a:off x="4657028" y="2464420"/>
            <a:ext cx="742950" cy="86979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+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078883" y="2297152"/>
            <a:ext cx="2192608" cy="1204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příčestí minulé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1712410" y="4119074"/>
            <a:ext cx="2609386" cy="2085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 </a:t>
            </a:r>
            <a:r>
              <a:rPr lang="cs-CZ" dirty="0" err="1" smtClean="0"/>
              <a:t>suis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je </a:t>
            </a:r>
            <a:r>
              <a:rPr lang="cs-CZ" dirty="0" err="1" smtClean="0"/>
              <a:t>serai</a:t>
            </a:r>
            <a:endParaRPr lang="cs-CZ" dirty="0" smtClean="0"/>
          </a:p>
          <a:p>
            <a:pPr algn="ctr"/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 err="1" smtClean="0"/>
              <a:t>serais</a:t>
            </a:r>
            <a:r>
              <a:rPr lang="cs-CZ" dirty="0" smtClean="0"/>
              <a:t> </a:t>
            </a:r>
          </a:p>
          <a:p>
            <a:pPr algn="ctr"/>
            <a:r>
              <a:rPr lang="cs-CZ" dirty="0" err="1" smtClean="0"/>
              <a:t>j´ai</a:t>
            </a:r>
            <a:r>
              <a:rPr lang="cs-CZ" dirty="0" smtClean="0"/>
              <a:t> été </a:t>
            </a:r>
          </a:p>
          <a:p>
            <a:pPr algn="ctr"/>
            <a:r>
              <a:rPr lang="cs-CZ" dirty="0" err="1" smtClean="0"/>
              <a:t>j´étais</a:t>
            </a:r>
            <a:r>
              <a:rPr lang="cs-CZ" dirty="0" smtClean="0"/>
              <a:t> </a:t>
            </a:r>
          </a:p>
          <a:p>
            <a:pPr algn="ctr"/>
            <a:r>
              <a:rPr lang="cs-CZ" dirty="0" err="1" smtClean="0"/>
              <a:t>que</a:t>
            </a:r>
            <a:r>
              <a:rPr lang="cs-CZ" dirty="0" smtClean="0"/>
              <a:t> je </a:t>
            </a:r>
            <a:r>
              <a:rPr lang="cs-CZ" dirty="0" err="1" smtClean="0"/>
              <a:t>sois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....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4657028" y="4570698"/>
            <a:ext cx="7429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+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735211" y="4119073"/>
            <a:ext cx="2863075" cy="2085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mtClean="0"/>
          </a:p>
          <a:p>
            <a:pPr algn="ctr"/>
            <a:r>
              <a:rPr lang="cs-CZ" smtClean="0"/>
              <a:t>aimé(e)</a:t>
            </a:r>
          </a:p>
          <a:p>
            <a:pPr algn="ctr"/>
            <a:endParaRPr lang="cs-CZ"/>
          </a:p>
        </p:txBody>
      </p:sp>
      <p:pic>
        <p:nvPicPr>
          <p:cNvPr id="10" name="Zvu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34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61"/>
    </mc:Choice>
    <mc:Fallback>
      <p:transition spd="slow" advTm="30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Příklad: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979714" y="2001511"/>
            <a:ext cx="3523288" cy="777240"/>
          </a:xfrm>
        </p:spPr>
        <p:txBody>
          <a:bodyPr/>
          <a:lstStyle/>
          <a:p>
            <a:r>
              <a:rPr lang="cs-CZ" dirty="0" smtClean="0"/>
              <a:t>činný rod (</a:t>
            </a:r>
            <a:r>
              <a:rPr lang="cs-CZ" dirty="0" err="1" smtClean="0"/>
              <a:t>voix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52681" y="2721483"/>
            <a:ext cx="3823376" cy="338328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proposons</a:t>
            </a:r>
            <a:r>
              <a:rPr lang="cs-CZ" dirty="0" smtClean="0"/>
              <a:t> les </a:t>
            </a:r>
            <a:r>
              <a:rPr lang="cs-CZ" dirty="0" err="1" smtClean="0"/>
              <a:t>nouvelles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736771" y="1999032"/>
            <a:ext cx="3713190" cy="777240"/>
          </a:xfrm>
        </p:spPr>
        <p:txBody>
          <a:bodyPr/>
          <a:lstStyle/>
          <a:p>
            <a:r>
              <a:rPr lang="cs-CZ" dirty="0" smtClean="0"/>
              <a:t>trpný rod (</a:t>
            </a:r>
            <a:r>
              <a:rPr lang="cs-CZ" dirty="0" err="1" smtClean="0"/>
              <a:t>voix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5318435" y="2719322"/>
            <a:ext cx="4131526" cy="3383280"/>
          </a:xfrm>
        </p:spPr>
        <p:txBody>
          <a:bodyPr/>
          <a:lstStyle/>
          <a:p>
            <a:endParaRPr lang="cs-CZ" smtClean="0"/>
          </a:p>
          <a:p>
            <a:endParaRPr lang="cs-CZ"/>
          </a:p>
          <a:p>
            <a:r>
              <a:rPr lang="cs-CZ" smtClean="0"/>
              <a:t>Les nouvelles solutions sont proposées.</a:t>
            </a:r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580867" y="3614096"/>
            <a:ext cx="794957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46"/>
    </mc:Choice>
    <mc:Fallback>
      <p:transition spd="slow" advTm="29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990600" y="2001511"/>
            <a:ext cx="3512402" cy="777240"/>
          </a:xfrm>
        </p:spPr>
        <p:txBody>
          <a:bodyPr/>
          <a:lstStyle/>
          <a:p>
            <a:r>
              <a:rPr lang="cs-CZ" dirty="0" smtClean="0"/>
              <a:t>činný rod (</a:t>
            </a:r>
            <a:r>
              <a:rPr lang="cs-CZ" dirty="0" err="1" smtClean="0"/>
              <a:t>voix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52682" y="2721483"/>
            <a:ext cx="3950320" cy="3383280"/>
          </a:xfrm>
        </p:spPr>
        <p:txBody>
          <a:bodyPr/>
          <a:lstStyle/>
          <a:p>
            <a:endParaRPr lang="cs-CZ" smtClean="0"/>
          </a:p>
          <a:p>
            <a:endParaRPr lang="cs-CZ"/>
          </a:p>
          <a:p>
            <a:r>
              <a:rPr lang="cs-CZ" smtClean="0"/>
              <a:t>Nous proposons les nouvelles solutions.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758543" y="1999032"/>
            <a:ext cx="3691418" cy="77724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trpný rod (</a:t>
            </a:r>
            <a:r>
              <a:rPr lang="cs-CZ" dirty="0" err="1" smtClean="0">
                <a:solidFill>
                  <a:srgbClr val="C00000"/>
                </a:solidFill>
              </a:rPr>
              <a:t>voix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passive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5318435" y="2719322"/>
            <a:ext cx="4131526" cy="3383280"/>
          </a:xfrm>
        </p:spPr>
        <p:txBody>
          <a:bodyPr/>
          <a:lstStyle/>
          <a:p>
            <a:endParaRPr lang="cs-CZ" smtClean="0"/>
          </a:p>
          <a:p>
            <a:endParaRPr lang="cs-CZ"/>
          </a:p>
          <a:p>
            <a:r>
              <a:rPr lang="cs-CZ" smtClean="0"/>
              <a:t>Les nouvelles solutions </a:t>
            </a:r>
            <a:r>
              <a:rPr lang="cs-CZ" smtClean="0">
                <a:solidFill>
                  <a:srgbClr val="C00000"/>
                </a:solidFill>
              </a:rPr>
              <a:t>sont proposé</a:t>
            </a:r>
            <a:r>
              <a:rPr lang="cs-CZ" u="sng" smtClean="0">
                <a:solidFill>
                  <a:srgbClr val="C00000"/>
                </a:solidFill>
              </a:rPr>
              <a:t>es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526440" y="3614096"/>
            <a:ext cx="794957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3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0"/>
    </mc:Choice>
    <mc:Fallback>
      <p:transition spd="slow" advTm="5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153886"/>
          </a:xfrm>
        </p:spPr>
        <p:txBody>
          <a:bodyPr/>
          <a:lstStyle/>
          <a:p>
            <a:pPr algn="ctr"/>
            <a:r>
              <a:rPr lang="cs-CZ" dirty="0" smtClean="0"/>
              <a:t>Vyjádření původce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1850571"/>
            <a:ext cx="8021708" cy="424542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proposons</a:t>
            </a:r>
            <a:r>
              <a:rPr lang="cs-CZ" dirty="0" smtClean="0"/>
              <a:t>/On </a:t>
            </a:r>
            <a:r>
              <a:rPr lang="cs-CZ" dirty="0" err="1" smtClean="0"/>
              <a:t>propose</a:t>
            </a:r>
            <a:r>
              <a:rPr lang="cs-CZ" dirty="0" smtClean="0"/>
              <a:t> </a:t>
            </a:r>
            <a:r>
              <a:rPr lang="cs-CZ" dirty="0"/>
              <a:t>les </a:t>
            </a:r>
            <a:r>
              <a:rPr lang="cs-CZ" dirty="0" err="1"/>
              <a:t>nouvelles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 smtClean="0"/>
              <a:t>.	</a:t>
            </a:r>
          </a:p>
          <a:p>
            <a:pPr marL="45720" indent="0" algn="ctr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45720" indent="0" algn="ctr">
              <a:buNone/>
            </a:pPr>
            <a:endParaRPr lang="cs-CZ" dirty="0"/>
          </a:p>
          <a:p>
            <a:pPr marL="45720" indent="0" algn="ctr">
              <a:buNone/>
            </a:pPr>
            <a:r>
              <a:rPr lang="cs-CZ" dirty="0"/>
              <a:t> </a:t>
            </a:r>
            <a:r>
              <a:rPr lang="cs-CZ" dirty="0" smtClean="0"/>
              <a:t>        Les </a:t>
            </a:r>
            <a:r>
              <a:rPr lang="cs-CZ" dirty="0" err="1" smtClean="0"/>
              <a:t>nouvelles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</a:t>
            </a:r>
            <a:r>
              <a:rPr lang="cs-CZ" dirty="0" err="1" smtClean="0"/>
              <a:t>sont</a:t>
            </a:r>
            <a:r>
              <a:rPr lang="cs-CZ" dirty="0" smtClean="0"/>
              <a:t> </a:t>
            </a:r>
            <a:r>
              <a:rPr lang="cs-CZ" dirty="0" err="1" smtClean="0"/>
              <a:t>proposées</a:t>
            </a:r>
            <a:r>
              <a:rPr lang="cs-CZ" dirty="0" smtClean="0"/>
              <a:t>.	</a:t>
            </a:r>
          </a:p>
          <a:p>
            <a:pPr marL="45720" indent="0" algn="ctr">
              <a:buNone/>
            </a:pPr>
            <a:endParaRPr lang="cs-CZ" dirty="0"/>
          </a:p>
          <a:p>
            <a:pPr marL="45720" indent="0" algn="ctr">
              <a:buNone/>
            </a:pPr>
            <a:r>
              <a:rPr lang="cs-CZ" dirty="0" err="1"/>
              <a:t>Le</a:t>
            </a:r>
            <a:r>
              <a:rPr lang="cs-CZ" dirty="0"/>
              <a:t> Salon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organisé</a:t>
            </a:r>
            <a:r>
              <a:rPr lang="cs-CZ" dirty="0"/>
              <a:t>    </a:t>
            </a:r>
            <a:r>
              <a:rPr lang="cs-CZ" dirty="0">
                <a:solidFill>
                  <a:srgbClr val="0070C0"/>
                </a:solidFill>
              </a:rPr>
              <a:t>par</a:t>
            </a:r>
            <a:r>
              <a:rPr lang="cs-CZ" dirty="0">
                <a:solidFill>
                  <a:srgbClr val="FF0000"/>
                </a:solidFill>
              </a:rPr>
              <a:t> les </a:t>
            </a:r>
            <a:r>
              <a:rPr lang="cs-CZ" dirty="0" err="1">
                <a:solidFill>
                  <a:srgbClr val="FF0000"/>
                </a:solidFill>
              </a:rPr>
              <a:t>entrepreneurs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4572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cs-CZ" dirty="0" err="1"/>
              <a:t>Ce</a:t>
            </a:r>
            <a:r>
              <a:rPr lang="cs-CZ" dirty="0"/>
              <a:t> petit </a:t>
            </a:r>
            <a:r>
              <a:rPr lang="cs-CZ" dirty="0" err="1"/>
              <a:t>commerçant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connu</a:t>
            </a:r>
            <a:r>
              <a:rPr lang="cs-CZ" dirty="0"/>
              <a:t>    </a:t>
            </a:r>
            <a:r>
              <a:rPr lang="cs-CZ" dirty="0">
                <a:solidFill>
                  <a:srgbClr val="0070C0"/>
                </a:solidFill>
              </a:rPr>
              <a:t>de</a:t>
            </a:r>
            <a:r>
              <a:rPr lang="cs-CZ" dirty="0">
                <a:solidFill>
                  <a:srgbClr val="FF0000"/>
                </a:solidFill>
              </a:rPr>
              <a:t> la police.</a:t>
            </a:r>
          </a:p>
          <a:p>
            <a:pPr marL="45720" indent="0" algn="ctr">
              <a:buNone/>
            </a:pPr>
            <a:r>
              <a:rPr lang="cs-CZ" dirty="0" smtClean="0"/>
              <a:t>			</a:t>
            </a:r>
            <a:endParaRPr lang="cs-CZ" dirty="0"/>
          </a:p>
          <a:p>
            <a:pPr marL="45720" indent="0" algn="ctr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969144" y="4153989"/>
            <a:ext cx="2650856" cy="5653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025409" y="5192485"/>
            <a:ext cx="1594591" cy="4644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5400000">
            <a:off x="4508719" y="2735358"/>
            <a:ext cx="698555" cy="2222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pic>
        <p:nvPicPr>
          <p:cNvPr id="9" name="Zvu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37"/>
    </mc:Choice>
    <mc:Fallback>
      <p:transition spd="slow" advTm="1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Par / de</a:t>
            </a:r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28688" y="2057400"/>
            <a:ext cx="8021708" cy="43434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Notre </a:t>
            </a:r>
            <a:r>
              <a:rPr lang="cs-CZ" dirty="0" err="1" smtClean="0"/>
              <a:t>entreprise</a:t>
            </a:r>
            <a:r>
              <a:rPr lang="cs-CZ" dirty="0" smtClean="0"/>
              <a:t> exporte les </a:t>
            </a:r>
            <a:r>
              <a:rPr lang="cs-CZ" dirty="0" err="1" smtClean="0"/>
              <a:t>savons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Les </a:t>
            </a:r>
            <a:r>
              <a:rPr lang="cs-CZ" dirty="0" err="1" smtClean="0"/>
              <a:t>savons</a:t>
            </a:r>
            <a:r>
              <a:rPr lang="cs-CZ" dirty="0" smtClean="0"/>
              <a:t> </a:t>
            </a:r>
            <a:r>
              <a:rPr lang="cs-CZ" dirty="0" err="1" smtClean="0"/>
              <a:t>sont</a:t>
            </a:r>
            <a:r>
              <a:rPr lang="cs-CZ" dirty="0" smtClean="0"/>
              <a:t> </a:t>
            </a:r>
            <a:r>
              <a:rPr lang="cs-CZ" dirty="0" err="1" smtClean="0"/>
              <a:t>exportés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par</a:t>
            </a:r>
            <a:r>
              <a:rPr lang="cs-CZ" dirty="0" smtClean="0"/>
              <a:t> </a:t>
            </a:r>
            <a:r>
              <a:rPr lang="cs-CZ" dirty="0" err="1" smtClean="0"/>
              <a:t>notre</a:t>
            </a:r>
            <a:r>
              <a:rPr lang="cs-CZ" dirty="0" smtClean="0"/>
              <a:t> </a:t>
            </a:r>
            <a:r>
              <a:rPr lang="cs-CZ" dirty="0" err="1" smtClean="0"/>
              <a:t>entreprise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chef</a:t>
            </a:r>
            <a:r>
              <a:rPr lang="cs-CZ" dirty="0" smtClean="0"/>
              <a:t> de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convoque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salarié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 smtClean="0"/>
              <a:t>  	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salarié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convoqué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par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chef</a:t>
            </a:r>
            <a:r>
              <a:rPr lang="cs-CZ" dirty="0" smtClean="0"/>
              <a:t> de </a:t>
            </a:r>
            <a:r>
              <a:rPr lang="cs-CZ" dirty="0" err="1" smtClean="0"/>
              <a:t>service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dirty="0" err="1" smtClean="0"/>
              <a:t>Le</a:t>
            </a:r>
            <a:r>
              <a:rPr lang="cs-CZ" dirty="0" smtClean="0"/>
              <a:t> gouvernement a </a:t>
            </a:r>
            <a:r>
              <a:rPr lang="cs-CZ" dirty="0" err="1" smtClean="0"/>
              <a:t>annoncé</a:t>
            </a:r>
            <a:r>
              <a:rPr lang="cs-CZ" dirty="0" smtClean="0"/>
              <a:t> </a:t>
            </a:r>
            <a:r>
              <a:rPr lang="fr-FR" dirty="0" smtClean="0"/>
              <a:t>la </a:t>
            </a:r>
            <a:r>
              <a:rPr lang="fr-FR" dirty="0"/>
              <a:t>suppression de 45 </a:t>
            </a:r>
            <a:r>
              <a:rPr lang="fr-FR" b="1" dirty="0"/>
              <a:t>0</a:t>
            </a:r>
            <a:r>
              <a:rPr lang="fr-FR" dirty="0"/>
              <a:t>00 emplois dans la fonction </a:t>
            </a:r>
            <a:r>
              <a:rPr lang="fr-FR" dirty="0" smtClean="0"/>
              <a:t>publique</a:t>
            </a:r>
            <a:r>
              <a:rPr lang="cs-CZ" dirty="0" smtClean="0"/>
              <a:t>.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cs-CZ" dirty="0"/>
              <a:t>	</a:t>
            </a:r>
            <a:r>
              <a:rPr lang="cs-CZ" dirty="0" smtClean="0"/>
              <a:t>La </a:t>
            </a:r>
            <a:r>
              <a:rPr lang="cs-CZ" dirty="0" err="1" smtClean="0"/>
              <a:t>suppression</a:t>
            </a:r>
            <a:r>
              <a:rPr lang="cs-CZ" dirty="0" smtClean="0"/>
              <a:t> de 45 000 </a:t>
            </a:r>
            <a:r>
              <a:rPr lang="cs-CZ" dirty="0" err="1" smtClean="0"/>
              <a:t>emplois</a:t>
            </a:r>
            <a:r>
              <a:rPr lang="cs-CZ" dirty="0" smtClean="0"/>
              <a:t> </a:t>
            </a:r>
            <a:r>
              <a:rPr lang="cs-CZ" dirty="0" err="1" smtClean="0"/>
              <a:t>dans</a:t>
            </a:r>
            <a:r>
              <a:rPr lang="cs-CZ" dirty="0" smtClean="0"/>
              <a:t> la </a:t>
            </a:r>
            <a:r>
              <a:rPr lang="cs-CZ" dirty="0" err="1" smtClean="0"/>
              <a:t>fonction</a:t>
            </a:r>
            <a:r>
              <a:rPr lang="cs-CZ" dirty="0" smtClean="0"/>
              <a:t> </a:t>
            </a:r>
            <a:r>
              <a:rPr lang="cs-CZ" dirty="0" err="1" smtClean="0"/>
              <a:t>publique</a:t>
            </a:r>
            <a:r>
              <a:rPr lang="cs-CZ" dirty="0" smtClean="0"/>
              <a:t> a été </a:t>
            </a:r>
            <a:r>
              <a:rPr lang="cs-CZ" dirty="0" err="1" smtClean="0"/>
              <a:t>annoncée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par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gouvernement.</a:t>
            </a:r>
          </a:p>
          <a:p>
            <a:pPr marL="274320" lvl="1" indent="0">
              <a:buNone/>
            </a:pPr>
            <a:endParaRPr lang="fr-FR" dirty="0"/>
          </a:p>
          <a:p>
            <a:pPr marL="45720" indent="0">
              <a:buNone/>
            </a:pPr>
            <a:endParaRPr lang="cs-CZ" dirty="0" smtClean="0"/>
          </a:p>
          <a:p>
            <a:pPr marL="1971400" lvl="7" indent="0">
              <a:buNone/>
            </a:pPr>
            <a:endParaRPr lang="cs-CZ" dirty="0" smtClean="0"/>
          </a:p>
          <a:p>
            <a:pPr marL="822960" lvl="3" indent="0">
              <a:buNone/>
            </a:pP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1096302" y="2493094"/>
            <a:ext cx="534562" cy="36799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1096302" y="3843452"/>
            <a:ext cx="534562" cy="36799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099171" y="5601892"/>
            <a:ext cx="534562" cy="36799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634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55"/>
    </mc:Choice>
    <mc:Fallback>
      <p:transition spd="slow" advTm="18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609600"/>
            <a:ext cx="8021708" cy="5486400"/>
          </a:xfrm>
        </p:spPr>
        <p:txBody>
          <a:bodyPr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sz="2400" dirty="0" err="1">
                <a:solidFill>
                  <a:srgbClr val="0070C0"/>
                </a:solidFill>
              </a:rPr>
              <a:t>Le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chef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u="sng" dirty="0" err="1">
                <a:solidFill>
                  <a:srgbClr val="0070C0"/>
                </a:solidFill>
              </a:rPr>
              <a:t>était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u="sng" dirty="0" err="1">
                <a:solidFill>
                  <a:srgbClr val="0070C0"/>
                </a:solidFill>
              </a:rPr>
              <a:t>estimé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de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tous</a:t>
            </a:r>
            <a:r>
              <a:rPr lang="cs-CZ" sz="2400" dirty="0">
                <a:solidFill>
                  <a:srgbClr val="0070C0"/>
                </a:solidFill>
              </a:rPr>
              <a:t> qui </a:t>
            </a:r>
            <a:r>
              <a:rPr lang="cs-CZ" sz="2400" dirty="0" err="1">
                <a:solidFill>
                  <a:srgbClr val="0070C0"/>
                </a:solidFill>
              </a:rPr>
              <a:t>le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connaissaient</a:t>
            </a:r>
            <a:r>
              <a:rPr lang="cs-CZ" sz="2400" dirty="0">
                <a:solidFill>
                  <a:srgbClr val="0070C0"/>
                </a:solidFill>
              </a:rPr>
              <a:t>.</a:t>
            </a:r>
            <a:br>
              <a:rPr lang="cs-CZ" sz="24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/>
            </a:r>
            <a:br>
              <a:rPr lang="cs-CZ" sz="24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La </a:t>
            </a:r>
            <a:r>
              <a:rPr lang="cs-CZ" sz="2400" dirty="0" err="1">
                <a:solidFill>
                  <a:srgbClr val="0070C0"/>
                </a:solidFill>
              </a:rPr>
              <a:t>nouvelle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u="sng" dirty="0" err="1">
                <a:solidFill>
                  <a:srgbClr val="0070C0"/>
                </a:solidFill>
              </a:rPr>
              <a:t>est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maintenant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u="sng" dirty="0" err="1">
                <a:solidFill>
                  <a:srgbClr val="0070C0"/>
                </a:solidFill>
              </a:rPr>
              <a:t>connue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du</a:t>
            </a:r>
            <a:r>
              <a:rPr lang="cs-CZ" sz="2400" dirty="0">
                <a:solidFill>
                  <a:srgbClr val="0070C0"/>
                </a:solidFill>
              </a:rPr>
              <a:t> grand public.</a:t>
            </a:r>
            <a:br>
              <a:rPr lang="cs-CZ" sz="24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/>
            </a:r>
            <a:br>
              <a:rPr lang="cs-CZ" sz="24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La </a:t>
            </a:r>
            <a:r>
              <a:rPr lang="cs-CZ" sz="2400" dirty="0" err="1">
                <a:solidFill>
                  <a:srgbClr val="0070C0"/>
                </a:solidFill>
              </a:rPr>
              <a:t>conférence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u="sng" dirty="0">
                <a:solidFill>
                  <a:srgbClr val="0070C0"/>
                </a:solidFill>
              </a:rPr>
              <a:t>sera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u="sng" dirty="0" err="1">
                <a:solidFill>
                  <a:srgbClr val="0070C0"/>
                </a:solidFill>
              </a:rPr>
              <a:t>suivie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d´</a:t>
            </a:r>
            <a:r>
              <a:rPr lang="cs-CZ" sz="2400" dirty="0" err="1">
                <a:solidFill>
                  <a:srgbClr val="0070C0"/>
                </a:solidFill>
              </a:rPr>
              <a:t>une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réception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</a:rPr>
              <a:t>statická slovesa</a:t>
            </a:r>
          </a:p>
          <a:p>
            <a:pPr>
              <a:buFontTx/>
              <a:buChar char="-"/>
            </a:pPr>
            <a:r>
              <a:rPr lang="cs-CZ" b="1" dirty="0" smtClean="0"/>
              <a:t>pocity</a:t>
            </a:r>
            <a:r>
              <a:rPr lang="cs-CZ" dirty="0" smtClean="0"/>
              <a:t> (</a:t>
            </a:r>
            <a:r>
              <a:rPr lang="cs-CZ" dirty="0" err="1" smtClean="0"/>
              <a:t>aimer</a:t>
            </a:r>
            <a:r>
              <a:rPr lang="cs-CZ" dirty="0" smtClean="0"/>
              <a:t>, </a:t>
            </a:r>
            <a:r>
              <a:rPr lang="cs-CZ" dirty="0" err="1" smtClean="0"/>
              <a:t>détester</a:t>
            </a:r>
            <a:r>
              <a:rPr lang="cs-CZ" dirty="0" smtClean="0"/>
              <a:t>, </a:t>
            </a:r>
            <a:r>
              <a:rPr lang="cs-CZ" dirty="0" err="1" smtClean="0"/>
              <a:t>admirer</a:t>
            </a:r>
            <a:r>
              <a:rPr lang="cs-CZ" dirty="0" smtClean="0"/>
              <a:t>, </a:t>
            </a:r>
            <a:r>
              <a:rPr lang="cs-CZ" dirty="0" err="1" smtClean="0"/>
              <a:t>estimer</a:t>
            </a:r>
            <a:r>
              <a:rPr lang="cs-CZ" dirty="0" smtClean="0"/>
              <a:t>, </a:t>
            </a:r>
            <a:r>
              <a:rPr lang="cs-CZ" dirty="0" err="1" smtClean="0"/>
              <a:t>adorer</a:t>
            </a:r>
            <a:r>
              <a:rPr lang="cs-CZ" dirty="0" smtClean="0"/>
              <a:t>,...)</a:t>
            </a:r>
          </a:p>
          <a:p>
            <a:pPr>
              <a:buFontTx/>
              <a:buChar char="-"/>
            </a:pPr>
            <a:r>
              <a:rPr lang="cs-CZ" b="1" dirty="0" smtClean="0"/>
              <a:t>intelektuální činnost </a:t>
            </a:r>
            <a:r>
              <a:rPr lang="cs-CZ" dirty="0" smtClean="0"/>
              <a:t>(</a:t>
            </a:r>
            <a:r>
              <a:rPr lang="cs-CZ" dirty="0" err="1" smtClean="0"/>
              <a:t>conna</a:t>
            </a:r>
            <a:r>
              <a:rPr lang="fr-FR" dirty="0" smtClean="0"/>
              <a:t>î</a:t>
            </a:r>
            <a:r>
              <a:rPr lang="cs-CZ" dirty="0" err="1" smtClean="0"/>
              <a:t>tre</a:t>
            </a:r>
            <a:r>
              <a:rPr lang="cs-CZ" dirty="0" smtClean="0"/>
              <a:t>, </a:t>
            </a:r>
            <a:r>
              <a:rPr lang="cs-CZ" dirty="0" err="1" smtClean="0"/>
              <a:t>oublier</a:t>
            </a:r>
            <a:r>
              <a:rPr lang="cs-CZ" dirty="0" smtClean="0"/>
              <a:t>, </a:t>
            </a:r>
            <a:r>
              <a:rPr lang="cs-CZ" dirty="0" err="1" smtClean="0"/>
              <a:t>accepter</a:t>
            </a:r>
            <a:r>
              <a:rPr lang="cs-CZ" dirty="0" smtClean="0"/>
              <a:t>, </a:t>
            </a:r>
            <a:r>
              <a:rPr lang="cs-CZ" dirty="0" err="1" smtClean="0"/>
              <a:t>respecter</a:t>
            </a:r>
            <a:r>
              <a:rPr lang="cs-CZ" dirty="0" smtClean="0"/>
              <a:t>,...)</a:t>
            </a:r>
          </a:p>
          <a:p>
            <a:pPr>
              <a:buFontTx/>
              <a:buChar char="-"/>
            </a:pPr>
            <a:r>
              <a:rPr lang="cs-CZ" b="1" dirty="0" smtClean="0"/>
              <a:t>lokalizace, popis </a:t>
            </a:r>
            <a:r>
              <a:rPr lang="cs-CZ" dirty="0" smtClean="0"/>
              <a:t>(</a:t>
            </a:r>
            <a:r>
              <a:rPr lang="cs-CZ" dirty="0" err="1" smtClean="0"/>
              <a:t>précéder</a:t>
            </a:r>
            <a:r>
              <a:rPr lang="cs-CZ" dirty="0" smtClean="0"/>
              <a:t>, </a:t>
            </a:r>
            <a:r>
              <a:rPr lang="cs-CZ" dirty="0" err="1" smtClean="0"/>
              <a:t>suivre</a:t>
            </a:r>
            <a:r>
              <a:rPr lang="cs-CZ" dirty="0" smtClean="0"/>
              <a:t>, </a:t>
            </a:r>
            <a:r>
              <a:rPr lang="cs-CZ" dirty="0" err="1" smtClean="0"/>
              <a:t>entourer</a:t>
            </a:r>
            <a:r>
              <a:rPr lang="cs-CZ" dirty="0" smtClean="0"/>
              <a:t>, </a:t>
            </a:r>
            <a:r>
              <a:rPr lang="cs-CZ" dirty="0" err="1" smtClean="0"/>
              <a:t>border</a:t>
            </a:r>
            <a:r>
              <a:rPr lang="cs-CZ" dirty="0" smtClean="0"/>
              <a:t>, </a:t>
            </a:r>
            <a:r>
              <a:rPr lang="cs-CZ" dirty="0" err="1" smtClean="0"/>
              <a:t>accompagner</a:t>
            </a:r>
            <a:r>
              <a:rPr lang="cs-CZ" dirty="0" smtClean="0"/>
              <a:t>, </a:t>
            </a:r>
            <a:r>
              <a:rPr lang="cs-CZ" dirty="0" err="1" smtClean="0"/>
              <a:t>couvrir</a:t>
            </a:r>
            <a:r>
              <a:rPr lang="cs-CZ" dirty="0" smtClean="0"/>
              <a:t>, </a:t>
            </a:r>
            <a:r>
              <a:rPr lang="cs-CZ" dirty="0" err="1" smtClean="0"/>
              <a:t>équiper</a:t>
            </a:r>
            <a:r>
              <a:rPr lang="cs-CZ" dirty="0" smtClean="0"/>
              <a:t>, </a:t>
            </a:r>
            <a:r>
              <a:rPr lang="cs-CZ" dirty="0" err="1" smtClean="0"/>
              <a:t>remplir</a:t>
            </a:r>
            <a:r>
              <a:rPr lang="cs-CZ" dirty="0" smtClean="0"/>
              <a:t>,...)</a:t>
            </a:r>
            <a:endParaRPr lang="cs-CZ" dirty="0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3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29"/>
    </mc:Choice>
    <mc:Fallback>
      <p:transition spd="slow" advTm="21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2|2.5|3.8|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.5|1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.8|1.8|3.1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110</TotalTime>
  <Words>127</Words>
  <Application>Microsoft Office PowerPoint</Application>
  <PresentationFormat>A4 (210 × 297 mm)</PresentationFormat>
  <Paragraphs>68</Paragraphs>
  <Slides>7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Corbel</vt:lpstr>
      <vt:lpstr>Základ</vt:lpstr>
      <vt:lpstr>Trpný rod</vt:lpstr>
      <vt:lpstr>Tvoření</vt:lpstr>
      <vt:lpstr>Příklad:</vt:lpstr>
      <vt:lpstr>Příklad:</vt:lpstr>
      <vt:lpstr>Vyjádření původce děje</vt:lpstr>
      <vt:lpstr>Par / de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Trpný rod</dc:title>
  <dc:creator>Červenková Marie</dc:creator>
  <cp:lastModifiedBy>Červenková Marie</cp:lastModifiedBy>
  <cp:revision>14</cp:revision>
  <dcterms:created xsi:type="dcterms:W3CDTF">2016-07-22T13:32:52Z</dcterms:created>
  <dcterms:modified xsi:type="dcterms:W3CDTF">2016-12-15T12:57:39Z</dcterms:modified>
</cp:coreProperties>
</file>