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9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2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5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0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53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7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3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B6FBFFC-0C4C-405D-8F9D-1B29C2786B81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E28FBFA-6B44-4981-AC8F-0B3889B93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1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hyperlink" Target="http://bescherelle.com/conjugueur.php" TargetMode="External"/><Relationship Id="rId4" Type="http://schemas.openxmlformats.org/officeDocument/2006/relationships/hyperlink" Target="http://www.bertrandboutin.ca/Folder_151_Grammaire/C_a_subj_formatio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Le subjonctif présent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6"/>
    </mc:Choice>
    <mc:Fallback xmlns="">
      <p:transition spd="slow" advTm="6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Zapamatujte si: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9" y="2057400"/>
            <a:ext cx="8614896" cy="4038600"/>
          </a:xfrm>
        </p:spPr>
        <p:txBody>
          <a:bodyPr/>
          <a:lstStyle/>
          <a:p>
            <a:pPr marL="34290" indent="0">
              <a:buNone/>
            </a:pPr>
            <a:r>
              <a:rPr lang="cs-CZ" dirty="0" smtClean="0"/>
              <a:t>Když má věta hlavní a vedlejší </a:t>
            </a:r>
            <a:r>
              <a:rPr lang="cs-CZ" dirty="0" smtClean="0">
                <a:solidFill>
                  <a:srgbClr val="C00000"/>
                </a:solidFill>
              </a:rPr>
              <a:t>stejný podmět</a:t>
            </a:r>
            <a:r>
              <a:rPr lang="cs-CZ" dirty="0" smtClean="0"/>
              <a:t>, zkrátíme větu vedlejší </a:t>
            </a:r>
            <a:r>
              <a:rPr lang="cs-CZ" b="1" dirty="0" smtClean="0">
                <a:solidFill>
                  <a:srgbClr val="0070C0"/>
                </a:solidFill>
              </a:rPr>
              <a:t>infinitivem</a:t>
            </a:r>
            <a:r>
              <a:rPr lang="cs-CZ" dirty="0" smtClean="0"/>
              <a:t>.</a:t>
            </a:r>
          </a:p>
          <a:p>
            <a:pPr marL="34290" indent="0">
              <a:buNone/>
            </a:pPr>
            <a:endParaRPr lang="cs-CZ" dirty="0"/>
          </a:p>
          <a:p>
            <a:pPr marL="34290" indent="0">
              <a:buNone/>
            </a:pPr>
            <a:r>
              <a:rPr lang="cs-CZ" i="1" dirty="0" smtClean="0">
                <a:solidFill>
                  <a:srgbClr val="00B050"/>
                </a:solidFill>
              </a:rPr>
              <a:t>Příklady: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i="1" dirty="0" smtClean="0"/>
              <a:t>Je </a:t>
            </a:r>
            <a:r>
              <a:rPr lang="cs-CZ" altLang="cs-CZ" i="1" u="sng" dirty="0" err="1"/>
              <a:t>voudrais</a:t>
            </a:r>
            <a:r>
              <a:rPr lang="cs-CZ" altLang="cs-CZ" i="1" dirty="0"/>
              <a:t> </a:t>
            </a:r>
            <a:r>
              <a:rPr lang="cs-CZ" altLang="cs-CZ" b="1" i="1" dirty="0" err="1">
                <a:solidFill>
                  <a:srgbClr val="0070C0"/>
                </a:solidFill>
              </a:rPr>
              <a:t>réussir</a:t>
            </a:r>
            <a:r>
              <a:rPr lang="cs-CZ" altLang="cs-CZ" b="1" i="1" dirty="0" smtClean="0"/>
              <a:t>. 				</a:t>
            </a:r>
            <a:r>
              <a:rPr lang="cs-CZ" altLang="cs-CZ" i="1" dirty="0" smtClean="0"/>
              <a:t>(</a:t>
            </a:r>
            <a:r>
              <a:rPr lang="cs-CZ" altLang="cs-CZ" i="1" u="sng" dirty="0" smtClean="0"/>
              <a:t>já</a:t>
            </a:r>
            <a:r>
              <a:rPr lang="cs-CZ" altLang="cs-CZ" i="1" dirty="0" smtClean="0"/>
              <a:t> chci, abych </a:t>
            </a:r>
            <a:r>
              <a:rPr lang="cs-CZ" altLang="cs-CZ" i="1" u="sng" dirty="0" smtClean="0"/>
              <a:t>já</a:t>
            </a:r>
            <a:r>
              <a:rPr lang="cs-CZ" altLang="cs-CZ" i="1" dirty="0" smtClean="0"/>
              <a:t> uspěla)</a:t>
            </a:r>
            <a:endParaRPr lang="cs-CZ" altLang="cs-CZ" i="1" dirty="0"/>
          </a:p>
          <a:p>
            <a:pPr>
              <a:lnSpc>
                <a:spcPct val="80000"/>
              </a:lnSpc>
              <a:buNone/>
            </a:pPr>
            <a:r>
              <a:rPr lang="cs-CZ" altLang="cs-CZ" i="1" dirty="0" err="1"/>
              <a:t>Il</a:t>
            </a:r>
            <a:r>
              <a:rPr lang="cs-CZ" altLang="cs-CZ" i="1" dirty="0"/>
              <a:t> </a:t>
            </a:r>
            <a:r>
              <a:rPr lang="cs-CZ" altLang="cs-CZ" i="1" u="sng" dirty="0" err="1"/>
              <a:t>est</a:t>
            </a:r>
            <a:r>
              <a:rPr lang="cs-CZ" altLang="cs-CZ" i="1" u="sng" dirty="0"/>
              <a:t> </a:t>
            </a:r>
            <a:r>
              <a:rPr lang="cs-CZ" altLang="cs-CZ" i="1" u="sng" dirty="0" err="1"/>
              <a:t>content</a:t>
            </a:r>
            <a:r>
              <a:rPr lang="cs-CZ" altLang="cs-CZ" i="1" u="sng" dirty="0"/>
              <a:t> </a:t>
            </a:r>
            <a:r>
              <a:rPr lang="cs-CZ" altLang="cs-CZ" i="1" u="sng" dirty="0" smtClean="0"/>
              <a:t>de</a:t>
            </a:r>
            <a:r>
              <a:rPr lang="cs-CZ" altLang="cs-CZ" b="1" i="1" dirty="0" smtClean="0"/>
              <a:t> </a:t>
            </a:r>
            <a:r>
              <a:rPr lang="cs-CZ" altLang="cs-CZ" b="1" i="1" dirty="0" err="1" smtClean="0">
                <a:solidFill>
                  <a:srgbClr val="0070C0"/>
                </a:solidFill>
              </a:rPr>
              <a:t>pouvoir</a:t>
            </a:r>
            <a:r>
              <a:rPr lang="cs-CZ" altLang="cs-CZ" b="1" i="1" dirty="0" smtClean="0">
                <a:solidFill>
                  <a:srgbClr val="0070C0"/>
                </a:solidFill>
              </a:rPr>
              <a:t> </a:t>
            </a:r>
            <a:r>
              <a:rPr lang="cs-CZ" altLang="cs-CZ" b="1" i="1" dirty="0" err="1" smtClean="0">
                <a:solidFill>
                  <a:srgbClr val="0070C0"/>
                </a:solidFill>
              </a:rPr>
              <a:t>faire</a:t>
            </a:r>
            <a:r>
              <a:rPr lang="cs-CZ" altLang="cs-CZ" b="1" i="1" dirty="0" smtClean="0">
                <a:solidFill>
                  <a:srgbClr val="0070C0"/>
                </a:solidFill>
              </a:rPr>
              <a:t> </a:t>
            </a:r>
            <a:r>
              <a:rPr lang="cs-CZ" altLang="cs-CZ" i="1" dirty="0" err="1" smtClean="0"/>
              <a:t>ce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stage</a:t>
            </a:r>
            <a:r>
              <a:rPr lang="cs-CZ" altLang="cs-CZ" i="1" dirty="0" smtClean="0"/>
              <a:t>. 	(</a:t>
            </a:r>
            <a:r>
              <a:rPr lang="cs-CZ" altLang="cs-CZ" i="1" u="sng" dirty="0" smtClean="0"/>
              <a:t>on</a:t>
            </a:r>
            <a:r>
              <a:rPr lang="cs-CZ" altLang="cs-CZ" i="1" dirty="0" smtClean="0"/>
              <a:t> je spokojený, že </a:t>
            </a:r>
            <a:r>
              <a:rPr lang="cs-CZ" altLang="cs-CZ" i="1" u="sng" dirty="0" smtClean="0"/>
              <a:t>on</a:t>
            </a:r>
            <a:r>
              <a:rPr lang="cs-CZ" altLang="cs-CZ" i="1" dirty="0" smtClean="0"/>
              <a:t> sám může 								být na stáži)</a:t>
            </a:r>
            <a:endParaRPr lang="cs-CZ" altLang="cs-CZ" i="1" dirty="0"/>
          </a:p>
          <a:p>
            <a:pPr>
              <a:lnSpc>
                <a:spcPct val="80000"/>
              </a:lnSpc>
              <a:buNone/>
            </a:pPr>
            <a:r>
              <a:rPr lang="cs-CZ" altLang="cs-CZ" i="1" dirty="0"/>
              <a:t>Tu </a:t>
            </a:r>
            <a:r>
              <a:rPr lang="cs-CZ" altLang="cs-CZ" i="1" u="sng" dirty="0" err="1"/>
              <a:t>regrettes</a:t>
            </a:r>
            <a:r>
              <a:rPr lang="cs-CZ" altLang="cs-CZ" i="1" u="sng" dirty="0"/>
              <a:t> </a:t>
            </a:r>
            <a:r>
              <a:rPr lang="cs-CZ" altLang="cs-CZ" i="1" u="sng" dirty="0" err="1" smtClean="0"/>
              <a:t>d´</a:t>
            </a:r>
            <a:r>
              <a:rPr lang="cs-CZ" altLang="cs-CZ" b="1" i="1" dirty="0" err="1" smtClean="0">
                <a:solidFill>
                  <a:srgbClr val="0070C0"/>
                </a:solidFill>
              </a:rPr>
              <a:t>avoir</a:t>
            </a:r>
            <a:r>
              <a:rPr lang="cs-CZ" altLang="cs-CZ" b="1" i="1" dirty="0" smtClean="0">
                <a:solidFill>
                  <a:srgbClr val="0070C0"/>
                </a:solidFill>
              </a:rPr>
              <a:t> fait </a:t>
            </a:r>
            <a:r>
              <a:rPr lang="cs-CZ" altLang="cs-CZ" i="1" dirty="0" err="1" smtClean="0"/>
              <a:t>cette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erreur</a:t>
            </a:r>
            <a:r>
              <a:rPr lang="cs-CZ" altLang="cs-CZ" i="1" dirty="0" smtClean="0"/>
              <a:t> ? 	(</a:t>
            </a:r>
            <a:r>
              <a:rPr lang="cs-CZ" altLang="cs-CZ" i="1" u="sng" dirty="0" smtClean="0"/>
              <a:t>ty</a:t>
            </a:r>
            <a:r>
              <a:rPr lang="cs-CZ" altLang="cs-CZ" i="1" dirty="0" smtClean="0"/>
              <a:t> lituješ, že </a:t>
            </a:r>
            <a:r>
              <a:rPr lang="cs-CZ" altLang="cs-CZ" i="1" u="sng" dirty="0" smtClean="0"/>
              <a:t>ty</a:t>
            </a:r>
            <a:r>
              <a:rPr lang="cs-CZ" altLang="cs-CZ" i="1" dirty="0" smtClean="0"/>
              <a:t> jsi udělal chybu)</a:t>
            </a:r>
            <a:endParaRPr lang="cs-CZ" altLang="cs-CZ" i="1" dirty="0"/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6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1"/>
    </mc:Choice>
    <mc:Fallback xmlns="">
      <p:transition spd="slow" advTm="20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6917" y="617764"/>
            <a:ext cx="8023860" cy="742950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chemeClr val="accent1"/>
                </a:solidFill>
              </a:rPr>
              <a:t>Formation</a:t>
            </a: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2057400"/>
            <a:ext cx="8213221" cy="375099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cs-CZ" altLang="cs-CZ" sz="2100" b="1" dirty="0">
                <a:solidFill>
                  <a:srgbClr val="0070C0"/>
                </a:solidFill>
              </a:rPr>
              <a:t>Pravidelná slovesa</a:t>
            </a:r>
          </a:p>
          <a:p>
            <a:pPr algn="ctr" eaLnBrk="1" hangingPunct="1">
              <a:buFontTx/>
              <a:buNone/>
            </a:pPr>
            <a:r>
              <a:rPr lang="cs-CZ" altLang="cs-CZ" sz="2100" dirty="0"/>
              <a:t>(a některá slovesa nepravidelná jako </a:t>
            </a:r>
            <a:r>
              <a:rPr lang="cs-CZ" altLang="cs-CZ" sz="2100" i="1" dirty="0" err="1"/>
              <a:t>lire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dormir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écrire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battre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partir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sortir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mettre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interdire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vivre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prendre</a:t>
            </a:r>
            <a:r>
              <a:rPr lang="cs-CZ" altLang="cs-CZ" sz="2100" dirty="0"/>
              <a:t>…)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pPr algn="ctr" eaLnBrk="1" hangingPunct="1">
              <a:buFontTx/>
              <a:buNone/>
            </a:pPr>
            <a:r>
              <a:rPr lang="cs-CZ" altLang="cs-CZ" sz="2100" dirty="0"/>
              <a:t>Od </a:t>
            </a:r>
            <a:r>
              <a:rPr lang="cs-CZ" altLang="cs-CZ" sz="2100" b="1" dirty="0">
                <a:solidFill>
                  <a:srgbClr val="C00000"/>
                </a:solidFill>
              </a:rPr>
              <a:t>3. os. mn.č.+ </a:t>
            </a:r>
            <a:r>
              <a:rPr lang="cs-CZ" altLang="cs-CZ" sz="2100" b="1" dirty="0">
                <a:solidFill>
                  <a:schemeClr val="accent1">
                    <a:lumMod val="50000"/>
                  </a:schemeClr>
                </a:solidFill>
              </a:rPr>
              <a:t>koncovky</a:t>
            </a:r>
            <a:r>
              <a:rPr lang="cs-CZ" altLang="cs-CZ" sz="2100" dirty="0"/>
              <a:t>: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  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algn="ctr">
              <a:buNone/>
            </a:pPr>
            <a:r>
              <a:rPr lang="cs-CZ" altLang="cs-CZ" sz="1800" i="1" dirty="0"/>
              <a:t>např. </a:t>
            </a:r>
            <a:r>
              <a:rPr lang="cs-CZ" altLang="cs-CZ" sz="1800" i="1" dirty="0" err="1"/>
              <a:t>ils</a:t>
            </a:r>
            <a:r>
              <a:rPr lang="cs-CZ" altLang="cs-CZ" sz="1800" i="1" dirty="0"/>
              <a:t> </a:t>
            </a:r>
            <a:r>
              <a:rPr lang="cs-CZ" altLang="cs-CZ" sz="1800" i="1" u="sng" dirty="0" err="1"/>
              <a:t>part</a:t>
            </a:r>
            <a:r>
              <a:rPr lang="cs-CZ" altLang="cs-CZ" sz="1800" i="1" dirty="0" err="1"/>
              <a:t>ent</a:t>
            </a:r>
            <a:r>
              <a:rPr lang="cs-CZ" altLang="cs-CZ" sz="1800" i="1" dirty="0"/>
              <a:t> – </a:t>
            </a:r>
            <a:r>
              <a:rPr lang="cs-CZ" altLang="cs-CZ" sz="1800" i="1" dirty="0" err="1"/>
              <a:t>que</a:t>
            </a:r>
            <a:r>
              <a:rPr lang="cs-CZ" altLang="cs-CZ" sz="1800" i="1" dirty="0"/>
              <a:t> je part</a:t>
            </a:r>
            <a:r>
              <a:rPr lang="cs-CZ" altLang="cs-CZ" sz="1800" b="1" i="1" u="sng" dirty="0"/>
              <a:t>e</a:t>
            </a:r>
          </a:p>
          <a:p>
            <a:pPr algn="ctr" eaLnBrk="1" hangingPunct="1">
              <a:buFontTx/>
              <a:buNone/>
            </a:pPr>
            <a:endParaRPr lang="cs-CZ" altLang="cs-CZ" dirty="0" smtClean="0"/>
          </a:p>
        </p:txBody>
      </p:sp>
      <p:graphicFrame>
        <p:nvGraphicFramePr>
          <p:cNvPr id="30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94936"/>
              </p:ext>
            </p:extLst>
          </p:nvPr>
        </p:nvGraphicFramePr>
        <p:xfrm>
          <a:off x="3513928" y="4044596"/>
          <a:ext cx="3042742" cy="1165821"/>
        </p:xfrm>
        <a:graphic>
          <a:graphicData uri="http://schemas.openxmlformats.org/drawingml/2006/table">
            <a:tbl>
              <a:tblPr/>
              <a:tblGrid>
                <a:gridCol w="152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-e</a:t>
                      </a:r>
                    </a:p>
                  </a:txBody>
                  <a:tcPr marL="74295" marR="74295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-ions</a:t>
                      </a:r>
                    </a:p>
                  </a:txBody>
                  <a:tcPr marL="74295" marR="74295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-es</a:t>
                      </a:r>
                    </a:p>
                  </a:txBody>
                  <a:tcPr marL="74295" marR="74295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-iez</a:t>
                      </a:r>
                    </a:p>
                  </a:txBody>
                  <a:tcPr marL="74295" marR="74295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-e</a:t>
                      </a:r>
                    </a:p>
                  </a:txBody>
                  <a:tcPr marL="74295" marR="74295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cs-CZ" alt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ent</a:t>
                      </a:r>
                      <a:endParaRPr kumimoji="0" lang="cs-CZ" alt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74295" marR="74295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9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7"/>
    </mc:Choice>
    <mc:Fallback xmlns="">
      <p:transition spd="slow" advTm="21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9" y="468352"/>
            <a:ext cx="8021707" cy="60997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250" b="1" dirty="0">
                <a:solidFill>
                  <a:srgbClr val="0070C0"/>
                </a:solidFill>
              </a:rPr>
              <a:t>Nepravidelná slovesa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S výjimkou sloves </a:t>
            </a:r>
            <a:r>
              <a:rPr lang="fr-FR" i="1" dirty="0" smtClean="0"/>
              <a:t>avoir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i="1" dirty="0"/>
              <a:t>être</a:t>
            </a:r>
            <a:r>
              <a:rPr lang="fr-FR" dirty="0"/>
              <a:t>, </a:t>
            </a:r>
            <a:r>
              <a:rPr lang="cs-CZ" dirty="0" smtClean="0"/>
              <a:t>mají všechna slovesa v </a:t>
            </a:r>
            <a:r>
              <a:rPr lang="cs-CZ" dirty="0" err="1" smtClean="0"/>
              <a:t>subjonctivu</a:t>
            </a:r>
            <a:r>
              <a:rPr lang="cs-CZ" dirty="0" smtClean="0"/>
              <a:t> přítomném stejné koncovky</a:t>
            </a:r>
            <a:r>
              <a:rPr lang="fr-FR" dirty="0" smtClean="0"/>
              <a:t>: </a:t>
            </a:r>
            <a:r>
              <a:rPr lang="fr-FR" i="1" dirty="0"/>
              <a:t>-e, -es, -e, -ions, -iez, -ent</a:t>
            </a:r>
            <a:r>
              <a:rPr lang="cs-CZ" i="1" dirty="0"/>
              <a:t>, </a:t>
            </a:r>
            <a:r>
              <a:rPr lang="cs-CZ" dirty="0" smtClean="0"/>
              <a:t>ale je třeba se naučit  </a:t>
            </a:r>
            <a:r>
              <a:rPr lang="cs-CZ" b="1" dirty="0" smtClean="0">
                <a:solidFill>
                  <a:srgbClr val="FF0000"/>
                </a:solidFill>
              </a:rPr>
              <a:t>kořen </a:t>
            </a:r>
            <a:r>
              <a:rPr lang="cs-CZ" dirty="0" err="1" smtClean="0"/>
              <a:t>subjonctivu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ê</a:t>
            </a:r>
            <a:r>
              <a:rPr lang="cs-CZ" b="1" dirty="0" err="1">
                <a:solidFill>
                  <a:srgbClr val="0070C0"/>
                </a:solidFill>
              </a:rPr>
              <a:t>tre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err="1"/>
              <a:t>que</a:t>
            </a:r>
            <a:r>
              <a:rPr lang="cs-CZ" dirty="0"/>
              <a:t> je </a:t>
            </a:r>
            <a:r>
              <a:rPr lang="cs-CZ" dirty="0" err="1"/>
              <a:t>sois</a:t>
            </a:r>
            <a:r>
              <a:rPr lang="cs-CZ" dirty="0"/>
              <a:t>		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nous</a:t>
            </a:r>
            <a:r>
              <a:rPr lang="cs-CZ" dirty="0"/>
              <a:t> </a:t>
            </a:r>
            <a:r>
              <a:rPr lang="cs-CZ" dirty="0" err="1"/>
              <a:t>soyons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que</a:t>
            </a:r>
            <a:r>
              <a:rPr lang="cs-CZ" dirty="0"/>
              <a:t> tu </a:t>
            </a:r>
            <a:r>
              <a:rPr lang="cs-CZ" dirty="0" err="1"/>
              <a:t>sois</a:t>
            </a:r>
            <a:r>
              <a:rPr lang="cs-CZ" dirty="0"/>
              <a:t>		</a:t>
            </a:r>
            <a:r>
              <a:rPr lang="cs-CZ" dirty="0" err="1"/>
              <a:t>que</a:t>
            </a:r>
            <a:r>
              <a:rPr lang="cs-CZ" dirty="0"/>
              <a:t> vous </a:t>
            </a:r>
            <a:r>
              <a:rPr lang="cs-CZ" dirty="0" err="1"/>
              <a:t>soyez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qu´il</a:t>
            </a:r>
            <a:r>
              <a:rPr lang="cs-CZ" dirty="0"/>
              <a:t> </a:t>
            </a:r>
            <a:r>
              <a:rPr lang="cs-CZ" dirty="0" err="1"/>
              <a:t>soit</a:t>
            </a:r>
            <a:r>
              <a:rPr lang="cs-CZ" dirty="0"/>
              <a:t>		</a:t>
            </a:r>
            <a:r>
              <a:rPr lang="cs-CZ" dirty="0" err="1"/>
              <a:t>qu´ils</a:t>
            </a:r>
            <a:r>
              <a:rPr lang="cs-CZ" dirty="0"/>
              <a:t> </a:t>
            </a:r>
            <a:r>
              <a:rPr lang="cs-CZ" dirty="0" err="1"/>
              <a:t>soient</a:t>
            </a: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avoir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j´aie</a:t>
            </a:r>
            <a:r>
              <a:rPr lang="cs-CZ" dirty="0"/>
              <a:t>		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/>
              <a:t>nous</a:t>
            </a:r>
            <a:r>
              <a:rPr lang="cs-CZ" dirty="0"/>
              <a:t> </a:t>
            </a:r>
            <a:r>
              <a:rPr lang="cs-CZ" dirty="0" err="1"/>
              <a:t>ayons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que</a:t>
            </a:r>
            <a:r>
              <a:rPr lang="cs-CZ" dirty="0"/>
              <a:t> tu </a:t>
            </a:r>
            <a:r>
              <a:rPr lang="cs-CZ" dirty="0" err="1"/>
              <a:t>aies</a:t>
            </a:r>
            <a:r>
              <a:rPr lang="cs-CZ" dirty="0"/>
              <a:t>		</a:t>
            </a:r>
            <a:r>
              <a:rPr lang="cs-CZ" dirty="0" err="1"/>
              <a:t>que</a:t>
            </a:r>
            <a:r>
              <a:rPr lang="cs-CZ" dirty="0"/>
              <a:t> vous </a:t>
            </a:r>
            <a:r>
              <a:rPr lang="cs-CZ" dirty="0" err="1"/>
              <a:t>ayez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qu´il</a:t>
            </a:r>
            <a:r>
              <a:rPr lang="cs-CZ" dirty="0"/>
              <a:t> </a:t>
            </a:r>
            <a:r>
              <a:rPr lang="cs-CZ" dirty="0" err="1"/>
              <a:t>ait</a:t>
            </a:r>
            <a:r>
              <a:rPr lang="cs-CZ" dirty="0"/>
              <a:t>		</a:t>
            </a:r>
            <a:r>
              <a:rPr lang="cs-CZ" dirty="0" err="1" smtClean="0"/>
              <a:t>qu´ils</a:t>
            </a:r>
            <a:r>
              <a:rPr lang="cs-CZ" dirty="0" smtClean="0"/>
              <a:t> </a:t>
            </a:r>
            <a:r>
              <a:rPr lang="cs-CZ" dirty="0" err="1" smtClean="0"/>
              <a:t>aient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1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8"/>
    </mc:Choice>
    <mc:Fallback xmlns="">
      <p:transition spd="slow" advTm="31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1314452"/>
            <a:ext cx="8023860" cy="236963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9" y="791738"/>
            <a:ext cx="8021707" cy="555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2100" b="1">
                <a:solidFill>
                  <a:srgbClr val="0070C0"/>
                </a:solidFill>
              </a:rPr>
              <a:t>Další nepravidelná slovesa:</a:t>
            </a:r>
          </a:p>
          <a:p>
            <a:pPr marL="0" indent="0">
              <a:buNone/>
            </a:pPr>
            <a:endParaRPr lang="cs-CZ" sz="21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/>
              <a:t>faire - que je fasse			savoir – que je sache</a:t>
            </a:r>
          </a:p>
          <a:p>
            <a:pPr marL="0" indent="0">
              <a:buNone/>
            </a:pPr>
            <a:r>
              <a:rPr lang="cs-CZ" sz="1800"/>
              <a:t>pouvoir – que je puisse   		conduire – que je conduise</a:t>
            </a:r>
          </a:p>
          <a:p>
            <a:pPr marL="0" indent="0">
              <a:buNone/>
            </a:pPr>
            <a:r>
              <a:rPr lang="cs-CZ" sz="1800"/>
              <a:t>conna</a:t>
            </a:r>
            <a:r>
              <a:rPr lang="fr-FR" sz="1800"/>
              <a:t>î</a:t>
            </a:r>
            <a:r>
              <a:rPr lang="cs-CZ" sz="1800"/>
              <a:t>tre – que je connaisse		servir – que je serve</a:t>
            </a:r>
          </a:p>
          <a:p>
            <a:pPr marL="0" indent="0">
              <a:buNone/>
            </a:pPr>
            <a:r>
              <a:rPr lang="cs-CZ" sz="1800"/>
              <a:t>ouvrir – que j´ouvre			suivre – que je suive</a:t>
            </a: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6"/>
    </mc:Choice>
    <mc:Fallback xmlns="">
      <p:transition spd="slow" advTm="18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100" b="1">
                <a:solidFill>
                  <a:srgbClr val="0070C0"/>
                </a:solidFill>
              </a:rPr>
              <a:t>Slovesa s dvojím kořenem – systém „bota“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>
                <a:solidFill>
                  <a:srgbClr val="0070C0"/>
                </a:solidFill>
              </a:rPr>
              <a:t>venir</a:t>
            </a:r>
          </a:p>
          <a:p>
            <a:pPr marL="0" indent="0">
              <a:buNone/>
            </a:pPr>
            <a:r>
              <a:rPr lang="cs-CZ"/>
              <a:t>que je v</a:t>
            </a:r>
            <a:r>
              <a:rPr lang="cs-CZ">
                <a:solidFill>
                  <a:srgbClr val="FF0000"/>
                </a:solidFill>
              </a:rPr>
              <a:t>ienn</a:t>
            </a:r>
            <a:r>
              <a:rPr lang="cs-CZ"/>
              <a:t>e		que nous v</a:t>
            </a:r>
            <a:r>
              <a:rPr lang="cs-CZ">
                <a:solidFill>
                  <a:srgbClr val="00B0F0"/>
                </a:solidFill>
              </a:rPr>
              <a:t>en</a:t>
            </a:r>
            <a:r>
              <a:rPr lang="cs-CZ"/>
              <a:t>ions</a:t>
            </a:r>
          </a:p>
          <a:p>
            <a:pPr marL="0" indent="0">
              <a:buNone/>
            </a:pPr>
            <a:r>
              <a:rPr lang="cs-CZ"/>
              <a:t>que tu v</a:t>
            </a:r>
            <a:r>
              <a:rPr lang="cs-CZ">
                <a:solidFill>
                  <a:srgbClr val="FF0000"/>
                </a:solidFill>
              </a:rPr>
              <a:t>ienn</a:t>
            </a:r>
            <a:r>
              <a:rPr lang="cs-CZ"/>
              <a:t>es		que vous v</a:t>
            </a:r>
            <a:r>
              <a:rPr lang="cs-CZ">
                <a:solidFill>
                  <a:srgbClr val="00B0F0"/>
                </a:solidFill>
              </a:rPr>
              <a:t>en</a:t>
            </a:r>
            <a:r>
              <a:rPr lang="cs-CZ"/>
              <a:t>iez</a:t>
            </a:r>
          </a:p>
          <a:p>
            <a:pPr marL="0" indent="0">
              <a:buNone/>
            </a:pPr>
            <a:r>
              <a:rPr lang="cs-CZ"/>
              <a:t>qu´il v</a:t>
            </a:r>
            <a:r>
              <a:rPr lang="cs-CZ">
                <a:solidFill>
                  <a:srgbClr val="FF0000"/>
                </a:solidFill>
              </a:rPr>
              <a:t>ienn</a:t>
            </a:r>
            <a:r>
              <a:rPr lang="cs-CZ"/>
              <a:t>e		</a:t>
            </a:r>
            <a:r>
              <a:rPr lang="cs-CZ" smtClean="0"/>
              <a:t>	qu´ils </a:t>
            </a:r>
            <a:r>
              <a:rPr lang="cs-CZ"/>
              <a:t>v</a:t>
            </a:r>
            <a:r>
              <a:rPr lang="cs-CZ">
                <a:solidFill>
                  <a:srgbClr val="FF0000"/>
                </a:solidFill>
              </a:rPr>
              <a:t>ienn</a:t>
            </a:r>
            <a:r>
              <a:rPr lang="cs-CZ"/>
              <a:t>ent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>
                <a:solidFill>
                  <a:srgbClr val="0070C0"/>
                </a:solidFill>
              </a:rPr>
              <a:t>recevoir</a:t>
            </a:r>
          </a:p>
          <a:p>
            <a:pPr marL="0" indent="0">
              <a:buNone/>
            </a:pPr>
            <a:r>
              <a:rPr lang="cs-CZ"/>
              <a:t>que je re</a:t>
            </a:r>
            <a:r>
              <a:rPr lang="cs-CZ">
                <a:solidFill>
                  <a:srgbClr val="FF0000"/>
                </a:solidFill>
              </a:rPr>
              <a:t>çoiv</a:t>
            </a:r>
            <a:r>
              <a:rPr lang="cs-CZ"/>
              <a:t>e		que nous re</a:t>
            </a:r>
            <a:r>
              <a:rPr lang="cs-CZ">
                <a:solidFill>
                  <a:srgbClr val="00B0F0"/>
                </a:solidFill>
              </a:rPr>
              <a:t>cev</a:t>
            </a:r>
            <a:r>
              <a:rPr lang="cs-CZ"/>
              <a:t>ions</a:t>
            </a:r>
          </a:p>
          <a:p>
            <a:pPr marL="0" indent="0">
              <a:buNone/>
            </a:pPr>
            <a:r>
              <a:rPr lang="cs-CZ"/>
              <a:t>que tu re</a:t>
            </a:r>
            <a:r>
              <a:rPr lang="cs-CZ">
                <a:solidFill>
                  <a:srgbClr val="FF0000"/>
                </a:solidFill>
              </a:rPr>
              <a:t>çoiv</a:t>
            </a:r>
            <a:r>
              <a:rPr lang="cs-CZ"/>
              <a:t>es		que vous re</a:t>
            </a:r>
            <a:r>
              <a:rPr lang="cs-CZ">
                <a:solidFill>
                  <a:srgbClr val="00B0F0"/>
                </a:solidFill>
              </a:rPr>
              <a:t>cev</a:t>
            </a:r>
            <a:r>
              <a:rPr lang="cs-CZ"/>
              <a:t>iez</a:t>
            </a:r>
          </a:p>
          <a:p>
            <a:pPr marL="0" indent="0">
              <a:buNone/>
            </a:pPr>
            <a:r>
              <a:rPr lang="cs-CZ"/>
              <a:t>qu´il re</a:t>
            </a:r>
            <a:r>
              <a:rPr lang="cs-CZ">
                <a:solidFill>
                  <a:srgbClr val="FF0000"/>
                </a:solidFill>
              </a:rPr>
              <a:t>çoiv</a:t>
            </a:r>
            <a:r>
              <a:rPr lang="cs-CZ"/>
              <a:t>e		</a:t>
            </a:r>
            <a:r>
              <a:rPr lang="cs-CZ" smtClean="0"/>
              <a:t>	qu´ils </a:t>
            </a:r>
            <a:r>
              <a:rPr lang="cs-CZ"/>
              <a:t>re</a:t>
            </a:r>
            <a:r>
              <a:rPr lang="cs-CZ">
                <a:solidFill>
                  <a:srgbClr val="FF0000"/>
                </a:solidFill>
              </a:rPr>
              <a:t>çoiv</a:t>
            </a:r>
            <a:r>
              <a:rPr lang="cs-CZ"/>
              <a:t>ent</a:t>
            </a:r>
          </a:p>
          <a:p>
            <a:pPr marL="34290" indent="0">
              <a:buNone/>
            </a:pPr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2"/>
    </mc:Choice>
    <mc:Fallback xmlns="">
      <p:transition spd="slow" advTm="13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100" b="1">
                <a:solidFill>
                  <a:srgbClr val="0070C0"/>
                </a:solidFill>
              </a:rPr>
              <a:t>Další slovesa v subjonctivu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err="1">
                <a:hlinkClick r:id="rId4"/>
              </a:rPr>
              <a:t>www.bertrandboutin.ca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Folder_151_Grammaire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C_a_subj_formation.htm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err="1">
                <a:hlinkClick r:id="rId5"/>
              </a:rPr>
              <a:t>bescherelle.com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conjugueur.php</a:t>
            </a:r>
            <a:endParaRPr lang="cs-CZ" dirty="0"/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"/>
    </mc:Choice>
    <mc:Fallback xmlns="">
      <p:transition spd="slow" advTm="5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1"/>
            <a:ext cx="8023860" cy="895815"/>
          </a:xfrm>
        </p:spPr>
        <p:txBody>
          <a:bodyPr/>
          <a:lstStyle/>
          <a:p>
            <a:r>
              <a:rPr lang="cs-CZ" smtClean="0"/>
              <a:t>Použití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9" y="1862254"/>
            <a:ext cx="8240403" cy="437127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altLang="cs-CZ" sz="1800" dirty="0" err="1"/>
              <a:t>Subjonctif</a:t>
            </a:r>
            <a:r>
              <a:rPr lang="cs-CZ" altLang="cs-CZ" sz="1800" dirty="0"/>
              <a:t> vyjadřuje </a:t>
            </a:r>
            <a:r>
              <a:rPr lang="cs-CZ" altLang="cs-CZ" sz="1800" b="1" dirty="0">
                <a:solidFill>
                  <a:srgbClr val="00B050"/>
                </a:solidFill>
              </a:rPr>
              <a:t>subjektivní postoj</a:t>
            </a:r>
            <a:r>
              <a:rPr lang="cs-CZ" altLang="cs-CZ" sz="1800" dirty="0"/>
              <a:t>.</a:t>
            </a:r>
          </a:p>
          <a:p>
            <a:pPr marL="457200" indent="-457200">
              <a:buNone/>
            </a:pPr>
            <a:endParaRPr lang="cs-CZ" altLang="cs-CZ" sz="1800" dirty="0"/>
          </a:p>
          <a:p>
            <a:pPr marL="457200" indent="-457200">
              <a:buNone/>
            </a:pPr>
            <a:r>
              <a:rPr lang="cs-CZ" altLang="cs-CZ" sz="1800" dirty="0"/>
              <a:t>Užívá se po:</a:t>
            </a:r>
          </a:p>
          <a:p>
            <a:pPr marL="457200" indent="-457200">
              <a:buNone/>
            </a:pPr>
            <a:endParaRPr lang="cs-CZ" altLang="cs-CZ" sz="1800" dirty="0"/>
          </a:p>
          <a:p>
            <a:pPr marL="457200" indent="-457200">
              <a:buNone/>
            </a:pPr>
            <a:r>
              <a:rPr lang="cs-CZ" altLang="cs-CZ" sz="1800" dirty="0"/>
              <a:t>1) </a:t>
            </a:r>
            <a:r>
              <a:rPr lang="cs-CZ" altLang="cs-CZ" sz="1800" dirty="0">
                <a:solidFill>
                  <a:srgbClr val="C00000"/>
                </a:solidFill>
              </a:rPr>
              <a:t>některých </a:t>
            </a:r>
            <a:r>
              <a:rPr lang="cs-CZ" altLang="cs-CZ" sz="1800" dirty="0" smtClean="0">
                <a:solidFill>
                  <a:srgbClr val="C00000"/>
                </a:solidFill>
              </a:rPr>
              <a:t>slovesech a neosobních výrazech</a:t>
            </a:r>
            <a:endParaRPr lang="cs-CZ" altLang="cs-CZ" sz="1800" dirty="0">
              <a:solidFill>
                <a:srgbClr val="C00000"/>
              </a:solidFill>
            </a:endParaRPr>
          </a:p>
          <a:p>
            <a:pPr marL="457200" indent="-457200">
              <a:buNone/>
            </a:pPr>
            <a:endParaRPr lang="cs-CZ" altLang="cs-CZ" sz="1800" dirty="0"/>
          </a:p>
          <a:p>
            <a:pPr marL="457200" indent="-457200">
              <a:buNone/>
            </a:pPr>
            <a:r>
              <a:rPr lang="cs-CZ" altLang="cs-CZ" sz="1800" dirty="0"/>
              <a:t>2) </a:t>
            </a:r>
            <a:r>
              <a:rPr lang="cs-CZ" altLang="cs-CZ" sz="1800" dirty="0">
                <a:solidFill>
                  <a:srgbClr val="C00000"/>
                </a:solidFill>
              </a:rPr>
              <a:t>některých spojkách</a:t>
            </a:r>
          </a:p>
          <a:p>
            <a:pPr marL="457200" indent="-457200">
              <a:buNone/>
            </a:pPr>
            <a:endParaRPr lang="cs-CZ" altLang="cs-CZ" sz="1800" dirty="0"/>
          </a:p>
          <a:p>
            <a:pPr marL="457200" indent="-457200">
              <a:buNone/>
            </a:pPr>
            <a:r>
              <a:rPr lang="cs-CZ" altLang="cs-CZ" sz="1800" dirty="0"/>
              <a:t>3) </a:t>
            </a:r>
            <a:r>
              <a:rPr lang="cs-CZ" altLang="cs-CZ" sz="1800" dirty="0">
                <a:solidFill>
                  <a:srgbClr val="C00000"/>
                </a:solidFill>
              </a:rPr>
              <a:t>ve větách vztažných a po některých výrazech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le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seul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le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meilleur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l´unique</a:t>
            </a:r>
            <a:r>
              <a:rPr lang="cs-CZ" altLang="cs-CZ" sz="1800" dirty="0"/>
              <a:t>,…)</a:t>
            </a:r>
          </a:p>
          <a:p>
            <a:pPr marL="3429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 rot="505617">
            <a:off x="5453742" y="1045029"/>
            <a:ext cx="4093030" cy="14151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Body 2) a 3) jsou probrány v kapitole </a:t>
            </a:r>
            <a:r>
              <a:rPr lang="cs-CZ" dirty="0" err="1" smtClean="0"/>
              <a:t>B2</a:t>
            </a:r>
            <a:r>
              <a:rPr lang="cs-CZ" dirty="0" smtClean="0"/>
              <a:t> </a:t>
            </a:r>
            <a:r>
              <a:rPr lang="cs-CZ" dirty="0" err="1" smtClean="0"/>
              <a:t>Subjonctif</a:t>
            </a:r>
            <a:r>
              <a:rPr lang="cs-CZ" dirty="0"/>
              <a:t> </a:t>
            </a:r>
            <a:r>
              <a:rPr lang="cs-CZ" dirty="0" smtClean="0"/>
              <a:t>présent, </a:t>
            </a:r>
            <a:r>
              <a:rPr lang="cs-CZ" dirty="0" err="1" smtClean="0"/>
              <a:t>subjonctif</a:t>
            </a:r>
            <a:r>
              <a:rPr lang="cs-CZ" dirty="0" smtClean="0"/>
              <a:t> passé</a:t>
            </a:r>
            <a:endParaRPr lang="cs-CZ" dirty="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6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0"/>
    </mc:Choice>
    <mc:Fallback xmlns="">
      <p:transition spd="slow" advTm="2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356840"/>
            <a:ext cx="8023860" cy="858644"/>
          </a:xfrm>
        </p:spPr>
        <p:txBody>
          <a:bodyPr>
            <a:normAutofit/>
          </a:bodyPr>
          <a:lstStyle/>
          <a:p>
            <a:r>
              <a:rPr lang="cs-CZ" sz="2700"/>
              <a:t>Několik sloves, která vyžadují užití subjonctivu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9" y="1349299"/>
            <a:ext cx="8021707" cy="489538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1800" b="1" dirty="0"/>
              <a:t>Slovesa vyjadřující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C00000"/>
                </a:solidFill>
              </a:rPr>
              <a:t>vůli, rozkaz, přání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je </a:t>
            </a:r>
            <a:r>
              <a:rPr lang="cs-CZ" altLang="cs-CZ" sz="1800" dirty="0" err="1"/>
              <a:t>veux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je </a:t>
            </a:r>
            <a:r>
              <a:rPr lang="cs-CZ" altLang="cs-CZ" sz="1800" dirty="0" err="1"/>
              <a:t>demande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je </a:t>
            </a:r>
            <a:r>
              <a:rPr lang="cs-CZ" altLang="cs-CZ" sz="1800" dirty="0" err="1"/>
              <a:t>désire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faut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...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i="1" dirty="0">
                <a:solidFill>
                  <a:srgbClr val="00B050"/>
                </a:solidFill>
              </a:rPr>
              <a:t>Př.: </a:t>
            </a:r>
            <a:r>
              <a:rPr lang="cs-CZ" altLang="cs-CZ" sz="1800" i="1" dirty="0"/>
              <a:t>Je </a:t>
            </a:r>
            <a:r>
              <a:rPr lang="cs-CZ" altLang="cs-CZ" sz="1800" i="1" dirty="0" err="1"/>
              <a:t>désire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que</a:t>
            </a:r>
            <a:r>
              <a:rPr lang="cs-CZ" altLang="cs-CZ" sz="1800" i="1" dirty="0"/>
              <a:t> vous </a:t>
            </a:r>
            <a:r>
              <a:rPr lang="cs-CZ" altLang="cs-CZ" sz="1800" i="1" dirty="0" err="1"/>
              <a:t>réussissiez</a:t>
            </a:r>
            <a:r>
              <a:rPr lang="cs-CZ" altLang="cs-CZ" sz="1800" i="1" dirty="0"/>
              <a:t> </a:t>
            </a:r>
            <a:r>
              <a:rPr lang="fr-FR" altLang="cs-CZ" sz="1800" i="1" dirty="0"/>
              <a:t>à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l´entretien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d´embauche</a:t>
            </a:r>
            <a:r>
              <a:rPr lang="cs-CZ" altLang="cs-CZ" sz="1800" i="1" dirty="0"/>
              <a:t>.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C00000"/>
                </a:solidFill>
              </a:rPr>
              <a:t>pochybnost, nejistotu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je </a:t>
            </a:r>
            <a:r>
              <a:rPr lang="cs-CZ" altLang="cs-CZ" sz="1800" dirty="0" err="1"/>
              <a:t>doute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est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incertain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est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possible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que</a:t>
            </a:r>
            <a:r>
              <a:rPr lang="cs-CZ" altLang="cs-CZ" sz="1800" dirty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i="1" dirty="0">
                <a:solidFill>
                  <a:srgbClr val="00B050"/>
                </a:solidFill>
              </a:rPr>
              <a:t>Př.: </a:t>
            </a:r>
            <a:r>
              <a:rPr lang="cs-CZ" altLang="cs-CZ" sz="1800" i="1" dirty="0" err="1"/>
              <a:t>Le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banquier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doute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que</a:t>
            </a:r>
            <a:r>
              <a:rPr lang="cs-CZ" altLang="cs-CZ" sz="1800" i="1" dirty="0"/>
              <a:t> les </a:t>
            </a:r>
            <a:r>
              <a:rPr lang="cs-CZ" altLang="cs-CZ" sz="1800" i="1" dirty="0" err="1"/>
              <a:t>clients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soient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solvables</a:t>
            </a:r>
            <a:r>
              <a:rPr lang="cs-CZ" altLang="cs-CZ" sz="1800" i="1" dirty="0"/>
              <a:t>.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C00000"/>
                </a:solidFill>
              </a:rPr>
              <a:t>pocity</a:t>
            </a:r>
            <a:r>
              <a:rPr lang="cs-CZ" altLang="cs-CZ" sz="1800" b="1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(obava, lítost, smutek, radost…)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 err="1"/>
              <a:t>j´ai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peur</a:t>
            </a:r>
            <a:r>
              <a:rPr lang="cs-CZ" altLang="cs-CZ" sz="1800" dirty="0"/>
              <a:t>, je </a:t>
            </a:r>
            <a:r>
              <a:rPr lang="cs-CZ" altLang="cs-CZ" sz="1800" dirty="0" err="1"/>
              <a:t>regrette</a:t>
            </a:r>
            <a:r>
              <a:rPr lang="cs-CZ" altLang="cs-CZ" sz="1800" dirty="0"/>
              <a:t>, je </a:t>
            </a:r>
            <a:r>
              <a:rPr lang="cs-CZ" altLang="cs-CZ" sz="1800" dirty="0" err="1"/>
              <a:t>suis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triste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heureux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content</a:t>
            </a:r>
            <a:r>
              <a:rPr lang="cs-CZ" altLang="cs-CZ" sz="1800" dirty="0" smtClean="0"/>
              <a:t>,…, </a:t>
            </a:r>
            <a:r>
              <a:rPr lang="cs-CZ" altLang="cs-CZ" sz="1800" dirty="0" err="1"/>
              <a:t>il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est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dommage</a:t>
            </a:r>
            <a:r>
              <a:rPr lang="cs-CZ" altLang="cs-CZ" sz="1800" dirty="0"/>
              <a:t>…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i="1" dirty="0">
                <a:solidFill>
                  <a:srgbClr val="00B050"/>
                </a:solidFill>
              </a:rPr>
              <a:t>Př.: </a:t>
            </a:r>
            <a:r>
              <a:rPr lang="cs-CZ" altLang="cs-CZ" sz="1800" i="1" dirty="0" err="1"/>
              <a:t>J´ai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peur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que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le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chef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rate</a:t>
            </a:r>
            <a:r>
              <a:rPr lang="cs-CZ" altLang="cs-CZ" sz="1800" i="1" dirty="0"/>
              <a:t> son avion.</a:t>
            </a:r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2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18"/>
    </mc:Choice>
    <mc:Fallback xmlns="">
      <p:transition spd="slow" advTm="85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Ale pozor!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 slovesech </a:t>
            </a:r>
            <a:r>
              <a:rPr lang="cs-CZ" b="1" dirty="0" err="1" smtClean="0">
                <a:solidFill>
                  <a:srgbClr val="C00000"/>
                </a:solidFill>
              </a:rPr>
              <a:t>espérer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dirty="0" err="1">
                <a:solidFill>
                  <a:srgbClr val="C00000"/>
                </a:solidFill>
              </a:rPr>
              <a:t>penser</a:t>
            </a:r>
            <a:r>
              <a:rPr lang="cs-CZ" dirty="0"/>
              <a:t> </a:t>
            </a:r>
            <a:r>
              <a:rPr lang="cs-CZ" dirty="0" smtClean="0"/>
              <a:t>použijeme </a:t>
            </a:r>
            <a:r>
              <a:rPr lang="cs-CZ" b="1" dirty="0" err="1" smtClean="0">
                <a:solidFill>
                  <a:srgbClr val="00B050"/>
                </a:solidFill>
              </a:rPr>
              <a:t>l´indicatif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dirty="0"/>
              <a:t>(oznamovací způsob, nikoli </a:t>
            </a:r>
            <a:r>
              <a:rPr lang="cs-CZ" dirty="0" err="1"/>
              <a:t>subjonctif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>
                <a:solidFill>
                  <a:srgbClr val="00B050"/>
                </a:solidFill>
              </a:rPr>
              <a:t>Příklady </a:t>
            </a:r>
            <a:r>
              <a:rPr lang="cs-CZ" i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cs-CZ" i="1" dirty="0" err="1"/>
              <a:t>Nous</a:t>
            </a:r>
            <a:r>
              <a:rPr lang="cs-CZ" i="1" dirty="0"/>
              <a:t> </a:t>
            </a:r>
            <a:r>
              <a:rPr lang="cs-CZ" i="1" u="sng" dirty="0" err="1"/>
              <a:t>espérons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vous </a:t>
            </a:r>
            <a:r>
              <a:rPr lang="cs-CZ" b="1" i="1" dirty="0" err="1">
                <a:solidFill>
                  <a:srgbClr val="00B050"/>
                </a:solidFill>
              </a:rPr>
              <a:t>réussirez</a:t>
            </a:r>
            <a:r>
              <a:rPr lang="cs-CZ" i="1" dirty="0">
                <a:solidFill>
                  <a:srgbClr val="92D050"/>
                </a:solidFill>
              </a:rPr>
              <a:t> </a:t>
            </a:r>
            <a:r>
              <a:rPr lang="cs-CZ" i="1" dirty="0" err="1"/>
              <a:t>tous</a:t>
            </a:r>
            <a:r>
              <a:rPr lang="cs-CZ" i="1" dirty="0"/>
              <a:t> vos </a:t>
            </a:r>
            <a:r>
              <a:rPr lang="cs-CZ" i="1" dirty="0" err="1"/>
              <a:t>projets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i="1" dirty="0"/>
              <a:t>Je </a:t>
            </a:r>
            <a:r>
              <a:rPr lang="cs-CZ" i="1" u="sng" dirty="0"/>
              <a:t>pense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cette</a:t>
            </a:r>
            <a:r>
              <a:rPr lang="cs-CZ" i="1" dirty="0"/>
              <a:t> </a:t>
            </a:r>
            <a:r>
              <a:rPr lang="cs-CZ" i="1" dirty="0" err="1"/>
              <a:t>entreprise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b="1" i="1" dirty="0">
                <a:solidFill>
                  <a:srgbClr val="00B050"/>
                </a:solidFill>
              </a:rPr>
              <a:t>a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/>
              <a:t>de </a:t>
            </a:r>
            <a:r>
              <a:rPr lang="cs-CZ" i="1" dirty="0" err="1"/>
              <a:t>bons</a:t>
            </a:r>
            <a:r>
              <a:rPr lang="cs-CZ" i="1" dirty="0"/>
              <a:t> </a:t>
            </a:r>
            <a:r>
              <a:rPr lang="cs-CZ" i="1" dirty="0" err="1"/>
              <a:t>résultats</a:t>
            </a:r>
            <a:r>
              <a:rPr lang="cs-CZ" i="1" dirty="0"/>
              <a:t>.</a:t>
            </a:r>
          </a:p>
          <a:p>
            <a:pPr marL="3429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3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4"/>
    </mc:Choice>
    <mc:Fallback xmlns="">
      <p:transition spd="slow" advTm="2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5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|3|1.5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|10.3|5.6|9|4.4|17.8|9.2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1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144</TotalTime>
  <Words>367</Words>
  <Application>Microsoft Office PowerPoint</Application>
  <PresentationFormat>A4 (210 × 297 mm)</PresentationFormat>
  <Paragraphs>92</Paragraphs>
  <Slides>10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Corbel</vt:lpstr>
      <vt:lpstr>Základ</vt:lpstr>
      <vt:lpstr>Le subjonctif présent</vt:lpstr>
      <vt:lpstr>Formation</vt:lpstr>
      <vt:lpstr>Prezentace aplikace PowerPoint</vt:lpstr>
      <vt:lpstr>Prezentace aplikace PowerPoint</vt:lpstr>
      <vt:lpstr>Slovesa s dvojím kořenem – systém „bota“</vt:lpstr>
      <vt:lpstr>Další slovesa v subjonctivu</vt:lpstr>
      <vt:lpstr>Použití</vt:lpstr>
      <vt:lpstr>Několik sloves, která vyžadují užití subjonctivu</vt:lpstr>
      <vt:lpstr>Ale pozor!</vt:lpstr>
      <vt:lpstr>Zapamatujte si: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subjonctif présent</dc:title>
  <dc:creator>Červenková Marie</dc:creator>
  <cp:lastModifiedBy>Červenková Marie</cp:lastModifiedBy>
  <cp:revision>14</cp:revision>
  <dcterms:created xsi:type="dcterms:W3CDTF">2016-07-20T07:17:32Z</dcterms:created>
  <dcterms:modified xsi:type="dcterms:W3CDTF">2016-12-16T10:22:28Z</dcterms:modified>
</cp:coreProperties>
</file>