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</p:sldIdLst>
  <p:sldSz cx="9906000" cy="6858000" type="A4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918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87801" y="243841"/>
            <a:ext cx="952627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1859" y="882376"/>
            <a:ext cx="8098155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8993" y="3869635"/>
            <a:ext cx="7123886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B77C6C-87B6-4EA6-8CDC-B889CD4B1BA7}" type="datetimeFigureOut">
              <a:rPr lang="cs-CZ" smtClean="0"/>
              <a:t>13. 12. 2016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D49CF1-369A-4F39-828A-3E7B2BDD59E1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607662" y="3733800"/>
            <a:ext cx="668655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0453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7C6C-87B6-4EA6-8CDC-B889CD4B1BA7}" type="datetimeFigureOut">
              <a:rPr lang="cs-CZ" smtClean="0"/>
              <a:t>13. 12. 2016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9CF1-369A-4F39-828A-3E7B2BDD59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168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1" y="762000"/>
            <a:ext cx="1888331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8687" y="762000"/>
            <a:ext cx="6036469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7C6C-87B6-4EA6-8CDC-B889CD4B1BA7}" type="datetimeFigureOut">
              <a:rPr lang="cs-CZ" smtClean="0"/>
              <a:t>13. 12. 2016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9CF1-369A-4F39-828A-3E7B2BDD59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803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7C6C-87B6-4EA6-8CDC-B889CD4B1BA7}" type="datetimeFigureOut">
              <a:rPr lang="cs-CZ" smtClean="0"/>
              <a:t>13. 12. 2016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9CF1-369A-4F39-828A-3E7B2BDD59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396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970" y="1173575"/>
            <a:ext cx="8098155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9316" y="4154520"/>
            <a:ext cx="7124891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7C6C-87B6-4EA6-8CDC-B889CD4B1BA7}" type="datetimeFigureOut">
              <a:rPr lang="cs-CZ" smtClean="0"/>
              <a:t>13. 12. 2016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9CF1-369A-4F39-828A-3E7B2BDD59E1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609725" y="4020408"/>
            <a:ext cx="66865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475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8688" y="2057399"/>
            <a:ext cx="386334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435" y="2057400"/>
            <a:ext cx="386334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7C6C-87B6-4EA6-8CDC-B889CD4B1BA7}" type="datetimeFigureOut">
              <a:rPr lang="cs-CZ" smtClean="0"/>
              <a:t>13. 12. 2016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9CF1-369A-4F39-828A-3E7B2BDD59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747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8688" y="2001511"/>
            <a:ext cx="386334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8688" y="2721483"/>
            <a:ext cx="386334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703" y="1999032"/>
            <a:ext cx="386334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703" y="2719322"/>
            <a:ext cx="386334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7C6C-87B6-4EA6-8CDC-B889CD4B1BA7}" type="datetimeFigureOut">
              <a:rPr lang="cs-CZ" smtClean="0"/>
              <a:t>13. 12. 2016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9CF1-369A-4F39-828A-3E7B2BDD59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920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7C6C-87B6-4EA6-8CDC-B889CD4B1BA7}" type="datetimeFigureOut">
              <a:rPr lang="cs-CZ" smtClean="0"/>
              <a:t>13. 12. 2016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9CF1-369A-4F39-828A-3E7B2BDD59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7938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7C6C-87B6-4EA6-8CDC-B889CD4B1BA7}" type="datetimeFigureOut">
              <a:rPr lang="cs-CZ" smtClean="0"/>
              <a:t>13. 12. 2016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9CF1-369A-4F39-828A-3E7B2BDD59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995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88" y="1097280"/>
            <a:ext cx="3194685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879" y="1097280"/>
            <a:ext cx="4234815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8688" y="2834640"/>
            <a:ext cx="3194685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7C6C-87B6-4EA6-8CDC-B889CD4B1BA7}" type="datetimeFigureOut">
              <a:rPr lang="cs-CZ" smtClean="0"/>
              <a:t>13. 12. 2016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9CF1-369A-4F39-828A-3E7B2BDD59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776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88" y="1097280"/>
            <a:ext cx="3194685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98264" y="1069847"/>
            <a:ext cx="4955477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8688" y="2834640"/>
            <a:ext cx="3194685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7C6C-87B6-4EA6-8CDC-B889CD4B1BA7}" type="datetimeFigureOut">
              <a:rPr lang="cs-CZ" smtClean="0"/>
              <a:t>13. 12. 2016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9CF1-369A-4F39-828A-3E7B2BDD59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854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87801" y="243841"/>
            <a:ext cx="952627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28688" y="609600"/>
            <a:ext cx="802386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8688" y="2057400"/>
            <a:ext cx="8021708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8684" y="6223829"/>
            <a:ext cx="1892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4FB77C6C-87B6-4EA6-8CDC-B889CD4B1BA7}" type="datetimeFigureOut">
              <a:rPr lang="cs-CZ" smtClean="0"/>
              <a:t>13. 12. 2016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8683" y="6223829"/>
            <a:ext cx="38331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244" y="6223829"/>
            <a:ext cx="13863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A1D49CF1-369A-4F39-828A-3E7B2BDD59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6550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993" y="882376"/>
            <a:ext cx="9259694" cy="2926080"/>
          </a:xfrm>
        </p:spPr>
        <p:txBody>
          <a:bodyPr>
            <a:normAutofit/>
          </a:bodyPr>
          <a:lstStyle/>
          <a:p>
            <a:r>
              <a:rPr lang="cs-CZ" sz="4400" smtClean="0"/>
              <a:t/>
            </a:r>
            <a:br>
              <a:rPr lang="cs-CZ" sz="4400" smtClean="0"/>
            </a:br>
            <a:r>
              <a:rPr lang="cs-CZ" sz="4400"/>
              <a:t>Le </a:t>
            </a:r>
            <a:r>
              <a:rPr lang="cs-CZ" sz="4400"/>
              <a:t>conditionnel </a:t>
            </a:r>
            <a:r>
              <a:rPr lang="cs-CZ" sz="4400" smtClean="0"/>
              <a:t>passé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2400"/>
              <a:t>podmiňovací způsob minulý</a:t>
            </a:r>
            <a:r>
              <a:rPr lang="cs-CZ" sz="2400"/>
              <a:t/>
            </a:r>
            <a:br>
              <a:rPr lang="cs-CZ" sz="240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018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Le conditionnel passé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" indent="0" algn="ctr">
              <a:buNone/>
            </a:pPr>
            <a:r>
              <a:rPr lang="cs-CZ" b="1" smtClean="0">
                <a:solidFill>
                  <a:srgbClr val="FFC000"/>
                </a:solidFill>
              </a:rPr>
              <a:t>l’auxiliaire avoir/</a:t>
            </a:r>
            <a:r>
              <a:rPr lang="fr-FR" b="1" dirty="0" smtClean="0">
                <a:solidFill>
                  <a:srgbClr val="FFC000"/>
                </a:solidFill>
              </a:rPr>
              <a:t>ê</a:t>
            </a:r>
            <a:r>
              <a:rPr lang="cs-CZ" b="1" err="1" smtClean="0">
                <a:solidFill>
                  <a:srgbClr val="FFC000"/>
                </a:solidFill>
              </a:rPr>
              <a:t>tre</a:t>
            </a:r>
            <a:r>
              <a:rPr lang="cs-CZ" b="1" smtClean="0">
                <a:solidFill>
                  <a:srgbClr val="FFC000"/>
                </a:solidFill>
              </a:rPr>
              <a:t> </a:t>
            </a:r>
            <a:r>
              <a:rPr lang="cs-CZ" b="1" smtClean="0">
                <a:solidFill>
                  <a:srgbClr val="FFC000"/>
                </a:solidFill>
              </a:rPr>
              <a:t>au conditionnel présent</a:t>
            </a:r>
            <a:endParaRPr lang="cs-CZ" b="1" smtClean="0">
              <a:solidFill>
                <a:srgbClr val="FFC000"/>
              </a:solidFill>
            </a:endParaRPr>
          </a:p>
          <a:p>
            <a:pPr marL="45720" indent="0" algn="ctr">
              <a:buNone/>
            </a:pPr>
            <a:r>
              <a:rPr lang="cs-CZ" smtClean="0"/>
              <a:t>+ </a:t>
            </a:r>
            <a:r>
              <a:rPr lang="cs-CZ" b="1" smtClean="0">
                <a:solidFill>
                  <a:srgbClr val="00B050"/>
                </a:solidFill>
              </a:rPr>
              <a:t>participe passé</a:t>
            </a:r>
            <a:endParaRPr lang="cs-CZ" b="1" dirty="0" smtClean="0">
              <a:solidFill>
                <a:srgbClr val="00B050"/>
              </a:solidFill>
            </a:endParaRPr>
          </a:p>
          <a:p>
            <a:pPr marL="45720" indent="0" algn="ctr">
              <a:buNone/>
            </a:pPr>
            <a:endParaRPr lang="cs-CZ" dirty="0"/>
          </a:p>
          <a:p>
            <a:pPr marL="45720" indent="0" algn="ctr">
              <a:buNone/>
            </a:pPr>
            <a:r>
              <a:rPr lang="cs-CZ" dirty="0" err="1" smtClean="0"/>
              <a:t>j´</a:t>
            </a:r>
            <a:r>
              <a:rPr lang="cs-CZ" dirty="0" err="1" smtClean="0">
                <a:solidFill>
                  <a:srgbClr val="FFC000"/>
                </a:solidFill>
              </a:rPr>
              <a:t>aurais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00B050"/>
                </a:solidFill>
              </a:rPr>
              <a:t>commandé</a:t>
            </a:r>
            <a:r>
              <a:rPr lang="cs-CZ" dirty="0" smtClean="0"/>
              <a:t>	</a:t>
            </a:r>
            <a:r>
              <a:rPr lang="cs-CZ" dirty="0" err="1" smtClean="0"/>
              <a:t>nous</a:t>
            </a:r>
            <a:r>
              <a:rPr lang="cs-CZ" dirty="0" smtClean="0"/>
              <a:t> </a:t>
            </a:r>
            <a:r>
              <a:rPr lang="cs-CZ" dirty="0" err="1" smtClean="0"/>
              <a:t>aurions</a:t>
            </a:r>
            <a:r>
              <a:rPr lang="cs-CZ" dirty="0" smtClean="0"/>
              <a:t> </a:t>
            </a:r>
            <a:r>
              <a:rPr lang="cs-CZ" dirty="0" err="1" smtClean="0"/>
              <a:t>commandé</a:t>
            </a:r>
            <a:endParaRPr lang="cs-CZ" dirty="0" smtClean="0"/>
          </a:p>
          <a:p>
            <a:pPr marL="45720" indent="0" algn="ctr">
              <a:buNone/>
            </a:pPr>
            <a:r>
              <a:rPr lang="cs-CZ" dirty="0" smtClean="0"/>
              <a:t>tu </a:t>
            </a:r>
            <a:r>
              <a:rPr lang="cs-CZ" dirty="0" err="1" smtClean="0"/>
              <a:t>aurais</a:t>
            </a:r>
            <a:r>
              <a:rPr lang="cs-CZ" dirty="0" smtClean="0"/>
              <a:t> </a:t>
            </a:r>
            <a:r>
              <a:rPr lang="cs-CZ" dirty="0" err="1" smtClean="0"/>
              <a:t>commandé</a:t>
            </a:r>
            <a:r>
              <a:rPr lang="cs-CZ" dirty="0" smtClean="0"/>
              <a:t>	vous </a:t>
            </a:r>
            <a:r>
              <a:rPr lang="cs-CZ" dirty="0" err="1" smtClean="0"/>
              <a:t>auriez</a:t>
            </a:r>
            <a:r>
              <a:rPr lang="cs-CZ" dirty="0" smtClean="0"/>
              <a:t> </a:t>
            </a:r>
            <a:r>
              <a:rPr lang="cs-CZ" dirty="0" err="1" smtClean="0"/>
              <a:t>commandé</a:t>
            </a:r>
            <a:endParaRPr lang="cs-CZ" dirty="0" smtClean="0"/>
          </a:p>
          <a:p>
            <a:pPr marL="45720" indent="0" algn="ctr">
              <a:buNone/>
            </a:pPr>
            <a:r>
              <a:rPr lang="cs-CZ" dirty="0" err="1" smtClean="0"/>
              <a:t>il</a:t>
            </a:r>
            <a:r>
              <a:rPr lang="cs-CZ" dirty="0" smtClean="0"/>
              <a:t> </a:t>
            </a:r>
            <a:r>
              <a:rPr lang="cs-CZ" dirty="0" err="1" smtClean="0"/>
              <a:t>aurait</a:t>
            </a:r>
            <a:r>
              <a:rPr lang="cs-CZ" dirty="0" smtClean="0"/>
              <a:t> </a:t>
            </a:r>
            <a:r>
              <a:rPr lang="cs-CZ" dirty="0" err="1" smtClean="0"/>
              <a:t>commandé</a:t>
            </a:r>
            <a:r>
              <a:rPr lang="cs-CZ" dirty="0" smtClean="0"/>
              <a:t>	</a:t>
            </a:r>
            <a:r>
              <a:rPr lang="cs-CZ" dirty="0" err="1" smtClean="0"/>
              <a:t>ils</a:t>
            </a:r>
            <a:r>
              <a:rPr lang="cs-CZ" dirty="0" smtClean="0"/>
              <a:t> </a:t>
            </a:r>
            <a:r>
              <a:rPr lang="cs-CZ" dirty="0" err="1" smtClean="0"/>
              <a:t>auraient</a:t>
            </a:r>
            <a:r>
              <a:rPr lang="cs-CZ" dirty="0" smtClean="0"/>
              <a:t> </a:t>
            </a:r>
            <a:r>
              <a:rPr lang="cs-CZ" dirty="0" err="1" smtClean="0"/>
              <a:t>commandé</a:t>
            </a:r>
            <a:endParaRPr lang="cs-CZ" dirty="0" smtClean="0"/>
          </a:p>
          <a:p>
            <a:pPr marL="45720" indent="0" algn="ctr">
              <a:buNone/>
            </a:pPr>
            <a:endParaRPr lang="cs-CZ" dirty="0"/>
          </a:p>
          <a:p>
            <a:pPr marL="45720" indent="0" algn="ctr">
              <a:buNone/>
            </a:pPr>
            <a:r>
              <a:rPr lang="cs-CZ" dirty="0" smtClean="0"/>
              <a:t>je </a:t>
            </a:r>
            <a:r>
              <a:rPr lang="cs-CZ" dirty="0" err="1" smtClean="0">
                <a:solidFill>
                  <a:srgbClr val="FFC000"/>
                </a:solidFill>
              </a:rPr>
              <a:t>serais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00B050"/>
                </a:solidFill>
              </a:rPr>
              <a:t>venu</a:t>
            </a:r>
            <a:r>
              <a:rPr lang="cs-CZ" dirty="0" smtClean="0">
                <a:solidFill>
                  <a:srgbClr val="00B050"/>
                </a:solidFill>
              </a:rPr>
              <a:t>(e)</a:t>
            </a:r>
            <a:r>
              <a:rPr lang="cs-CZ" dirty="0" smtClean="0"/>
              <a:t>		</a:t>
            </a:r>
            <a:r>
              <a:rPr lang="cs-CZ" dirty="0" err="1" smtClean="0"/>
              <a:t>nous</a:t>
            </a:r>
            <a:r>
              <a:rPr lang="cs-CZ" dirty="0" smtClean="0"/>
              <a:t> </a:t>
            </a:r>
            <a:r>
              <a:rPr lang="cs-CZ" dirty="0" err="1" smtClean="0"/>
              <a:t>serions</a:t>
            </a:r>
            <a:r>
              <a:rPr lang="cs-CZ" dirty="0" smtClean="0"/>
              <a:t> </a:t>
            </a:r>
            <a:r>
              <a:rPr lang="cs-CZ" dirty="0" err="1" smtClean="0"/>
              <a:t>venu</a:t>
            </a:r>
            <a:r>
              <a:rPr lang="cs-CZ" dirty="0" smtClean="0"/>
              <a:t>(e)s</a:t>
            </a:r>
          </a:p>
          <a:p>
            <a:pPr marL="45720" indent="0" algn="ctr">
              <a:buNone/>
            </a:pPr>
            <a:r>
              <a:rPr lang="cs-CZ" dirty="0" smtClean="0"/>
              <a:t>tu </a:t>
            </a:r>
            <a:r>
              <a:rPr lang="cs-CZ" dirty="0" err="1" smtClean="0"/>
              <a:t>serais</a:t>
            </a:r>
            <a:r>
              <a:rPr lang="cs-CZ" dirty="0" smtClean="0"/>
              <a:t> </a:t>
            </a:r>
            <a:r>
              <a:rPr lang="cs-CZ" dirty="0" err="1" smtClean="0"/>
              <a:t>venu</a:t>
            </a:r>
            <a:r>
              <a:rPr lang="cs-CZ" dirty="0" smtClean="0"/>
              <a:t>(e)		vous </a:t>
            </a:r>
            <a:r>
              <a:rPr lang="cs-CZ" dirty="0" err="1" smtClean="0"/>
              <a:t>seriez</a:t>
            </a:r>
            <a:r>
              <a:rPr lang="cs-CZ" dirty="0" smtClean="0"/>
              <a:t> </a:t>
            </a:r>
            <a:r>
              <a:rPr lang="cs-CZ" dirty="0" err="1" smtClean="0"/>
              <a:t>venu</a:t>
            </a:r>
            <a:r>
              <a:rPr lang="cs-CZ" dirty="0" smtClean="0"/>
              <a:t>(e)s</a:t>
            </a:r>
          </a:p>
          <a:p>
            <a:pPr marL="45720" indent="0" algn="ctr">
              <a:buNone/>
            </a:pPr>
            <a:r>
              <a:rPr lang="cs-CZ" dirty="0" err="1" smtClean="0"/>
              <a:t>il</a:t>
            </a:r>
            <a:r>
              <a:rPr lang="cs-CZ" dirty="0" smtClean="0"/>
              <a:t> </a:t>
            </a:r>
            <a:r>
              <a:rPr lang="cs-CZ" dirty="0" err="1" smtClean="0"/>
              <a:t>serait</a:t>
            </a:r>
            <a:r>
              <a:rPr lang="cs-CZ" dirty="0" smtClean="0"/>
              <a:t> </a:t>
            </a:r>
            <a:r>
              <a:rPr lang="cs-CZ" dirty="0" err="1" smtClean="0"/>
              <a:t>venu</a:t>
            </a:r>
            <a:r>
              <a:rPr lang="cs-CZ" dirty="0" smtClean="0"/>
              <a:t>		</a:t>
            </a:r>
            <a:r>
              <a:rPr lang="cs-CZ" dirty="0" err="1" smtClean="0"/>
              <a:t>ils</a:t>
            </a:r>
            <a:r>
              <a:rPr lang="cs-CZ" dirty="0" smtClean="0"/>
              <a:t> </a:t>
            </a:r>
            <a:r>
              <a:rPr lang="cs-CZ" dirty="0" err="1" smtClean="0"/>
              <a:t>seraient</a:t>
            </a:r>
            <a:r>
              <a:rPr lang="cs-CZ" dirty="0" smtClean="0"/>
              <a:t> </a:t>
            </a:r>
            <a:r>
              <a:rPr lang="cs-CZ" dirty="0" err="1" smtClean="0"/>
              <a:t>venus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8296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Emploi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mtClean="0">
                <a:solidFill>
                  <a:srgbClr val="C00000"/>
                </a:solidFill>
              </a:rPr>
              <a:t>l’action non réalisée au passé (regret)</a:t>
            </a:r>
            <a:endParaRPr lang="cs-CZ" smtClean="0">
              <a:solidFill>
                <a:srgbClr val="C00000"/>
              </a:solidFill>
            </a:endParaRPr>
          </a:p>
          <a:p>
            <a:pPr marL="45720" indent="0">
              <a:buNone/>
            </a:pPr>
            <a:r>
              <a:rPr lang="fr-FR"/>
              <a:t>J'</a:t>
            </a:r>
            <a:r>
              <a:rPr lang="fr-FR" u="sng"/>
              <a:t>aurais dû </a:t>
            </a:r>
            <a:r>
              <a:rPr lang="fr-FR"/>
              <a:t>travailler davantage pour réussir mes examens</a:t>
            </a:r>
            <a:r>
              <a:rPr lang="fr-FR" smtClean="0"/>
              <a:t>.</a:t>
            </a:r>
            <a:r>
              <a:rPr lang="cs-CZ" smtClean="0"/>
              <a:t> (</a:t>
            </a:r>
            <a:r>
              <a:rPr lang="cs-CZ" u="sng" smtClean="0"/>
              <a:t>měl jsem</a:t>
            </a:r>
            <a:r>
              <a:rPr lang="cs-CZ" smtClean="0"/>
              <a:t>...)</a:t>
            </a:r>
            <a:endParaRPr lang="cs-CZ" smtClean="0"/>
          </a:p>
          <a:p>
            <a:pPr marL="45720" indent="0">
              <a:buNone/>
            </a:pPr>
            <a:r>
              <a:rPr lang="cs-CZ" smtClean="0"/>
              <a:t>Elle aurait pu vous attendre.</a:t>
            </a:r>
          </a:p>
          <a:p>
            <a:pPr marL="45720" indent="0">
              <a:buNone/>
            </a:pPr>
            <a:endParaRPr lang="cs-CZ"/>
          </a:p>
          <a:p>
            <a:r>
              <a:rPr lang="cs-CZ" smtClean="0">
                <a:solidFill>
                  <a:srgbClr val="C00000"/>
                </a:solidFill>
              </a:rPr>
              <a:t>probabilité ou doute au passé (</a:t>
            </a:r>
            <a:r>
              <a:rPr lang="cs-CZ" smtClean="0">
                <a:solidFill>
                  <a:srgbClr val="C00000"/>
                </a:solidFill>
              </a:rPr>
              <a:t>asi, prý)</a:t>
            </a:r>
          </a:p>
          <a:p>
            <a:pPr marL="45720" indent="0">
              <a:buNone/>
            </a:pPr>
            <a:r>
              <a:rPr lang="cs-CZ" smtClean="0"/>
              <a:t>Il aurait demandé d´</a:t>
            </a:r>
            <a:r>
              <a:rPr lang="fr-FR" smtClean="0"/>
              <a:t>ê</a:t>
            </a:r>
            <a:r>
              <a:rPr lang="cs-CZ" smtClean="0"/>
              <a:t>tre muté dans un autre pays.</a:t>
            </a:r>
          </a:p>
          <a:p>
            <a:pPr marL="45720" indent="0">
              <a:buNone/>
            </a:pPr>
            <a:endParaRPr lang="cs-CZ"/>
          </a:p>
          <a:p>
            <a:r>
              <a:rPr lang="cs-CZ" smtClean="0">
                <a:solidFill>
                  <a:srgbClr val="C00000"/>
                </a:solidFill>
              </a:rPr>
              <a:t>III. </a:t>
            </a:r>
            <a:r>
              <a:rPr lang="cs-CZ" smtClean="0">
                <a:solidFill>
                  <a:srgbClr val="C00000"/>
                </a:solidFill>
              </a:rPr>
              <a:t>type des phrases hypothétiques</a:t>
            </a:r>
            <a:endParaRPr lang="cs-CZ" smtClean="0">
              <a:solidFill>
                <a:srgbClr val="C00000"/>
              </a:solidFill>
            </a:endParaRPr>
          </a:p>
          <a:p>
            <a:pPr marL="45720" indent="0">
              <a:buNone/>
            </a:pPr>
            <a:r>
              <a:rPr lang="cs-CZ" smtClean="0"/>
              <a:t>Si vous aviez travaillé </a:t>
            </a:r>
            <a:r>
              <a:rPr lang="fr-FR" smtClean="0"/>
              <a:t>à</a:t>
            </a:r>
            <a:r>
              <a:rPr lang="cs-CZ" smtClean="0"/>
              <a:t> temps plein, vous auriez gagné beaucoup plus.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775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Základna</Template>
  <TotalTime>81</TotalTime>
  <Words>88</Words>
  <Application>Microsoft Office PowerPoint</Application>
  <PresentationFormat>A4 (210 × 297 mm)</PresentationFormat>
  <Paragraphs>24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5" baseType="lpstr">
      <vt:lpstr>Corbel</vt:lpstr>
      <vt:lpstr>Základ</vt:lpstr>
      <vt:lpstr> Le conditionnel passé</vt:lpstr>
      <vt:lpstr>Le conditionnel passé</vt:lpstr>
      <vt:lpstr>Emploi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conditionnel présent Le conditionnel passé</dc:title>
  <dc:creator>Červenková Marie</dc:creator>
  <cp:lastModifiedBy>Červenková Marie</cp:lastModifiedBy>
  <cp:revision>11</cp:revision>
  <dcterms:created xsi:type="dcterms:W3CDTF">2016-07-18T13:57:35Z</dcterms:created>
  <dcterms:modified xsi:type="dcterms:W3CDTF">2016-12-13T12:06:23Z</dcterms:modified>
</cp:coreProperties>
</file>