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18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8119" y="182879"/>
            <a:ext cx="950976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4" y="3869636"/>
            <a:ext cx="7123886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08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4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762000"/>
            <a:ext cx="1888331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8" y="762000"/>
            <a:ext cx="6036469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88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0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6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35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7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3"/>
            <a:ext cx="386334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30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8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92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07086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424" y="1097280"/>
            <a:ext cx="4495441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07086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97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07086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54033" y="1069848"/>
            <a:ext cx="4612512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07086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70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8120" y="182880"/>
            <a:ext cx="950976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9" y="2057400"/>
            <a:ext cx="8021707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30"/>
            <a:ext cx="18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275235F2-5720-453B-83E6-D6C049E541EE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30"/>
            <a:ext cx="3833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30"/>
            <a:ext cx="1386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644C899-9A70-4D0D-8941-290C415E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34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/>
              <a:t>L´expression </a:t>
            </a:r>
            <a:r>
              <a:rPr lang="cs-CZ" sz="5400" smtClean="0"/>
              <a:t/>
            </a:r>
            <a:br>
              <a:rPr lang="cs-CZ" sz="5400" smtClean="0"/>
            </a:br>
            <a:r>
              <a:rPr lang="cs-CZ" sz="5400" smtClean="0"/>
              <a:t>de </a:t>
            </a:r>
            <a:r>
              <a:rPr lang="cs-CZ" sz="5400"/>
              <a:t>la conséquence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400" smtClean="0"/>
          </a:p>
          <a:p>
            <a:r>
              <a:rPr lang="cs-CZ" sz="2400" smtClean="0"/>
              <a:t>Vyjádření důsledku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2163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1314452"/>
            <a:ext cx="8023860" cy="412595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9" y="1088571"/>
            <a:ext cx="8021707" cy="5029200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c´est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pourquoi</a:t>
            </a:r>
            <a:r>
              <a:rPr lang="cs-CZ" dirty="0" smtClean="0">
                <a:solidFill>
                  <a:srgbClr val="0070C0"/>
                </a:solidFill>
              </a:rPr>
              <a:t> / 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c´est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pour</a:t>
            </a:r>
            <a:r>
              <a:rPr lang="cs-CZ" dirty="0" smtClean="0">
                <a:solidFill>
                  <a:srgbClr val="0070C0"/>
                </a:solidFill>
              </a:rPr>
              <a:t> cela </a:t>
            </a:r>
            <a:r>
              <a:rPr lang="cs-CZ" dirty="0" err="1" smtClean="0">
                <a:solidFill>
                  <a:srgbClr val="0070C0"/>
                </a:solidFill>
              </a:rPr>
              <a:t>que</a:t>
            </a:r>
            <a:r>
              <a:rPr lang="cs-CZ" dirty="0" smtClean="0">
                <a:solidFill>
                  <a:srgbClr val="0070C0"/>
                </a:solidFill>
              </a:rPr>
              <a:t> / 				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c´est</a:t>
            </a:r>
            <a:r>
              <a:rPr lang="cs-CZ" dirty="0" smtClean="0">
                <a:solidFill>
                  <a:srgbClr val="0070C0"/>
                </a:solidFill>
              </a:rPr>
              <a:t> la </a:t>
            </a:r>
            <a:r>
              <a:rPr lang="cs-CZ" dirty="0" err="1" smtClean="0">
                <a:solidFill>
                  <a:srgbClr val="0070C0"/>
                </a:solidFill>
              </a:rPr>
              <a:t>raison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pour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laquelle</a:t>
            </a:r>
            <a:r>
              <a:rPr lang="cs-CZ" dirty="0" smtClean="0"/>
              <a:t>	</a:t>
            </a:r>
            <a:endParaRPr lang="cs-CZ" i="1" dirty="0" smtClean="0"/>
          </a:p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si </a:t>
            </a:r>
            <a:r>
              <a:rPr lang="cs-CZ" dirty="0" err="1">
                <a:solidFill>
                  <a:srgbClr val="0070C0"/>
                </a:solidFill>
              </a:rPr>
              <a:t>bien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que</a:t>
            </a:r>
            <a:r>
              <a:rPr lang="cs-CZ" dirty="0">
                <a:solidFill>
                  <a:srgbClr val="0070C0"/>
                </a:solidFill>
              </a:rPr>
              <a:t> / de </a:t>
            </a:r>
            <a:r>
              <a:rPr lang="cs-CZ" dirty="0" err="1">
                <a:solidFill>
                  <a:srgbClr val="0070C0"/>
                </a:solidFill>
              </a:rPr>
              <a:t>sorte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que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					+ </a:t>
            </a:r>
            <a:r>
              <a:rPr lang="cs-CZ" dirty="0" err="1" smtClean="0"/>
              <a:t>indicatif</a:t>
            </a:r>
            <a:r>
              <a:rPr lang="cs-CZ" dirty="0" smtClean="0"/>
              <a:t>	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tellement</a:t>
            </a:r>
            <a:r>
              <a:rPr lang="cs-CZ" dirty="0" smtClean="0">
                <a:solidFill>
                  <a:srgbClr val="0070C0"/>
                </a:solidFill>
              </a:rPr>
              <a:t>...</a:t>
            </a:r>
            <a:r>
              <a:rPr lang="cs-CZ" dirty="0" err="1" smtClean="0">
                <a:solidFill>
                  <a:srgbClr val="0070C0"/>
                </a:solidFill>
              </a:rPr>
              <a:t>que</a:t>
            </a:r>
            <a:r>
              <a:rPr lang="cs-CZ" dirty="0" smtClean="0">
                <a:solidFill>
                  <a:srgbClr val="0070C0"/>
                </a:solidFill>
              </a:rPr>
              <a:t> / si...</a:t>
            </a:r>
            <a:r>
              <a:rPr lang="cs-CZ" dirty="0" err="1" smtClean="0">
                <a:solidFill>
                  <a:srgbClr val="0070C0"/>
                </a:solidFill>
              </a:rPr>
              <a:t>que</a:t>
            </a:r>
            <a:r>
              <a:rPr lang="cs-CZ" dirty="0" smtClean="0">
                <a:solidFill>
                  <a:srgbClr val="0070C0"/>
                </a:solidFill>
              </a:rPr>
              <a:t>				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ainsi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/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aussi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/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donc</a:t>
            </a: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par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conséquent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/ en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conséquence</a:t>
            </a: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cs-CZ" dirty="0" smtClean="0"/>
          </a:p>
        </p:txBody>
      </p:sp>
      <p:sp>
        <p:nvSpPr>
          <p:cNvPr id="4" name="Pravá složená závorka 3"/>
          <p:cNvSpPr/>
          <p:nvPr/>
        </p:nvSpPr>
        <p:spPr>
          <a:xfrm>
            <a:off x="5900057" y="1393371"/>
            <a:ext cx="558220" cy="4027715"/>
          </a:xfrm>
          <a:prstGeom prst="rightBrac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08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1314451"/>
            <a:ext cx="8023860" cy="1215483"/>
          </a:xfrm>
        </p:spPr>
        <p:txBody>
          <a:bodyPr>
            <a:normAutofit fontScale="90000"/>
          </a:bodyPr>
          <a:lstStyle/>
          <a:p>
            <a:r>
              <a:rPr lang="cs-CZ">
                <a:solidFill>
                  <a:srgbClr val="0070C0"/>
                </a:solidFill>
              </a:rPr>
              <a:t>c´est </a:t>
            </a:r>
            <a:r>
              <a:rPr lang="cs-CZ" smtClean="0">
                <a:solidFill>
                  <a:srgbClr val="0070C0"/>
                </a:solidFill>
              </a:rPr>
              <a:t>pourquoi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>
                <a:solidFill>
                  <a:srgbClr val="0070C0"/>
                </a:solidFill>
              </a:rPr>
              <a:t>c´est </a:t>
            </a:r>
            <a:r>
              <a:rPr lang="cs-CZ">
                <a:solidFill>
                  <a:srgbClr val="0070C0"/>
                </a:solidFill>
              </a:rPr>
              <a:t>pour cela que </a:t>
            </a:r>
            <a:r>
              <a:rPr lang="cs-CZ" smtClean="0"/>
              <a:t>			</a:t>
            </a:r>
            <a:r>
              <a:rPr lang="cs-CZ"/>
              <a:t>= proto</a:t>
            </a:r>
            <a:br>
              <a:rPr lang="cs-CZ"/>
            </a:br>
            <a:r>
              <a:rPr lang="cs-CZ" smtClean="0">
                <a:solidFill>
                  <a:srgbClr val="0070C0"/>
                </a:solidFill>
              </a:rPr>
              <a:t>c´est </a:t>
            </a:r>
            <a:r>
              <a:rPr lang="cs-CZ">
                <a:solidFill>
                  <a:srgbClr val="0070C0"/>
                </a:solidFill>
              </a:rPr>
              <a:t>la raison pour </a:t>
            </a:r>
            <a:r>
              <a:rPr lang="cs-CZ" smtClean="0">
                <a:solidFill>
                  <a:srgbClr val="0070C0"/>
                </a:solidFill>
              </a:rPr>
              <a:t>laquelle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9" y="2596840"/>
            <a:ext cx="8021707" cy="2832410"/>
          </a:xfrm>
        </p:spPr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Exemples:</a:t>
            </a:r>
            <a:endParaRPr lang="cs-CZ" i="1" smtClean="0">
              <a:solidFill>
                <a:srgbClr val="00B050"/>
              </a:solidFill>
            </a:endParaRPr>
          </a:p>
          <a:p>
            <a:pPr marL="34290" indent="0">
              <a:buNone/>
            </a:pPr>
            <a:r>
              <a:rPr lang="cs-CZ" i="1" smtClean="0"/>
              <a:t>Les ouvriers de l´usine se sont mis en gr</a:t>
            </a:r>
            <a:r>
              <a:rPr lang="fr-FR" i="1" smtClean="0"/>
              <a:t>è</a:t>
            </a:r>
            <a:r>
              <a:rPr lang="cs-CZ" i="1" smtClean="0"/>
              <a:t>ve. </a:t>
            </a:r>
            <a:r>
              <a:rPr lang="cs-CZ" i="1" smtClean="0">
                <a:solidFill>
                  <a:srgbClr val="0070C0"/>
                </a:solidFill>
              </a:rPr>
              <a:t>C´est pourquoi </a:t>
            </a:r>
            <a:r>
              <a:rPr lang="cs-CZ" i="1" smtClean="0"/>
              <a:t>les stocks sont épuisés.</a:t>
            </a:r>
          </a:p>
          <a:p>
            <a:pPr marL="34290" indent="0">
              <a:buNone/>
            </a:pPr>
            <a:r>
              <a:rPr lang="cs-CZ" i="1" smtClean="0"/>
              <a:t>Ce produit est un produit de marque. </a:t>
            </a:r>
            <a:r>
              <a:rPr lang="cs-CZ" i="1" smtClean="0">
                <a:solidFill>
                  <a:srgbClr val="0070C0"/>
                </a:solidFill>
              </a:rPr>
              <a:t>C´est pour cela qu´</a:t>
            </a:r>
            <a:r>
              <a:rPr lang="cs-CZ" i="1" smtClean="0"/>
              <a:t>il co</a:t>
            </a:r>
            <a:r>
              <a:rPr lang="fr-FR" i="1" smtClean="0"/>
              <a:t>û</a:t>
            </a:r>
            <a:r>
              <a:rPr lang="cs-CZ" i="1" smtClean="0"/>
              <a:t>te si cher.</a:t>
            </a:r>
          </a:p>
          <a:p>
            <a:pPr marL="34290" indent="0">
              <a:buNone/>
            </a:pPr>
            <a:r>
              <a:rPr lang="cs-CZ" i="1" smtClean="0"/>
              <a:t>Il´était ivre et a causé un accident. </a:t>
            </a:r>
            <a:r>
              <a:rPr lang="cs-CZ" i="1" smtClean="0">
                <a:solidFill>
                  <a:srgbClr val="0070C0"/>
                </a:solidFill>
              </a:rPr>
              <a:t>C´est la raison pour laquelle </a:t>
            </a:r>
            <a:r>
              <a:rPr lang="cs-CZ" i="1" smtClean="0"/>
              <a:t>il a perdu son travail de conducteur.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408467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si bien que	</a:t>
            </a:r>
            <a:r>
              <a:rPr lang="cs-CZ" smtClean="0"/>
              <a:t>			= takže</a:t>
            </a:r>
            <a:br>
              <a:rPr lang="cs-CZ" smtClean="0"/>
            </a:br>
            <a:r>
              <a:rPr lang="cs-CZ" smtClean="0">
                <a:solidFill>
                  <a:srgbClr val="0070C0"/>
                </a:solidFill>
              </a:rPr>
              <a:t>de sorte que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Exemples:</a:t>
            </a:r>
            <a:endParaRPr lang="cs-CZ" i="1" smtClean="0">
              <a:solidFill>
                <a:srgbClr val="00B050"/>
              </a:solidFill>
            </a:endParaRPr>
          </a:p>
          <a:p>
            <a:pPr marL="34290" indent="0">
              <a:buNone/>
            </a:pPr>
            <a:r>
              <a:rPr lang="cs-CZ" i="1"/>
              <a:t>Il a été malade pendant 3 semaines </a:t>
            </a:r>
            <a:r>
              <a:rPr lang="cs-CZ" i="1">
                <a:solidFill>
                  <a:srgbClr val="0070C0"/>
                </a:solidFill>
              </a:rPr>
              <a:t>si bien que </a:t>
            </a:r>
            <a:r>
              <a:rPr lang="cs-CZ" i="1"/>
              <a:t>son salaire de mars est vraiment tr</a:t>
            </a:r>
            <a:r>
              <a:rPr lang="fr-FR" i="1"/>
              <a:t>ès bas.</a:t>
            </a:r>
            <a:endParaRPr lang="cs-CZ"/>
          </a:p>
          <a:p>
            <a:pPr marL="34290" indent="0">
              <a:buNone/>
            </a:pPr>
            <a:r>
              <a:rPr lang="cs-CZ" i="1" smtClean="0"/>
              <a:t>L</a:t>
            </a:r>
            <a:r>
              <a:rPr lang="fr-FR" i="1" smtClean="0"/>
              <a:t>e </a:t>
            </a:r>
            <a:r>
              <a:rPr lang="fr-FR" i="1"/>
              <a:t>marché s'est fractionné, </a:t>
            </a:r>
            <a:r>
              <a:rPr lang="fr-FR" i="1">
                <a:solidFill>
                  <a:srgbClr val="0070C0"/>
                </a:solidFill>
              </a:rPr>
              <a:t>de sorte que </a:t>
            </a:r>
            <a:r>
              <a:rPr lang="fr-FR" i="1"/>
              <a:t>ses acteurs le perçoivent désormais comme deux marchés </a:t>
            </a:r>
            <a:r>
              <a:rPr lang="fr-FR" i="1" smtClean="0"/>
              <a:t>distincts</a:t>
            </a:r>
            <a:r>
              <a:rPr lang="cs-CZ" i="1" smtClean="0"/>
              <a:t>.</a:t>
            </a:r>
            <a:r>
              <a:rPr lang="fr-FR" i="1" smtClean="0"/>
              <a:t> </a:t>
            </a:r>
            <a:endParaRPr lang="fr-FR" i="1"/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8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>
                <a:solidFill>
                  <a:srgbClr val="0070C0"/>
                </a:solidFill>
              </a:rPr>
              <a:t>tellement...que</a:t>
            </a:r>
            <a:r>
              <a:rPr lang="cs-CZ" smtClean="0"/>
              <a:t>	= tak + příd. jm., že</a:t>
            </a:r>
            <a:br>
              <a:rPr lang="cs-CZ" smtClean="0"/>
            </a:br>
            <a:r>
              <a:rPr lang="cs-CZ" smtClean="0">
                <a:solidFill>
                  <a:srgbClr val="0070C0"/>
                </a:solidFill>
              </a:rPr>
              <a:t>si...que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Exemples:</a:t>
            </a:r>
            <a:endParaRPr lang="cs-CZ" i="1" smtClean="0">
              <a:solidFill>
                <a:srgbClr val="00B050"/>
              </a:solidFill>
            </a:endParaRPr>
          </a:p>
          <a:p>
            <a:pPr marL="34290" indent="0">
              <a:buNone/>
            </a:pPr>
            <a:r>
              <a:rPr lang="cs-CZ" i="1" smtClean="0"/>
              <a:t>La machine était </a:t>
            </a:r>
            <a:r>
              <a:rPr lang="cs-CZ" i="1" smtClean="0">
                <a:solidFill>
                  <a:srgbClr val="0070C0"/>
                </a:solidFill>
              </a:rPr>
              <a:t>tellement</a:t>
            </a:r>
            <a:r>
              <a:rPr lang="cs-CZ" i="1" smtClean="0"/>
              <a:t> efficace </a:t>
            </a:r>
            <a:r>
              <a:rPr lang="cs-CZ" i="1" smtClean="0">
                <a:solidFill>
                  <a:srgbClr val="0070C0"/>
                </a:solidFill>
              </a:rPr>
              <a:t>que</a:t>
            </a:r>
            <a:r>
              <a:rPr lang="cs-CZ" i="1" smtClean="0"/>
              <a:t> l´autre n´était plus nécessaire.</a:t>
            </a:r>
          </a:p>
          <a:p>
            <a:pPr marL="34290" indent="0">
              <a:buNone/>
            </a:pPr>
            <a:r>
              <a:rPr lang="cs-CZ" i="1" smtClean="0"/>
              <a:t>J´ai un coll</a:t>
            </a:r>
            <a:r>
              <a:rPr lang="fr-FR" i="1" smtClean="0"/>
              <a:t>è</a:t>
            </a:r>
            <a:r>
              <a:rPr lang="cs-CZ" i="1" smtClean="0"/>
              <a:t>gue </a:t>
            </a:r>
            <a:r>
              <a:rPr lang="cs-CZ" i="1" smtClean="0">
                <a:solidFill>
                  <a:srgbClr val="0070C0"/>
                </a:solidFill>
              </a:rPr>
              <a:t>si</a:t>
            </a:r>
            <a:r>
              <a:rPr lang="cs-CZ" i="1" smtClean="0"/>
              <a:t> bruyant </a:t>
            </a:r>
            <a:r>
              <a:rPr lang="cs-CZ" i="1" smtClean="0">
                <a:solidFill>
                  <a:srgbClr val="0070C0"/>
                </a:solidFill>
              </a:rPr>
              <a:t>que</a:t>
            </a:r>
            <a:r>
              <a:rPr lang="cs-CZ" i="1" smtClean="0"/>
              <a:t> je n´arrive pas </a:t>
            </a:r>
            <a:r>
              <a:rPr lang="fr-FR" i="1" smtClean="0"/>
              <a:t>à</a:t>
            </a:r>
            <a:r>
              <a:rPr lang="cs-CZ" i="1" smtClean="0"/>
              <a:t> me concentrer.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58356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ainsi / aussi / donc</a:t>
            </a:r>
            <a:r>
              <a:rPr lang="cs-CZ" smtClean="0"/>
              <a:t>	= tedy, takže, proto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>
                <a:solidFill>
                  <a:srgbClr val="0070C0"/>
                </a:solidFill>
              </a:rPr>
              <a:t>ainsi</a:t>
            </a:r>
            <a:r>
              <a:rPr lang="cs-CZ" smtClean="0"/>
              <a:t> – </a:t>
            </a:r>
            <a:r>
              <a:rPr lang="cs-CZ" smtClean="0"/>
              <a:t>introduit un exemple ou une conclusion, l’inversion du sujet et du verbe est possible</a:t>
            </a:r>
            <a:endParaRPr lang="cs-CZ" smtClean="0"/>
          </a:p>
          <a:p>
            <a:pPr marL="34290" indent="0">
              <a:buNone/>
            </a:pPr>
            <a:r>
              <a:rPr lang="cs-CZ" i="1" smtClean="0"/>
              <a:t>La salle de conférence est construite en gradins ; </a:t>
            </a:r>
            <a:r>
              <a:rPr lang="cs-CZ" i="1" smtClean="0">
                <a:solidFill>
                  <a:srgbClr val="0070C0"/>
                </a:solidFill>
              </a:rPr>
              <a:t>ainsi</a:t>
            </a:r>
            <a:r>
              <a:rPr lang="cs-CZ" i="1" smtClean="0"/>
              <a:t> tous les participants pourront (pourront-ils) voir le conférencier.</a:t>
            </a:r>
          </a:p>
          <a:p>
            <a:pPr marL="34290" indent="0">
              <a:buNone/>
            </a:pPr>
            <a:endParaRPr lang="cs-CZ"/>
          </a:p>
          <a:p>
            <a:r>
              <a:rPr lang="cs-CZ" smtClean="0">
                <a:solidFill>
                  <a:srgbClr val="0070C0"/>
                </a:solidFill>
              </a:rPr>
              <a:t>aussi</a:t>
            </a:r>
            <a:r>
              <a:rPr lang="cs-CZ" smtClean="0"/>
              <a:t> – </a:t>
            </a:r>
            <a:r>
              <a:rPr lang="cs-CZ" smtClean="0"/>
              <a:t>introduit une conclusion, l’inversion du pronom et du verbe est nécessaire</a:t>
            </a:r>
          </a:p>
          <a:p>
            <a:pPr marL="34290" indent="0">
              <a:buNone/>
            </a:pPr>
            <a:r>
              <a:rPr lang="cs-CZ" i="1" smtClean="0"/>
              <a:t>Il </a:t>
            </a:r>
            <a:r>
              <a:rPr lang="cs-CZ" i="1" smtClean="0"/>
              <a:t>n´aimait pas son travail, </a:t>
            </a:r>
            <a:r>
              <a:rPr lang="cs-CZ" i="1" smtClean="0">
                <a:solidFill>
                  <a:srgbClr val="0070C0"/>
                </a:solidFill>
              </a:rPr>
              <a:t>aussi</a:t>
            </a:r>
            <a:r>
              <a:rPr lang="cs-CZ" i="1" smtClean="0"/>
              <a:t> a-t-il démissionné.</a:t>
            </a:r>
          </a:p>
          <a:p>
            <a:pPr marL="34290" indent="0">
              <a:buNone/>
            </a:pPr>
            <a:endParaRPr lang="cs-CZ"/>
          </a:p>
          <a:p>
            <a:r>
              <a:rPr lang="cs-CZ" smtClean="0">
                <a:solidFill>
                  <a:srgbClr val="0070C0"/>
                </a:solidFill>
              </a:rPr>
              <a:t>donc</a:t>
            </a:r>
            <a:r>
              <a:rPr lang="cs-CZ" smtClean="0"/>
              <a:t> – </a:t>
            </a:r>
            <a:r>
              <a:rPr lang="cs-CZ" smtClean="0"/>
              <a:t>introduit une conclusion</a:t>
            </a:r>
          </a:p>
          <a:p>
            <a:pPr marL="34290" indent="0">
              <a:buNone/>
            </a:pPr>
            <a:r>
              <a:rPr lang="cs-CZ" i="1" smtClean="0"/>
              <a:t>J´ai </a:t>
            </a:r>
            <a:r>
              <a:rPr lang="cs-CZ" i="1" smtClean="0"/>
              <a:t>commandé un nouvel ordinateur. Or le commerçant vient de m´annoncer que ses stocks étaient épuisés et que son fournisseur était en vacances. Il est </a:t>
            </a:r>
            <a:r>
              <a:rPr lang="cs-CZ" i="1" smtClean="0">
                <a:solidFill>
                  <a:srgbClr val="0070C0"/>
                </a:solidFill>
              </a:rPr>
              <a:t>donc</a:t>
            </a:r>
            <a:r>
              <a:rPr lang="cs-CZ" i="1" smtClean="0"/>
              <a:t> fort probable que je n´aurai pas mon ordinateur cette semaine.</a:t>
            </a:r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84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par conséquent/en conséquence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= takže, proto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>
                <a:solidFill>
                  <a:srgbClr val="0070C0"/>
                </a:solidFill>
              </a:rPr>
              <a:t>par conséquent </a:t>
            </a:r>
            <a:r>
              <a:rPr lang="cs-CZ" smtClean="0"/>
              <a:t>– </a:t>
            </a:r>
            <a:r>
              <a:rPr lang="cs-CZ"/>
              <a:t>employé en particulier </a:t>
            </a:r>
            <a:r>
              <a:rPr lang="fr-FR" smtClean="0"/>
              <a:t>à</a:t>
            </a:r>
            <a:r>
              <a:rPr lang="cs-CZ" smtClean="0"/>
              <a:t> l’écrit</a:t>
            </a:r>
            <a:endParaRPr lang="cs-CZ" smtClean="0"/>
          </a:p>
          <a:p>
            <a:pPr marL="34290" indent="0">
              <a:buNone/>
            </a:pPr>
            <a:r>
              <a:rPr lang="cs-CZ" i="1" smtClean="0"/>
              <a:t>Une erreur de calculs s´est glissée dans la note. </a:t>
            </a:r>
            <a:r>
              <a:rPr lang="cs-CZ" i="1" smtClean="0">
                <a:solidFill>
                  <a:srgbClr val="0070C0"/>
                </a:solidFill>
              </a:rPr>
              <a:t>Par conséquent</a:t>
            </a:r>
            <a:r>
              <a:rPr lang="cs-CZ" i="1" smtClean="0"/>
              <a:t>, je vous prie de m´envoyer une nouvelle note rectifiée.</a:t>
            </a:r>
          </a:p>
          <a:p>
            <a:pPr marL="34290" indent="0">
              <a:buNone/>
            </a:pPr>
            <a:endParaRPr lang="cs-CZ"/>
          </a:p>
          <a:p>
            <a:r>
              <a:rPr lang="cs-CZ" smtClean="0">
                <a:solidFill>
                  <a:srgbClr val="0070C0"/>
                </a:solidFill>
              </a:rPr>
              <a:t>en conséquence </a:t>
            </a:r>
            <a:r>
              <a:rPr lang="cs-CZ"/>
              <a:t>– </a:t>
            </a:r>
            <a:r>
              <a:rPr lang="cs-CZ"/>
              <a:t>employé en particulier </a:t>
            </a:r>
            <a:r>
              <a:rPr lang="fr-FR"/>
              <a:t>à</a:t>
            </a:r>
            <a:r>
              <a:rPr lang="cs-CZ"/>
              <a:t> </a:t>
            </a:r>
            <a:r>
              <a:rPr lang="cs-CZ" smtClean="0"/>
              <a:t>l’écrit, dans la langue administrative</a:t>
            </a:r>
            <a:endParaRPr lang="cs-CZ"/>
          </a:p>
          <a:p>
            <a:pPr marL="34290" indent="0">
              <a:buNone/>
            </a:pPr>
            <a:r>
              <a:rPr lang="cs-CZ" i="1" smtClean="0"/>
              <a:t>Vous </a:t>
            </a:r>
            <a:r>
              <a:rPr lang="cs-CZ" i="1" smtClean="0"/>
              <a:t>n´avez pas respecté le r</a:t>
            </a:r>
            <a:r>
              <a:rPr lang="fr-FR" i="1" smtClean="0"/>
              <a:t>è</a:t>
            </a:r>
            <a:r>
              <a:rPr lang="cs-CZ" i="1" smtClean="0"/>
              <a:t>glement intérieur de l´entreprise. </a:t>
            </a:r>
            <a:r>
              <a:rPr lang="fr-FR" i="1"/>
              <a:t/>
            </a:r>
            <a:br>
              <a:rPr lang="fr-FR" i="1"/>
            </a:br>
            <a:r>
              <a:rPr lang="fr-FR" i="1">
                <a:solidFill>
                  <a:srgbClr val="0070C0"/>
                </a:solidFill>
              </a:rPr>
              <a:t>En conséquence</a:t>
            </a:r>
            <a:r>
              <a:rPr lang="fr-FR" i="1"/>
              <a:t>, je me vois dans l’obligation, par cette lettre, de vous adresser un avertissement.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67877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412596"/>
            <a:ext cx="8023860" cy="780585"/>
          </a:xfrm>
        </p:spPr>
        <p:txBody>
          <a:bodyPr/>
          <a:lstStyle/>
          <a:p>
            <a:r>
              <a:rPr lang="cs-CZ"/>
              <a:t>V</a:t>
            </a:r>
            <a:r>
              <a:rPr lang="cs-CZ" smtClean="0"/>
              <a:t>erbes: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7" y="1315844"/>
            <a:ext cx="8358188" cy="5062654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smtClean="0"/>
              <a:t>causer, créer, provoquer, entra</a:t>
            </a:r>
            <a:r>
              <a:rPr lang="fr-FR" smtClean="0"/>
              <a:t>î</a:t>
            </a:r>
            <a:r>
              <a:rPr lang="cs-CZ" smtClean="0"/>
              <a:t>ner, engendrer, amener, aboutir </a:t>
            </a:r>
            <a:r>
              <a:rPr lang="fr-FR" smtClean="0"/>
              <a:t>à</a:t>
            </a:r>
            <a:r>
              <a:rPr lang="cs-CZ" smtClean="0"/>
              <a:t>, produire, permettre</a:t>
            </a:r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34290" indent="0">
              <a:buNone/>
            </a:pPr>
            <a:r>
              <a:rPr lang="cs-CZ" i="1" smtClean="0"/>
              <a:t>La sécheresse </a:t>
            </a:r>
            <a:r>
              <a:rPr lang="cs-CZ" i="1" smtClean="0">
                <a:solidFill>
                  <a:srgbClr val="0070C0"/>
                </a:solidFill>
              </a:rPr>
              <a:t>a causé </a:t>
            </a:r>
            <a:r>
              <a:rPr lang="cs-CZ" i="1" smtClean="0"/>
              <a:t>des pertes considérables aux agriculteurs.</a:t>
            </a:r>
          </a:p>
          <a:p>
            <a:pPr marL="34290" indent="0">
              <a:buNone/>
            </a:pPr>
            <a:r>
              <a:rPr lang="fr-FR" i="1" smtClean="0"/>
              <a:t>Cette </a:t>
            </a:r>
            <a:r>
              <a:rPr lang="fr-FR" i="1"/>
              <a:t>situation </a:t>
            </a:r>
            <a:r>
              <a:rPr lang="fr-FR" i="1">
                <a:solidFill>
                  <a:srgbClr val="0070C0"/>
                </a:solidFill>
              </a:rPr>
              <a:t>crée</a:t>
            </a:r>
            <a:r>
              <a:rPr lang="fr-FR" i="1"/>
              <a:t> de nouvelles opportunités</a:t>
            </a:r>
            <a:r>
              <a:rPr lang="fr-FR" i="1" smtClean="0"/>
              <a:t>.</a:t>
            </a:r>
            <a:endParaRPr lang="cs-CZ" i="1" smtClean="0"/>
          </a:p>
          <a:p>
            <a:pPr marL="34290" indent="0">
              <a:buNone/>
            </a:pPr>
            <a:r>
              <a:rPr lang="fr-FR" i="1"/>
              <a:t>Cette nouvelle loi </a:t>
            </a:r>
            <a:r>
              <a:rPr lang="fr-FR" i="1">
                <a:solidFill>
                  <a:srgbClr val="0070C0"/>
                </a:solidFill>
              </a:rPr>
              <a:t>va</a:t>
            </a:r>
            <a:r>
              <a:rPr lang="fr-FR" i="1"/>
              <a:t> </a:t>
            </a:r>
            <a:r>
              <a:rPr lang="fr-FR" i="1">
                <a:solidFill>
                  <a:srgbClr val="0070C0"/>
                </a:solidFill>
              </a:rPr>
              <a:t>engendrer</a:t>
            </a:r>
            <a:r>
              <a:rPr lang="fr-FR" i="1"/>
              <a:t> une nouvelle forme d’exclusion dans la société. </a:t>
            </a:r>
            <a:endParaRPr lang="cs-CZ" i="1" smtClean="0"/>
          </a:p>
          <a:p>
            <a:pPr marL="34290" indent="0">
              <a:buNone/>
            </a:pPr>
            <a:r>
              <a:rPr lang="fr-FR" i="1"/>
              <a:t>Une crise économique </a:t>
            </a:r>
            <a:r>
              <a:rPr lang="fr-FR" i="1">
                <a:solidFill>
                  <a:srgbClr val="0070C0"/>
                </a:solidFill>
              </a:rPr>
              <a:t>amène</a:t>
            </a:r>
            <a:r>
              <a:rPr lang="fr-FR" i="1"/>
              <a:t> toujours beaucoup de misère dans un pays</a:t>
            </a:r>
            <a:r>
              <a:rPr lang="fr-FR" i="1" smtClean="0"/>
              <a:t>.</a:t>
            </a:r>
            <a:endParaRPr lang="cs-CZ" i="1" smtClean="0"/>
          </a:p>
          <a:p>
            <a:pPr marL="34290" indent="0">
              <a:buNone/>
            </a:pPr>
            <a:r>
              <a:rPr lang="fr-FR" i="1"/>
              <a:t>Toutes ces décisions irréfléchies </a:t>
            </a:r>
            <a:r>
              <a:rPr lang="fr-FR" i="1">
                <a:solidFill>
                  <a:srgbClr val="0070C0"/>
                </a:solidFill>
              </a:rPr>
              <a:t>vont aboutir </a:t>
            </a:r>
            <a:r>
              <a:rPr lang="fr-FR" i="1"/>
              <a:t>à une catastrophe</a:t>
            </a:r>
            <a:r>
              <a:rPr lang="fr-FR" i="1" smtClean="0"/>
              <a:t>.</a:t>
            </a:r>
            <a:endParaRPr lang="cs-CZ" i="1" smtClean="0"/>
          </a:p>
          <a:p>
            <a:pPr marL="34290" indent="0">
              <a:buNone/>
            </a:pPr>
            <a:r>
              <a:rPr lang="fr-FR" i="1"/>
              <a:t>La nouvelle de la fermeture de l’usine </a:t>
            </a:r>
            <a:r>
              <a:rPr lang="fr-FR" i="1">
                <a:solidFill>
                  <a:srgbClr val="0070C0"/>
                </a:solidFill>
              </a:rPr>
              <a:t>a produit </a:t>
            </a:r>
            <a:r>
              <a:rPr lang="fr-FR" i="1"/>
              <a:t>une vague d’indignation dans le pays. </a:t>
            </a:r>
            <a:endParaRPr lang="cs-CZ" i="1" smtClean="0"/>
          </a:p>
          <a:p>
            <a:pPr marL="34290" indent="0">
              <a:buNone/>
            </a:pPr>
            <a:r>
              <a:rPr lang="fr-FR" i="1"/>
              <a:t>L’augmentation du chiffre d’affaire de l’entreprise </a:t>
            </a:r>
            <a:r>
              <a:rPr lang="fr-FR" i="1">
                <a:solidFill>
                  <a:srgbClr val="0070C0"/>
                </a:solidFill>
              </a:rPr>
              <a:t>a permis </a:t>
            </a:r>
            <a:r>
              <a:rPr lang="fr-FR" i="1"/>
              <a:t>la création de nouveaux emplois.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7951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137</TotalTime>
  <Words>424</Words>
  <Application>Microsoft Office PowerPoint</Application>
  <PresentationFormat>A4 (210 × 297 mm)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Corbel</vt:lpstr>
      <vt:lpstr>Základ</vt:lpstr>
      <vt:lpstr>L´expression  de la conséquence</vt:lpstr>
      <vt:lpstr>Prezentace aplikace PowerPoint</vt:lpstr>
      <vt:lpstr>c´est pourquoi c´est pour cela que    = proto c´est la raison pour laquelle</vt:lpstr>
      <vt:lpstr>si bien que    = takže de sorte que</vt:lpstr>
      <vt:lpstr>tellement...que = tak + příd. jm., že si...que</vt:lpstr>
      <vt:lpstr>ainsi / aussi / donc = tedy, takže, proto</vt:lpstr>
      <vt:lpstr>par conséquent/en conséquence = takže, proto</vt:lpstr>
      <vt:lpstr>Verbes: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Vyjádření důsledku</dc:title>
  <dc:creator>Červenková Marie</dc:creator>
  <cp:lastModifiedBy>Červenková Marie</cp:lastModifiedBy>
  <cp:revision>16</cp:revision>
  <dcterms:created xsi:type="dcterms:W3CDTF">2016-07-21T11:22:35Z</dcterms:created>
  <dcterms:modified xsi:type="dcterms:W3CDTF">2016-12-16T11:02:09Z</dcterms:modified>
</cp:coreProperties>
</file>