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ensei" charset="1" panose="00000500000000000000"/>
      <p:regular r:id="rId10"/>
    </p:embeddedFont>
    <p:embeddedFont>
      <p:font typeface="Forum" charset="1" panose="02000000000000000000"/>
      <p:regular r:id="rId11"/>
    </p:embeddedFont>
    <p:embeddedFont>
      <p:font typeface="Montserrat" charset="1" panose="00000500000000000000"/>
      <p:regular r:id="rId12"/>
    </p:embeddedFont>
    <p:embeddedFont>
      <p:font typeface="Montserrat Bold" charset="1" panose="00000600000000000000"/>
      <p:regular r:id="rId13"/>
    </p:embeddedFont>
    <p:embeddedFont>
      <p:font typeface="Montserrat Italics" charset="1" panose="00000500000000000000"/>
      <p:regular r:id="rId14"/>
    </p:embeddedFont>
    <p:embeddedFont>
      <p:font typeface="Montserrat Bold Italics" charset="1" panose="00000600000000000000"/>
      <p:regular r:id="rId15"/>
    </p:embeddedFont>
    <p:embeddedFont>
      <p:font typeface="Rubik Light" charset="1" panose="00000400000000000000"/>
      <p:regular r:id="rId16"/>
    </p:embeddedFont>
    <p:embeddedFont>
      <p:font typeface="Rubik Light Bold" charset="1" panose="00000500000000000000"/>
      <p:regular r:id="rId17"/>
    </p:embeddedFont>
    <p:embeddedFont>
      <p:font typeface="Rubik Light Italics" charset="1" panose="00000400000000000000"/>
      <p:regular r:id="rId18"/>
    </p:embeddedFont>
    <p:embeddedFont>
      <p:font typeface="Rubik Light Bold Italics" charset="1" panose="00000500000000000000"/>
      <p:regular r:id="rId19"/>
    </p:embeddedFont>
    <p:embeddedFont>
      <p:font typeface="Web Serveroff" charset="1" panose="00000000000000000000"/>
      <p:regular r:id="rId20"/>
    </p:embeddedFont>
    <p:embeddedFont>
      <p:font typeface="Web Serveroff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ABB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15393" y="4107570"/>
            <a:ext cx="13657214" cy="130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9"/>
              </a:lnSpc>
              <a:spcBef>
                <a:spcPct val="0"/>
              </a:spcBef>
            </a:pPr>
            <a:r>
              <a:rPr lang="en-US" sz="7550">
                <a:solidFill>
                  <a:srgbClr val="FFFFFF"/>
                </a:solidFill>
                <a:latin typeface="Forum"/>
              </a:rPr>
              <a:t>НЕПЕРЕВОДИМЫЕ СЛОВА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518292" y="5788075"/>
            <a:ext cx="11251416" cy="567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8"/>
              </a:lnSpc>
              <a:spcBef>
                <a:spcPct val="0"/>
              </a:spcBef>
            </a:pPr>
            <a:r>
              <a:rPr lang="en-US" sz="3348">
                <a:solidFill>
                  <a:srgbClr val="FFFFFF"/>
                </a:solidFill>
                <a:latin typeface="Montserrat"/>
              </a:rPr>
              <a:t>на разных языках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ABB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34777" y="5049114"/>
            <a:ext cx="7907655" cy="4545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16283" indent="-558142" lvl="1">
              <a:lnSpc>
                <a:spcPts val="7238"/>
              </a:lnSpc>
              <a:buFont typeface="Arial"/>
              <a:buChar char="•"/>
            </a:pPr>
            <a:r>
              <a:rPr lang="en-US" sz="5170">
                <a:solidFill>
                  <a:srgbClr val="000000"/>
                </a:solidFill>
                <a:latin typeface="Sensei"/>
              </a:rPr>
              <a:t>Да нет, не знаю</a:t>
            </a:r>
          </a:p>
          <a:p>
            <a:pPr marL="1116283" indent="-558142" lvl="1">
              <a:lnSpc>
                <a:spcPts val="7238"/>
              </a:lnSpc>
              <a:buFont typeface="Arial"/>
              <a:buChar char="•"/>
            </a:pPr>
            <a:r>
              <a:rPr lang="en-US" sz="5170">
                <a:solidFill>
                  <a:srgbClr val="000000"/>
                </a:solidFill>
                <a:latin typeface="Sensei"/>
              </a:rPr>
              <a:t>Есть пить?</a:t>
            </a:r>
          </a:p>
          <a:p>
            <a:pPr marL="1116283" indent="-558142" lvl="1">
              <a:lnSpc>
                <a:spcPts val="7238"/>
              </a:lnSpc>
              <a:buFont typeface="Arial"/>
              <a:buChar char="•"/>
            </a:pPr>
            <a:r>
              <a:rPr lang="en-US" sz="5170">
                <a:solidFill>
                  <a:srgbClr val="000000"/>
                </a:solidFill>
                <a:latin typeface="Sensei"/>
              </a:rPr>
              <a:t>Давай</a:t>
            </a:r>
          </a:p>
          <a:p>
            <a:pPr marL="1116283" indent="-558142" lvl="1">
              <a:lnSpc>
                <a:spcPts val="7238"/>
              </a:lnSpc>
              <a:buFont typeface="Arial"/>
              <a:buChar char="•"/>
            </a:pPr>
            <a:r>
              <a:rPr lang="en-US" sz="5170">
                <a:solidFill>
                  <a:srgbClr val="000000"/>
                </a:solidFill>
                <a:latin typeface="Sensei"/>
              </a:rPr>
              <a:t>Не переборщи с солью</a:t>
            </a:r>
          </a:p>
          <a:p>
            <a:pPr marL="1116283" indent="-558142" lvl="1">
              <a:lnSpc>
                <a:spcPts val="7238"/>
              </a:lnSpc>
              <a:buFont typeface="Arial"/>
              <a:buChar char="•"/>
            </a:pPr>
            <a:r>
              <a:rPr lang="en-US" sz="5170">
                <a:solidFill>
                  <a:srgbClr val="000000"/>
                </a:solidFill>
                <a:latin typeface="Sensei"/>
              </a:rPr>
              <a:t>Руки не доходят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123675" y="825620"/>
            <a:ext cx="6703629" cy="3157832"/>
            <a:chOff x="0" y="0"/>
            <a:chExt cx="8938172" cy="421044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8938172" cy="308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65"/>
                </a:lnSpc>
              </a:pPr>
              <a:r>
                <a:rPr lang="en-US" sz="7554" spc="1510">
                  <a:solidFill>
                    <a:srgbClr val="000000"/>
                  </a:solidFill>
                  <a:latin typeface="Web Serveroff"/>
                </a:rPr>
                <a:t>РУССКИЕ СЛОВА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48093" y="3348106"/>
              <a:ext cx="8241985" cy="8623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6"/>
                </a:lnSpc>
              </a:pPr>
              <a:r>
                <a:rPr lang="en-US" sz="4196" spc="839">
                  <a:solidFill>
                    <a:srgbClr val="000000"/>
                  </a:solidFill>
                  <a:latin typeface="Rubik Light"/>
                </a:rPr>
                <a:t>и выражения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48596" y="691515"/>
            <a:ext cx="1493501" cy="66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7"/>
              </a:lnSpc>
            </a:pPr>
            <a:r>
              <a:rPr lang="en-US" sz="4347" spc="65">
                <a:solidFill>
                  <a:srgbClr val="000000"/>
                </a:solidFill>
                <a:latin typeface="Sensei Bold"/>
              </a:rPr>
              <a:t>КАЙФ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41802" y="4385252"/>
            <a:ext cx="3567138" cy="737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  <a:spcBef>
                <a:spcPct val="0"/>
              </a:spcBef>
            </a:pPr>
            <a:r>
              <a:rPr lang="en-US" sz="4322">
                <a:solidFill>
                  <a:srgbClr val="000000"/>
                </a:solidFill>
                <a:latin typeface="Sensei"/>
              </a:rPr>
              <a:t>Подкатывать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46097" y="6961764"/>
            <a:ext cx="2413516" cy="748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1"/>
              </a:lnSpc>
              <a:spcBef>
                <a:spcPct val="0"/>
              </a:spcBef>
            </a:pPr>
            <a:r>
              <a:rPr lang="en-US" sz="4422">
                <a:solidFill>
                  <a:srgbClr val="000000"/>
                </a:solidFill>
                <a:latin typeface="Sensei"/>
              </a:rPr>
              <a:t>Смекалка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80431" y="8836314"/>
            <a:ext cx="2143325" cy="737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  <a:spcBef>
                <a:spcPct val="0"/>
              </a:spcBef>
            </a:pPr>
            <a:r>
              <a:rPr lang="en-US" sz="4322">
                <a:solidFill>
                  <a:srgbClr val="000000"/>
                </a:solidFill>
                <a:latin typeface="Sensei"/>
              </a:rPr>
              <a:t>Халява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96524" y="8173316"/>
            <a:ext cx="2889290" cy="748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1"/>
              </a:lnSpc>
              <a:spcBef>
                <a:spcPct val="0"/>
              </a:spcBef>
            </a:pPr>
            <a:r>
              <a:rPr lang="en-US" sz="4422">
                <a:solidFill>
                  <a:srgbClr val="000000"/>
                </a:solidFill>
                <a:latin typeface="Sensei"/>
              </a:rPr>
              <a:t>Брезговать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50454" y="5769559"/>
            <a:ext cx="2626162" cy="737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  <a:spcBef>
                <a:spcPct val="0"/>
              </a:spcBef>
            </a:pPr>
            <a:r>
              <a:rPr lang="en-US" sz="4322">
                <a:solidFill>
                  <a:srgbClr val="000000"/>
                </a:solidFill>
                <a:latin typeface="Sensei"/>
              </a:rPr>
              <a:t>Почемучка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76280" y="2143225"/>
            <a:ext cx="2232660" cy="737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  <a:spcBef>
                <a:spcPct val="0"/>
              </a:spcBef>
            </a:pPr>
            <a:r>
              <a:rPr lang="en-US" sz="4322">
                <a:solidFill>
                  <a:srgbClr val="000000"/>
                </a:solidFill>
                <a:latin typeface="Sensei"/>
              </a:rPr>
              <a:t>Незнайка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44321" y="615642"/>
            <a:ext cx="2106122" cy="748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1"/>
              </a:lnSpc>
              <a:spcBef>
                <a:spcPct val="0"/>
              </a:spcBef>
            </a:pPr>
            <a:r>
              <a:rPr lang="en-US" sz="4422">
                <a:solidFill>
                  <a:srgbClr val="000000"/>
                </a:solidFill>
                <a:latin typeface="Sensei"/>
              </a:rPr>
              <a:t>Запой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9464" y="3379989"/>
            <a:ext cx="3752432" cy="737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  <a:spcBef>
                <a:spcPct val="0"/>
              </a:spcBef>
            </a:pPr>
            <a:r>
              <a:rPr lang="en-US" sz="4322">
                <a:solidFill>
                  <a:srgbClr val="000000"/>
                </a:solidFill>
                <a:latin typeface="Sensei"/>
              </a:rPr>
              <a:t>Стушеваться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45616" y="1646288"/>
            <a:ext cx="2156280" cy="737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  <a:spcBef>
                <a:spcPct val="0"/>
              </a:spcBef>
            </a:pPr>
            <a:r>
              <a:rPr lang="en-US" sz="4322">
                <a:solidFill>
                  <a:srgbClr val="000000"/>
                </a:solidFill>
                <a:latin typeface="Sensei"/>
              </a:rPr>
              <a:t>Подвиг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52855" y="5427294"/>
            <a:ext cx="1733907" cy="760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ensei"/>
              </a:rPr>
              <a:t>Хандра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61901" y="3037723"/>
            <a:ext cx="2388543" cy="760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Sensei"/>
              </a:rPr>
              <a:t>Бездарь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ABB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5593516" cy="2634899"/>
            <a:chOff x="0" y="0"/>
            <a:chExt cx="7458022" cy="35131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7458022" cy="2571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4"/>
                </a:lnSpc>
              </a:pPr>
              <a:r>
                <a:rPr lang="en-US" sz="6303" spc="1260">
                  <a:solidFill>
                    <a:srgbClr val="000000"/>
                  </a:solidFill>
                  <a:latin typeface="Web Serveroff"/>
                </a:rPr>
                <a:t>АНГЛИЙСКИЕ СЛОВА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90449" y="2782562"/>
              <a:ext cx="6877123" cy="730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2"/>
                </a:lnSpc>
              </a:pPr>
              <a:r>
                <a:rPr lang="en-US" sz="3501" spc="700">
                  <a:solidFill>
                    <a:srgbClr val="000000"/>
                  </a:solidFill>
                  <a:latin typeface="Rubik Light"/>
                </a:rPr>
                <a:t>и выражения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306899" y="639445"/>
            <a:ext cx="9952401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Sensei"/>
              </a:rPr>
              <a:t>Cheesy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фальшивый, липкий, наигранный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06899" y="1653259"/>
            <a:ext cx="10707164" cy="692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5">
                <a:solidFill>
                  <a:srgbClr val="FFFFFF"/>
                </a:solidFill>
                <a:latin typeface="Sensei"/>
              </a:rPr>
              <a:t>Gobbledygook</a:t>
            </a:r>
            <a:r>
              <a:rPr lang="en-US" sz="3995">
                <a:solidFill>
                  <a:srgbClr val="000000"/>
                </a:solidFill>
                <a:latin typeface="Sensei"/>
              </a:rPr>
              <a:t> - бессмыслица, тарабарщина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3457" y="5633327"/>
            <a:ext cx="14837807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Football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</a:t>
            </a:r>
            <a:r>
              <a:rPr lang="en-US" sz="3999">
                <a:solidFill>
                  <a:srgbClr val="FFFFFF"/>
                </a:solidFill>
                <a:latin typeface="Sensei"/>
              </a:rPr>
              <a:t>widow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женщина, чей муж чрезмерно увлёкся чем-либо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3457" y="6526788"/>
            <a:ext cx="17428618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Serendipity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неожиданное, но крайне приятное стечение обстоятельств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3457" y="7294111"/>
            <a:ext cx="12635712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Bromance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хорошие отношения близких друзей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3457" y="8041450"/>
            <a:ext cx="9653008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Fortnight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– период времени в 14 дней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3457" y="8869045"/>
            <a:ext cx="9633224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Thingamajig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и </a:t>
            </a:r>
            <a:r>
              <a:rPr lang="en-US" sz="3999">
                <a:solidFill>
                  <a:srgbClr val="FFFFFF"/>
                </a:solidFill>
                <a:latin typeface="Sensei"/>
              </a:rPr>
              <a:t>gismo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штуковина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06899" y="2769853"/>
            <a:ext cx="10585177" cy="682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37"/>
              </a:lnSpc>
              <a:spcBef>
                <a:spcPct val="0"/>
              </a:spcBef>
            </a:pPr>
            <a:r>
              <a:rPr lang="en-US" sz="4026">
                <a:solidFill>
                  <a:srgbClr val="FFFFFF"/>
                </a:solidFill>
                <a:latin typeface="Sensei"/>
              </a:rPr>
              <a:t>Earworm</a:t>
            </a:r>
            <a:r>
              <a:rPr lang="en-US" sz="4026">
                <a:solidFill>
                  <a:srgbClr val="000000"/>
                </a:solidFill>
                <a:latin typeface="Sensei"/>
              </a:rPr>
              <a:t> - назойливая песня или мелодия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3457" y="4754245"/>
            <a:ext cx="15459953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Omnishambles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– полная неразбериха, разруха, сплошные непонятки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06899" y="3889599"/>
            <a:ext cx="7727134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Rain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</a:t>
            </a:r>
            <a:r>
              <a:rPr lang="en-US" sz="3999">
                <a:solidFill>
                  <a:srgbClr val="FFFFFF"/>
                </a:solidFill>
                <a:latin typeface="Sensei"/>
              </a:rPr>
              <a:t>check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"в другой раз"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ABB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49309" y="3872994"/>
            <a:ext cx="5989793" cy="2821570"/>
            <a:chOff x="0" y="0"/>
            <a:chExt cx="7986391" cy="376209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28575"/>
              <a:ext cx="7986391" cy="2771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6750" spc="1350">
                  <a:solidFill>
                    <a:srgbClr val="000000"/>
                  </a:solidFill>
                  <a:latin typeface="Web Serveroff"/>
                </a:rPr>
                <a:t>ИСПАНСКИЕ СЛОВА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11027" y="2990569"/>
              <a:ext cx="7364338" cy="771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750" spc="750">
                  <a:solidFill>
                    <a:srgbClr val="000000"/>
                  </a:solidFill>
                  <a:latin typeface="Rubik Light"/>
                </a:rPr>
                <a:t>и выражения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888452" y="5861500"/>
            <a:ext cx="6399548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Manco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однорукий человек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62950" y="2664088"/>
            <a:ext cx="6852404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Tuerto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одноглазый мужчина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2331" y="2967618"/>
            <a:ext cx="5981224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Quincena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период 15 дней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51960" y="7158736"/>
            <a:ext cx="15827216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Enmadrarse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когда ребенок эмоционально привязан к своей матери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22943" y="1668107"/>
            <a:ext cx="9479518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Resol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отражение солнца от поверхности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1945" y="8098326"/>
            <a:ext cx="10714316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Friolento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человек, чувствительный к холоду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48793" y="335915"/>
            <a:ext cx="9635847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Entrecejo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пространство между бровями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76413" y="8869045"/>
            <a:ext cx="10778311" cy="69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Palabro-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исковерканное слово или белиберда</a:t>
            </a:r>
            <a:r>
              <a:rPr lang="en-US" sz="3999">
                <a:solidFill>
                  <a:srgbClr val="FFFFFF"/>
                </a:solidFill>
                <a:latin typeface="Sensei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1945" y="4399915"/>
            <a:ext cx="4257364" cy="140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Amigovio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друг с привилегиями.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501572" y="4399915"/>
            <a:ext cx="8051669" cy="140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Sensei"/>
              </a:rPr>
              <a:t>Desvelado</a:t>
            </a:r>
            <a:r>
              <a:rPr lang="en-US" sz="3999">
                <a:solidFill>
                  <a:srgbClr val="000000"/>
                </a:solidFill>
                <a:latin typeface="Sensei"/>
              </a:rPr>
              <a:t> - не можете спать или недосыпаете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DAEtPmrYiSU</dc:identifier>
  <dcterms:modified xsi:type="dcterms:W3CDTF">2011-08-01T06:04:30Z</dcterms:modified>
  <cp:revision>1</cp:revision>
  <dc:title>Непереводимые слова</dc:title>
</cp:coreProperties>
</file>