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5" r:id="rId9"/>
    <p:sldId id="264" r:id="rId10"/>
    <p:sldId id="266" r:id="rId11"/>
    <p:sldId id="267" r:id="rId12"/>
    <p:sldId id="268" r:id="rId13"/>
    <p:sldId id="269" r:id="rId1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55" d="100"/>
          <a:sy n="55" d="100"/>
        </p:scale>
        <p:origin x="758" y="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0A45F23-0AC0-4E4D-9452-6D86DCDA1E5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192A9485-6303-4600-B46D-BA1C33DABBB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1DD88F0-F936-46B7-8B3B-CBC6DA77CC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28135-57F0-4E2D-BF57-CE07CBC4BC31}" type="datetimeFigureOut">
              <a:rPr lang="ru-RU" smtClean="0"/>
              <a:t>15.11.2021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0BE4068-D6B7-483E-9E3F-37D78AADF1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5B0D8C7-14E8-4C5D-B973-D4F5A4E67D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950EE-1981-42A1-981C-6CD1A65DAB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45945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402F20E-0276-4419-99C3-86DF5F3ECD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2A7F9487-724F-404D-9E49-93BCC9D5B98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76241F9-E04D-4379-9043-AEC875814F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28135-57F0-4E2D-BF57-CE07CBC4BC31}" type="datetimeFigureOut">
              <a:rPr lang="ru-RU" smtClean="0"/>
              <a:t>15.11.2021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E982AEC-19A3-406C-AF47-2E0E6AF3D6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3ECBE2E-4068-48E5-9B93-A9106DF6DF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950EE-1981-42A1-981C-6CD1A65DAB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14641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21CD51DC-83E7-480E-9FEF-E879A1E0C9A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6F0D97AD-9D79-4AB5-9BF0-8CF5C04B708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9BC3A71-7675-4E86-8439-A736F6E299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28135-57F0-4E2D-BF57-CE07CBC4BC31}" type="datetimeFigureOut">
              <a:rPr lang="ru-RU" smtClean="0"/>
              <a:t>15.11.2021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D7A5506-E26E-443F-8A5B-483D2BF981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F2645E4-2643-460F-9872-8B6A5B277E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950EE-1981-42A1-981C-6CD1A65DAB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8442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62B7EB1-57C6-4366-AE33-DAB2827B12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752B588-DF32-4E17-9C0C-23E26E46C8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BD32353-7035-4D12-A946-C8003A0DBF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28135-57F0-4E2D-BF57-CE07CBC4BC31}" type="datetimeFigureOut">
              <a:rPr lang="ru-RU" smtClean="0"/>
              <a:t>15.11.2021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789371B-1D30-4EF1-8963-CE7F2C9E33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2A95243-F222-4E3F-AA19-1DD7396B7A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950EE-1981-42A1-981C-6CD1A65DAB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56837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CEBFA42-CF14-4EE6-B4B1-9228FF9CB2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5BBE2289-C564-4144-A93B-7FDAFD9EAE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8638584-4452-4892-9E7F-ABE0D9ABDC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28135-57F0-4E2D-BF57-CE07CBC4BC31}" type="datetimeFigureOut">
              <a:rPr lang="ru-RU" smtClean="0"/>
              <a:t>15.11.2021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468658D-25A0-4140-82AB-15EEAEF3DA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CF120C7-BCF7-447D-A2CB-CE3DFE7159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950EE-1981-42A1-981C-6CD1A65DAB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55481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F16FDF8-B215-49F6-B567-587E537197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E8CFD30-7726-43F8-BF4C-527B285146C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37B51035-7B88-4DE2-ABEC-39AC5B692E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029C2823-52DF-4532-90A3-0323F8ED11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28135-57F0-4E2D-BF57-CE07CBC4BC31}" type="datetimeFigureOut">
              <a:rPr lang="ru-RU" smtClean="0"/>
              <a:t>15.11.2021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CD8A4BBB-F664-4AEB-83E6-C1625C15FC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340FA888-3F5C-4C00-9601-559DEF9BBC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950EE-1981-42A1-981C-6CD1A65DAB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0395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1A50924-8ED2-46D2-A3F6-39749141DD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BCF1BE70-82F7-445E-BD73-1D2630F24F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040880C0-2D51-4B1A-8B56-AE9C94388FB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CCBF86BB-D9D6-434E-B1E5-84F910C1D9D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3574C81E-B50D-45F4-995A-6AF422B16A3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23B076A4-76BB-40D2-89EC-D1BB4CF98D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28135-57F0-4E2D-BF57-CE07CBC4BC31}" type="datetimeFigureOut">
              <a:rPr lang="ru-RU" smtClean="0"/>
              <a:t>15.11.2021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036CF9F6-2181-4754-BE18-7525EEF21D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D8F82F69-338F-4B56-A3AA-FB1C35ED9F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950EE-1981-42A1-981C-6CD1A65DAB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21377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3B85B72-3C3E-4E47-8BA5-F9810FE0D6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7BF84A70-190D-4A48-A418-31C3F930F5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28135-57F0-4E2D-BF57-CE07CBC4BC31}" type="datetimeFigureOut">
              <a:rPr lang="ru-RU" smtClean="0"/>
              <a:t>15.11.2021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BFD7B16C-3E98-4A15-AE8B-47488994EA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275A61CD-69AD-4E4F-B6B3-CBCBC7A657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950EE-1981-42A1-981C-6CD1A65DAB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26146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5BC071E7-3CC1-4E01-BEA6-8C352F8D41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28135-57F0-4E2D-BF57-CE07CBC4BC31}" type="datetimeFigureOut">
              <a:rPr lang="ru-RU" smtClean="0"/>
              <a:t>15.11.2021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FD59C85C-AEF5-4923-B714-727E031676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44578344-35B1-4B71-B06F-2B97050052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950EE-1981-42A1-981C-6CD1A65DAB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90635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C440E87-A165-42FA-999F-B72ADCF493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A014E6F-2274-4D1F-9EC8-9E922498B2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2D645899-76C2-4CD6-AE42-C97F256B949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A94D5901-5917-4A85-ABA5-E9D2976134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28135-57F0-4E2D-BF57-CE07CBC4BC31}" type="datetimeFigureOut">
              <a:rPr lang="ru-RU" smtClean="0"/>
              <a:t>15.11.2021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0FAE4C47-531E-4174-BA23-FC293E7E76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597B61BB-D5BD-4FA3-AD1B-C61469198A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950EE-1981-42A1-981C-6CD1A65DAB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9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7DE0980-83AE-41C3-81C5-EAC6F14856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42827B7F-4B21-4DE7-B992-CD3BFFDC3CA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810D4E0D-D60B-473B-9411-86BC2F0065F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44DB8DE1-2B79-4DC6-B33D-1F0A4F140C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28135-57F0-4E2D-BF57-CE07CBC4BC31}" type="datetimeFigureOut">
              <a:rPr lang="ru-RU" smtClean="0"/>
              <a:t>15.11.2021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8241D8E4-FC90-4832-B182-D447400175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E4E328A1-FAAC-47CD-81F5-EB96BA0D85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950EE-1981-42A1-981C-6CD1A65DAB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94904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665B750-7BE8-4984-8801-9446B67530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AF53DB7D-3691-456B-84D8-98A5023BA5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A4057BE-B302-47E9-8E7A-BB7A7957C42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528135-57F0-4E2D-BF57-CE07CBC4BC31}" type="datetimeFigureOut">
              <a:rPr lang="ru-RU" smtClean="0"/>
              <a:t>15.11.2021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D6B2A06-B842-4F3C-B0BE-12F76CABA31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2126EB9-24E7-417A-84DB-CA9FA4BB95B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F950EE-1981-42A1-981C-6CD1A65DAB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28647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5D74831-F24D-4D68-ADA5-C3CD4EFCB51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52979" y="2702588"/>
            <a:ext cx="9144000" cy="2387600"/>
          </a:xfrm>
        </p:spPr>
        <p:txBody>
          <a:bodyPr>
            <a:noAutofit/>
          </a:bodyPr>
          <a:lstStyle/>
          <a:p>
            <a:r>
              <a:rPr lang="ru-RU" sz="4800" dirty="0">
                <a:solidFill>
                  <a:schemeClr val="accent2">
                    <a:lumMod val="20000"/>
                    <a:lumOff val="80000"/>
                  </a:schemeClr>
                </a:solidFill>
                <a:latin typeface="FoglihtenNo06" panose="00000600000000000000" pitchFamily="50" charset="0"/>
                <a:ea typeface="FoglihtenNo06" panose="00000600000000000000" pitchFamily="50" charset="0"/>
              </a:rPr>
              <a:t>Современный русский язык в сленгах, неологизмах и фразеологизмах. Заимствования в современном русском языке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7D598770-3858-455E-859E-64DF51F36D4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5883599"/>
            <a:ext cx="9144000" cy="1655762"/>
          </a:xfrm>
        </p:spPr>
        <p:txBody>
          <a:bodyPr/>
          <a:lstStyle/>
          <a:p>
            <a:endParaRPr lang="ru-RU" dirty="0">
              <a:solidFill>
                <a:schemeClr val="accent2">
                  <a:lumMod val="20000"/>
                  <a:lumOff val="80000"/>
                </a:schemeClr>
              </a:solidFill>
              <a:latin typeface="FoglihtenNo06" panose="00000600000000000000" pitchFamily="50" charset="0"/>
              <a:ea typeface="FoglihtenNo06" panose="000006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44810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AD8058A-435A-4846-8878-FD486BDD51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ru-RU" dirty="0">
                <a:solidFill>
                  <a:schemeClr val="accent2">
                    <a:lumMod val="20000"/>
                    <a:lumOff val="80000"/>
                  </a:schemeClr>
                </a:solidFill>
                <a:latin typeface="FoglihtenNo06" panose="00000600000000000000" pitchFamily="50" charset="0"/>
                <a:ea typeface="FoglihtenNo06" panose="00000600000000000000" pitchFamily="50" charset="0"/>
              </a:rPr>
              <a:t>Заимствования в русском языке</a:t>
            </a:r>
          </a:p>
        </p:txBody>
      </p:sp>
      <p:graphicFrame>
        <p:nvGraphicFramePr>
          <p:cNvPr id="5" name="Таблица 4">
            <a:extLst>
              <a:ext uri="{FF2B5EF4-FFF2-40B4-BE49-F238E27FC236}">
                <a16:creationId xmlns:a16="http://schemas.microsoft.com/office/drawing/2014/main" id="{86D27DC0-11A2-40EC-8E7E-CEF9DE9019F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6937025"/>
              </p:ext>
            </p:extLst>
          </p:nvPr>
        </p:nvGraphicFramePr>
        <p:xfrm>
          <a:off x="1699591" y="1325563"/>
          <a:ext cx="9471991" cy="4890415"/>
        </p:xfrm>
        <a:graphic>
          <a:graphicData uri="http://schemas.openxmlformats.org/drawingml/2006/table">
            <a:tbl>
              <a:tblPr/>
              <a:tblGrid>
                <a:gridCol w="1848194">
                  <a:extLst>
                    <a:ext uri="{9D8B030D-6E8A-4147-A177-3AD203B41FA5}">
                      <a16:colId xmlns:a16="http://schemas.microsoft.com/office/drawing/2014/main" val="1084480818"/>
                    </a:ext>
                  </a:extLst>
                </a:gridCol>
                <a:gridCol w="2887801">
                  <a:extLst>
                    <a:ext uri="{9D8B030D-6E8A-4147-A177-3AD203B41FA5}">
                      <a16:colId xmlns:a16="http://schemas.microsoft.com/office/drawing/2014/main" val="439967305"/>
                    </a:ext>
                  </a:extLst>
                </a:gridCol>
                <a:gridCol w="4735996">
                  <a:extLst>
                    <a:ext uri="{9D8B030D-6E8A-4147-A177-3AD203B41FA5}">
                      <a16:colId xmlns:a16="http://schemas.microsoft.com/office/drawing/2014/main" val="8165080"/>
                    </a:ext>
                  </a:extLst>
                </a:gridCol>
              </a:tblGrid>
              <a:tr h="531344"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1" dirty="0">
                          <a:solidFill>
                            <a:schemeClr val="accent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FoglihtenNo06" panose="00000600000000000000" pitchFamily="50" charset="0"/>
                          <a:ea typeface="FoglihtenNo06" panose="00000600000000000000" pitchFamily="50" charset="0"/>
                        </a:rPr>
                        <a:t>Русское слово</a:t>
                      </a:r>
                    </a:p>
                  </a:txBody>
                  <a:tcPr marL="51802" marR="51802" marT="51802" marB="51802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1" dirty="0">
                          <a:solidFill>
                            <a:schemeClr val="accent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FoglihtenNo06" panose="00000600000000000000" pitchFamily="50" charset="0"/>
                          <a:ea typeface="FoglihtenNo06" panose="00000600000000000000" pitchFamily="50" charset="0"/>
                        </a:rPr>
                        <a:t>Английское слово</a:t>
                      </a:r>
                    </a:p>
                  </a:txBody>
                  <a:tcPr marL="51802" marR="51802" marT="51802" marB="51802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1" dirty="0">
                          <a:solidFill>
                            <a:schemeClr val="accent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FoglihtenNo06" panose="00000600000000000000" pitchFamily="50" charset="0"/>
                          <a:ea typeface="FoglihtenNo06" panose="00000600000000000000" pitchFamily="50" charset="0"/>
                        </a:rPr>
                        <a:t>Значение</a:t>
                      </a:r>
                    </a:p>
                  </a:txBody>
                  <a:tcPr marL="51802" marR="51802" marT="51802" marB="51802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5003627"/>
                  </a:ext>
                </a:extLst>
              </a:tr>
              <a:tr h="1155095">
                <a:tc>
                  <a:txBody>
                    <a:bodyPr/>
                    <a:lstStyle/>
                    <a:p>
                      <a:pPr algn="l" fontAlgn="ctr"/>
                      <a:r>
                        <a:rPr lang="ru-RU" dirty="0">
                          <a:effectLst/>
                          <a:latin typeface="Garamond" panose="02020404030301010803" pitchFamily="18" charset="0"/>
                        </a:rPr>
                        <a:t>аутсорсинг</a:t>
                      </a:r>
                    </a:p>
                  </a:txBody>
                  <a:tcPr marL="76200" marR="76200" marT="7620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>
                          <a:effectLst/>
                          <a:latin typeface="Garamond" panose="02020404030301010803" pitchFamily="18" charset="0"/>
                        </a:rPr>
                        <a:t>outsourcing — привлечение ресурсов из внешних источников</a:t>
                      </a:r>
                    </a:p>
                  </a:txBody>
                  <a:tcPr marL="76200" marR="76200" marT="7620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>
                          <a:effectLst/>
                          <a:latin typeface="Garamond" panose="02020404030301010803" pitchFamily="18" charset="0"/>
                        </a:rPr>
                        <a:t>Передача на договорной основе определенных видов работ сторонним специалистам.</a:t>
                      </a:r>
                    </a:p>
                  </a:txBody>
                  <a:tcPr marL="76200" marR="76200" marT="7620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7254682"/>
                  </a:ext>
                </a:extLst>
              </a:tr>
              <a:tr h="739261">
                <a:tc>
                  <a:txBody>
                    <a:bodyPr/>
                    <a:lstStyle/>
                    <a:p>
                      <a:pPr algn="l" fontAlgn="ctr"/>
                      <a:r>
                        <a:rPr lang="ru-RU">
                          <a:effectLst/>
                          <a:latin typeface="Garamond" panose="02020404030301010803" pitchFamily="18" charset="0"/>
                        </a:rPr>
                        <a:t>бренд</a:t>
                      </a:r>
                    </a:p>
                  </a:txBody>
                  <a:tcPr marL="76200" marR="76200" marT="7620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>
                          <a:effectLst/>
                          <a:latin typeface="Garamond" panose="02020404030301010803" pitchFamily="18" charset="0"/>
                        </a:rPr>
                        <a:t>a brand — </a:t>
                      </a:r>
                      <a:r>
                        <a:rPr lang="ru-RU">
                          <a:effectLst/>
                          <a:latin typeface="Garamond" panose="02020404030301010803" pitchFamily="18" charset="0"/>
                        </a:rPr>
                        <a:t>марка, название</a:t>
                      </a:r>
                    </a:p>
                  </a:txBody>
                  <a:tcPr marL="76200" marR="76200" marT="7620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>
                          <a:effectLst/>
                          <a:latin typeface="Garamond" panose="02020404030301010803" pitchFamily="18" charset="0"/>
                        </a:rPr>
                        <a:t>Марка товара, пользующегося огромной популярностью у покупателей.</a:t>
                      </a:r>
                    </a:p>
                  </a:txBody>
                  <a:tcPr marL="76200" marR="76200" marT="7620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1303213"/>
                  </a:ext>
                </a:extLst>
              </a:tr>
              <a:tr h="531344">
                <a:tc>
                  <a:txBody>
                    <a:bodyPr/>
                    <a:lstStyle/>
                    <a:p>
                      <a:pPr algn="l" fontAlgn="ctr"/>
                      <a:r>
                        <a:rPr lang="ru-RU">
                          <a:effectLst/>
                          <a:latin typeface="Garamond" panose="02020404030301010803" pitchFamily="18" charset="0"/>
                        </a:rPr>
                        <a:t>брокер</a:t>
                      </a:r>
                    </a:p>
                  </a:txBody>
                  <a:tcPr marL="76200" marR="76200" marT="7620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>
                          <a:effectLst/>
                          <a:latin typeface="Garamond" panose="02020404030301010803" pitchFamily="18" charset="0"/>
                        </a:rPr>
                        <a:t>a broker — </a:t>
                      </a:r>
                      <a:r>
                        <a:rPr lang="ru-RU">
                          <a:effectLst/>
                          <a:latin typeface="Garamond" panose="02020404030301010803" pitchFamily="18" charset="0"/>
                        </a:rPr>
                        <a:t>посредник, агент</a:t>
                      </a:r>
                    </a:p>
                  </a:txBody>
                  <a:tcPr marL="76200" marR="76200" marT="7620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>
                          <a:effectLst/>
                          <a:latin typeface="Garamond" panose="02020404030301010803" pitchFamily="18" charset="0"/>
                        </a:rPr>
                        <a:t>Физическое или юридическое лицо, которое выступает посредником при заключении сделок на бирже, а также действует по поручению своих клиентов.</a:t>
                      </a:r>
                    </a:p>
                  </a:txBody>
                  <a:tcPr marL="76200" marR="76200" marT="7620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5564725"/>
                  </a:ext>
                </a:extLst>
              </a:tr>
              <a:tr h="1155095">
                <a:tc>
                  <a:txBody>
                    <a:bodyPr/>
                    <a:lstStyle/>
                    <a:p>
                      <a:pPr algn="l" fontAlgn="ctr"/>
                      <a:r>
                        <a:rPr lang="ru-RU">
                          <a:effectLst/>
                          <a:latin typeface="Garamond" panose="02020404030301010803" pitchFamily="18" charset="0"/>
                        </a:rPr>
                        <a:t>дедлайн</a:t>
                      </a:r>
                    </a:p>
                  </a:txBody>
                  <a:tcPr marL="76200" marR="76200" marT="7620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>
                          <a:effectLst/>
                          <a:latin typeface="Garamond" panose="02020404030301010803" pitchFamily="18" charset="0"/>
                        </a:rPr>
                        <a:t>a deadline — крайний срок, конечный срок</a:t>
                      </a:r>
                    </a:p>
                  </a:txBody>
                  <a:tcPr marL="76200" marR="76200" marT="7620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dirty="0">
                          <a:effectLst/>
                          <a:latin typeface="Garamond" panose="02020404030301010803" pitchFamily="18" charset="0"/>
                        </a:rPr>
                        <a:t>Крайний срок сдачи работы.</a:t>
                      </a:r>
                    </a:p>
                  </a:txBody>
                  <a:tcPr marL="76200" marR="76200" marT="7620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41971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155839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AD8058A-435A-4846-8878-FD486BDD51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ru-RU" dirty="0">
                <a:solidFill>
                  <a:schemeClr val="accent2">
                    <a:lumMod val="20000"/>
                    <a:lumOff val="80000"/>
                  </a:schemeClr>
                </a:solidFill>
                <a:latin typeface="FoglihtenNo06" panose="00000600000000000000" pitchFamily="50" charset="0"/>
                <a:ea typeface="FoglihtenNo06" panose="00000600000000000000" pitchFamily="50" charset="0"/>
              </a:rPr>
              <a:t>Заимствования в русском языке</a:t>
            </a:r>
          </a:p>
        </p:txBody>
      </p:sp>
      <p:graphicFrame>
        <p:nvGraphicFramePr>
          <p:cNvPr id="5" name="Таблица 4">
            <a:extLst>
              <a:ext uri="{FF2B5EF4-FFF2-40B4-BE49-F238E27FC236}">
                <a16:creationId xmlns:a16="http://schemas.microsoft.com/office/drawing/2014/main" id="{86D27DC0-11A2-40EC-8E7E-CEF9DE9019F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9944853"/>
              </p:ext>
            </p:extLst>
          </p:nvPr>
        </p:nvGraphicFramePr>
        <p:xfrm>
          <a:off x="1966291" y="1192088"/>
          <a:ext cx="8259417" cy="5315684"/>
        </p:xfrm>
        <a:graphic>
          <a:graphicData uri="http://schemas.openxmlformats.org/drawingml/2006/table">
            <a:tbl>
              <a:tblPr/>
              <a:tblGrid>
                <a:gridCol w="1611593">
                  <a:extLst>
                    <a:ext uri="{9D8B030D-6E8A-4147-A177-3AD203B41FA5}">
                      <a16:colId xmlns:a16="http://schemas.microsoft.com/office/drawing/2014/main" val="1084480818"/>
                    </a:ext>
                  </a:extLst>
                </a:gridCol>
                <a:gridCol w="2518115">
                  <a:extLst>
                    <a:ext uri="{9D8B030D-6E8A-4147-A177-3AD203B41FA5}">
                      <a16:colId xmlns:a16="http://schemas.microsoft.com/office/drawing/2014/main" val="439967305"/>
                    </a:ext>
                  </a:extLst>
                </a:gridCol>
                <a:gridCol w="4129709">
                  <a:extLst>
                    <a:ext uri="{9D8B030D-6E8A-4147-A177-3AD203B41FA5}">
                      <a16:colId xmlns:a16="http://schemas.microsoft.com/office/drawing/2014/main" val="8165080"/>
                    </a:ext>
                  </a:extLst>
                </a:gridCol>
              </a:tblGrid>
              <a:tr h="518016"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1" dirty="0">
                          <a:solidFill>
                            <a:schemeClr val="accent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FoglihtenNo06" panose="00000600000000000000" pitchFamily="50" charset="0"/>
                          <a:ea typeface="FoglihtenNo06" panose="00000600000000000000" pitchFamily="50" charset="0"/>
                        </a:rPr>
                        <a:t>Русское слово</a:t>
                      </a:r>
                    </a:p>
                  </a:txBody>
                  <a:tcPr marL="51802" marR="51802" marT="51802" marB="51802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1" dirty="0">
                          <a:solidFill>
                            <a:schemeClr val="accent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FoglihtenNo06" panose="00000600000000000000" pitchFamily="50" charset="0"/>
                          <a:ea typeface="FoglihtenNo06" panose="00000600000000000000" pitchFamily="50" charset="0"/>
                        </a:rPr>
                        <a:t>Английское слово</a:t>
                      </a:r>
                    </a:p>
                  </a:txBody>
                  <a:tcPr marL="51802" marR="51802" marT="51802" marB="51802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1" dirty="0">
                          <a:solidFill>
                            <a:schemeClr val="accent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FoglihtenNo06" panose="00000600000000000000" pitchFamily="50" charset="0"/>
                          <a:ea typeface="FoglihtenNo06" panose="00000600000000000000" pitchFamily="50" charset="0"/>
                        </a:rPr>
                        <a:t>Значение</a:t>
                      </a:r>
                    </a:p>
                  </a:txBody>
                  <a:tcPr marL="51802" marR="51802" marT="51802" marB="51802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5003627"/>
                  </a:ext>
                </a:extLst>
              </a:tr>
              <a:tr h="962042">
                <a:tc>
                  <a:txBody>
                    <a:bodyPr/>
                    <a:lstStyle/>
                    <a:p>
                      <a:pPr algn="l" fontAlgn="ctr"/>
                      <a:r>
                        <a:rPr lang="ru-RU" dirty="0">
                          <a:effectLst/>
                          <a:latin typeface="Garamond" panose="02020404030301010803" pitchFamily="18" charset="0"/>
                        </a:rPr>
                        <a:t>дефолт</a:t>
                      </a:r>
                    </a:p>
                  </a:txBody>
                  <a:tcPr marL="76200" marR="76200" marT="7620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>
                          <a:effectLst/>
                          <a:latin typeface="Garamond" panose="02020404030301010803" pitchFamily="18" charset="0"/>
                        </a:rPr>
                        <a:t>default — </a:t>
                      </a:r>
                      <a:r>
                        <a:rPr lang="ru-RU">
                          <a:effectLst/>
                          <a:latin typeface="Garamond" panose="02020404030301010803" pitchFamily="18" charset="0"/>
                        </a:rPr>
                        <a:t>неплатеж, халатность, недостаток</a:t>
                      </a:r>
                    </a:p>
                  </a:txBody>
                  <a:tcPr marL="76200" marR="76200" marT="7620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>
                          <a:effectLst/>
                          <a:latin typeface="Garamond" panose="02020404030301010803" pitchFamily="18" charset="0"/>
                        </a:rPr>
                        <a:t>Неспособность выполнить обязательства по возврату заемных средств или выплате процентов по ценным бумагам.</a:t>
                      </a:r>
                    </a:p>
                  </a:txBody>
                  <a:tcPr marL="76200" marR="76200" marT="7620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7254682"/>
                  </a:ext>
                </a:extLst>
              </a:tr>
              <a:tr h="1144051">
                <a:tc>
                  <a:txBody>
                    <a:bodyPr/>
                    <a:lstStyle/>
                    <a:p>
                      <a:pPr algn="l" fontAlgn="ctr"/>
                      <a:r>
                        <a:rPr lang="ru-RU">
                          <a:effectLst/>
                          <a:latin typeface="Garamond" panose="02020404030301010803" pitchFamily="18" charset="0"/>
                        </a:rPr>
                        <a:t>диверсификация</a:t>
                      </a:r>
                    </a:p>
                  </a:txBody>
                  <a:tcPr marL="76200" marR="76200" marT="7620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>
                          <a:effectLst/>
                          <a:latin typeface="Garamond" panose="02020404030301010803" pitchFamily="18" charset="0"/>
                        </a:rPr>
                        <a:t>diverse — </a:t>
                      </a:r>
                      <a:r>
                        <a:rPr lang="ru-RU">
                          <a:effectLst/>
                          <a:latin typeface="Garamond" panose="02020404030301010803" pitchFamily="18" charset="0"/>
                        </a:rPr>
                        <a:t>различный, разнообразный</a:t>
                      </a:r>
                    </a:p>
                  </a:txBody>
                  <a:tcPr marL="76200" marR="76200" marT="7620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>
                          <a:effectLst/>
                          <a:latin typeface="Garamond" panose="02020404030301010803" pitchFamily="18" charset="0"/>
                        </a:rPr>
                        <a:t>Освоение новых (различных) видов деятельности предприятием. А также распределение инвестиций между различными объектами.</a:t>
                      </a:r>
                    </a:p>
                  </a:txBody>
                  <a:tcPr marL="76200" marR="76200" marT="7620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1303213"/>
                  </a:ext>
                </a:extLst>
              </a:tr>
              <a:tr h="1144051">
                <a:tc>
                  <a:txBody>
                    <a:bodyPr/>
                    <a:lstStyle/>
                    <a:p>
                      <a:pPr algn="l" fontAlgn="ctr"/>
                      <a:r>
                        <a:rPr lang="ru-RU">
                          <a:effectLst/>
                          <a:latin typeface="Garamond" panose="02020404030301010803" pitchFamily="18" charset="0"/>
                        </a:rPr>
                        <a:t>дилер</a:t>
                      </a:r>
                    </a:p>
                  </a:txBody>
                  <a:tcPr marL="76200" marR="76200" marT="7620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>
                          <a:effectLst/>
                          <a:latin typeface="Garamond" panose="02020404030301010803" pitchFamily="18" charset="0"/>
                        </a:rPr>
                        <a:t>a dealer — торговец, агент по продаже</a:t>
                      </a:r>
                    </a:p>
                  </a:txBody>
                  <a:tcPr marL="76200" marR="76200" marT="7620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dirty="0">
                          <a:effectLst/>
                          <a:latin typeface="Garamond" panose="02020404030301010803" pitchFamily="18" charset="0"/>
                        </a:rPr>
                        <a:t>Компания, которая занимается оптовой закупкой товара и продажей его потребителям. Также профессиональный участник рынка ценных бумаг.</a:t>
                      </a:r>
                    </a:p>
                  </a:txBody>
                  <a:tcPr marL="76200" marR="76200" marT="7620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5564725"/>
                  </a:ext>
                </a:extLst>
              </a:tr>
              <a:tr h="1144051">
                <a:tc>
                  <a:txBody>
                    <a:bodyPr/>
                    <a:lstStyle/>
                    <a:p>
                      <a:pPr algn="l" fontAlgn="ctr"/>
                      <a:r>
                        <a:rPr lang="ru-RU">
                          <a:effectLst/>
                          <a:latin typeface="Garamond" panose="02020404030301010803" pitchFamily="18" charset="0"/>
                        </a:rPr>
                        <a:t>дистрибьютор</a:t>
                      </a:r>
                    </a:p>
                  </a:txBody>
                  <a:tcPr marL="76200" marR="76200" marT="7620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>
                          <a:effectLst/>
                          <a:latin typeface="Garamond" panose="02020404030301010803" pitchFamily="18" charset="0"/>
                        </a:rPr>
                        <a:t>to distribute — </a:t>
                      </a:r>
                      <a:r>
                        <a:rPr lang="ru-RU">
                          <a:effectLst/>
                          <a:latin typeface="Garamond" panose="02020404030301010803" pitchFamily="18" charset="0"/>
                        </a:rPr>
                        <a:t>распределять</a:t>
                      </a:r>
                    </a:p>
                  </a:txBody>
                  <a:tcPr marL="76200" marR="76200" marT="7620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dirty="0">
                          <a:effectLst/>
                          <a:latin typeface="Garamond" panose="02020404030301010803" pitchFamily="18" charset="0"/>
                        </a:rPr>
                        <a:t>Представитель фирмы-производителя, который закупает у нее товары и продает их либо ритейлерам и дилерам, либо непосредственно покупателю.</a:t>
                      </a:r>
                    </a:p>
                  </a:txBody>
                  <a:tcPr marL="76200" marR="76200" marT="7620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41971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725107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AD8058A-435A-4846-8878-FD486BDD51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ru-RU" dirty="0">
                <a:solidFill>
                  <a:schemeClr val="accent2">
                    <a:lumMod val="20000"/>
                    <a:lumOff val="80000"/>
                  </a:schemeClr>
                </a:solidFill>
                <a:latin typeface="FoglihtenNo06" panose="00000600000000000000" pitchFamily="50" charset="0"/>
                <a:ea typeface="FoglihtenNo06" panose="00000600000000000000" pitchFamily="50" charset="0"/>
              </a:rPr>
              <a:t>Заимствования в русском языке</a:t>
            </a:r>
          </a:p>
        </p:txBody>
      </p:sp>
      <p:graphicFrame>
        <p:nvGraphicFramePr>
          <p:cNvPr id="5" name="Таблица 4">
            <a:extLst>
              <a:ext uri="{FF2B5EF4-FFF2-40B4-BE49-F238E27FC236}">
                <a16:creationId xmlns:a16="http://schemas.microsoft.com/office/drawing/2014/main" id="{86D27DC0-11A2-40EC-8E7E-CEF9DE9019F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226881"/>
              </p:ext>
            </p:extLst>
          </p:nvPr>
        </p:nvGraphicFramePr>
        <p:xfrm>
          <a:off x="937591" y="1202027"/>
          <a:ext cx="10316817" cy="4896795"/>
        </p:xfrm>
        <a:graphic>
          <a:graphicData uri="http://schemas.openxmlformats.org/drawingml/2006/table">
            <a:tbl>
              <a:tblPr/>
              <a:tblGrid>
                <a:gridCol w="2013037">
                  <a:extLst>
                    <a:ext uri="{9D8B030D-6E8A-4147-A177-3AD203B41FA5}">
                      <a16:colId xmlns:a16="http://schemas.microsoft.com/office/drawing/2014/main" val="1084480818"/>
                    </a:ext>
                  </a:extLst>
                </a:gridCol>
                <a:gridCol w="3145371">
                  <a:extLst>
                    <a:ext uri="{9D8B030D-6E8A-4147-A177-3AD203B41FA5}">
                      <a16:colId xmlns:a16="http://schemas.microsoft.com/office/drawing/2014/main" val="439967305"/>
                    </a:ext>
                  </a:extLst>
                </a:gridCol>
                <a:gridCol w="5158409">
                  <a:extLst>
                    <a:ext uri="{9D8B030D-6E8A-4147-A177-3AD203B41FA5}">
                      <a16:colId xmlns:a16="http://schemas.microsoft.com/office/drawing/2014/main" val="8165080"/>
                    </a:ext>
                  </a:extLst>
                </a:gridCol>
              </a:tblGrid>
              <a:tr h="376538"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1" dirty="0">
                          <a:solidFill>
                            <a:schemeClr val="accent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FoglihtenNo06" panose="00000600000000000000" pitchFamily="50" charset="0"/>
                          <a:ea typeface="FoglihtenNo06" panose="00000600000000000000" pitchFamily="50" charset="0"/>
                        </a:rPr>
                        <a:t>Русское слово</a:t>
                      </a:r>
                    </a:p>
                  </a:txBody>
                  <a:tcPr marL="51802" marR="51802" marT="51802" marB="51802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1" dirty="0">
                          <a:solidFill>
                            <a:schemeClr val="accent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FoglihtenNo06" panose="00000600000000000000" pitchFamily="50" charset="0"/>
                          <a:ea typeface="FoglihtenNo06" panose="00000600000000000000" pitchFamily="50" charset="0"/>
                        </a:rPr>
                        <a:t>Английское слово</a:t>
                      </a:r>
                    </a:p>
                  </a:txBody>
                  <a:tcPr marL="51802" marR="51802" marT="51802" marB="51802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1" dirty="0">
                          <a:solidFill>
                            <a:schemeClr val="accent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FoglihtenNo06" panose="00000600000000000000" pitchFamily="50" charset="0"/>
                          <a:ea typeface="FoglihtenNo06" panose="00000600000000000000" pitchFamily="50" charset="0"/>
                        </a:rPr>
                        <a:t>Значение</a:t>
                      </a:r>
                    </a:p>
                  </a:txBody>
                  <a:tcPr marL="51802" marR="51802" marT="51802" marB="51802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5003627"/>
                  </a:ext>
                </a:extLst>
              </a:tr>
              <a:tr h="807109">
                <a:tc>
                  <a:txBody>
                    <a:bodyPr/>
                    <a:lstStyle/>
                    <a:p>
                      <a:pPr algn="l" fontAlgn="ctr"/>
                      <a:r>
                        <a:rPr lang="ru-RU" dirty="0">
                          <a:effectLst/>
                          <a:latin typeface="Garamond" panose="02020404030301010803" pitchFamily="18" charset="0"/>
                        </a:rPr>
                        <a:t>инвестор</a:t>
                      </a:r>
                    </a:p>
                  </a:txBody>
                  <a:tcPr marL="76200" marR="76200" marT="7620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>
                          <a:effectLst/>
                          <a:latin typeface="Garamond" panose="02020404030301010803" pitchFamily="18" charset="0"/>
                        </a:rPr>
                        <a:t>an investor — </a:t>
                      </a:r>
                      <a:r>
                        <a:rPr lang="ru-RU">
                          <a:effectLst/>
                          <a:latin typeface="Garamond" panose="02020404030301010803" pitchFamily="18" charset="0"/>
                        </a:rPr>
                        <a:t>вкладчик</a:t>
                      </a:r>
                    </a:p>
                  </a:txBody>
                  <a:tcPr marL="76200" marR="76200" marT="7620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>
                          <a:effectLst/>
                          <a:latin typeface="Garamond" panose="02020404030301010803" pitchFamily="18" charset="0"/>
                        </a:rPr>
                        <a:t>Лицо или организация, вкладывающие денежные средства в проекты, с целью приумножения своего капитала.</a:t>
                      </a:r>
                    </a:p>
                  </a:txBody>
                  <a:tcPr marL="76200" marR="76200" marT="7620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7254682"/>
                  </a:ext>
                </a:extLst>
              </a:tr>
              <a:tr h="1034109">
                <a:tc>
                  <a:txBody>
                    <a:bodyPr/>
                    <a:lstStyle/>
                    <a:p>
                      <a:pPr algn="l" fontAlgn="ctr"/>
                      <a:r>
                        <a:rPr lang="ru-RU">
                          <a:effectLst/>
                          <a:latin typeface="Garamond" panose="02020404030301010803" pitchFamily="18" charset="0"/>
                        </a:rPr>
                        <a:t>краудфандинг</a:t>
                      </a:r>
                    </a:p>
                  </a:txBody>
                  <a:tcPr marL="76200" marR="76200" marT="7620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>
                          <a:effectLst/>
                          <a:latin typeface="Garamond" panose="02020404030301010803" pitchFamily="18" charset="0"/>
                        </a:rPr>
                        <a:t>a crowd — толпа; funding — финансирование</a:t>
                      </a:r>
                    </a:p>
                  </a:txBody>
                  <a:tcPr marL="76200" marR="76200" marT="7620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>
                          <a:effectLst/>
                          <a:latin typeface="Garamond" panose="02020404030301010803" pitchFamily="18" charset="0"/>
                        </a:rPr>
                        <a:t>Финансирование новых интересных идей денежными средствами или другими ресурсами большим количеством людей на добровольных началах, обычно осуществляется через интернет.</a:t>
                      </a:r>
                    </a:p>
                  </a:txBody>
                  <a:tcPr marL="76200" marR="76200" marT="7620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1303213"/>
                  </a:ext>
                </a:extLst>
              </a:tr>
              <a:tr h="1034109">
                <a:tc>
                  <a:txBody>
                    <a:bodyPr/>
                    <a:lstStyle/>
                    <a:p>
                      <a:pPr algn="l" fontAlgn="ctr"/>
                      <a:r>
                        <a:rPr lang="ru-RU">
                          <a:effectLst/>
                          <a:latin typeface="Garamond" panose="02020404030301010803" pitchFamily="18" charset="0"/>
                        </a:rPr>
                        <a:t>лизинг</a:t>
                      </a:r>
                    </a:p>
                  </a:txBody>
                  <a:tcPr marL="76200" marR="76200" marT="7620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>
                          <a:effectLst/>
                          <a:latin typeface="Garamond" panose="02020404030301010803" pitchFamily="18" charset="0"/>
                        </a:rPr>
                        <a:t>to lease — сдавать в аренду</a:t>
                      </a:r>
                    </a:p>
                  </a:txBody>
                  <a:tcPr marL="76200" marR="76200" marT="7620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>
                          <a:effectLst/>
                          <a:latin typeface="Garamond" panose="02020404030301010803" pitchFamily="18" charset="0"/>
                        </a:rPr>
                        <a:t>Форма кредитования для приобретения основных фондов предприятия, по сути это долгосрочная аренда с последующим правом выкупа.</a:t>
                      </a:r>
                    </a:p>
                  </a:txBody>
                  <a:tcPr marL="76200" marR="76200" marT="7620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5564725"/>
                  </a:ext>
                </a:extLst>
              </a:tr>
              <a:tr h="1261108">
                <a:tc>
                  <a:txBody>
                    <a:bodyPr/>
                    <a:lstStyle/>
                    <a:p>
                      <a:pPr algn="l" fontAlgn="ctr"/>
                      <a:r>
                        <a:rPr lang="ru-RU">
                          <a:effectLst/>
                          <a:latin typeface="Garamond" panose="02020404030301010803" pitchFamily="18" charset="0"/>
                        </a:rPr>
                        <a:t>маркетинг</a:t>
                      </a:r>
                    </a:p>
                  </a:txBody>
                  <a:tcPr marL="76200" marR="76200" marT="7620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>
                          <a:effectLst/>
                          <a:latin typeface="Garamond" panose="02020404030301010803" pitchFamily="18" charset="0"/>
                        </a:rPr>
                        <a:t>marketing — продвижение на рынке, рыночная деятельность</a:t>
                      </a:r>
                    </a:p>
                  </a:txBody>
                  <a:tcPr marL="76200" marR="76200" marT="7620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dirty="0">
                          <a:effectLst/>
                          <a:latin typeface="Garamond" panose="02020404030301010803" pitchFamily="18" charset="0"/>
                        </a:rPr>
                        <a:t>Организация производства и сбыта товаров/услуг, которая основывается на изучении потребностей рынка. Специалист по маркетингу называется маркетологом или </a:t>
                      </a:r>
                      <a:r>
                        <a:rPr lang="ru-RU" dirty="0" err="1">
                          <a:effectLst/>
                          <a:latin typeface="Garamond" panose="02020404030301010803" pitchFamily="18" charset="0"/>
                        </a:rPr>
                        <a:t>маркетером</a:t>
                      </a:r>
                      <a:r>
                        <a:rPr lang="ru-RU" dirty="0">
                          <a:effectLst/>
                          <a:latin typeface="Garamond" panose="02020404030301010803" pitchFamily="18" charset="0"/>
                        </a:rPr>
                        <a:t>.</a:t>
                      </a:r>
                    </a:p>
                  </a:txBody>
                  <a:tcPr marL="76200" marR="76200" marT="7620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41971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031822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" name="Заголовок 1">
            <a:extLst>
              <a:ext uri="{FF2B5EF4-FFF2-40B4-BE49-F238E27FC236}">
                <a16:creationId xmlns:a16="http://schemas.microsoft.com/office/drawing/2014/main" id="{6955E6C1-B1A8-4A41-9323-4BA1A8D7CA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32552" y="2103437"/>
            <a:ext cx="8126896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ru-RU" sz="5400" dirty="0">
                <a:solidFill>
                  <a:schemeClr val="accent2">
                    <a:lumMod val="20000"/>
                    <a:lumOff val="80000"/>
                  </a:schemeClr>
                </a:solidFill>
                <a:latin typeface="FoglihtenNo06" panose="00000600000000000000" pitchFamily="50" charset="0"/>
                <a:ea typeface="FoglihtenNo06" panose="00000600000000000000" pitchFamily="50" charset="0"/>
              </a:rPr>
              <a:t>Спасибо за внимание!</a:t>
            </a:r>
          </a:p>
        </p:txBody>
      </p:sp>
    </p:spTree>
    <p:extLst>
      <p:ext uri="{BB962C8B-B14F-4D97-AF65-F5344CB8AC3E}">
        <p14:creationId xmlns:p14="http://schemas.microsoft.com/office/powerpoint/2010/main" val="20109289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" name="Заголовок 1">
            <a:extLst>
              <a:ext uri="{FF2B5EF4-FFF2-40B4-BE49-F238E27FC236}">
                <a16:creationId xmlns:a16="http://schemas.microsoft.com/office/drawing/2014/main" id="{AAE69EB7-99FA-4C30-B3A9-2475DB44BB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60443" y="0"/>
            <a:ext cx="9071113" cy="1325563"/>
          </a:xfrm>
        </p:spPr>
        <p:txBody>
          <a:bodyPr/>
          <a:lstStyle/>
          <a:p>
            <a:r>
              <a:rPr lang="ru-RU" dirty="0">
                <a:solidFill>
                  <a:schemeClr val="accent2">
                    <a:lumMod val="20000"/>
                    <a:lumOff val="80000"/>
                  </a:schemeClr>
                </a:solidFill>
                <a:latin typeface="FoglihtenNo06" panose="00000600000000000000" pitchFamily="50" charset="0"/>
                <a:ea typeface="FoglihtenNo06" panose="00000600000000000000" pitchFamily="50" charset="0"/>
              </a:rPr>
              <a:t>Современный русский сленг</a:t>
            </a: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98D3FB3A-6D88-45A1-9BF3-A257158D0415}"/>
              </a:ext>
            </a:extLst>
          </p:cNvPr>
          <p:cNvSpPr/>
          <p:nvPr/>
        </p:nvSpPr>
        <p:spPr>
          <a:xfrm>
            <a:off x="1692967" y="1149123"/>
            <a:ext cx="3332922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>
                <a:solidFill>
                  <a:schemeClr val="accent2">
                    <a:lumMod val="20000"/>
                    <a:lumOff val="80000"/>
                  </a:schemeClr>
                </a:solidFill>
                <a:latin typeface="Garamond" panose="02020404030301010803" pitchFamily="18" charset="0"/>
              </a:rPr>
              <a:t>Фейк - подделка, фальсификация, неправда (от англ. </a:t>
            </a:r>
            <a:r>
              <a:rPr lang="ru-RU" dirty="0" err="1">
                <a:solidFill>
                  <a:schemeClr val="accent2">
                    <a:lumMod val="20000"/>
                    <a:lumOff val="80000"/>
                  </a:schemeClr>
                </a:solidFill>
                <a:latin typeface="Garamond" panose="02020404030301010803" pitchFamily="18" charset="0"/>
              </a:rPr>
              <a:t>fake</a:t>
            </a:r>
            <a:r>
              <a:rPr lang="ru-RU" dirty="0">
                <a:solidFill>
                  <a:schemeClr val="accent2">
                    <a:lumMod val="20000"/>
                    <a:lumOff val="80000"/>
                  </a:schemeClr>
                </a:solidFill>
                <a:latin typeface="Garamond" panose="02020404030301010803" pitchFamily="18" charset="0"/>
              </a:rPr>
              <a:t>)</a:t>
            </a:r>
          </a:p>
          <a:p>
            <a:pPr algn="ctr"/>
            <a:r>
              <a:rPr lang="ru-RU" dirty="0" err="1">
                <a:solidFill>
                  <a:schemeClr val="accent2">
                    <a:lumMod val="20000"/>
                    <a:lumOff val="80000"/>
                  </a:schemeClr>
                </a:solidFill>
                <a:latin typeface="Garamond" panose="02020404030301010803" pitchFamily="18" charset="0"/>
              </a:rPr>
              <a:t>Кринж</a:t>
            </a:r>
            <a:r>
              <a:rPr lang="en-US" dirty="0">
                <a:solidFill>
                  <a:schemeClr val="accent2">
                    <a:lumMod val="20000"/>
                    <a:lumOff val="80000"/>
                  </a:schemeClr>
                </a:solidFill>
                <a:latin typeface="Garamond" panose="02020404030301010803" pitchFamily="18" charset="0"/>
              </a:rPr>
              <a:t> - </a:t>
            </a:r>
            <a:r>
              <a:rPr lang="ru-RU" dirty="0">
                <a:solidFill>
                  <a:schemeClr val="accent2">
                    <a:lumMod val="20000"/>
                    <a:lumOff val="80000"/>
                  </a:schemeClr>
                </a:solidFill>
                <a:latin typeface="Garamond" panose="02020404030301010803" pitchFamily="18" charset="0"/>
              </a:rPr>
              <a:t>стесняться, смущаться, испытывать неловкость. Этим словом молодежь обозначает чувство стыда из-за чего-то</a:t>
            </a:r>
            <a:r>
              <a:rPr lang="en-US" dirty="0">
                <a:solidFill>
                  <a:schemeClr val="accent2">
                    <a:lumMod val="20000"/>
                    <a:lumOff val="80000"/>
                  </a:schemeClr>
                </a:solidFill>
                <a:latin typeface="Garamond" panose="02020404030301010803" pitchFamily="18" charset="0"/>
              </a:rPr>
              <a:t> </a:t>
            </a:r>
            <a:r>
              <a:rPr lang="ru-RU" dirty="0">
                <a:solidFill>
                  <a:schemeClr val="accent2">
                    <a:lumMod val="20000"/>
                    <a:lumOff val="80000"/>
                  </a:schemeClr>
                </a:solidFill>
                <a:latin typeface="Garamond" panose="02020404030301010803" pitchFamily="18" charset="0"/>
              </a:rPr>
              <a:t>или за кого-то (от англ. </a:t>
            </a:r>
            <a:r>
              <a:rPr lang="en-US" dirty="0">
                <a:solidFill>
                  <a:schemeClr val="accent2">
                    <a:lumMod val="20000"/>
                    <a:lumOff val="80000"/>
                  </a:schemeClr>
                </a:solidFill>
                <a:latin typeface="Garamond" panose="02020404030301010803" pitchFamily="18" charset="0"/>
              </a:rPr>
              <a:t>cringe)</a:t>
            </a:r>
            <a:endParaRPr lang="ru-RU" dirty="0">
              <a:solidFill>
                <a:schemeClr val="accent2">
                  <a:lumMod val="20000"/>
                  <a:lumOff val="80000"/>
                </a:schemeClr>
              </a:solidFill>
              <a:latin typeface="Garamond" panose="02020404030301010803" pitchFamily="18" charset="0"/>
            </a:endParaRPr>
          </a:p>
          <a:p>
            <a:pPr algn="ctr"/>
            <a:r>
              <a:rPr lang="ru-RU" dirty="0" err="1">
                <a:solidFill>
                  <a:schemeClr val="accent2">
                    <a:lumMod val="20000"/>
                    <a:lumOff val="80000"/>
                  </a:schemeClr>
                </a:solidFill>
                <a:latin typeface="Garamond" panose="02020404030301010803" pitchFamily="18" charset="0"/>
              </a:rPr>
              <a:t>Краш</a:t>
            </a:r>
            <a:r>
              <a:rPr lang="ru-RU" dirty="0">
                <a:solidFill>
                  <a:schemeClr val="accent2">
                    <a:lumMod val="20000"/>
                    <a:lumOff val="80000"/>
                  </a:schemeClr>
                </a:solidFill>
                <a:latin typeface="Garamond" panose="02020404030301010803" pitchFamily="18" charset="0"/>
              </a:rPr>
              <a:t> </a:t>
            </a:r>
            <a:r>
              <a:rPr lang="en-US" dirty="0">
                <a:solidFill>
                  <a:schemeClr val="accent2">
                    <a:lumMod val="20000"/>
                    <a:lumOff val="80000"/>
                  </a:schemeClr>
                </a:solidFill>
                <a:latin typeface="Garamond" panose="02020404030301010803" pitchFamily="18" charset="0"/>
              </a:rPr>
              <a:t>-</a:t>
            </a:r>
            <a:r>
              <a:rPr lang="ru-RU" dirty="0">
                <a:solidFill>
                  <a:schemeClr val="accent2">
                    <a:lumMod val="20000"/>
                    <a:lumOff val="80000"/>
                  </a:schemeClr>
                </a:solidFill>
                <a:latin typeface="Garamond" panose="02020404030301010803" pitchFamily="18" charset="0"/>
              </a:rPr>
              <a:t> человек, в которого влюблены (от англ. </a:t>
            </a:r>
            <a:r>
              <a:rPr lang="en-US" dirty="0">
                <a:solidFill>
                  <a:schemeClr val="accent2">
                    <a:lumMod val="20000"/>
                    <a:lumOff val="80000"/>
                  </a:schemeClr>
                </a:solidFill>
                <a:latin typeface="Garamond" panose="02020404030301010803" pitchFamily="18" charset="0"/>
              </a:rPr>
              <a:t>crush)</a:t>
            </a:r>
          </a:p>
          <a:p>
            <a:pPr algn="ctr"/>
            <a:r>
              <a:rPr lang="ru-RU" dirty="0" err="1">
                <a:solidFill>
                  <a:schemeClr val="accent2">
                    <a:lumMod val="20000"/>
                    <a:lumOff val="80000"/>
                  </a:schemeClr>
                </a:solidFill>
                <a:latin typeface="Garamond" panose="02020404030301010803" pitchFamily="18" charset="0"/>
              </a:rPr>
              <a:t>Рофл</a:t>
            </a:r>
            <a:r>
              <a:rPr lang="ru-RU" dirty="0">
                <a:solidFill>
                  <a:schemeClr val="accent2">
                    <a:lumMod val="20000"/>
                    <a:lumOff val="80000"/>
                  </a:schemeClr>
                </a:solidFill>
                <a:latin typeface="Garamond" panose="02020404030301010803" pitchFamily="18" charset="0"/>
              </a:rPr>
              <a:t> - шутка (от англ. </a:t>
            </a:r>
            <a:r>
              <a:rPr lang="en-US" dirty="0">
                <a:solidFill>
                  <a:schemeClr val="accent2">
                    <a:lumMod val="20000"/>
                    <a:lumOff val="80000"/>
                  </a:schemeClr>
                </a:solidFill>
                <a:latin typeface="Garamond" panose="02020404030301010803" pitchFamily="18" charset="0"/>
              </a:rPr>
              <a:t>r</a:t>
            </a:r>
            <a:r>
              <a:rPr lang="ru-RU" dirty="0" err="1">
                <a:solidFill>
                  <a:schemeClr val="accent2">
                    <a:lumMod val="20000"/>
                    <a:lumOff val="80000"/>
                  </a:schemeClr>
                </a:solidFill>
                <a:latin typeface="Garamond" panose="02020404030301010803" pitchFamily="18" charset="0"/>
              </a:rPr>
              <a:t>olling</a:t>
            </a:r>
            <a:r>
              <a:rPr lang="ru-RU" dirty="0">
                <a:solidFill>
                  <a:schemeClr val="accent2">
                    <a:lumMod val="20000"/>
                    <a:lumOff val="80000"/>
                  </a:schemeClr>
                </a:solidFill>
                <a:latin typeface="Garamond" panose="02020404030301010803" pitchFamily="18" charset="0"/>
              </a:rPr>
              <a:t> </a:t>
            </a:r>
            <a:r>
              <a:rPr lang="ru-RU" dirty="0" err="1">
                <a:solidFill>
                  <a:schemeClr val="accent2">
                    <a:lumMod val="20000"/>
                    <a:lumOff val="80000"/>
                  </a:schemeClr>
                </a:solidFill>
                <a:latin typeface="Garamond" panose="02020404030301010803" pitchFamily="18" charset="0"/>
              </a:rPr>
              <a:t>on</a:t>
            </a:r>
            <a:r>
              <a:rPr lang="ru-RU" dirty="0">
                <a:solidFill>
                  <a:schemeClr val="accent2">
                    <a:lumMod val="20000"/>
                    <a:lumOff val="80000"/>
                  </a:schemeClr>
                </a:solidFill>
                <a:latin typeface="Garamond" panose="02020404030301010803" pitchFamily="18" charset="0"/>
              </a:rPr>
              <a:t> </a:t>
            </a:r>
            <a:r>
              <a:rPr lang="ru-RU" dirty="0" err="1">
                <a:solidFill>
                  <a:schemeClr val="accent2">
                    <a:lumMod val="20000"/>
                    <a:lumOff val="80000"/>
                  </a:schemeClr>
                </a:solidFill>
                <a:latin typeface="Garamond" panose="02020404030301010803" pitchFamily="18" charset="0"/>
              </a:rPr>
              <a:t>the</a:t>
            </a:r>
            <a:r>
              <a:rPr lang="ru-RU" dirty="0">
                <a:solidFill>
                  <a:schemeClr val="accent2">
                    <a:lumMod val="20000"/>
                    <a:lumOff val="80000"/>
                  </a:schemeClr>
                </a:solidFill>
                <a:latin typeface="Garamond" panose="02020404030301010803" pitchFamily="18" charset="0"/>
              </a:rPr>
              <a:t> </a:t>
            </a:r>
            <a:r>
              <a:rPr lang="ru-RU" dirty="0" err="1">
                <a:solidFill>
                  <a:schemeClr val="accent2">
                    <a:lumMod val="20000"/>
                    <a:lumOff val="80000"/>
                  </a:schemeClr>
                </a:solidFill>
                <a:latin typeface="Garamond" panose="02020404030301010803" pitchFamily="18" charset="0"/>
              </a:rPr>
              <a:t>floor</a:t>
            </a:r>
            <a:r>
              <a:rPr lang="ru-RU" dirty="0">
                <a:solidFill>
                  <a:schemeClr val="accent2">
                    <a:lumMod val="20000"/>
                    <a:lumOff val="80000"/>
                  </a:schemeClr>
                </a:solidFill>
                <a:latin typeface="Garamond" panose="02020404030301010803" pitchFamily="18" charset="0"/>
              </a:rPr>
              <a:t> </a:t>
            </a:r>
            <a:r>
              <a:rPr lang="ru-RU" dirty="0" err="1">
                <a:solidFill>
                  <a:schemeClr val="accent2">
                    <a:lumMod val="20000"/>
                    <a:lumOff val="80000"/>
                  </a:schemeClr>
                </a:solidFill>
                <a:latin typeface="Garamond" panose="02020404030301010803" pitchFamily="18" charset="0"/>
              </a:rPr>
              <a:t>laughing</a:t>
            </a:r>
            <a:r>
              <a:rPr lang="en-US" dirty="0">
                <a:solidFill>
                  <a:schemeClr val="accent2">
                    <a:lumMod val="20000"/>
                    <a:lumOff val="80000"/>
                  </a:schemeClr>
                </a:solidFill>
                <a:latin typeface="Garamond" panose="02020404030301010803" pitchFamily="18" charset="0"/>
              </a:rPr>
              <a:t>)</a:t>
            </a:r>
          </a:p>
          <a:p>
            <a:pPr algn="ctr"/>
            <a:r>
              <a:rPr lang="ru-RU" dirty="0" err="1">
                <a:solidFill>
                  <a:schemeClr val="accent2">
                    <a:lumMod val="20000"/>
                    <a:lumOff val="80000"/>
                  </a:schemeClr>
                </a:solidFill>
                <a:latin typeface="Garamond" panose="02020404030301010803" pitchFamily="18" charset="0"/>
              </a:rPr>
              <a:t>Чилл</a:t>
            </a:r>
            <a:r>
              <a:rPr lang="en-US" dirty="0">
                <a:solidFill>
                  <a:schemeClr val="accent2">
                    <a:lumMod val="20000"/>
                    <a:lumOff val="80000"/>
                  </a:schemeClr>
                </a:solidFill>
                <a:latin typeface="Garamond" panose="02020404030301010803" pitchFamily="18" charset="0"/>
              </a:rPr>
              <a:t> - </a:t>
            </a:r>
            <a:r>
              <a:rPr lang="ru-RU" dirty="0">
                <a:solidFill>
                  <a:schemeClr val="accent2">
                    <a:lumMod val="20000"/>
                    <a:lumOff val="80000"/>
                  </a:schemeClr>
                </a:solidFill>
                <a:latin typeface="Garamond" panose="02020404030301010803" pitchFamily="18" charset="0"/>
              </a:rPr>
              <a:t>отдых (от англ. </a:t>
            </a:r>
            <a:r>
              <a:rPr lang="en-US" dirty="0">
                <a:solidFill>
                  <a:schemeClr val="accent2">
                    <a:lumMod val="20000"/>
                    <a:lumOff val="80000"/>
                  </a:schemeClr>
                </a:solidFill>
                <a:latin typeface="Garamond" panose="02020404030301010803" pitchFamily="18" charset="0"/>
              </a:rPr>
              <a:t>chill)</a:t>
            </a:r>
          </a:p>
          <a:p>
            <a:pPr algn="ctr"/>
            <a:r>
              <a:rPr lang="ru-RU" dirty="0" err="1">
                <a:solidFill>
                  <a:schemeClr val="accent2">
                    <a:lumMod val="20000"/>
                    <a:lumOff val="80000"/>
                  </a:schemeClr>
                </a:solidFill>
                <a:latin typeface="Garamond" panose="02020404030301010803" pitchFamily="18" charset="0"/>
              </a:rPr>
              <a:t>Вайб</a:t>
            </a:r>
            <a:r>
              <a:rPr lang="ru-RU" dirty="0">
                <a:solidFill>
                  <a:schemeClr val="accent2">
                    <a:lumMod val="20000"/>
                    <a:lumOff val="80000"/>
                  </a:schemeClr>
                </a:solidFill>
                <a:latin typeface="Garamond" panose="02020404030301010803" pitchFamily="18" charset="0"/>
              </a:rPr>
              <a:t> - энергетика, атмосфера (от англ. </a:t>
            </a:r>
            <a:r>
              <a:rPr lang="en-US" dirty="0">
                <a:solidFill>
                  <a:schemeClr val="accent2">
                    <a:lumMod val="20000"/>
                    <a:lumOff val="80000"/>
                  </a:schemeClr>
                </a:solidFill>
                <a:latin typeface="Garamond" panose="02020404030301010803" pitchFamily="18" charset="0"/>
              </a:rPr>
              <a:t>vibe)</a:t>
            </a:r>
          </a:p>
          <a:p>
            <a:pPr algn="ctr"/>
            <a:r>
              <a:rPr lang="ru-RU" dirty="0" err="1">
                <a:solidFill>
                  <a:schemeClr val="accent2">
                    <a:lumMod val="20000"/>
                    <a:lumOff val="80000"/>
                  </a:schemeClr>
                </a:solidFill>
                <a:latin typeface="Garamond" panose="02020404030301010803" pitchFamily="18" charset="0"/>
              </a:rPr>
              <a:t>Крипово</a:t>
            </a:r>
            <a:r>
              <a:rPr lang="ru-RU" dirty="0">
                <a:solidFill>
                  <a:schemeClr val="accent2">
                    <a:lumMod val="20000"/>
                    <a:lumOff val="80000"/>
                  </a:schemeClr>
                </a:solidFill>
                <a:latin typeface="Garamond" panose="02020404030301010803" pitchFamily="18" charset="0"/>
              </a:rPr>
              <a:t> – страшно (от англ. </a:t>
            </a:r>
            <a:r>
              <a:rPr lang="en-US" dirty="0">
                <a:solidFill>
                  <a:schemeClr val="accent2">
                    <a:lumMod val="20000"/>
                    <a:lumOff val="80000"/>
                  </a:schemeClr>
                </a:solidFill>
                <a:latin typeface="Garamond" panose="02020404030301010803" pitchFamily="18" charset="0"/>
              </a:rPr>
              <a:t>creepy)</a:t>
            </a:r>
          </a:p>
          <a:p>
            <a:pPr algn="ctr"/>
            <a:r>
              <a:rPr lang="ru-RU" dirty="0" err="1">
                <a:solidFill>
                  <a:schemeClr val="accent2">
                    <a:lumMod val="20000"/>
                    <a:lumOff val="80000"/>
                  </a:schemeClr>
                </a:solidFill>
                <a:latin typeface="Garamond" panose="02020404030301010803" pitchFamily="18" charset="0"/>
              </a:rPr>
              <a:t>Токсик</a:t>
            </a:r>
            <a:r>
              <a:rPr lang="ru-RU" dirty="0">
                <a:solidFill>
                  <a:schemeClr val="accent2">
                    <a:lumMod val="20000"/>
                    <a:lumOff val="80000"/>
                  </a:schemeClr>
                </a:solidFill>
                <a:latin typeface="Garamond" panose="02020404030301010803" pitchFamily="18" charset="0"/>
              </a:rPr>
              <a:t> – негативный человек (от англ. </a:t>
            </a:r>
            <a:r>
              <a:rPr lang="en-US" dirty="0">
                <a:solidFill>
                  <a:schemeClr val="accent2">
                    <a:lumMod val="20000"/>
                    <a:lumOff val="80000"/>
                  </a:schemeClr>
                </a:solidFill>
                <a:latin typeface="Garamond" panose="02020404030301010803" pitchFamily="18" charset="0"/>
              </a:rPr>
              <a:t>toxic)</a:t>
            </a:r>
            <a:endParaRPr lang="ru-RU" dirty="0">
              <a:solidFill>
                <a:schemeClr val="accent2">
                  <a:lumMod val="20000"/>
                  <a:lumOff val="80000"/>
                </a:schemeClr>
              </a:solidFill>
              <a:latin typeface="Garamond" panose="02020404030301010803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62BEC3F-C655-47D8-9DC5-F1FD4949B0BF}"/>
              </a:ext>
            </a:extLst>
          </p:cNvPr>
          <p:cNvSpPr txBox="1"/>
          <p:nvPr/>
        </p:nvSpPr>
        <p:spPr>
          <a:xfrm>
            <a:off x="6095999" y="1321747"/>
            <a:ext cx="4403034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>
                <a:solidFill>
                  <a:schemeClr val="accent2">
                    <a:lumMod val="20000"/>
                    <a:lumOff val="80000"/>
                  </a:schemeClr>
                </a:solidFill>
                <a:latin typeface="Garamond" panose="02020404030301010803" pitchFamily="18" charset="0"/>
              </a:rPr>
              <a:t>Корона – </a:t>
            </a:r>
            <a:r>
              <a:rPr lang="ru-RU" dirty="0" err="1">
                <a:solidFill>
                  <a:schemeClr val="accent2">
                    <a:lumMod val="20000"/>
                    <a:lumOff val="80000"/>
                  </a:schemeClr>
                </a:solidFill>
                <a:latin typeface="Garamond" panose="02020404030301010803" pitchFamily="18" charset="0"/>
              </a:rPr>
              <a:t>короновирусная</a:t>
            </a:r>
            <a:r>
              <a:rPr lang="ru-RU" dirty="0">
                <a:solidFill>
                  <a:schemeClr val="accent2">
                    <a:lumMod val="20000"/>
                    <a:lumOff val="80000"/>
                  </a:schemeClr>
                </a:solidFill>
                <a:latin typeface="Garamond" panose="02020404030301010803" pitchFamily="18" charset="0"/>
              </a:rPr>
              <a:t> инфекция </a:t>
            </a:r>
            <a:r>
              <a:rPr lang="en-US" dirty="0">
                <a:solidFill>
                  <a:schemeClr val="accent2">
                    <a:lumMod val="20000"/>
                    <a:lumOff val="80000"/>
                  </a:schemeClr>
                </a:solidFill>
                <a:latin typeface="Garamond" panose="02020404030301010803" pitchFamily="18" charset="0"/>
              </a:rPr>
              <a:t>Covid19</a:t>
            </a:r>
            <a:endParaRPr lang="ru-RU" dirty="0">
              <a:solidFill>
                <a:schemeClr val="accent2">
                  <a:lumMod val="20000"/>
                  <a:lumOff val="80000"/>
                </a:schemeClr>
              </a:solidFill>
              <a:latin typeface="Garamond" panose="02020404030301010803" pitchFamily="18" charset="0"/>
            </a:endParaRPr>
          </a:p>
          <a:p>
            <a:pPr algn="ctr"/>
            <a:r>
              <a:rPr lang="ru-RU" dirty="0" err="1">
                <a:solidFill>
                  <a:schemeClr val="accent2">
                    <a:lumMod val="20000"/>
                    <a:lumOff val="80000"/>
                  </a:schemeClr>
                </a:solidFill>
                <a:latin typeface="Garamond" panose="02020404030301010803" pitchFamily="18" charset="0"/>
              </a:rPr>
              <a:t>Ковидный</a:t>
            </a:r>
            <a:r>
              <a:rPr lang="ru-RU" dirty="0">
                <a:solidFill>
                  <a:schemeClr val="accent2">
                    <a:lumMod val="20000"/>
                    <a:lumOff val="80000"/>
                  </a:schemeClr>
                </a:solidFill>
                <a:latin typeface="Garamond" panose="02020404030301010803" pitchFamily="18" charset="0"/>
              </a:rPr>
              <a:t> – человек, болеющий </a:t>
            </a:r>
            <a:r>
              <a:rPr lang="ru-RU" dirty="0" err="1">
                <a:solidFill>
                  <a:schemeClr val="accent2">
                    <a:lumMod val="20000"/>
                    <a:lumOff val="80000"/>
                  </a:schemeClr>
                </a:solidFill>
                <a:latin typeface="Garamond" panose="02020404030301010803" pitchFamily="18" charset="0"/>
              </a:rPr>
              <a:t>короновирусной</a:t>
            </a:r>
            <a:r>
              <a:rPr lang="ru-RU" dirty="0">
                <a:solidFill>
                  <a:schemeClr val="accent2">
                    <a:lumMod val="20000"/>
                    <a:lumOff val="80000"/>
                  </a:schemeClr>
                </a:solidFill>
                <a:latin typeface="Garamond" panose="02020404030301010803" pitchFamily="18" charset="0"/>
              </a:rPr>
              <a:t> инфекцией (</a:t>
            </a:r>
            <a:r>
              <a:rPr lang="en-US" dirty="0">
                <a:solidFill>
                  <a:schemeClr val="accent2">
                    <a:lumMod val="20000"/>
                    <a:lumOff val="80000"/>
                  </a:schemeClr>
                </a:solidFill>
                <a:latin typeface="Garamond" panose="02020404030301010803" pitchFamily="18" charset="0"/>
              </a:rPr>
              <a:t>Covid19)</a:t>
            </a:r>
          </a:p>
          <a:p>
            <a:pPr algn="ctr"/>
            <a:r>
              <a:rPr lang="en-US" dirty="0">
                <a:solidFill>
                  <a:schemeClr val="accent2">
                    <a:lumMod val="20000"/>
                    <a:lumOff val="80000"/>
                  </a:schemeClr>
                </a:solidFill>
                <a:latin typeface="Garamond" panose="02020404030301010803" pitchFamily="18" charset="0"/>
              </a:rPr>
              <a:t>C</a:t>
            </a:r>
            <a:r>
              <a:rPr lang="ru-RU" dirty="0" err="1">
                <a:solidFill>
                  <a:schemeClr val="accent2">
                    <a:lumMod val="20000"/>
                    <a:lumOff val="80000"/>
                  </a:schemeClr>
                </a:solidFill>
                <a:latin typeface="Garamond" panose="02020404030301010803" pitchFamily="18" charset="0"/>
              </a:rPr>
              <a:t>амоизоляция</a:t>
            </a:r>
            <a:r>
              <a:rPr lang="ru-RU" dirty="0">
                <a:solidFill>
                  <a:schemeClr val="accent2">
                    <a:lumMod val="20000"/>
                    <a:lumOff val="80000"/>
                  </a:schemeClr>
                </a:solidFill>
                <a:latin typeface="Garamond" panose="02020404030301010803" pitchFamily="18" charset="0"/>
              </a:rPr>
              <a:t> – уединение человека дома</a:t>
            </a:r>
          </a:p>
          <a:p>
            <a:pPr algn="ctr"/>
            <a:r>
              <a:rPr lang="ru-RU" dirty="0" err="1">
                <a:solidFill>
                  <a:schemeClr val="accent2">
                    <a:lumMod val="20000"/>
                    <a:lumOff val="80000"/>
                  </a:schemeClr>
                </a:solidFill>
                <a:latin typeface="Garamond" panose="02020404030301010803" pitchFamily="18" charset="0"/>
              </a:rPr>
              <a:t>Дистант</a:t>
            </a:r>
            <a:r>
              <a:rPr lang="ru-RU" dirty="0">
                <a:solidFill>
                  <a:schemeClr val="accent2">
                    <a:lumMod val="20000"/>
                    <a:lumOff val="80000"/>
                  </a:schemeClr>
                </a:solidFill>
                <a:latin typeface="Garamond" panose="02020404030301010803" pitchFamily="18" charset="0"/>
              </a:rPr>
              <a:t>\</a:t>
            </a:r>
            <a:r>
              <a:rPr lang="ru-RU" dirty="0" err="1">
                <a:solidFill>
                  <a:schemeClr val="accent2">
                    <a:lumMod val="20000"/>
                    <a:lumOff val="80000"/>
                  </a:schemeClr>
                </a:solidFill>
                <a:latin typeface="Garamond" panose="02020404030301010803" pitchFamily="18" charset="0"/>
              </a:rPr>
              <a:t>удаленка</a:t>
            </a:r>
            <a:r>
              <a:rPr lang="ru-RU" dirty="0">
                <a:solidFill>
                  <a:schemeClr val="accent2">
                    <a:lumMod val="20000"/>
                    <a:lumOff val="80000"/>
                  </a:schemeClr>
                </a:solidFill>
                <a:latin typeface="Garamond" panose="02020404030301010803" pitchFamily="18" charset="0"/>
              </a:rPr>
              <a:t> – обучение или работа из дома при помощи интернета</a:t>
            </a:r>
          </a:p>
          <a:p>
            <a:pPr algn="ctr"/>
            <a:r>
              <a:rPr lang="ru-RU" dirty="0" err="1">
                <a:solidFill>
                  <a:schemeClr val="accent2">
                    <a:lumMod val="20000"/>
                    <a:lumOff val="80000"/>
                  </a:schemeClr>
                </a:solidFill>
                <a:latin typeface="Garamond" panose="02020404030301010803" pitchFamily="18" charset="0"/>
              </a:rPr>
              <a:t>Зуминар</a:t>
            </a:r>
            <a:r>
              <a:rPr lang="ru-RU" dirty="0">
                <a:solidFill>
                  <a:schemeClr val="accent2">
                    <a:lumMod val="20000"/>
                    <a:lumOff val="80000"/>
                  </a:schemeClr>
                </a:solidFill>
                <a:latin typeface="Garamond" panose="02020404030301010803" pitchFamily="18" charset="0"/>
              </a:rPr>
              <a:t> – вебинар в приложении </a:t>
            </a:r>
            <a:r>
              <a:rPr lang="en-US" dirty="0">
                <a:solidFill>
                  <a:schemeClr val="accent2">
                    <a:lumMod val="20000"/>
                    <a:lumOff val="80000"/>
                  </a:schemeClr>
                </a:solidFill>
                <a:latin typeface="Garamond" panose="02020404030301010803" pitchFamily="18" charset="0"/>
              </a:rPr>
              <a:t>Zoom</a:t>
            </a:r>
          </a:p>
          <a:p>
            <a:pPr algn="ctr"/>
            <a:r>
              <a:rPr lang="ru-RU" dirty="0">
                <a:solidFill>
                  <a:schemeClr val="accent2">
                    <a:lumMod val="20000"/>
                    <a:lumOff val="80000"/>
                  </a:schemeClr>
                </a:solidFill>
                <a:latin typeface="Garamond" panose="02020404030301010803" pitchFamily="18" charset="0"/>
              </a:rPr>
              <a:t>Красная зона - особая закрытая часть больницы, где лежат пациенты с коронавирусом и где врачи работают в специальных защитных костюмах и масках</a:t>
            </a:r>
          </a:p>
          <a:p>
            <a:pPr algn="ctr"/>
            <a:r>
              <a:rPr lang="ru-RU" dirty="0">
                <a:solidFill>
                  <a:schemeClr val="accent2">
                    <a:lumMod val="20000"/>
                    <a:lumOff val="80000"/>
                  </a:schemeClr>
                </a:solidFill>
                <a:latin typeface="Garamond" panose="02020404030301010803" pitchFamily="18" charset="0"/>
              </a:rPr>
              <a:t>Бесконтактная доставка - доставка товаров, при которой покупка оплачивается онлайн, а курьер доставляет отправление до двери</a:t>
            </a:r>
          </a:p>
          <a:p>
            <a:pPr algn="ctr"/>
            <a:r>
              <a:rPr lang="ru-RU" dirty="0">
                <a:solidFill>
                  <a:schemeClr val="accent2">
                    <a:lumMod val="20000"/>
                    <a:lumOff val="80000"/>
                  </a:schemeClr>
                </a:solidFill>
                <a:latin typeface="Garamond" panose="02020404030301010803" pitchFamily="18" charset="0"/>
              </a:rPr>
              <a:t>ПЦР – аббревиатура теста на наличие </a:t>
            </a:r>
            <a:r>
              <a:rPr lang="ru-RU" dirty="0" err="1">
                <a:solidFill>
                  <a:schemeClr val="accent2">
                    <a:lumMod val="20000"/>
                    <a:lumOff val="80000"/>
                  </a:schemeClr>
                </a:solidFill>
                <a:latin typeface="Garamond" panose="02020404030301010803" pitchFamily="18" charset="0"/>
              </a:rPr>
              <a:t>ковидной</a:t>
            </a:r>
            <a:r>
              <a:rPr lang="ru-RU" dirty="0">
                <a:solidFill>
                  <a:schemeClr val="accent2">
                    <a:lumMod val="20000"/>
                    <a:lumOff val="80000"/>
                  </a:schemeClr>
                </a:solidFill>
                <a:latin typeface="Garamond" panose="02020404030301010803" pitchFamily="18" charset="0"/>
              </a:rPr>
              <a:t> инфекции</a:t>
            </a:r>
          </a:p>
        </p:txBody>
      </p:sp>
    </p:spTree>
    <p:extLst>
      <p:ext uri="{BB962C8B-B14F-4D97-AF65-F5344CB8AC3E}">
        <p14:creationId xmlns:p14="http://schemas.microsoft.com/office/powerpoint/2010/main" val="34219102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EC98CE8-3122-4165-B7F4-3805C65D59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pPr algn="ctr"/>
            <a:r>
              <a:rPr lang="ru-RU" dirty="0">
                <a:solidFill>
                  <a:schemeClr val="accent2">
                    <a:lumMod val="20000"/>
                    <a:lumOff val="80000"/>
                  </a:schemeClr>
                </a:solidFill>
                <a:latin typeface="FoglihtenNo06" panose="00000600000000000000" pitchFamily="50" charset="0"/>
                <a:ea typeface="FoglihtenNo06" panose="00000600000000000000" pitchFamily="50" charset="0"/>
              </a:rPr>
              <a:t>Неологизмы</a:t>
            </a: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321380A6-5A34-45DD-9558-3F6E0F552254}"/>
              </a:ext>
            </a:extLst>
          </p:cNvPr>
          <p:cNvSpPr/>
          <p:nvPr/>
        </p:nvSpPr>
        <p:spPr>
          <a:xfrm>
            <a:off x="366091" y="959890"/>
            <a:ext cx="1145981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>
                <a:solidFill>
                  <a:schemeClr val="accent2">
                    <a:lumMod val="20000"/>
                    <a:lumOff val="80000"/>
                  </a:schemeClr>
                </a:solidFill>
                <a:latin typeface="FoglihtenNo06" panose="00000600000000000000" pitchFamily="50" charset="0"/>
                <a:ea typeface="FoglihtenNo06" panose="00000600000000000000" pitchFamily="50" charset="0"/>
              </a:rPr>
              <a:t>Неологи́зм</a:t>
            </a:r>
            <a:r>
              <a:rPr lang="ru-RU" dirty="0">
                <a:solidFill>
                  <a:schemeClr val="accent2">
                    <a:lumMod val="20000"/>
                    <a:lumOff val="80000"/>
                  </a:schemeClr>
                </a:solidFill>
                <a:latin typeface="FoglihtenNo06" panose="00000600000000000000" pitchFamily="50" charset="0"/>
                <a:ea typeface="FoglihtenNo06" panose="00000600000000000000" pitchFamily="50" charset="0"/>
              </a:rPr>
              <a:t> — слово, значение слова или словосочетание, недавно появившееся в языке.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CBF3A28B-70A2-43DA-9728-D557E039C0C0}"/>
              </a:ext>
            </a:extLst>
          </p:cNvPr>
          <p:cNvSpPr/>
          <p:nvPr/>
        </p:nvSpPr>
        <p:spPr>
          <a:xfrm>
            <a:off x="366091" y="1650793"/>
            <a:ext cx="3460474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chemeClr val="accent2">
                    <a:lumMod val="20000"/>
                    <a:lumOff val="80000"/>
                  </a:schemeClr>
                </a:solidFill>
                <a:latin typeface="FoglihtenNo06" panose="00000600000000000000" pitchFamily="50" charset="0"/>
                <a:ea typeface="FoglihtenNo06" panose="00000600000000000000" pitchFamily="50" charset="0"/>
              </a:rPr>
              <a:t>Общеупотребительные неологизмы:</a:t>
            </a:r>
          </a:p>
          <a:p>
            <a:r>
              <a:rPr lang="ru-RU" dirty="0" err="1">
                <a:solidFill>
                  <a:schemeClr val="accent2">
                    <a:lumMod val="20000"/>
                    <a:lumOff val="80000"/>
                  </a:schemeClr>
                </a:solidFill>
                <a:latin typeface="Garamond" panose="02020404030301010803" pitchFamily="18" charset="0"/>
              </a:rPr>
              <a:t>вай</a:t>
            </a:r>
            <a:r>
              <a:rPr lang="ru-RU" dirty="0">
                <a:solidFill>
                  <a:schemeClr val="accent2">
                    <a:lumMod val="20000"/>
                    <a:lumOff val="80000"/>
                  </a:schemeClr>
                </a:solidFill>
                <a:latin typeface="Garamond" panose="02020404030301010803" pitchFamily="18" charset="0"/>
              </a:rPr>
              <a:t>-фай</a:t>
            </a:r>
          </a:p>
          <a:p>
            <a:r>
              <a:rPr lang="ru-RU" dirty="0" err="1">
                <a:solidFill>
                  <a:schemeClr val="accent2">
                    <a:lumMod val="20000"/>
                    <a:lumOff val="80000"/>
                  </a:schemeClr>
                </a:solidFill>
                <a:latin typeface="Garamond" panose="02020404030301010803" pitchFamily="18" charset="0"/>
              </a:rPr>
              <a:t>дефо́лт</a:t>
            </a:r>
            <a:endParaRPr lang="ru-RU" dirty="0">
              <a:solidFill>
                <a:schemeClr val="accent2">
                  <a:lumMod val="20000"/>
                  <a:lumOff val="80000"/>
                </a:schemeClr>
              </a:solidFill>
              <a:latin typeface="Garamond" panose="02020404030301010803" pitchFamily="18" charset="0"/>
            </a:endParaRPr>
          </a:p>
          <a:p>
            <a:r>
              <a:rPr lang="ru-RU" dirty="0" err="1">
                <a:solidFill>
                  <a:schemeClr val="accent2">
                    <a:lumMod val="20000"/>
                    <a:lumOff val="80000"/>
                  </a:schemeClr>
                </a:solidFill>
                <a:latin typeface="Garamond" panose="02020404030301010803" pitchFamily="18" charset="0"/>
              </a:rPr>
              <a:t>джо́йстик</a:t>
            </a:r>
            <a:endParaRPr lang="ru-RU" dirty="0">
              <a:solidFill>
                <a:schemeClr val="accent2">
                  <a:lumMod val="20000"/>
                  <a:lumOff val="80000"/>
                </a:schemeClr>
              </a:solidFill>
              <a:latin typeface="Garamond" panose="02020404030301010803" pitchFamily="18" charset="0"/>
            </a:endParaRPr>
          </a:p>
          <a:p>
            <a:r>
              <a:rPr lang="ru-RU" dirty="0">
                <a:solidFill>
                  <a:schemeClr val="accent2">
                    <a:lumMod val="20000"/>
                    <a:lumOff val="80000"/>
                  </a:schemeClr>
                </a:solidFill>
                <a:latin typeface="Garamond" panose="02020404030301010803" pitchFamily="18" charset="0"/>
              </a:rPr>
              <a:t>дресс-код</a:t>
            </a:r>
          </a:p>
          <a:p>
            <a:r>
              <a:rPr lang="ru-RU" dirty="0" err="1">
                <a:solidFill>
                  <a:schemeClr val="accent2">
                    <a:lumMod val="20000"/>
                    <a:lumOff val="80000"/>
                  </a:schemeClr>
                </a:solidFill>
                <a:latin typeface="Garamond" panose="02020404030301010803" pitchFamily="18" charset="0"/>
              </a:rPr>
              <a:t>дри́фтинг</a:t>
            </a:r>
            <a:endParaRPr lang="ru-RU" dirty="0">
              <a:solidFill>
                <a:schemeClr val="accent2">
                  <a:lumMod val="20000"/>
                  <a:lumOff val="80000"/>
                </a:schemeClr>
              </a:solidFill>
              <a:latin typeface="Garamond" panose="02020404030301010803" pitchFamily="18" charset="0"/>
            </a:endParaRPr>
          </a:p>
          <a:p>
            <a:r>
              <a:rPr lang="ru-RU" dirty="0" err="1">
                <a:solidFill>
                  <a:schemeClr val="accent2">
                    <a:lumMod val="20000"/>
                    <a:lumOff val="80000"/>
                  </a:schemeClr>
                </a:solidFill>
                <a:latin typeface="Garamond" panose="02020404030301010803" pitchFamily="18" charset="0"/>
              </a:rPr>
              <a:t>голки́пер</a:t>
            </a:r>
            <a:r>
              <a:rPr lang="ru-RU" dirty="0">
                <a:solidFill>
                  <a:schemeClr val="accent2">
                    <a:lumMod val="20000"/>
                    <a:lumOff val="80000"/>
                  </a:schemeClr>
                </a:solidFill>
                <a:latin typeface="Garamond" panose="02020404030301010803" pitchFamily="18" charset="0"/>
              </a:rPr>
              <a:t> </a:t>
            </a:r>
          </a:p>
          <a:p>
            <a:r>
              <a:rPr lang="ru-RU" dirty="0" err="1">
                <a:solidFill>
                  <a:schemeClr val="accent2">
                    <a:lumMod val="20000"/>
                    <a:lumOff val="80000"/>
                  </a:schemeClr>
                </a:solidFill>
                <a:latin typeface="Garamond" panose="02020404030301010803" pitchFamily="18" charset="0"/>
              </a:rPr>
              <a:t>интерне́т</a:t>
            </a:r>
            <a:endParaRPr lang="ru-RU" dirty="0">
              <a:solidFill>
                <a:schemeClr val="accent2">
                  <a:lumMod val="20000"/>
                  <a:lumOff val="80000"/>
                </a:schemeClr>
              </a:solidFill>
              <a:latin typeface="Garamond" panose="02020404030301010803" pitchFamily="18" charset="0"/>
            </a:endParaRPr>
          </a:p>
          <a:p>
            <a:r>
              <a:rPr lang="ru-RU" dirty="0" err="1">
                <a:solidFill>
                  <a:schemeClr val="accent2">
                    <a:lumMod val="20000"/>
                    <a:lumOff val="80000"/>
                  </a:schemeClr>
                </a:solidFill>
                <a:latin typeface="Garamond" panose="02020404030301010803" pitchFamily="18" charset="0"/>
              </a:rPr>
              <a:t>компью́тер</a:t>
            </a:r>
            <a:r>
              <a:rPr lang="ru-RU" dirty="0">
                <a:solidFill>
                  <a:schemeClr val="accent2">
                    <a:lumMod val="20000"/>
                    <a:lumOff val="80000"/>
                  </a:schemeClr>
                </a:solidFill>
                <a:latin typeface="Garamond" panose="02020404030301010803" pitchFamily="18" charset="0"/>
              </a:rPr>
              <a:t> </a:t>
            </a:r>
          </a:p>
          <a:p>
            <a:r>
              <a:rPr lang="ru-RU" dirty="0" err="1">
                <a:solidFill>
                  <a:schemeClr val="accent2">
                    <a:lumMod val="20000"/>
                    <a:lumOff val="80000"/>
                  </a:schemeClr>
                </a:solidFill>
                <a:latin typeface="Garamond" panose="02020404030301010803" pitchFamily="18" charset="0"/>
              </a:rPr>
              <a:t>ксе́рокс</a:t>
            </a:r>
            <a:endParaRPr lang="ru-RU" dirty="0">
              <a:solidFill>
                <a:schemeClr val="accent2">
                  <a:lumMod val="20000"/>
                  <a:lumOff val="80000"/>
                </a:schemeClr>
              </a:solidFill>
              <a:latin typeface="Garamond" panose="02020404030301010803" pitchFamily="18" charset="0"/>
            </a:endParaRPr>
          </a:p>
          <a:p>
            <a:r>
              <a:rPr lang="ru-RU" dirty="0" err="1">
                <a:solidFill>
                  <a:schemeClr val="accent2">
                    <a:lumMod val="20000"/>
                    <a:lumOff val="80000"/>
                  </a:schemeClr>
                </a:solidFill>
                <a:latin typeface="Garamond" panose="02020404030301010803" pitchFamily="18" charset="0"/>
              </a:rPr>
              <a:t>ме́неджер</a:t>
            </a:r>
            <a:endParaRPr lang="ru-RU" dirty="0">
              <a:solidFill>
                <a:schemeClr val="accent2">
                  <a:lumMod val="20000"/>
                  <a:lumOff val="80000"/>
                </a:schemeClr>
              </a:solidFill>
              <a:latin typeface="Garamond" panose="02020404030301010803" pitchFamily="18" charset="0"/>
            </a:endParaRPr>
          </a:p>
          <a:p>
            <a:r>
              <a:rPr lang="ru-RU" dirty="0" err="1">
                <a:solidFill>
                  <a:schemeClr val="accent2">
                    <a:lumMod val="20000"/>
                    <a:lumOff val="80000"/>
                  </a:schemeClr>
                </a:solidFill>
                <a:latin typeface="Garamond" panose="02020404030301010803" pitchFamily="18" charset="0"/>
              </a:rPr>
              <a:t>моби́льник</a:t>
            </a:r>
            <a:endParaRPr lang="ru-RU" dirty="0">
              <a:solidFill>
                <a:schemeClr val="accent2">
                  <a:lumMod val="20000"/>
                  <a:lumOff val="80000"/>
                </a:schemeClr>
              </a:solidFill>
              <a:latin typeface="Garamond" panose="02020404030301010803" pitchFamily="18" charset="0"/>
            </a:endParaRPr>
          </a:p>
          <a:p>
            <a:r>
              <a:rPr lang="ru-RU" dirty="0" err="1">
                <a:solidFill>
                  <a:schemeClr val="accent2">
                    <a:lumMod val="20000"/>
                    <a:lumOff val="80000"/>
                  </a:schemeClr>
                </a:solidFill>
                <a:latin typeface="Garamond" panose="02020404030301010803" pitchFamily="18" charset="0"/>
              </a:rPr>
              <a:t>плейо́фф</a:t>
            </a:r>
            <a:endParaRPr lang="ru-RU" dirty="0">
              <a:solidFill>
                <a:schemeClr val="accent2">
                  <a:lumMod val="20000"/>
                  <a:lumOff val="80000"/>
                </a:schemeClr>
              </a:solidFill>
              <a:latin typeface="Garamond" panose="02020404030301010803" pitchFamily="18" charset="0"/>
            </a:endParaRPr>
          </a:p>
          <a:p>
            <a:r>
              <a:rPr lang="ru-RU" dirty="0" err="1">
                <a:solidFill>
                  <a:schemeClr val="accent2">
                    <a:lumMod val="20000"/>
                    <a:lumOff val="80000"/>
                  </a:schemeClr>
                </a:solidFill>
                <a:latin typeface="Garamond" panose="02020404030301010803" pitchFamily="18" charset="0"/>
              </a:rPr>
              <a:t>ре́йтинг</a:t>
            </a:r>
            <a:endParaRPr lang="ru-RU" dirty="0">
              <a:solidFill>
                <a:schemeClr val="accent2">
                  <a:lumMod val="20000"/>
                  <a:lumOff val="80000"/>
                </a:schemeClr>
              </a:solidFill>
              <a:latin typeface="Garamond" panose="02020404030301010803" pitchFamily="18" charset="0"/>
            </a:endParaRPr>
          </a:p>
          <a:p>
            <a:r>
              <a:rPr lang="ru-RU" dirty="0" err="1">
                <a:solidFill>
                  <a:schemeClr val="accent2">
                    <a:lumMod val="20000"/>
                    <a:lumOff val="80000"/>
                  </a:schemeClr>
                </a:solidFill>
                <a:latin typeface="Garamond" panose="02020404030301010803" pitchFamily="18" charset="0"/>
              </a:rPr>
              <a:t>ро́уминг</a:t>
            </a:r>
            <a:endParaRPr lang="ru-RU" dirty="0">
              <a:solidFill>
                <a:schemeClr val="accent2">
                  <a:lumMod val="20000"/>
                  <a:lumOff val="80000"/>
                </a:schemeClr>
              </a:solidFill>
              <a:latin typeface="Garamond" panose="02020404030301010803" pitchFamily="18" charset="0"/>
            </a:endParaRPr>
          </a:p>
          <a:p>
            <a:r>
              <a:rPr lang="ru-RU" dirty="0" err="1">
                <a:solidFill>
                  <a:schemeClr val="accent2">
                    <a:lumMod val="20000"/>
                    <a:lumOff val="80000"/>
                  </a:schemeClr>
                </a:solidFill>
                <a:latin typeface="Garamond" panose="02020404030301010803" pitchFamily="18" charset="0"/>
              </a:rPr>
              <a:t>секью́рити</a:t>
            </a:r>
            <a:endParaRPr lang="ru-RU" dirty="0">
              <a:solidFill>
                <a:schemeClr val="accent2">
                  <a:lumMod val="20000"/>
                  <a:lumOff val="80000"/>
                </a:schemeClr>
              </a:solidFill>
              <a:latin typeface="Garamond" panose="02020404030301010803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1D01294-6292-4579-8AD7-AC0A606098CC}"/>
              </a:ext>
            </a:extLst>
          </p:cNvPr>
          <p:cNvSpPr txBox="1"/>
          <p:nvPr/>
        </p:nvSpPr>
        <p:spPr>
          <a:xfrm>
            <a:off x="6440557" y="1650793"/>
            <a:ext cx="46614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schemeClr val="accent2">
                    <a:lumMod val="20000"/>
                    <a:lumOff val="80000"/>
                  </a:schemeClr>
                </a:solidFill>
                <a:latin typeface="FoglihtenNo06" panose="00000600000000000000" pitchFamily="50" charset="0"/>
                <a:ea typeface="FoglihtenNo06" panose="00000600000000000000" pitchFamily="50" charset="0"/>
              </a:rPr>
              <a:t>Неологизмы, появившиеся в последние года:</a:t>
            </a: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0F4BA13C-461E-4B7F-8DEA-32A645262161}"/>
              </a:ext>
            </a:extLst>
          </p:cNvPr>
          <p:cNvSpPr/>
          <p:nvPr/>
        </p:nvSpPr>
        <p:spPr>
          <a:xfrm>
            <a:off x="6096000" y="2297124"/>
            <a:ext cx="2439229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>
                <a:solidFill>
                  <a:schemeClr val="accent2">
                    <a:lumMod val="20000"/>
                    <a:lumOff val="80000"/>
                  </a:schemeClr>
                </a:solidFill>
                <a:latin typeface="Garamond" panose="02020404030301010803" pitchFamily="18" charset="0"/>
              </a:rPr>
              <a:t>биг</a:t>
            </a:r>
            <a:r>
              <a:rPr lang="ru-RU" dirty="0">
                <a:solidFill>
                  <a:schemeClr val="accent2">
                    <a:lumMod val="20000"/>
                    <a:lumOff val="80000"/>
                  </a:schemeClr>
                </a:solidFill>
                <a:latin typeface="Garamond" panose="02020404030301010803" pitchFamily="18" charset="0"/>
              </a:rPr>
              <a:t> дата</a:t>
            </a:r>
          </a:p>
          <a:p>
            <a:r>
              <a:rPr lang="ru-RU" dirty="0" err="1">
                <a:solidFill>
                  <a:schemeClr val="accent2">
                    <a:lumMod val="20000"/>
                    <a:lumOff val="80000"/>
                  </a:schemeClr>
                </a:solidFill>
                <a:latin typeface="Garamond" panose="02020404030301010803" pitchFamily="18" charset="0"/>
              </a:rPr>
              <a:t>блокче́йн</a:t>
            </a:r>
            <a:endParaRPr lang="ru-RU" dirty="0">
              <a:solidFill>
                <a:schemeClr val="accent2">
                  <a:lumMod val="20000"/>
                  <a:lumOff val="80000"/>
                </a:schemeClr>
              </a:solidFill>
              <a:latin typeface="Garamond" panose="02020404030301010803" pitchFamily="18" charset="0"/>
            </a:endParaRPr>
          </a:p>
          <a:p>
            <a:r>
              <a:rPr lang="ru-RU" dirty="0" err="1">
                <a:solidFill>
                  <a:schemeClr val="accent2">
                    <a:lumMod val="20000"/>
                    <a:lumOff val="80000"/>
                  </a:schemeClr>
                </a:solidFill>
                <a:latin typeface="Garamond" panose="02020404030301010803" pitchFamily="18" charset="0"/>
              </a:rPr>
              <a:t>ве́йпер</a:t>
            </a:r>
            <a:endParaRPr lang="ru-RU" dirty="0">
              <a:solidFill>
                <a:schemeClr val="accent2">
                  <a:lumMod val="20000"/>
                  <a:lumOff val="80000"/>
                </a:schemeClr>
              </a:solidFill>
              <a:latin typeface="Garamond" panose="02020404030301010803" pitchFamily="18" charset="0"/>
            </a:endParaRPr>
          </a:p>
          <a:p>
            <a:r>
              <a:rPr lang="ru-RU" dirty="0" err="1">
                <a:solidFill>
                  <a:schemeClr val="accent2">
                    <a:lumMod val="20000"/>
                    <a:lumOff val="80000"/>
                  </a:schemeClr>
                </a:solidFill>
                <a:latin typeface="Garamond" panose="02020404030301010803" pitchFamily="18" charset="0"/>
              </a:rPr>
              <a:t>геопозициони́рование</a:t>
            </a:r>
            <a:endParaRPr lang="ru-RU" dirty="0">
              <a:solidFill>
                <a:schemeClr val="accent2">
                  <a:lumMod val="20000"/>
                  <a:lumOff val="80000"/>
                </a:schemeClr>
              </a:solidFill>
              <a:latin typeface="Garamond" panose="02020404030301010803" pitchFamily="18" charset="0"/>
            </a:endParaRPr>
          </a:p>
          <a:p>
            <a:r>
              <a:rPr lang="ru-RU" dirty="0" err="1">
                <a:solidFill>
                  <a:schemeClr val="accent2">
                    <a:lumMod val="20000"/>
                    <a:lumOff val="80000"/>
                  </a:schemeClr>
                </a:solidFill>
                <a:latin typeface="Garamond" panose="02020404030301010803" pitchFamily="18" charset="0"/>
              </a:rPr>
              <a:t>гироску́тер</a:t>
            </a:r>
            <a:endParaRPr lang="ru-RU" dirty="0">
              <a:solidFill>
                <a:schemeClr val="accent2">
                  <a:lumMod val="20000"/>
                  <a:lumOff val="80000"/>
                </a:schemeClr>
              </a:solidFill>
              <a:latin typeface="Garamond" panose="02020404030301010803" pitchFamily="18" charset="0"/>
            </a:endParaRPr>
          </a:p>
          <a:p>
            <a:r>
              <a:rPr lang="ru-RU" dirty="0" err="1">
                <a:solidFill>
                  <a:schemeClr val="accent2">
                    <a:lumMod val="20000"/>
                    <a:lumOff val="80000"/>
                  </a:schemeClr>
                </a:solidFill>
                <a:latin typeface="Garamond" panose="02020404030301010803" pitchFamily="18" charset="0"/>
              </a:rPr>
              <a:t>дедла́йн</a:t>
            </a:r>
            <a:endParaRPr lang="ru-RU" dirty="0">
              <a:solidFill>
                <a:schemeClr val="accent2">
                  <a:lumMod val="20000"/>
                  <a:lumOff val="80000"/>
                </a:schemeClr>
              </a:solidFill>
              <a:latin typeface="Garamond" panose="02020404030301010803" pitchFamily="18" charset="0"/>
            </a:endParaRPr>
          </a:p>
          <a:p>
            <a:r>
              <a:rPr lang="ru-RU" dirty="0" err="1">
                <a:solidFill>
                  <a:schemeClr val="accent2">
                    <a:lumMod val="20000"/>
                    <a:lumOff val="80000"/>
                  </a:schemeClr>
                </a:solidFill>
                <a:latin typeface="Garamond" panose="02020404030301010803" pitchFamily="18" charset="0"/>
              </a:rPr>
              <a:t>лайфха́к</a:t>
            </a:r>
            <a:endParaRPr lang="ru-RU" dirty="0">
              <a:solidFill>
                <a:schemeClr val="accent2">
                  <a:lumMod val="20000"/>
                  <a:lumOff val="80000"/>
                </a:schemeClr>
              </a:solidFill>
              <a:latin typeface="Garamond" panose="02020404030301010803" pitchFamily="18" charset="0"/>
            </a:endParaRPr>
          </a:p>
          <a:p>
            <a:r>
              <a:rPr lang="ru-RU" dirty="0" err="1">
                <a:solidFill>
                  <a:schemeClr val="accent2">
                    <a:lumMod val="20000"/>
                    <a:lumOff val="80000"/>
                  </a:schemeClr>
                </a:solidFill>
                <a:latin typeface="Garamond" panose="02020404030301010803" pitchFamily="18" charset="0"/>
              </a:rPr>
              <a:t>ка́йтинг</a:t>
            </a:r>
            <a:endParaRPr lang="ru-RU" dirty="0">
              <a:solidFill>
                <a:schemeClr val="accent2">
                  <a:lumMod val="20000"/>
                  <a:lumOff val="80000"/>
                </a:schemeClr>
              </a:solidFill>
              <a:latin typeface="Garamond" panose="02020404030301010803" pitchFamily="18" charset="0"/>
            </a:endParaRPr>
          </a:p>
          <a:p>
            <a:r>
              <a:rPr lang="ru-RU" dirty="0" err="1">
                <a:solidFill>
                  <a:schemeClr val="accent2">
                    <a:lumMod val="20000"/>
                    <a:lumOff val="80000"/>
                  </a:schemeClr>
                </a:solidFill>
                <a:latin typeface="Garamond" panose="02020404030301010803" pitchFamily="18" charset="0"/>
              </a:rPr>
              <a:t>квадрако́птер</a:t>
            </a:r>
            <a:endParaRPr lang="ru-RU" dirty="0">
              <a:solidFill>
                <a:schemeClr val="accent2">
                  <a:lumMod val="20000"/>
                  <a:lumOff val="80000"/>
                </a:schemeClr>
              </a:solidFill>
              <a:latin typeface="Garamond" panose="02020404030301010803" pitchFamily="18" charset="0"/>
            </a:endParaRPr>
          </a:p>
          <a:p>
            <a:r>
              <a:rPr lang="ru-RU" dirty="0">
                <a:solidFill>
                  <a:schemeClr val="accent2">
                    <a:lumMod val="20000"/>
                    <a:lumOff val="80000"/>
                  </a:schemeClr>
                </a:solidFill>
                <a:latin typeface="Garamond" panose="02020404030301010803" pitchFamily="18" charset="0"/>
              </a:rPr>
              <a:t>квест</a:t>
            </a:r>
          </a:p>
          <a:p>
            <a:r>
              <a:rPr lang="ru-RU" dirty="0" err="1">
                <a:solidFill>
                  <a:schemeClr val="accent2">
                    <a:lumMod val="20000"/>
                    <a:lumOff val="80000"/>
                  </a:schemeClr>
                </a:solidFill>
                <a:latin typeface="Garamond" panose="02020404030301010803" pitchFamily="18" charset="0"/>
              </a:rPr>
              <a:t>кли́ннинг</a:t>
            </a:r>
            <a:endParaRPr lang="ru-RU" dirty="0">
              <a:solidFill>
                <a:schemeClr val="accent2">
                  <a:lumMod val="20000"/>
                  <a:lumOff val="80000"/>
                </a:schemeClr>
              </a:solidFill>
              <a:latin typeface="Garamond" panose="02020404030301010803" pitchFamily="18" charset="0"/>
            </a:endParaRPr>
          </a:p>
          <a:p>
            <a:r>
              <a:rPr lang="ru-RU" dirty="0" err="1">
                <a:solidFill>
                  <a:schemeClr val="accent2">
                    <a:lumMod val="20000"/>
                    <a:lumOff val="80000"/>
                  </a:schemeClr>
                </a:solidFill>
                <a:latin typeface="Garamond" panose="02020404030301010803" pitchFamily="18" charset="0"/>
              </a:rPr>
              <a:t>копира́йтинг</a:t>
            </a:r>
            <a:endParaRPr lang="ru-RU" dirty="0">
              <a:solidFill>
                <a:schemeClr val="accent2">
                  <a:lumMod val="20000"/>
                  <a:lumOff val="80000"/>
                </a:schemeClr>
              </a:solidFill>
              <a:latin typeface="Garamond" panose="02020404030301010803" pitchFamily="18" charset="0"/>
            </a:endParaRPr>
          </a:p>
          <a:p>
            <a:r>
              <a:rPr lang="ru-RU" dirty="0" err="1">
                <a:solidFill>
                  <a:schemeClr val="accent2">
                    <a:lumMod val="20000"/>
                    <a:lumOff val="80000"/>
                  </a:schemeClr>
                </a:solidFill>
                <a:latin typeface="Garamond" panose="02020404030301010803" pitchFamily="18" charset="0"/>
              </a:rPr>
              <a:t>ко́уч</a:t>
            </a:r>
            <a:endParaRPr lang="ru-RU" dirty="0">
              <a:solidFill>
                <a:schemeClr val="accent2">
                  <a:lumMod val="20000"/>
                  <a:lumOff val="80000"/>
                </a:schemeClr>
              </a:solidFill>
              <a:latin typeface="Garamond" panose="02020404030301010803" pitchFamily="18" charset="0"/>
            </a:endParaRPr>
          </a:p>
          <a:p>
            <a:r>
              <a:rPr lang="ru-RU" dirty="0" err="1">
                <a:solidFill>
                  <a:schemeClr val="accent2">
                    <a:lumMod val="20000"/>
                    <a:lumOff val="80000"/>
                  </a:schemeClr>
                </a:solidFill>
                <a:latin typeface="Garamond" panose="02020404030301010803" pitchFamily="18" charset="0"/>
              </a:rPr>
              <a:t>криптовалю́та</a:t>
            </a:r>
            <a:endParaRPr lang="ru-RU" dirty="0">
              <a:solidFill>
                <a:schemeClr val="accent2">
                  <a:lumMod val="20000"/>
                  <a:lumOff val="80000"/>
                </a:schemeClr>
              </a:solidFill>
              <a:latin typeface="Garamond" panose="02020404030301010803" pitchFamily="18" charset="0"/>
            </a:endParaRPr>
          </a:p>
          <a:p>
            <a:endParaRPr lang="ru-RU" dirty="0">
              <a:solidFill>
                <a:schemeClr val="accent2">
                  <a:lumMod val="20000"/>
                  <a:lumOff val="80000"/>
                </a:schemeClr>
              </a:solidFill>
              <a:latin typeface="Garamond" panose="02020404030301010803" pitchFamily="18" charset="0"/>
            </a:endParaRP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7BE04D58-8368-4605-8A06-B02BDBCBA1E1}"/>
              </a:ext>
            </a:extLst>
          </p:cNvPr>
          <p:cNvSpPr/>
          <p:nvPr/>
        </p:nvSpPr>
        <p:spPr>
          <a:xfrm>
            <a:off x="8535229" y="2297124"/>
            <a:ext cx="2211456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>
                <a:solidFill>
                  <a:schemeClr val="accent2">
                    <a:lumMod val="20000"/>
                    <a:lumOff val="80000"/>
                  </a:schemeClr>
                </a:solidFill>
                <a:latin typeface="Garamond" panose="02020404030301010803" pitchFamily="18" charset="0"/>
              </a:rPr>
              <a:t>ма́йнинг</a:t>
            </a:r>
            <a:endParaRPr lang="ru-RU" dirty="0">
              <a:solidFill>
                <a:schemeClr val="accent2">
                  <a:lumMod val="20000"/>
                  <a:lumOff val="80000"/>
                </a:schemeClr>
              </a:solidFill>
              <a:latin typeface="Garamond" panose="02020404030301010803" pitchFamily="18" charset="0"/>
            </a:endParaRPr>
          </a:p>
          <a:p>
            <a:r>
              <a:rPr lang="ru-RU" dirty="0" err="1">
                <a:solidFill>
                  <a:schemeClr val="accent2">
                    <a:lumMod val="20000"/>
                    <a:lumOff val="80000"/>
                  </a:schemeClr>
                </a:solidFill>
                <a:latin typeface="Garamond" panose="02020404030301010803" pitchFamily="18" charset="0"/>
              </a:rPr>
              <a:t>навига́тор</a:t>
            </a:r>
            <a:endParaRPr lang="ru-RU" dirty="0">
              <a:solidFill>
                <a:schemeClr val="accent2">
                  <a:lumMod val="20000"/>
                  <a:lumOff val="80000"/>
                </a:schemeClr>
              </a:solidFill>
              <a:latin typeface="Garamond" panose="02020404030301010803" pitchFamily="18" charset="0"/>
            </a:endParaRPr>
          </a:p>
          <a:p>
            <a:r>
              <a:rPr lang="ru-RU" dirty="0" err="1">
                <a:solidFill>
                  <a:schemeClr val="accent2">
                    <a:lumMod val="20000"/>
                    <a:lumOff val="80000"/>
                  </a:schemeClr>
                </a:solidFill>
                <a:latin typeface="Garamond" panose="02020404030301010803" pitchFamily="18" charset="0"/>
              </a:rPr>
              <a:t>оффшо́р</a:t>
            </a:r>
            <a:endParaRPr lang="ru-RU" dirty="0">
              <a:solidFill>
                <a:schemeClr val="accent2">
                  <a:lumMod val="20000"/>
                  <a:lumOff val="80000"/>
                </a:schemeClr>
              </a:solidFill>
              <a:latin typeface="Garamond" panose="02020404030301010803" pitchFamily="18" charset="0"/>
            </a:endParaRPr>
          </a:p>
          <a:p>
            <a:r>
              <a:rPr lang="ru-RU" dirty="0" err="1">
                <a:solidFill>
                  <a:schemeClr val="accent2">
                    <a:lumMod val="20000"/>
                    <a:lumOff val="80000"/>
                  </a:schemeClr>
                </a:solidFill>
                <a:latin typeface="Garamond" panose="02020404030301010803" pitchFamily="18" charset="0"/>
              </a:rPr>
              <a:t>планше́т</a:t>
            </a:r>
            <a:endParaRPr lang="ru-RU" dirty="0">
              <a:solidFill>
                <a:schemeClr val="accent2">
                  <a:lumMod val="20000"/>
                  <a:lumOff val="80000"/>
                </a:schemeClr>
              </a:solidFill>
              <a:latin typeface="Garamond" panose="02020404030301010803" pitchFamily="18" charset="0"/>
            </a:endParaRPr>
          </a:p>
          <a:p>
            <a:r>
              <a:rPr lang="ru-RU" dirty="0" err="1">
                <a:solidFill>
                  <a:schemeClr val="accent2">
                    <a:lumMod val="20000"/>
                    <a:lumOff val="80000"/>
                  </a:schemeClr>
                </a:solidFill>
                <a:latin typeface="Garamond" panose="02020404030301010803" pitchFamily="18" charset="0"/>
              </a:rPr>
              <a:t>промо́утер</a:t>
            </a:r>
            <a:endParaRPr lang="ru-RU" dirty="0">
              <a:solidFill>
                <a:schemeClr val="accent2">
                  <a:lumMod val="20000"/>
                  <a:lumOff val="80000"/>
                </a:schemeClr>
              </a:solidFill>
              <a:latin typeface="Garamond" panose="02020404030301010803" pitchFamily="18" charset="0"/>
            </a:endParaRPr>
          </a:p>
          <a:p>
            <a:r>
              <a:rPr lang="ru-RU" dirty="0" err="1">
                <a:solidFill>
                  <a:schemeClr val="accent2">
                    <a:lumMod val="20000"/>
                    <a:lumOff val="80000"/>
                  </a:schemeClr>
                </a:solidFill>
                <a:latin typeface="Garamond" panose="02020404030301010803" pitchFamily="18" charset="0"/>
              </a:rPr>
              <a:t>се́лфи</a:t>
            </a:r>
            <a:endParaRPr lang="ru-RU" dirty="0">
              <a:solidFill>
                <a:schemeClr val="accent2">
                  <a:lumMod val="20000"/>
                  <a:lumOff val="80000"/>
                </a:schemeClr>
              </a:solidFill>
              <a:latin typeface="Garamond" panose="02020404030301010803" pitchFamily="18" charset="0"/>
            </a:endParaRPr>
          </a:p>
          <a:p>
            <a:r>
              <a:rPr lang="ru-RU" dirty="0" err="1">
                <a:solidFill>
                  <a:schemeClr val="accent2">
                    <a:lumMod val="20000"/>
                    <a:lumOff val="80000"/>
                  </a:schemeClr>
                </a:solidFill>
                <a:latin typeface="Garamond" panose="02020404030301010803" pitchFamily="18" charset="0"/>
              </a:rPr>
              <a:t>смартфо́н</a:t>
            </a:r>
            <a:endParaRPr lang="ru-RU" dirty="0">
              <a:solidFill>
                <a:schemeClr val="accent2">
                  <a:lumMod val="20000"/>
                  <a:lumOff val="80000"/>
                </a:schemeClr>
              </a:solidFill>
              <a:latin typeface="Garamond" panose="02020404030301010803" pitchFamily="18" charset="0"/>
            </a:endParaRPr>
          </a:p>
          <a:p>
            <a:r>
              <a:rPr lang="ru-RU" dirty="0" err="1">
                <a:solidFill>
                  <a:schemeClr val="accent2">
                    <a:lumMod val="20000"/>
                    <a:lumOff val="80000"/>
                  </a:schemeClr>
                </a:solidFill>
                <a:latin typeface="Garamond" panose="02020404030301010803" pitchFamily="18" charset="0"/>
              </a:rPr>
              <a:t>спи́ннер</a:t>
            </a:r>
            <a:endParaRPr lang="ru-RU" dirty="0">
              <a:solidFill>
                <a:schemeClr val="accent2">
                  <a:lumMod val="20000"/>
                  <a:lumOff val="80000"/>
                </a:schemeClr>
              </a:solidFill>
              <a:latin typeface="Garamond" panose="02020404030301010803" pitchFamily="18" charset="0"/>
            </a:endParaRPr>
          </a:p>
          <a:p>
            <a:r>
              <a:rPr lang="ru-RU" dirty="0" err="1">
                <a:solidFill>
                  <a:schemeClr val="accent2">
                    <a:lumMod val="20000"/>
                    <a:lumOff val="80000"/>
                  </a:schemeClr>
                </a:solidFill>
                <a:latin typeface="Garamond" panose="02020404030301010803" pitchFamily="18" charset="0"/>
              </a:rPr>
              <a:t>тро́ллинг</a:t>
            </a:r>
            <a:endParaRPr lang="ru-RU" dirty="0">
              <a:solidFill>
                <a:schemeClr val="accent2">
                  <a:lumMod val="20000"/>
                  <a:lumOff val="80000"/>
                </a:schemeClr>
              </a:solidFill>
              <a:latin typeface="Garamond" panose="02020404030301010803" pitchFamily="18" charset="0"/>
            </a:endParaRPr>
          </a:p>
          <a:p>
            <a:r>
              <a:rPr lang="ru-RU" dirty="0" err="1">
                <a:solidFill>
                  <a:schemeClr val="accent2">
                    <a:lumMod val="20000"/>
                    <a:lumOff val="80000"/>
                  </a:schemeClr>
                </a:solidFill>
                <a:latin typeface="Garamond" panose="02020404030301010803" pitchFamily="18" charset="0"/>
              </a:rPr>
              <a:t>фэйк</a:t>
            </a:r>
            <a:endParaRPr lang="ru-RU" dirty="0">
              <a:solidFill>
                <a:schemeClr val="accent2">
                  <a:lumMod val="20000"/>
                  <a:lumOff val="80000"/>
                </a:schemeClr>
              </a:solidFill>
              <a:latin typeface="Garamond" panose="02020404030301010803" pitchFamily="18" charset="0"/>
            </a:endParaRPr>
          </a:p>
          <a:p>
            <a:r>
              <a:rPr lang="ru-RU" dirty="0" err="1">
                <a:solidFill>
                  <a:schemeClr val="accent2">
                    <a:lumMod val="20000"/>
                    <a:lumOff val="80000"/>
                  </a:schemeClr>
                </a:solidFill>
                <a:latin typeface="Garamond" panose="02020404030301010803" pitchFamily="18" charset="0"/>
              </a:rPr>
              <a:t>фрила́нс</a:t>
            </a:r>
            <a:endParaRPr lang="ru-RU" dirty="0">
              <a:solidFill>
                <a:schemeClr val="accent2">
                  <a:lumMod val="20000"/>
                  <a:lumOff val="80000"/>
                </a:schemeClr>
              </a:solidFill>
              <a:latin typeface="Garamond" panose="02020404030301010803" pitchFamily="18" charset="0"/>
            </a:endParaRPr>
          </a:p>
          <a:p>
            <a:r>
              <a:rPr lang="ru-RU" dirty="0" err="1">
                <a:solidFill>
                  <a:schemeClr val="accent2">
                    <a:lumMod val="20000"/>
                    <a:lumOff val="80000"/>
                  </a:schemeClr>
                </a:solidFill>
                <a:latin typeface="Garamond" panose="02020404030301010803" pitchFamily="18" charset="0"/>
              </a:rPr>
              <a:t>хайп</a:t>
            </a:r>
            <a:endParaRPr lang="ru-RU" dirty="0">
              <a:solidFill>
                <a:schemeClr val="accent2">
                  <a:lumMod val="20000"/>
                  <a:lumOff val="80000"/>
                </a:schemeClr>
              </a:solidFill>
              <a:latin typeface="Garamond" panose="02020404030301010803" pitchFamily="18" charset="0"/>
            </a:endParaRPr>
          </a:p>
          <a:p>
            <a:r>
              <a:rPr lang="ru-RU" dirty="0" err="1">
                <a:solidFill>
                  <a:schemeClr val="accent2">
                    <a:lumMod val="20000"/>
                    <a:lumOff val="80000"/>
                  </a:schemeClr>
                </a:solidFill>
                <a:latin typeface="Garamond" panose="02020404030301010803" pitchFamily="18" charset="0"/>
              </a:rPr>
              <a:t>хе́йтер</a:t>
            </a:r>
            <a:endParaRPr lang="ru-RU" dirty="0">
              <a:solidFill>
                <a:schemeClr val="accent2">
                  <a:lumMod val="20000"/>
                  <a:lumOff val="80000"/>
                </a:schemeClr>
              </a:solidFill>
              <a:latin typeface="Garamond" panose="02020404030301010803" pitchFamily="18" charset="0"/>
            </a:endParaRPr>
          </a:p>
          <a:p>
            <a:r>
              <a:rPr lang="ru-RU" dirty="0" err="1">
                <a:solidFill>
                  <a:schemeClr val="accent2">
                    <a:lumMod val="20000"/>
                    <a:lumOff val="80000"/>
                  </a:schemeClr>
                </a:solidFill>
                <a:latin typeface="Garamond" panose="02020404030301010803" pitchFamily="18" charset="0"/>
              </a:rPr>
              <a:t>электромоби́ль</a:t>
            </a:r>
            <a:endParaRPr lang="ru-RU" dirty="0">
              <a:solidFill>
                <a:schemeClr val="accent2">
                  <a:lumMod val="20000"/>
                  <a:lumOff val="80000"/>
                </a:schemeClr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98913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9211034-AD81-4B87-BB90-60565802E1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7713" y="0"/>
            <a:ext cx="10515600" cy="1325563"/>
          </a:xfrm>
        </p:spPr>
        <p:txBody>
          <a:bodyPr/>
          <a:lstStyle/>
          <a:p>
            <a:pPr algn="ctr"/>
            <a:r>
              <a:rPr lang="ru-RU" dirty="0">
                <a:solidFill>
                  <a:schemeClr val="accent2">
                    <a:lumMod val="20000"/>
                    <a:lumOff val="80000"/>
                  </a:schemeClr>
                </a:solidFill>
                <a:latin typeface="FoglihtenNo06" panose="00000600000000000000" pitchFamily="50" charset="0"/>
                <a:ea typeface="FoglihtenNo06" panose="00000600000000000000" pitchFamily="50" charset="0"/>
              </a:rPr>
              <a:t>Современные фразеологизмы</a:t>
            </a: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A64B4F1C-CE38-40E1-B39E-0695BC18AB44}"/>
              </a:ext>
            </a:extLst>
          </p:cNvPr>
          <p:cNvSpPr/>
          <p:nvPr/>
        </p:nvSpPr>
        <p:spPr>
          <a:xfrm>
            <a:off x="324678" y="1028343"/>
            <a:ext cx="5559288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chemeClr val="accent2">
                    <a:lumMod val="20000"/>
                    <a:lumOff val="80000"/>
                  </a:schemeClr>
                </a:solidFill>
                <a:latin typeface="Garamond" panose="02020404030301010803" pitchFamily="18" charset="0"/>
              </a:rPr>
              <a:t>Картина маслом (то, что красиво, но плохо и ненадежно).</a:t>
            </a:r>
          </a:p>
          <a:p>
            <a:endParaRPr lang="ru-RU" dirty="0">
              <a:solidFill>
                <a:schemeClr val="accent2">
                  <a:lumMod val="20000"/>
                  <a:lumOff val="80000"/>
                </a:schemeClr>
              </a:solidFill>
              <a:latin typeface="Garamond" panose="02020404030301010803" pitchFamily="18" charset="0"/>
            </a:endParaRPr>
          </a:p>
          <a:p>
            <a:r>
              <a:rPr lang="ru-RU" dirty="0">
                <a:solidFill>
                  <a:schemeClr val="accent2">
                    <a:lumMod val="20000"/>
                    <a:lumOff val="80000"/>
                  </a:schemeClr>
                </a:solidFill>
                <a:latin typeface="Garamond" panose="02020404030301010803" pitchFamily="18" charset="0"/>
              </a:rPr>
              <a:t>Свет в конце тоннеля (появление надежды на выход из трудной ситуации).</a:t>
            </a:r>
          </a:p>
          <a:p>
            <a:endParaRPr lang="ru-RU" dirty="0">
              <a:solidFill>
                <a:schemeClr val="accent2">
                  <a:lumMod val="20000"/>
                  <a:lumOff val="80000"/>
                </a:schemeClr>
              </a:solidFill>
              <a:latin typeface="Garamond" panose="02020404030301010803" pitchFamily="18" charset="0"/>
            </a:endParaRPr>
          </a:p>
          <a:p>
            <a:r>
              <a:rPr lang="ru-RU" dirty="0">
                <a:solidFill>
                  <a:schemeClr val="accent2">
                    <a:lumMod val="20000"/>
                    <a:lumOff val="80000"/>
                  </a:schemeClr>
                </a:solidFill>
                <a:latin typeface="Garamond" panose="02020404030301010803" pitchFamily="18" charset="0"/>
              </a:rPr>
              <a:t>Накрыть поляну (устроить банкет, отметить какое-то событие).</a:t>
            </a:r>
          </a:p>
          <a:p>
            <a:endParaRPr lang="ru-RU" dirty="0">
              <a:solidFill>
                <a:schemeClr val="accent2">
                  <a:lumMod val="20000"/>
                  <a:lumOff val="80000"/>
                </a:schemeClr>
              </a:solidFill>
              <a:latin typeface="Garamond" panose="02020404030301010803" pitchFamily="18" charset="0"/>
            </a:endParaRPr>
          </a:p>
          <a:p>
            <a:r>
              <a:rPr lang="ru-RU" dirty="0">
                <a:solidFill>
                  <a:schemeClr val="accent2">
                    <a:lumMod val="20000"/>
                    <a:lumOff val="80000"/>
                  </a:schemeClr>
                </a:solidFill>
                <a:latin typeface="Garamond" panose="02020404030301010803" pitchFamily="18" charset="0"/>
              </a:rPr>
              <a:t>Полный абзац! (выражение одобрения или досады).</a:t>
            </a:r>
          </a:p>
          <a:p>
            <a:endParaRPr lang="ru-RU" dirty="0">
              <a:solidFill>
                <a:schemeClr val="accent2">
                  <a:lumMod val="20000"/>
                  <a:lumOff val="80000"/>
                </a:schemeClr>
              </a:solidFill>
              <a:latin typeface="Garamond" panose="02020404030301010803" pitchFamily="18" charset="0"/>
            </a:endParaRPr>
          </a:p>
          <a:p>
            <a:r>
              <a:rPr lang="ru-RU" dirty="0">
                <a:solidFill>
                  <a:schemeClr val="accent2">
                    <a:lumMod val="20000"/>
                    <a:lumOff val="80000"/>
                  </a:schemeClr>
                </a:solidFill>
                <a:latin typeface="Garamond" panose="02020404030301010803" pitchFamily="18" charset="0"/>
              </a:rPr>
              <a:t>Всё в шоколаде (по высшему разряду).</a:t>
            </a:r>
          </a:p>
          <a:p>
            <a:endParaRPr lang="ru-RU" dirty="0">
              <a:solidFill>
                <a:schemeClr val="accent2">
                  <a:lumMod val="20000"/>
                  <a:lumOff val="80000"/>
                </a:schemeClr>
              </a:solidFill>
              <a:latin typeface="Garamond" panose="02020404030301010803" pitchFamily="18" charset="0"/>
            </a:endParaRPr>
          </a:p>
          <a:p>
            <a:r>
              <a:rPr lang="ru-RU" dirty="0">
                <a:solidFill>
                  <a:schemeClr val="accent2">
                    <a:lumMod val="20000"/>
                    <a:lumOff val="80000"/>
                  </a:schemeClr>
                </a:solidFill>
                <a:latin typeface="Garamond" panose="02020404030301010803" pitchFamily="18" charset="0"/>
              </a:rPr>
              <a:t>Ещё не вечер (не поздно что-то исправить или доделать).</a:t>
            </a:r>
          </a:p>
          <a:p>
            <a:endParaRPr lang="ru-RU" dirty="0">
              <a:solidFill>
                <a:schemeClr val="accent2">
                  <a:lumMod val="20000"/>
                  <a:lumOff val="80000"/>
                </a:schemeClr>
              </a:solidFill>
              <a:latin typeface="Garamond" panose="02020404030301010803" pitchFamily="18" charset="0"/>
            </a:endParaRPr>
          </a:p>
          <a:p>
            <a:r>
              <a:rPr lang="ru-RU" dirty="0">
                <a:solidFill>
                  <a:schemeClr val="accent2">
                    <a:lumMod val="20000"/>
                    <a:lumOff val="80000"/>
                  </a:schemeClr>
                </a:solidFill>
                <a:latin typeface="Garamond" panose="02020404030301010803" pitchFamily="18" charset="0"/>
              </a:rPr>
              <a:t>Гнать пургу (обманывать).</a:t>
            </a: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C5E6B750-FC96-402F-A951-093B2AE6ABE2}"/>
              </a:ext>
            </a:extLst>
          </p:cNvPr>
          <p:cNvSpPr/>
          <p:nvPr/>
        </p:nvSpPr>
        <p:spPr>
          <a:xfrm>
            <a:off x="6308036" y="1028343"/>
            <a:ext cx="5380382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chemeClr val="accent2">
                    <a:lumMod val="20000"/>
                    <a:lumOff val="80000"/>
                  </a:schemeClr>
                </a:solidFill>
                <a:latin typeface="Garamond" panose="02020404030301010803" pitchFamily="18" charset="0"/>
              </a:rPr>
              <a:t>Прет, как танк (упорно движется к своей цели).</a:t>
            </a:r>
          </a:p>
          <a:p>
            <a:endParaRPr lang="ru-RU" dirty="0">
              <a:solidFill>
                <a:schemeClr val="accent2">
                  <a:lumMod val="20000"/>
                  <a:lumOff val="80000"/>
                </a:schemeClr>
              </a:solidFill>
              <a:latin typeface="Garamond" panose="02020404030301010803" pitchFamily="18" charset="0"/>
            </a:endParaRPr>
          </a:p>
          <a:p>
            <a:r>
              <a:rPr lang="ru-RU" dirty="0">
                <a:solidFill>
                  <a:schemeClr val="accent2">
                    <a:lumMod val="20000"/>
                    <a:lumOff val="80000"/>
                  </a:schemeClr>
                </a:solidFill>
                <a:latin typeface="Garamond" panose="02020404030301010803" pitchFamily="18" charset="0"/>
              </a:rPr>
              <a:t>Держаться на плаву (выдерживать все испытания).</a:t>
            </a:r>
          </a:p>
          <a:p>
            <a:endParaRPr lang="ru-RU" dirty="0">
              <a:solidFill>
                <a:schemeClr val="accent2">
                  <a:lumMod val="20000"/>
                  <a:lumOff val="80000"/>
                </a:schemeClr>
              </a:solidFill>
              <a:latin typeface="Garamond" panose="02020404030301010803" pitchFamily="18" charset="0"/>
            </a:endParaRPr>
          </a:p>
          <a:p>
            <a:r>
              <a:rPr lang="ru-RU" dirty="0">
                <a:solidFill>
                  <a:schemeClr val="accent2">
                    <a:lumMod val="20000"/>
                    <a:lumOff val="80000"/>
                  </a:schemeClr>
                </a:solidFill>
                <a:latin typeface="Garamond" panose="02020404030301010803" pitchFamily="18" charset="0"/>
              </a:rPr>
              <a:t>Словить </a:t>
            </a:r>
            <a:r>
              <a:rPr lang="ru-RU" dirty="0" err="1">
                <a:solidFill>
                  <a:schemeClr val="accent2">
                    <a:lumMod val="20000"/>
                    <a:lumOff val="80000"/>
                  </a:schemeClr>
                </a:solidFill>
                <a:latin typeface="Garamond" panose="02020404030301010803" pitchFamily="18" charset="0"/>
              </a:rPr>
              <a:t>хайп</a:t>
            </a:r>
            <a:r>
              <a:rPr lang="ru-RU" dirty="0">
                <a:solidFill>
                  <a:schemeClr val="accent2">
                    <a:lumMod val="20000"/>
                    <a:lumOff val="80000"/>
                  </a:schemeClr>
                </a:solidFill>
                <a:latin typeface="Garamond" panose="02020404030301010803" pitchFamily="18" charset="0"/>
              </a:rPr>
              <a:t> (привлечь к себе внимание, раскручивая какое-то скандальное событие).</a:t>
            </a:r>
          </a:p>
          <a:p>
            <a:endParaRPr lang="ru-RU" dirty="0">
              <a:solidFill>
                <a:schemeClr val="accent2">
                  <a:lumMod val="20000"/>
                  <a:lumOff val="80000"/>
                </a:schemeClr>
              </a:solidFill>
              <a:latin typeface="Garamond" panose="02020404030301010803" pitchFamily="18" charset="0"/>
            </a:endParaRPr>
          </a:p>
          <a:p>
            <a:r>
              <a:rPr lang="ru-RU" dirty="0">
                <a:solidFill>
                  <a:schemeClr val="accent2">
                    <a:lumMod val="20000"/>
                    <a:lumOff val="80000"/>
                  </a:schemeClr>
                </a:solidFill>
                <a:latin typeface="Garamond" panose="02020404030301010803" pitchFamily="18" charset="0"/>
              </a:rPr>
              <a:t>Я ж мать! (о женщине, зацикленной на ребенке и материнстве).</a:t>
            </a:r>
          </a:p>
          <a:p>
            <a:endParaRPr lang="ru-RU" dirty="0">
              <a:solidFill>
                <a:schemeClr val="accent2">
                  <a:lumMod val="20000"/>
                  <a:lumOff val="80000"/>
                </a:schemeClr>
              </a:solidFill>
              <a:latin typeface="Garamond" panose="02020404030301010803" pitchFamily="18" charset="0"/>
            </a:endParaRPr>
          </a:p>
          <a:p>
            <a:r>
              <a:rPr lang="ru-RU" dirty="0">
                <a:solidFill>
                  <a:schemeClr val="accent2">
                    <a:lumMod val="20000"/>
                    <a:lumOff val="80000"/>
                  </a:schemeClr>
                </a:solidFill>
                <a:latin typeface="Garamond" panose="02020404030301010803" pitchFamily="18" charset="0"/>
              </a:rPr>
              <a:t>А мне фиолетово (все равно, безразлично).</a:t>
            </a:r>
          </a:p>
        </p:txBody>
      </p:sp>
    </p:spTree>
    <p:extLst>
      <p:ext uri="{BB962C8B-B14F-4D97-AF65-F5344CB8AC3E}">
        <p14:creationId xmlns:p14="http://schemas.microsoft.com/office/powerpoint/2010/main" val="78302245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" name="Заголовок 1">
            <a:extLst>
              <a:ext uri="{FF2B5EF4-FFF2-40B4-BE49-F238E27FC236}">
                <a16:creationId xmlns:a16="http://schemas.microsoft.com/office/drawing/2014/main" id="{49DD4872-5C46-4C8C-AA8A-7FEB2C48A4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2330" y="33912"/>
            <a:ext cx="10515600" cy="1325563"/>
          </a:xfrm>
        </p:spPr>
        <p:txBody>
          <a:bodyPr/>
          <a:lstStyle/>
          <a:p>
            <a:pPr algn="ctr"/>
            <a:r>
              <a:rPr lang="ru-RU" dirty="0">
                <a:solidFill>
                  <a:schemeClr val="accent2">
                    <a:lumMod val="20000"/>
                    <a:lumOff val="80000"/>
                  </a:schemeClr>
                </a:solidFill>
                <a:latin typeface="FoglihtenNo06" panose="00000600000000000000" pitchFamily="50" charset="0"/>
                <a:ea typeface="FoglihtenNo06" panose="00000600000000000000" pitchFamily="50" charset="0"/>
              </a:rPr>
              <a:t>Современные фразеологизмы</a:t>
            </a: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7EDD71C9-0B20-4875-AF8E-751720831D01}"/>
              </a:ext>
            </a:extLst>
          </p:cNvPr>
          <p:cNvSpPr/>
          <p:nvPr/>
        </p:nvSpPr>
        <p:spPr>
          <a:xfrm>
            <a:off x="424070" y="1305341"/>
            <a:ext cx="5227983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chemeClr val="accent2">
                    <a:lumMod val="20000"/>
                    <a:lumOff val="80000"/>
                  </a:schemeClr>
                </a:solidFill>
                <a:latin typeface="Garamond" panose="02020404030301010803" pitchFamily="18" charset="0"/>
              </a:rPr>
              <a:t>Богатые тоже плачут (о проблемах в обеспеченных семьях).</a:t>
            </a:r>
          </a:p>
          <a:p>
            <a:endParaRPr lang="ru-RU" dirty="0">
              <a:solidFill>
                <a:schemeClr val="accent2">
                  <a:lumMod val="20000"/>
                  <a:lumOff val="80000"/>
                </a:schemeClr>
              </a:solidFill>
              <a:latin typeface="Garamond" panose="02020404030301010803" pitchFamily="18" charset="0"/>
            </a:endParaRPr>
          </a:p>
          <a:p>
            <a:r>
              <a:rPr lang="ru-RU" dirty="0">
                <a:solidFill>
                  <a:schemeClr val="accent2">
                    <a:lumMod val="20000"/>
                    <a:lumOff val="80000"/>
                  </a:schemeClr>
                </a:solidFill>
                <a:latin typeface="Garamond" panose="02020404030301010803" pitchFamily="18" charset="0"/>
              </a:rPr>
              <a:t>Хотели как лучше, а получилось как всегда (неудачный результат того, что делалось с благими намерениями).</a:t>
            </a:r>
          </a:p>
          <a:p>
            <a:endParaRPr lang="ru-RU" dirty="0">
              <a:solidFill>
                <a:schemeClr val="accent2">
                  <a:lumMod val="20000"/>
                  <a:lumOff val="80000"/>
                </a:schemeClr>
              </a:solidFill>
              <a:latin typeface="Garamond" panose="02020404030301010803" pitchFamily="18" charset="0"/>
            </a:endParaRPr>
          </a:p>
          <a:p>
            <a:r>
              <a:rPr lang="ru-RU" dirty="0">
                <a:solidFill>
                  <a:schemeClr val="accent2">
                    <a:lumMod val="20000"/>
                    <a:lumOff val="80000"/>
                  </a:schemeClr>
                </a:solidFill>
                <a:latin typeface="Garamond" panose="02020404030301010803" pitchFamily="18" charset="0"/>
              </a:rPr>
              <a:t>Респект и уважуха (высокая оценка чего-либо).</a:t>
            </a:r>
          </a:p>
          <a:p>
            <a:endParaRPr lang="ru-RU" dirty="0">
              <a:solidFill>
                <a:schemeClr val="accent2">
                  <a:lumMod val="20000"/>
                  <a:lumOff val="80000"/>
                </a:schemeClr>
              </a:solidFill>
              <a:latin typeface="Garamond" panose="02020404030301010803" pitchFamily="18" charset="0"/>
            </a:endParaRPr>
          </a:p>
          <a:p>
            <a:r>
              <a:rPr lang="ru-RU" dirty="0">
                <a:solidFill>
                  <a:schemeClr val="accent2">
                    <a:lumMod val="20000"/>
                    <a:lumOff val="80000"/>
                  </a:schemeClr>
                </a:solidFill>
                <a:latin typeface="Garamond" panose="02020404030301010803" pitchFamily="18" charset="0"/>
              </a:rPr>
              <a:t>Порвать как Тузик грелку (расправиться с чем-то/кем-то, чаще всего — угроза).</a:t>
            </a:r>
          </a:p>
          <a:p>
            <a:endParaRPr lang="ru-RU" dirty="0">
              <a:solidFill>
                <a:schemeClr val="accent2">
                  <a:lumMod val="20000"/>
                  <a:lumOff val="80000"/>
                </a:schemeClr>
              </a:solidFill>
              <a:latin typeface="Garamond" panose="02020404030301010803" pitchFamily="18" charset="0"/>
            </a:endParaRPr>
          </a:p>
          <a:p>
            <a:r>
              <a:rPr lang="ru-RU" dirty="0">
                <a:solidFill>
                  <a:schemeClr val="accent2">
                    <a:lumMod val="20000"/>
                    <a:lumOff val="80000"/>
                  </a:schemeClr>
                </a:solidFill>
                <a:latin typeface="Garamond" panose="02020404030301010803" pitchFamily="18" charset="0"/>
              </a:rPr>
              <a:t>Опуститься ниже плинтуса (потерять свое достоинство).</a:t>
            </a:r>
          </a:p>
          <a:p>
            <a:endParaRPr lang="ru-RU" dirty="0"/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5553AEE0-F969-4A3D-B3BF-F5ADB9FAD06A}"/>
              </a:ext>
            </a:extLst>
          </p:cNvPr>
          <p:cNvSpPr/>
          <p:nvPr/>
        </p:nvSpPr>
        <p:spPr>
          <a:xfrm>
            <a:off x="6732105" y="1359475"/>
            <a:ext cx="4518991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chemeClr val="accent2">
                    <a:lumMod val="20000"/>
                    <a:lumOff val="80000"/>
                  </a:schemeClr>
                </a:solidFill>
                <a:latin typeface="Garamond" panose="02020404030301010803" pitchFamily="18" charset="0"/>
              </a:rPr>
              <a:t>Пахать как раб на галерах (усердно работать, не отдыхая).</a:t>
            </a:r>
          </a:p>
          <a:p>
            <a:endParaRPr lang="ru-RU" dirty="0">
              <a:solidFill>
                <a:schemeClr val="accent2">
                  <a:lumMod val="20000"/>
                  <a:lumOff val="80000"/>
                </a:schemeClr>
              </a:solidFill>
              <a:latin typeface="Garamond" panose="02020404030301010803" pitchFamily="18" charset="0"/>
            </a:endParaRPr>
          </a:p>
          <a:p>
            <a:r>
              <a:rPr lang="ru-RU" dirty="0">
                <a:solidFill>
                  <a:schemeClr val="accent2">
                    <a:lumMod val="20000"/>
                    <a:lumOff val="80000"/>
                  </a:schemeClr>
                </a:solidFill>
                <a:latin typeface="Garamond" panose="02020404030301010803" pitchFamily="18" charset="0"/>
              </a:rPr>
              <a:t>Злые вы, уйду я от вас (выражение обиды).</a:t>
            </a:r>
          </a:p>
          <a:p>
            <a:endParaRPr lang="ru-RU" dirty="0">
              <a:solidFill>
                <a:schemeClr val="accent2">
                  <a:lumMod val="20000"/>
                  <a:lumOff val="80000"/>
                </a:schemeClr>
              </a:solidFill>
              <a:latin typeface="Garamond" panose="02020404030301010803" pitchFamily="18" charset="0"/>
            </a:endParaRPr>
          </a:p>
          <a:p>
            <a:r>
              <a:rPr lang="ru-RU" dirty="0">
                <a:solidFill>
                  <a:schemeClr val="accent2">
                    <a:lumMod val="20000"/>
                    <a:lumOff val="80000"/>
                  </a:schemeClr>
                </a:solidFill>
                <a:latin typeface="Garamond" panose="02020404030301010803" pitchFamily="18" charset="0"/>
              </a:rPr>
              <a:t>Сечет тему (понимает в чем-то).</a:t>
            </a:r>
          </a:p>
          <a:p>
            <a:endParaRPr lang="ru-RU" dirty="0">
              <a:solidFill>
                <a:schemeClr val="accent2">
                  <a:lumMod val="20000"/>
                  <a:lumOff val="80000"/>
                </a:schemeClr>
              </a:solidFill>
              <a:latin typeface="Garamond" panose="02020404030301010803" pitchFamily="18" charset="0"/>
            </a:endParaRPr>
          </a:p>
          <a:p>
            <a:r>
              <a:rPr lang="ru-RU" dirty="0">
                <a:solidFill>
                  <a:schemeClr val="accent2">
                    <a:lumMod val="20000"/>
                    <a:lumOff val="80000"/>
                  </a:schemeClr>
                </a:solidFill>
                <a:latin typeface="Garamond" panose="02020404030301010803" pitchFamily="18" charset="0"/>
              </a:rPr>
              <a:t>Раскатать губу (рассчитывать на что-то труднодоступное).</a:t>
            </a:r>
          </a:p>
          <a:p>
            <a:endParaRPr lang="ru-RU" dirty="0">
              <a:solidFill>
                <a:schemeClr val="accent2">
                  <a:lumMod val="20000"/>
                  <a:lumOff val="80000"/>
                </a:schemeClr>
              </a:solidFill>
              <a:latin typeface="Garamond" panose="02020404030301010803" pitchFamily="18" charset="0"/>
            </a:endParaRPr>
          </a:p>
          <a:p>
            <a:r>
              <a:rPr lang="ru-RU" dirty="0">
                <a:solidFill>
                  <a:schemeClr val="accent2">
                    <a:lumMod val="20000"/>
                    <a:lumOff val="80000"/>
                  </a:schemeClr>
                </a:solidFill>
                <a:latin typeface="Garamond" panose="02020404030301010803" pitchFamily="18" charset="0"/>
              </a:rPr>
              <a:t>Закатай губу (не рассчитывай на что-то).</a:t>
            </a:r>
          </a:p>
          <a:p>
            <a:endParaRPr lang="ru-RU" dirty="0">
              <a:solidFill>
                <a:schemeClr val="accent2">
                  <a:lumMod val="20000"/>
                  <a:lumOff val="80000"/>
                </a:schemeClr>
              </a:solidFill>
              <a:latin typeface="Garamond" panose="02020404030301010803" pitchFamily="18" charset="0"/>
            </a:endParaRPr>
          </a:p>
          <a:p>
            <a:r>
              <a:rPr lang="ru-RU" dirty="0">
                <a:solidFill>
                  <a:schemeClr val="accent2">
                    <a:lumMod val="20000"/>
                    <a:lumOff val="80000"/>
                  </a:schemeClr>
                </a:solidFill>
                <a:latin typeface="Garamond" panose="02020404030301010803" pitchFamily="18" charset="0"/>
              </a:rPr>
              <a:t>Поставить на уши (всполошить, лишить покоя).</a:t>
            </a:r>
          </a:p>
        </p:txBody>
      </p:sp>
    </p:spTree>
    <p:extLst>
      <p:ext uri="{BB962C8B-B14F-4D97-AF65-F5344CB8AC3E}">
        <p14:creationId xmlns:p14="http://schemas.microsoft.com/office/powerpoint/2010/main" val="42070755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" name="Заголовок 1">
            <a:extLst>
              <a:ext uri="{FF2B5EF4-FFF2-40B4-BE49-F238E27FC236}">
                <a16:creationId xmlns:a16="http://schemas.microsoft.com/office/drawing/2014/main" id="{49DD4872-5C46-4C8C-AA8A-7FEB2C48A4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2330" y="33912"/>
            <a:ext cx="10515600" cy="1325563"/>
          </a:xfrm>
        </p:spPr>
        <p:txBody>
          <a:bodyPr/>
          <a:lstStyle/>
          <a:p>
            <a:pPr algn="ctr"/>
            <a:r>
              <a:rPr lang="ru-RU" dirty="0">
                <a:solidFill>
                  <a:schemeClr val="accent2">
                    <a:lumMod val="20000"/>
                    <a:lumOff val="80000"/>
                  </a:schemeClr>
                </a:solidFill>
                <a:latin typeface="FoglihtenNo06" panose="00000600000000000000" pitchFamily="50" charset="0"/>
                <a:ea typeface="FoglihtenNo06" panose="00000600000000000000" pitchFamily="50" charset="0"/>
              </a:rPr>
              <a:t>Современные фразеологизмы</a:t>
            </a: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7EDD71C9-0B20-4875-AF8E-751720831D01}"/>
              </a:ext>
            </a:extLst>
          </p:cNvPr>
          <p:cNvSpPr/>
          <p:nvPr/>
        </p:nvSpPr>
        <p:spPr>
          <a:xfrm>
            <a:off x="940906" y="1268004"/>
            <a:ext cx="4518990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chemeClr val="accent2">
                    <a:lumMod val="20000"/>
                    <a:lumOff val="80000"/>
                  </a:schemeClr>
                </a:solidFill>
                <a:latin typeface="Garamond" panose="02020404030301010803" pitchFamily="18" charset="0"/>
              </a:rPr>
              <a:t>Белый и пушистый (ироничное выражение о чьей-то невинности).</a:t>
            </a:r>
          </a:p>
          <a:p>
            <a:endParaRPr lang="ru-RU" dirty="0">
              <a:solidFill>
                <a:schemeClr val="accent2">
                  <a:lumMod val="20000"/>
                  <a:lumOff val="80000"/>
                </a:schemeClr>
              </a:solidFill>
              <a:latin typeface="Garamond" panose="02020404030301010803" pitchFamily="18" charset="0"/>
            </a:endParaRPr>
          </a:p>
          <a:p>
            <a:r>
              <a:rPr lang="ru-RU" dirty="0">
                <a:solidFill>
                  <a:schemeClr val="accent2">
                    <a:lumMod val="20000"/>
                    <a:lumOff val="80000"/>
                  </a:schemeClr>
                </a:solidFill>
                <a:latin typeface="Garamond" panose="02020404030301010803" pitchFamily="18" charset="0"/>
              </a:rPr>
              <a:t>Как всё запущено! (удручающая обстановка, безнадега).</a:t>
            </a:r>
          </a:p>
          <a:p>
            <a:endParaRPr lang="ru-RU" dirty="0">
              <a:solidFill>
                <a:schemeClr val="accent2">
                  <a:lumMod val="20000"/>
                  <a:lumOff val="80000"/>
                </a:schemeClr>
              </a:solidFill>
              <a:latin typeface="Garamond" panose="02020404030301010803" pitchFamily="18" charset="0"/>
            </a:endParaRPr>
          </a:p>
          <a:p>
            <a:r>
              <a:rPr lang="ru-RU" dirty="0">
                <a:solidFill>
                  <a:schemeClr val="accent2">
                    <a:lumMod val="20000"/>
                    <a:lumOff val="80000"/>
                  </a:schemeClr>
                </a:solidFill>
                <a:latin typeface="Garamond" panose="02020404030301010803" pitchFamily="18" charset="0"/>
              </a:rPr>
              <a:t>Не парься! (не переживай).</a:t>
            </a:r>
          </a:p>
          <a:p>
            <a:endParaRPr lang="ru-RU" dirty="0">
              <a:solidFill>
                <a:schemeClr val="accent2">
                  <a:lumMod val="20000"/>
                  <a:lumOff val="80000"/>
                </a:schemeClr>
              </a:solidFill>
              <a:latin typeface="Garamond" panose="02020404030301010803" pitchFamily="18" charset="0"/>
            </a:endParaRPr>
          </a:p>
          <a:p>
            <a:r>
              <a:rPr lang="ru-RU" dirty="0">
                <a:solidFill>
                  <a:schemeClr val="accent2">
                    <a:lumMod val="20000"/>
                    <a:lumOff val="80000"/>
                  </a:schemeClr>
                </a:solidFill>
                <a:latin typeface="Garamond" panose="02020404030301010803" pitchFamily="18" charset="0"/>
              </a:rPr>
              <a:t>Богатенький Буратино (состоятельный человек).</a:t>
            </a:r>
          </a:p>
          <a:p>
            <a:endParaRPr lang="ru-RU" dirty="0">
              <a:solidFill>
                <a:schemeClr val="accent2">
                  <a:lumMod val="20000"/>
                  <a:lumOff val="80000"/>
                </a:schemeClr>
              </a:solidFill>
              <a:latin typeface="Garamond" panose="02020404030301010803" pitchFamily="18" charset="0"/>
            </a:endParaRPr>
          </a:p>
          <a:p>
            <a:r>
              <a:rPr lang="ru-RU" dirty="0">
                <a:solidFill>
                  <a:schemeClr val="accent2">
                    <a:lumMod val="20000"/>
                    <a:lumOff val="80000"/>
                  </a:schemeClr>
                </a:solidFill>
                <a:latin typeface="Garamond" panose="02020404030301010803" pitchFamily="18" charset="0"/>
              </a:rPr>
              <a:t>Айл би </a:t>
            </a:r>
            <a:r>
              <a:rPr lang="ru-RU" dirty="0" err="1">
                <a:solidFill>
                  <a:schemeClr val="accent2">
                    <a:lumMod val="20000"/>
                    <a:lumOff val="80000"/>
                  </a:schemeClr>
                </a:solidFill>
                <a:latin typeface="Garamond" panose="02020404030301010803" pitchFamily="18" charset="0"/>
              </a:rPr>
              <a:t>бэк</a:t>
            </a:r>
            <a:r>
              <a:rPr lang="ru-RU" dirty="0">
                <a:solidFill>
                  <a:schemeClr val="accent2">
                    <a:lumMod val="20000"/>
                    <a:lumOff val="80000"/>
                  </a:schemeClr>
                </a:solidFill>
                <a:latin typeface="Garamond" panose="02020404030301010803" pitchFamily="18" charset="0"/>
              </a:rPr>
              <a:t> (я вернусь).</a:t>
            </a:r>
          </a:p>
          <a:p>
            <a:endParaRPr lang="ru-RU" dirty="0">
              <a:solidFill>
                <a:schemeClr val="accent2">
                  <a:lumMod val="20000"/>
                  <a:lumOff val="80000"/>
                </a:schemeClr>
              </a:solidFill>
              <a:latin typeface="Garamond" panose="02020404030301010803" pitchFamily="18" charset="0"/>
            </a:endParaRPr>
          </a:p>
          <a:p>
            <a:r>
              <a:rPr lang="ru-RU" dirty="0">
                <a:solidFill>
                  <a:schemeClr val="accent2">
                    <a:lumMod val="20000"/>
                    <a:lumOff val="80000"/>
                  </a:schemeClr>
                </a:solidFill>
                <a:latin typeface="Garamond" panose="02020404030301010803" pitchFamily="18" charset="0"/>
              </a:rPr>
              <a:t>Да на вас пахать надо! (о человеке, который уклоняется от работы или каких-то обязанностей).</a:t>
            </a:r>
          </a:p>
          <a:p>
            <a:endParaRPr lang="ru-RU" dirty="0"/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5553AEE0-F969-4A3D-B3BF-F5ADB9FAD06A}"/>
              </a:ext>
            </a:extLst>
          </p:cNvPr>
          <p:cNvSpPr/>
          <p:nvPr/>
        </p:nvSpPr>
        <p:spPr>
          <a:xfrm>
            <a:off x="6354417" y="1268004"/>
            <a:ext cx="4518991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chemeClr val="accent2">
                    <a:lumMod val="20000"/>
                    <a:lumOff val="80000"/>
                  </a:schemeClr>
                </a:solidFill>
                <a:latin typeface="Garamond" panose="02020404030301010803" pitchFamily="18" charset="0"/>
              </a:rPr>
              <a:t>Выпасть в осадок (испытать потрясение от чьих-либо слов или действий).</a:t>
            </a:r>
          </a:p>
          <a:p>
            <a:endParaRPr lang="ru-RU" dirty="0">
              <a:solidFill>
                <a:schemeClr val="accent2">
                  <a:lumMod val="20000"/>
                  <a:lumOff val="80000"/>
                </a:schemeClr>
              </a:solidFill>
              <a:latin typeface="Garamond" panose="02020404030301010803" pitchFamily="18" charset="0"/>
            </a:endParaRPr>
          </a:p>
          <a:p>
            <a:r>
              <a:rPr lang="ru-RU" dirty="0">
                <a:solidFill>
                  <a:schemeClr val="accent2">
                    <a:lumMod val="20000"/>
                    <a:lumOff val="80000"/>
                  </a:schemeClr>
                </a:solidFill>
                <a:latin typeface="Garamond" panose="02020404030301010803" pitchFamily="18" charset="0"/>
              </a:rPr>
              <a:t>Капитан очевидность (о человеке, который постоянно говорит банальности).</a:t>
            </a:r>
          </a:p>
          <a:p>
            <a:endParaRPr lang="ru-RU" dirty="0">
              <a:solidFill>
                <a:schemeClr val="accent2">
                  <a:lumMod val="20000"/>
                  <a:lumOff val="80000"/>
                </a:schemeClr>
              </a:solidFill>
              <a:latin typeface="Garamond" panose="02020404030301010803" pitchFamily="18" charset="0"/>
            </a:endParaRPr>
          </a:p>
          <a:p>
            <a:r>
              <a:rPr lang="ru-RU" dirty="0">
                <a:solidFill>
                  <a:schemeClr val="accent2">
                    <a:lumMod val="20000"/>
                    <a:lumOff val="80000"/>
                  </a:schemeClr>
                </a:solidFill>
                <a:latin typeface="Garamond" panose="02020404030301010803" pitchFamily="18" charset="0"/>
              </a:rPr>
              <a:t>Не надо ля-ля (не надо пустой болтовни).</a:t>
            </a:r>
          </a:p>
          <a:p>
            <a:endParaRPr lang="ru-RU" dirty="0">
              <a:solidFill>
                <a:schemeClr val="accent2">
                  <a:lumMod val="20000"/>
                  <a:lumOff val="80000"/>
                </a:schemeClr>
              </a:solidFill>
              <a:latin typeface="Garamond" panose="02020404030301010803" pitchFamily="18" charset="0"/>
            </a:endParaRPr>
          </a:p>
          <a:p>
            <a:r>
              <a:rPr lang="ru-RU" dirty="0">
                <a:solidFill>
                  <a:schemeClr val="accent2">
                    <a:lumMod val="20000"/>
                    <a:lumOff val="80000"/>
                  </a:schemeClr>
                </a:solidFill>
                <a:latin typeface="Garamond" panose="02020404030301010803" pitchFamily="18" charset="0"/>
              </a:rPr>
              <a:t>Не в струю (о том, что не подходит, оказывается некстати).</a:t>
            </a:r>
          </a:p>
          <a:p>
            <a:endParaRPr lang="ru-RU" dirty="0">
              <a:solidFill>
                <a:schemeClr val="accent2">
                  <a:lumMod val="20000"/>
                  <a:lumOff val="80000"/>
                </a:schemeClr>
              </a:solidFill>
              <a:latin typeface="Garamond" panose="02020404030301010803" pitchFamily="18" charset="0"/>
            </a:endParaRPr>
          </a:p>
          <a:p>
            <a:r>
              <a:rPr lang="ru-RU" dirty="0">
                <a:solidFill>
                  <a:schemeClr val="accent2">
                    <a:lumMod val="20000"/>
                    <a:lumOff val="80000"/>
                  </a:schemeClr>
                </a:solidFill>
                <a:latin typeface="Garamond" panose="02020404030301010803" pitchFamily="18" charset="0"/>
              </a:rPr>
              <a:t>Забить болт (не обращать внимания).</a:t>
            </a:r>
          </a:p>
          <a:p>
            <a:endParaRPr lang="ru-RU" dirty="0">
              <a:solidFill>
                <a:schemeClr val="accent2">
                  <a:lumMod val="20000"/>
                  <a:lumOff val="80000"/>
                </a:schemeClr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84400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AD8058A-435A-4846-8878-FD486BDD51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ru-RU" dirty="0">
                <a:solidFill>
                  <a:schemeClr val="accent2">
                    <a:lumMod val="20000"/>
                    <a:lumOff val="80000"/>
                  </a:schemeClr>
                </a:solidFill>
                <a:latin typeface="FoglihtenNo06" panose="00000600000000000000" pitchFamily="50" charset="0"/>
                <a:ea typeface="FoglihtenNo06" panose="00000600000000000000" pitchFamily="50" charset="0"/>
              </a:rPr>
              <a:t>Заимствования в русском языке</a:t>
            </a:r>
          </a:p>
        </p:txBody>
      </p:sp>
      <p:graphicFrame>
        <p:nvGraphicFramePr>
          <p:cNvPr id="3" name="Таблица 2">
            <a:extLst>
              <a:ext uri="{FF2B5EF4-FFF2-40B4-BE49-F238E27FC236}">
                <a16:creationId xmlns:a16="http://schemas.microsoft.com/office/drawing/2014/main" id="{9FCF821D-1B9A-47A8-8C2F-8AFFDDD1325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6882411"/>
              </p:ext>
            </p:extLst>
          </p:nvPr>
        </p:nvGraphicFramePr>
        <p:xfrm>
          <a:off x="964095" y="1614251"/>
          <a:ext cx="9819862" cy="4413623"/>
        </p:xfrm>
        <a:graphic>
          <a:graphicData uri="http://schemas.openxmlformats.org/drawingml/2006/table">
            <a:tbl>
              <a:tblPr/>
              <a:tblGrid>
                <a:gridCol w="1916072">
                  <a:extLst>
                    <a:ext uri="{9D8B030D-6E8A-4147-A177-3AD203B41FA5}">
                      <a16:colId xmlns:a16="http://schemas.microsoft.com/office/drawing/2014/main" val="106732682"/>
                    </a:ext>
                  </a:extLst>
                </a:gridCol>
                <a:gridCol w="2993859">
                  <a:extLst>
                    <a:ext uri="{9D8B030D-6E8A-4147-A177-3AD203B41FA5}">
                      <a16:colId xmlns:a16="http://schemas.microsoft.com/office/drawing/2014/main" val="4258296013"/>
                    </a:ext>
                  </a:extLst>
                </a:gridCol>
                <a:gridCol w="4909931">
                  <a:extLst>
                    <a:ext uri="{9D8B030D-6E8A-4147-A177-3AD203B41FA5}">
                      <a16:colId xmlns:a16="http://schemas.microsoft.com/office/drawing/2014/main" val="4088043462"/>
                    </a:ext>
                  </a:extLst>
                </a:gridCol>
              </a:tblGrid>
              <a:tr h="336972"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1" dirty="0">
                          <a:solidFill>
                            <a:schemeClr val="accent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FoglihtenNo06" panose="00000600000000000000" pitchFamily="50" charset="0"/>
                          <a:ea typeface="FoglihtenNo06" panose="00000600000000000000" pitchFamily="50" charset="0"/>
                        </a:rPr>
                        <a:t>Русское слово</a:t>
                      </a:r>
                    </a:p>
                  </a:txBody>
                  <a:tcPr marL="36627" marR="36627" marT="36627" marB="36627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1" dirty="0">
                          <a:solidFill>
                            <a:schemeClr val="accent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FoglihtenNo06" panose="00000600000000000000" pitchFamily="50" charset="0"/>
                          <a:ea typeface="FoglihtenNo06" panose="00000600000000000000" pitchFamily="50" charset="0"/>
                        </a:rPr>
                        <a:t>Английское слово</a:t>
                      </a:r>
                    </a:p>
                  </a:txBody>
                  <a:tcPr marL="36627" marR="36627" marT="36627" marB="36627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1" dirty="0">
                          <a:solidFill>
                            <a:schemeClr val="accent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FoglihtenNo06" panose="00000600000000000000" pitchFamily="50" charset="0"/>
                          <a:ea typeface="FoglihtenNo06" panose="00000600000000000000" pitchFamily="50" charset="0"/>
                        </a:rPr>
                        <a:t>Значение</a:t>
                      </a:r>
                    </a:p>
                  </a:txBody>
                  <a:tcPr marL="36627" marR="36627" marT="36627" marB="36627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2690458"/>
                  </a:ext>
                </a:extLst>
              </a:tr>
              <a:tr h="33697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>
                          <a:effectLst/>
                          <a:latin typeface="Garamond" panose="02020404030301010803" pitchFamily="18" charset="0"/>
                        </a:rPr>
                        <a:t>айвори</a:t>
                      </a:r>
                    </a:p>
                  </a:txBody>
                  <a:tcPr marL="36627" marR="36627" marT="36627" marB="3662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>
                          <a:effectLst/>
                          <a:latin typeface="Garamond" panose="02020404030301010803" pitchFamily="18" charset="0"/>
                        </a:rPr>
                        <a:t>ivory — </a:t>
                      </a:r>
                      <a:r>
                        <a:rPr lang="ru-RU" sz="1400">
                          <a:effectLst/>
                          <a:latin typeface="Garamond" panose="02020404030301010803" pitchFamily="18" charset="0"/>
                        </a:rPr>
                        <a:t>слоновая кость</a:t>
                      </a:r>
                    </a:p>
                  </a:txBody>
                  <a:tcPr marL="36627" marR="36627" marT="36627" marB="3662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dirty="0">
                          <a:effectLst/>
                          <a:latin typeface="Garamond" panose="02020404030301010803" pitchFamily="18" charset="0"/>
                        </a:rPr>
                        <a:t>Цвет слоновой кости.</a:t>
                      </a:r>
                    </a:p>
                  </a:txBody>
                  <a:tcPr marL="36627" marR="36627" marT="36627" marB="3662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9339177"/>
                  </a:ext>
                </a:extLst>
              </a:tr>
              <a:tr h="46883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>
                          <a:effectLst/>
                          <a:latin typeface="Garamond" panose="02020404030301010803" pitchFamily="18" charset="0"/>
                        </a:rPr>
                        <a:t>боди</a:t>
                      </a:r>
                    </a:p>
                  </a:txBody>
                  <a:tcPr marL="36627" marR="36627" marT="36627" marB="3662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>
                          <a:effectLst/>
                          <a:latin typeface="Garamond" panose="02020404030301010803" pitchFamily="18" charset="0"/>
                        </a:rPr>
                        <a:t>a body — </a:t>
                      </a:r>
                      <a:r>
                        <a:rPr lang="ru-RU" sz="1400">
                          <a:effectLst/>
                          <a:latin typeface="Garamond" panose="02020404030301010803" pitchFamily="18" charset="0"/>
                        </a:rPr>
                        <a:t>тело</a:t>
                      </a:r>
                    </a:p>
                  </a:txBody>
                  <a:tcPr marL="36627" marR="36627" marT="36627" marB="3662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>
                          <a:effectLst/>
                          <a:latin typeface="Garamond" panose="02020404030301010803" pitchFamily="18" charset="0"/>
                        </a:rPr>
                        <a:t>Видимо слово произошло от того, что этот вид одежды облегает именно тело.</a:t>
                      </a:r>
                    </a:p>
                  </a:txBody>
                  <a:tcPr marL="36627" marR="36627" marT="36627" marB="3662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6462824"/>
                  </a:ext>
                </a:extLst>
              </a:tr>
              <a:tr h="46883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>
                          <a:effectLst/>
                          <a:latin typeface="Garamond" panose="02020404030301010803" pitchFamily="18" charset="0"/>
                        </a:rPr>
                        <a:t>виндпруф</a:t>
                      </a:r>
                    </a:p>
                  </a:txBody>
                  <a:tcPr marL="36627" marR="36627" marT="36627" marB="3662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>
                          <a:effectLst/>
                          <a:latin typeface="Garamond" panose="02020404030301010803" pitchFamily="18" charset="0"/>
                        </a:rPr>
                        <a:t>a wind — </a:t>
                      </a:r>
                      <a:r>
                        <a:rPr lang="ru-RU" sz="1400">
                          <a:effectLst/>
                          <a:latin typeface="Garamond" panose="02020404030301010803" pitchFamily="18" charset="0"/>
                        </a:rPr>
                        <a:t>ветер; </a:t>
                      </a:r>
                      <a:r>
                        <a:rPr lang="en-US" sz="1400">
                          <a:effectLst/>
                          <a:latin typeface="Garamond" panose="02020404030301010803" pitchFamily="18" charset="0"/>
                        </a:rPr>
                        <a:t>proof — </a:t>
                      </a:r>
                      <a:r>
                        <a:rPr lang="ru-RU" sz="1400">
                          <a:effectLst/>
                          <a:latin typeface="Garamond" panose="02020404030301010803" pitchFamily="18" charset="0"/>
                        </a:rPr>
                        <a:t>непроницаемый</a:t>
                      </a:r>
                    </a:p>
                  </a:txBody>
                  <a:tcPr marL="36627" marR="36627" marT="36627" marB="3662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>
                          <a:effectLst/>
                          <a:latin typeface="Garamond" panose="02020404030301010803" pitchFamily="18" charset="0"/>
                        </a:rPr>
                        <a:t>Ветронепродуваемая одежда, обычно куртка.</a:t>
                      </a:r>
                    </a:p>
                  </a:txBody>
                  <a:tcPr marL="36627" marR="36627" marT="36627" marB="3662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2707526"/>
                  </a:ext>
                </a:extLst>
              </a:tr>
              <a:tr h="73254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>
                          <a:effectLst/>
                          <a:latin typeface="Garamond" panose="02020404030301010803" pitchFamily="18" charset="0"/>
                        </a:rPr>
                        <a:t>джинсы</a:t>
                      </a:r>
                    </a:p>
                  </a:txBody>
                  <a:tcPr marL="36627" marR="36627" marT="36627" marB="3662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>
                          <a:effectLst/>
                          <a:latin typeface="Garamond" panose="02020404030301010803" pitchFamily="18" charset="0"/>
                        </a:rPr>
                        <a:t>jeans — брюки, сшитые из плотной хлопковой ткани (деним)</a:t>
                      </a:r>
                    </a:p>
                  </a:txBody>
                  <a:tcPr marL="36627" marR="36627" marT="36627" marB="3662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>
                          <a:effectLst/>
                          <a:latin typeface="Garamond" panose="02020404030301010803" pitchFamily="18" charset="0"/>
                        </a:rPr>
                        <a:t>Когда-то были одеждой золотоискателей, а сегодня находят место в гардеробе практически каждого человека.</a:t>
                      </a:r>
                    </a:p>
                  </a:txBody>
                  <a:tcPr marL="36627" marR="36627" marT="36627" marB="3662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7760653"/>
                  </a:ext>
                </a:extLst>
              </a:tr>
              <a:tr h="46883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>
                          <a:effectLst/>
                          <a:latin typeface="Garamond" panose="02020404030301010803" pitchFamily="18" charset="0"/>
                        </a:rPr>
                        <a:t>клатч</a:t>
                      </a:r>
                    </a:p>
                  </a:txBody>
                  <a:tcPr marL="36627" marR="36627" marT="36627" marB="3662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dirty="0" err="1">
                          <a:effectLst/>
                          <a:latin typeface="Garamond" panose="02020404030301010803" pitchFamily="18" charset="0"/>
                        </a:rPr>
                        <a:t>to</a:t>
                      </a:r>
                      <a:r>
                        <a:rPr lang="ru-RU" sz="1400" dirty="0">
                          <a:effectLst/>
                          <a:latin typeface="Garamond" panose="02020404030301010803" pitchFamily="18" charset="0"/>
                        </a:rPr>
                        <a:t> </a:t>
                      </a:r>
                      <a:r>
                        <a:rPr lang="ru-RU" sz="1400" dirty="0" err="1">
                          <a:effectLst/>
                          <a:latin typeface="Garamond" panose="02020404030301010803" pitchFamily="18" charset="0"/>
                        </a:rPr>
                        <a:t>clutch</a:t>
                      </a:r>
                      <a:r>
                        <a:rPr lang="ru-RU" sz="1400" dirty="0">
                          <a:effectLst/>
                          <a:latin typeface="Garamond" panose="02020404030301010803" pitchFamily="18" charset="0"/>
                        </a:rPr>
                        <a:t> — схватить, стиснуть, сжать</a:t>
                      </a:r>
                    </a:p>
                  </a:txBody>
                  <a:tcPr marL="36627" marR="36627" marT="36627" marB="3662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>
                          <a:effectLst/>
                          <a:latin typeface="Garamond" panose="02020404030301010803" pitchFamily="18" charset="0"/>
                        </a:rPr>
                        <a:t>Маленькая дамская сумочка, которую сжимают в руках.</a:t>
                      </a:r>
                    </a:p>
                  </a:txBody>
                  <a:tcPr marL="36627" marR="36627" marT="36627" marB="3662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5897102"/>
                  </a:ext>
                </a:extLst>
              </a:tr>
              <a:tr h="46883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>
                          <a:effectLst/>
                          <a:latin typeface="Garamond" panose="02020404030301010803" pitchFamily="18" charset="0"/>
                        </a:rPr>
                        <a:t>леггинсы/легинсы</a:t>
                      </a:r>
                    </a:p>
                  </a:txBody>
                  <a:tcPr marL="36627" marR="36627" marT="36627" marB="3662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>
                          <a:effectLst/>
                          <a:latin typeface="Garamond" panose="02020404030301010803" pitchFamily="18" charset="0"/>
                        </a:rPr>
                        <a:t>leggings — </a:t>
                      </a:r>
                      <a:r>
                        <a:rPr lang="ru-RU" sz="1400">
                          <a:effectLst/>
                          <a:latin typeface="Garamond" panose="02020404030301010803" pitchFamily="18" charset="0"/>
                        </a:rPr>
                        <a:t>гетры, гамаши; </a:t>
                      </a:r>
                      <a:r>
                        <a:rPr lang="en-US" sz="1400">
                          <a:effectLst/>
                          <a:latin typeface="Garamond" panose="02020404030301010803" pitchFamily="18" charset="0"/>
                        </a:rPr>
                        <a:t>a leg — </a:t>
                      </a:r>
                      <a:r>
                        <a:rPr lang="ru-RU" sz="1400">
                          <a:effectLst/>
                          <a:latin typeface="Garamond" panose="02020404030301010803" pitchFamily="18" charset="0"/>
                        </a:rPr>
                        <a:t>нога</a:t>
                      </a:r>
                    </a:p>
                  </a:txBody>
                  <a:tcPr marL="36627" marR="36627" marT="36627" marB="3662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dirty="0">
                          <a:effectLst/>
                          <a:latin typeface="Garamond" panose="02020404030301010803" pitchFamily="18" charset="0"/>
                        </a:rPr>
                        <a:t>Модные гламурные гамаши сейчас называют легинсами</a:t>
                      </a:r>
                    </a:p>
                  </a:txBody>
                  <a:tcPr marL="36627" marR="36627" marT="36627" marB="3662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852703"/>
                  </a:ext>
                </a:extLst>
              </a:tr>
              <a:tr h="46883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>
                          <a:effectLst/>
                          <a:latin typeface="Garamond" panose="02020404030301010803" pitchFamily="18" charset="0"/>
                        </a:rPr>
                        <a:t>лонгслив</a:t>
                      </a:r>
                    </a:p>
                  </a:txBody>
                  <a:tcPr marL="36627" marR="36627" marT="36627" marB="3662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>
                          <a:effectLst/>
                          <a:latin typeface="Garamond" panose="02020404030301010803" pitchFamily="18" charset="0"/>
                        </a:rPr>
                        <a:t>long — длинный; a sleeve — рукав</a:t>
                      </a:r>
                    </a:p>
                  </a:txBody>
                  <a:tcPr marL="36627" marR="36627" marT="36627" marB="3662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>
                          <a:effectLst/>
                          <a:latin typeface="Garamond" panose="02020404030301010803" pitchFamily="18" charset="0"/>
                        </a:rPr>
                        <a:t>Футболка с длинными рукавами.</a:t>
                      </a:r>
                    </a:p>
                  </a:txBody>
                  <a:tcPr marL="36627" marR="36627" marT="36627" marB="3662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6687744"/>
                  </a:ext>
                </a:extLst>
              </a:tr>
              <a:tr h="60069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>
                          <a:effectLst/>
                          <a:latin typeface="Garamond" panose="02020404030301010803" pitchFamily="18" charset="0"/>
                        </a:rPr>
                        <a:t>свитер</a:t>
                      </a:r>
                    </a:p>
                  </a:txBody>
                  <a:tcPr marL="36627" marR="36627" marT="36627" marB="3662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>
                          <a:effectLst/>
                          <a:latin typeface="Garamond" panose="02020404030301010803" pitchFamily="18" charset="0"/>
                        </a:rPr>
                        <a:t>to sweat — </a:t>
                      </a:r>
                      <a:r>
                        <a:rPr lang="ru-RU" sz="1400">
                          <a:effectLst/>
                          <a:latin typeface="Garamond" panose="02020404030301010803" pitchFamily="18" charset="0"/>
                        </a:rPr>
                        <a:t>потеть</a:t>
                      </a:r>
                    </a:p>
                  </a:txBody>
                  <a:tcPr marL="36627" marR="36627" marT="36627" marB="3662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dirty="0">
                          <a:effectLst/>
                          <a:latin typeface="Garamond" panose="02020404030301010803" pitchFamily="18" charset="0"/>
                        </a:rPr>
                        <a:t>В свитере и правда бывает жарко, так что происхождение слова вполне логичное.</a:t>
                      </a:r>
                    </a:p>
                  </a:txBody>
                  <a:tcPr marL="36627" marR="36627" marT="36627" marB="3662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53996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798980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AD8058A-435A-4846-8878-FD486BDD51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ru-RU" dirty="0">
                <a:solidFill>
                  <a:schemeClr val="accent2">
                    <a:lumMod val="20000"/>
                    <a:lumOff val="80000"/>
                  </a:schemeClr>
                </a:solidFill>
                <a:latin typeface="FoglihtenNo06" panose="00000600000000000000" pitchFamily="50" charset="0"/>
                <a:ea typeface="FoglihtenNo06" panose="00000600000000000000" pitchFamily="50" charset="0"/>
              </a:rPr>
              <a:t>Заимствования в русском языке</a:t>
            </a:r>
          </a:p>
        </p:txBody>
      </p:sp>
      <p:graphicFrame>
        <p:nvGraphicFramePr>
          <p:cNvPr id="3" name="Таблица 2">
            <a:extLst>
              <a:ext uri="{FF2B5EF4-FFF2-40B4-BE49-F238E27FC236}">
                <a16:creationId xmlns:a16="http://schemas.microsoft.com/office/drawing/2014/main" id="{9FCF821D-1B9A-47A8-8C2F-8AFFDDD1325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1346089"/>
              </p:ext>
            </p:extLst>
          </p:nvPr>
        </p:nvGraphicFramePr>
        <p:xfrm>
          <a:off x="535057" y="1115029"/>
          <a:ext cx="11121886" cy="5346294"/>
        </p:xfrm>
        <a:graphic>
          <a:graphicData uri="http://schemas.openxmlformats.org/drawingml/2006/table">
            <a:tbl>
              <a:tblPr/>
              <a:tblGrid>
                <a:gridCol w="2170126">
                  <a:extLst>
                    <a:ext uri="{9D8B030D-6E8A-4147-A177-3AD203B41FA5}">
                      <a16:colId xmlns:a16="http://schemas.microsoft.com/office/drawing/2014/main" val="106732682"/>
                    </a:ext>
                  </a:extLst>
                </a:gridCol>
                <a:gridCol w="3390816">
                  <a:extLst>
                    <a:ext uri="{9D8B030D-6E8A-4147-A177-3AD203B41FA5}">
                      <a16:colId xmlns:a16="http://schemas.microsoft.com/office/drawing/2014/main" val="4258296013"/>
                    </a:ext>
                  </a:extLst>
                </a:gridCol>
                <a:gridCol w="5560944">
                  <a:extLst>
                    <a:ext uri="{9D8B030D-6E8A-4147-A177-3AD203B41FA5}">
                      <a16:colId xmlns:a16="http://schemas.microsoft.com/office/drawing/2014/main" val="4088043462"/>
                    </a:ext>
                  </a:extLst>
                </a:gridCol>
              </a:tblGrid>
              <a:tr h="291772"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1" dirty="0">
                          <a:solidFill>
                            <a:schemeClr val="accent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FoglihtenNo06" panose="00000600000000000000" pitchFamily="50" charset="0"/>
                          <a:ea typeface="FoglihtenNo06" panose="00000600000000000000" pitchFamily="50" charset="0"/>
                        </a:rPr>
                        <a:t>Русское слово</a:t>
                      </a:r>
                    </a:p>
                  </a:txBody>
                  <a:tcPr marL="36627" marR="36627" marT="36627" marB="36627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1" dirty="0">
                          <a:solidFill>
                            <a:schemeClr val="accent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FoglihtenNo06" panose="00000600000000000000" pitchFamily="50" charset="0"/>
                          <a:ea typeface="FoglihtenNo06" panose="00000600000000000000" pitchFamily="50" charset="0"/>
                        </a:rPr>
                        <a:t>Английское слово</a:t>
                      </a:r>
                    </a:p>
                  </a:txBody>
                  <a:tcPr marL="36627" marR="36627" marT="36627" marB="36627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1" dirty="0">
                          <a:solidFill>
                            <a:schemeClr val="accent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FoglihtenNo06" panose="00000600000000000000" pitchFamily="50" charset="0"/>
                          <a:ea typeface="FoglihtenNo06" panose="00000600000000000000" pitchFamily="50" charset="0"/>
                        </a:rPr>
                        <a:t>Значение</a:t>
                      </a:r>
                    </a:p>
                  </a:txBody>
                  <a:tcPr marL="36627" marR="36627" marT="36627" marB="36627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2690458"/>
                  </a:ext>
                </a:extLst>
              </a:tr>
              <a:tr h="2005041">
                <a:tc>
                  <a:txBody>
                    <a:bodyPr/>
                    <a:lstStyle/>
                    <a:p>
                      <a:pPr algn="l" fontAlgn="ctr"/>
                      <a:r>
                        <a:rPr lang="ru-RU" dirty="0">
                          <a:effectLst/>
                          <a:latin typeface="Garamond" panose="02020404030301010803" pitchFamily="18" charset="0"/>
                        </a:rPr>
                        <a:t>смокинг</a:t>
                      </a:r>
                    </a:p>
                  </a:txBody>
                  <a:tcPr marL="76200" marR="76200" marT="7620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>
                          <a:effectLst/>
                          <a:latin typeface="Garamond" panose="02020404030301010803" pitchFamily="18" charset="0"/>
                        </a:rPr>
                        <a:t>a smoking jacket — «пиджак, в котором курят»</a:t>
                      </a:r>
                    </a:p>
                  </a:txBody>
                  <a:tcPr marL="76200" marR="76200" marT="7620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>
                          <a:effectLst/>
                          <a:latin typeface="Garamond" panose="02020404030301010803" pitchFamily="18" charset="0"/>
                        </a:rPr>
                        <a:t>У этого слова интересное происхождение. Раньше «пиджаки, в которых курят» были домашней одеждой. Когда джентльмен собирался покурить, он надевал плотный пиджак (a smoking jacket), который призван был защитить его одежду от запаха дыма и падающего пепла. Кстати, по-английски смокинг — это a tuxedo или a dinner jacket, а smoking — это «курение».</a:t>
                      </a:r>
                    </a:p>
                  </a:txBody>
                  <a:tcPr marL="76200" marR="76200" marT="7620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9339177"/>
                  </a:ext>
                </a:extLst>
              </a:tr>
              <a:tr h="967186">
                <a:tc>
                  <a:txBody>
                    <a:bodyPr/>
                    <a:lstStyle/>
                    <a:p>
                      <a:pPr algn="l" fontAlgn="ctr"/>
                      <a:r>
                        <a:rPr lang="ru-RU">
                          <a:effectLst/>
                          <a:latin typeface="Garamond" panose="02020404030301010803" pitchFamily="18" charset="0"/>
                        </a:rPr>
                        <a:t>стретч</a:t>
                      </a:r>
                    </a:p>
                  </a:txBody>
                  <a:tcPr marL="76200" marR="76200" marT="7620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>
                          <a:effectLst/>
                          <a:latin typeface="Garamond" panose="02020404030301010803" pitchFamily="18" charset="0"/>
                        </a:rPr>
                        <a:t>to stretch — </a:t>
                      </a:r>
                      <a:r>
                        <a:rPr lang="ru-RU">
                          <a:effectLst/>
                          <a:latin typeface="Garamond" panose="02020404030301010803" pitchFamily="18" charset="0"/>
                        </a:rPr>
                        <a:t>растягиваться</a:t>
                      </a:r>
                    </a:p>
                  </a:txBody>
                  <a:tcPr marL="76200" marR="76200" marT="7620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>
                          <a:effectLst/>
                          <a:latin typeface="Garamond" panose="02020404030301010803" pitchFamily="18" charset="0"/>
                        </a:rPr>
                        <a:t>Так называют эластичные ткани, которые хорошо тянутся. В русском языке распространено и неправильное произношение этого слова — стрейч.</a:t>
                      </a:r>
                    </a:p>
                  </a:txBody>
                  <a:tcPr marL="76200" marR="76200" marT="7620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6462824"/>
                  </a:ext>
                </a:extLst>
              </a:tr>
              <a:tr h="392644">
                <a:tc>
                  <a:txBody>
                    <a:bodyPr/>
                    <a:lstStyle/>
                    <a:p>
                      <a:pPr algn="l" fontAlgn="ctr"/>
                      <a:r>
                        <a:rPr lang="ru-RU">
                          <a:effectLst/>
                          <a:latin typeface="Garamond" panose="02020404030301010803" pitchFamily="18" charset="0"/>
                        </a:rPr>
                        <a:t>хилисы</a:t>
                      </a:r>
                    </a:p>
                  </a:txBody>
                  <a:tcPr marL="76200" marR="76200" marT="7620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>
                          <a:effectLst/>
                          <a:latin typeface="Garamond" panose="02020404030301010803" pitchFamily="18" charset="0"/>
                        </a:rPr>
                        <a:t>a heel — </a:t>
                      </a:r>
                      <a:r>
                        <a:rPr lang="ru-RU">
                          <a:effectLst/>
                          <a:latin typeface="Garamond" panose="02020404030301010803" pitchFamily="18" charset="0"/>
                        </a:rPr>
                        <a:t>пятка</a:t>
                      </a:r>
                    </a:p>
                  </a:txBody>
                  <a:tcPr marL="76200" marR="76200" marT="7620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>
                          <a:effectLst/>
                          <a:latin typeface="Garamond" panose="02020404030301010803" pitchFamily="18" charset="0"/>
                        </a:rPr>
                        <a:t>Кроссовки с колесиком на пятке.</a:t>
                      </a:r>
                    </a:p>
                  </a:txBody>
                  <a:tcPr marL="76200" marR="76200" marT="7620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2707526"/>
                  </a:ext>
                </a:extLst>
              </a:tr>
              <a:tr h="392644">
                <a:tc>
                  <a:txBody>
                    <a:bodyPr/>
                    <a:lstStyle/>
                    <a:p>
                      <a:pPr algn="l" fontAlgn="ctr"/>
                      <a:r>
                        <a:rPr lang="ru-RU">
                          <a:effectLst/>
                          <a:latin typeface="Garamond" panose="02020404030301010803" pitchFamily="18" charset="0"/>
                        </a:rPr>
                        <a:t>худи</a:t>
                      </a:r>
                    </a:p>
                  </a:txBody>
                  <a:tcPr marL="76200" marR="76200" marT="7620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>
                          <a:effectLst/>
                          <a:latin typeface="Garamond" panose="02020404030301010803" pitchFamily="18" charset="0"/>
                        </a:rPr>
                        <a:t>a hood — </a:t>
                      </a:r>
                      <a:r>
                        <a:rPr lang="ru-RU">
                          <a:effectLst/>
                          <a:latin typeface="Garamond" panose="02020404030301010803" pitchFamily="18" charset="0"/>
                        </a:rPr>
                        <a:t>капюшон</a:t>
                      </a:r>
                    </a:p>
                  </a:txBody>
                  <a:tcPr marL="76200" marR="76200" marT="7620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>
                          <a:effectLst/>
                          <a:latin typeface="Garamond" panose="02020404030301010803" pitchFamily="18" charset="0"/>
                        </a:rPr>
                        <a:t>Толстовка с капюшоном.</a:t>
                      </a:r>
                    </a:p>
                  </a:txBody>
                  <a:tcPr marL="76200" marR="76200" marT="7620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7760653"/>
                  </a:ext>
                </a:extLst>
              </a:tr>
              <a:tr h="645058">
                <a:tc>
                  <a:txBody>
                    <a:bodyPr/>
                    <a:lstStyle/>
                    <a:p>
                      <a:pPr algn="l" fontAlgn="ctr"/>
                      <a:r>
                        <a:rPr lang="ru-RU">
                          <a:effectLst/>
                          <a:latin typeface="Garamond" panose="02020404030301010803" pitchFamily="18" charset="0"/>
                        </a:rPr>
                        <a:t>шорты</a:t>
                      </a:r>
                    </a:p>
                  </a:txBody>
                  <a:tcPr marL="76200" marR="76200" marT="7620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>
                          <a:effectLst/>
                          <a:latin typeface="Garamond" panose="02020404030301010803" pitchFamily="18" charset="0"/>
                        </a:rPr>
                        <a:t>short — </a:t>
                      </a:r>
                      <a:r>
                        <a:rPr lang="ru-RU">
                          <a:effectLst/>
                          <a:latin typeface="Garamond" panose="02020404030301010803" pitchFamily="18" charset="0"/>
                        </a:rPr>
                        <a:t>короткий</a:t>
                      </a:r>
                    </a:p>
                  </a:txBody>
                  <a:tcPr marL="76200" marR="76200" marT="7620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>
                          <a:effectLst/>
                          <a:latin typeface="Garamond" panose="02020404030301010803" pitchFamily="18" charset="0"/>
                        </a:rPr>
                        <a:t>Заимствовано от английского short trousers (короткие брюки).</a:t>
                      </a:r>
                    </a:p>
                  </a:txBody>
                  <a:tcPr marL="76200" marR="76200" marT="7620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5897102"/>
                  </a:ext>
                </a:extLst>
              </a:tr>
              <a:tr h="392644">
                <a:tc>
                  <a:txBody>
                    <a:bodyPr/>
                    <a:lstStyle/>
                    <a:p>
                      <a:pPr algn="l" fontAlgn="ctr"/>
                      <a:r>
                        <a:rPr lang="ru-RU">
                          <a:effectLst/>
                          <a:latin typeface="Garamond" panose="02020404030301010803" pitchFamily="18" charset="0"/>
                        </a:rPr>
                        <a:t>шузы</a:t>
                      </a:r>
                    </a:p>
                  </a:txBody>
                  <a:tcPr marL="76200" marR="76200" marT="7620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>
                          <a:effectLst/>
                          <a:latin typeface="Garamond" panose="02020404030301010803" pitchFamily="18" charset="0"/>
                        </a:rPr>
                        <a:t>shoes — </a:t>
                      </a:r>
                      <a:r>
                        <a:rPr lang="ru-RU">
                          <a:effectLst/>
                          <a:latin typeface="Garamond" panose="02020404030301010803" pitchFamily="18" charset="0"/>
                        </a:rPr>
                        <a:t>обувь</a:t>
                      </a:r>
                    </a:p>
                  </a:txBody>
                  <a:tcPr marL="76200" marR="76200" marT="7620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dirty="0">
                          <a:effectLst/>
                          <a:latin typeface="Garamond" panose="02020404030301010803" pitchFamily="18" charset="0"/>
                        </a:rPr>
                        <a:t>Так на сленге называют обувь.</a:t>
                      </a:r>
                    </a:p>
                  </a:txBody>
                  <a:tcPr marL="76200" marR="76200" marT="7620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8527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491547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AD8058A-435A-4846-8878-FD486BDD51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ru-RU" dirty="0">
                <a:solidFill>
                  <a:schemeClr val="accent2">
                    <a:lumMod val="20000"/>
                    <a:lumOff val="80000"/>
                  </a:schemeClr>
                </a:solidFill>
                <a:latin typeface="FoglihtenNo06" panose="00000600000000000000" pitchFamily="50" charset="0"/>
                <a:ea typeface="FoglihtenNo06" panose="00000600000000000000" pitchFamily="50" charset="0"/>
              </a:rPr>
              <a:t>Заимствования в русском языке</a:t>
            </a:r>
          </a:p>
        </p:txBody>
      </p:sp>
      <p:graphicFrame>
        <p:nvGraphicFramePr>
          <p:cNvPr id="5" name="Таблица 4">
            <a:extLst>
              <a:ext uri="{FF2B5EF4-FFF2-40B4-BE49-F238E27FC236}">
                <a16:creationId xmlns:a16="http://schemas.microsoft.com/office/drawing/2014/main" id="{86D27DC0-11A2-40EC-8E7E-CEF9DE9019F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4392041"/>
              </p:ext>
            </p:extLst>
          </p:nvPr>
        </p:nvGraphicFramePr>
        <p:xfrm>
          <a:off x="1699591" y="1325563"/>
          <a:ext cx="9471991" cy="4911340"/>
        </p:xfrm>
        <a:graphic>
          <a:graphicData uri="http://schemas.openxmlformats.org/drawingml/2006/table">
            <a:tbl>
              <a:tblPr/>
              <a:tblGrid>
                <a:gridCol w="1848194">
                  <a:extLst>
                    <a:ext uri="{9D8B030D-6E8A-4147-A177-3AD203B41FA5}">
                      <a16:colId xmlns:a16="http://schemas.microsoft.com/office/drawing/2014/main" val="1084480818"/>
                    </a:ext>
                  </a:extLst>
                </a:gridCol>
                <a:gridCol w="2887801">
                  <a:extLst>
                    <a:ext uri="{9D8B030D-6E8A-4147-A177-3AD203B41FA5}">
                      <a16:colId xmlns:a16="http://schemas.microsoft.com/office/drawing/2014/main" val="439967305"/>
                    </a:ext>
                  </a:extLst>
                </a:gridCol>
                <a:gridCol w="4735996">
                  <a:extLst>
                    <a:ext uri="{9D8B030D-6E8A-4147-A177-3AD203B41FA5}">
                      <a16:colId xmlns:a16="http://schemas.microsoft.com/office/drawing/2014/main" val="8165080"/>
                    </a:ext>
                  </a:extLst>
                </a:gridCol>
              </a:tblGrid>
              <a:tr h="531344"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1" dirty="0">
                          <a:solidFill>
                            <a:schemeClr val="accent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FoglihtenNo06" panose="00000600000000000000" pitchFamily="50" charset="0"/>
                          <a:ea typeface="FoglihtenNo06" panose="00000600000000000000" pitchFamily="50" charset="0"/>
                        </a:rPr>
                        <a:t>Русское слово</a:t>
                      </a:r>
                    </a:p>
                  </a:txBody>
                  <a:tcPr marL="51802" marR="51802" marT="51802" marB="51802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1" dirty="0">
                          <a:solidFill>
                            <a:schemeClr val="accent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FoglihtenNo06" panose="00000600000000000000" pitchFamily="50" charset="0"/>
                          <a:ea typeface="FoglihtenNo06" panose="00000600000000000000" pitchFamily="50" charset="0"/>
                        </a:rPr>
                        <a:t>Английское слово</a:t>
                      </a:r>
                    </a:p>
                  </a:txBody>
                  <a:tcPr marL="51802" marR="51802" marT="51802" marB="51802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1" dirty="0">
                          <a:solidFill>
                            <a:schemeClr val="accent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FoglihtenNo06" panose="00000600000000000000" pitchFamily="50" charset="0"/>
                          <a:ea typeface="FoglihtenNo06" panose="00000600000000000000" pitchFamily="50" charset="0"/>
                        </a:rPr>
                        <a:t>Значение</a:t>
                      </a:r>
                    </a:p>
                  </a:txBody>
                  <a:tcPr marL="51802" marR="51802" marT="51802" marB="51802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5003627"/>
                  </a:ext>
                </a:extLst>
              </a:tr>
              <a:tr h="115509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>
                          <a:effectLst/>
                          <a:latin typeface="Garamond" panose="02020404030301010803" pitchFamily="18" charset="0"/>
                        </a:rPr>
                        <a:t>джем</a:t>
                      </a:r>
                    </a:p>
                  </a:txBody>
                  <a:tcPr marL="51802" marR="51802" marT="51802" marB="518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>
                          <a:effectLst/>
                          <a:latin typeface="Garamond" panose="02020404030301010803" pitchFamily="18" charset="0"/>
                        </a:rPr>
                        <a:t>to jam — </a:t>
                      </a:r>
                      <a:r>
                        <a:rPr lang="ru-RU" sz="1800">
                          <a:effectLst/>
                          <a:latin typeface="Garamond" panose="02020404030301010803" pitchFamily="18" charset="0"/>
                        </a:rPr>
                        <a:t>сжимать, давить</a:t>
                      </a:r>
                    </a:p>
                  </a:txBody>
                  <a:tcPr marL="51802" marR="51802" marT="51802" marB="518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>
                          <a:effectLst/>
                          <a:latin typeface="Garamond" panose="02020404030301010803" pitchFamily="18" charset="0"/>
                        </a:rPr>
                        <a:t>Аналог нашего варенья, только фрукты давят, смешивают, чтобы у блюда была желеобразная консистенция.</a:t>
                      </a:r>
                    </a:p>
                  </a:txBody>
                  <a:tcPr marL="51802" marR="51802" marT="51802" marB="518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7254682"/>
                  </a:ext>
                </a:extLst>
              </a:tr>
              <a:tr h="73926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>
                          <a:effectLst/>
                          <a:latin typeface="Garamond" panose="02020404030301010803" pitchFamily="18" charset="0"/>
                        </a:rPr>
                        <a:t>крамбл</a:t>
                      </a:r>
                    </a:p>
                  </a:txBody>
                  <a:tcPr marL="51802" marR="51802" marT="51802" marB="518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>
                          <a:effectLst/>
                          <a:latin typeface="Garamond" panose="02020404030301010803" pitchFamily="18" charset="0"/>
                        </a:rPr>
                        <a:t>to crumble — </a:t>
                      </a:r>
                      <a:r>
                        <a:rPr lang="ru-RU" sz="1800">
                          <a:effectLst/>
                          <a:latin typeface="Garamond" panose="02020404030301010803" pitchFamily="18" charset="0"/>
                        </a:rPr>
                        <a:t>крошить</a:t>
                      </a:r>
                    </a:p>
                  </a:txBody>
                  <a:tcPr marL="51802" marR="51802" marT="51802" marB="518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>
                          <a:effectLst/>
                          <a:latin typeface="Garamond" panose="02020404030301010803" pitchFamily="18" charset="0"/>
                        </a:rPr>
                        <a:t>Пирог, основа которого состоит из масляно-мучной крошки.</a:t>
                      </a:r>
                    </a:p>
                  </a:txBody>
                  <a:tcPr marL="51802" marR="51802" marT="51802" marB="518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1303213"/>
                  </a:ext>
                </a:extLst>
              </a:tr>
              <a:tr h="53134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>
                          <a:effectLst/>
                          <a:latin typeface="Garamond" panose="02020404030301010803" pitchFamily="18" charset="0"/>
                        </a:rPr>
                        <a:t>крекер</a:t>
                      </a:r>
                    </a:p>
                  </a:txBody>
                  <a:tcPr marL="51802" marR="51802" marT="51802" marB="518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>
                          <a:effectLst/>
                          <a:latin typeface="Garamond" panose="02020404030301010803" pitchFamily="18" charset="0"/>
                        </a:rPr>
                        <a:t>to crack — </a:t>
                      </a:r>
                      <a:r>
                        <a:rPr lang="ru-RU" sz="1800">
                          <a:effectLst/>
                          <a:latin typeface="Garamond" panose="02020404030301010803" pitchFamily="18" charset="0"/>
                        </a:rPr>
                        <a:t>ломать</a:t>
                      </a:r>
                    </a:p>
                  </a:txBody>
                  <a:tcPr marL="51802" marR="51802" marT="51802" marB="518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>
                          <a:effectLst/>
                          <a:latin typeface="Garamond" panose="02020404030301010803" pitchFamily="18" charset="0"/>
                        </a:rPr>
                        <a:t>Хрустящее печенье, которое легко ломается.</a:t>
                      </a:r>
                    </a:p>
                  </a:txBody>
                  <a:tcPr marL="51802" marR="51802" marT="51802" marB="518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5564725"/>
                  </a:ext>
                </a:extLst>
              </a:tr>
              <a:tr h="115509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>
                          <a:effectLst/>
                          <a:latin typeface="Garamond" panose="02020404030301010803" pitchFamily="18" charset="0"/>
                        </a:rPr>
                        <a:t>панкейк</a:t>
                      </a:r>
                    </a:p>
                  </a:txBody>
                  <a:tcPr marL="51802" marR="51802" marT="51802" marB="518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>
                          <a:effectLst/>
                          <a:latin typeface="Garamond" panose="02020404030301010803" pitchFamily="18" charset="0"/>
                        </a:rPr>
                        <a:t>a pan — сковорода; a cake — торт, лепешка, блинчик</a:t>
                      </a:r>
                    </a:p>
                  </a:txBody>
                  <a:tcPr marL="51802" marR="51802" marT="51802" marB="518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>
                          <a:effectLst/>
                          <a:latin typeface="Garamond" panose="02020404030301010803" pitchFamily="18" charset="0"/>
                        </a:rPr>
                        <a:t>Американский вариант наших блинчиков.</a:t>
                      </a:r>
                    </a:p>
                  </a:txBody>
                  <a:tcPr marL="51802" marR="51802" marT="51802" marB="518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4197171"/>
                  </a:ext>
                </a:extLst>
              </a:tr>
              <a:tr h="73926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>
                          <a:effectLst/>
                          <a:latin typeface="Garamond" panose="02020404030301010803" pitchFamily="18" charset="0"/>
                        </a:rPr>
                        <a:t>ростбиф</a:t>
                      </a:r>
                    </a:p>
                  </a:txBody>
                  <a:tcPr marL="51802" marR="51802" marT="51802" marB="518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>
                          <a:effectLst/>
                          <a:latin typeface="Garamond" panose="02020404030301010803" pitchFamily="18" charset="0"/>
                        </a:rPr>
                        <a:t>roast — </a:t>
                      </a:r>
                      <a:r>
                        <a:rPr lang="ru-RU" sz="1800">
                          <a:effectLst/>
                          <a:latin typeface="Garamond" panose="02020404030301010803" pitchFamily="18" charset="0"/>
                        </a:rPr>
                        <a:t>жареная; </a:t>
                      </a:r>
                      <a:r>
                        <a:rPr lang="en-US" sz="1800">
                          <a:effectLst/>
                          <a:latin typeface="Garamond" panose="02020404030301010803" pitchFamily="18" charset="0"/>
                        </a:rPr>
                        <a:t>beef — </a:t>
                      </a:r>
                      <a:r>
                        <a:rPr lang="ru-RU" sz="1800">
                          <a:effectLst/>
                          <a:latin typeface="Garamond" panose="02020404030301010803" pitchFamily="18" charset="0"/>
                        </a:rPr>
                        <a:t>говядина</a:t>
                      </a:r>
                    </a:p>
                  </a:txBody>
                  <a:tcPr marL="51802" marR="51802" marT="51802" marB="518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dirty="0">
                          <a:effectLst/>
                          <a:latin typeface="Garamond" panose="02020404030301010803" pitchFamily="18" charset="0"/>
                        </a:rPr>
                        <a:t>Кусок говяжьего мяса, обычно приготовленного на гриле.</a:t>
                      </a:r>
                    </a:p>
                  </a:txBody>
                  <a:tcPr marL="51802" marR="51802" marT="51802" marB="518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960946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4295502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144</TotalTime>
  <Words>1351</Words>
  <Application>Microsoft Office PowerPoint</Application>
  <PresentationFormat>Широкоэкранный</PresentationFormat>
  <Paragraphs>248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9" baseType="lpstr">
      <vt:lpstr>Arial</vt:lpstr>
      <vt:lpstr>Calibri</vt:lpstr>
      <vt:lpstr>Calibri Light</vt:lpstr>
      <vt:lpstr>FoglihtenNo06</vt:lpstr>
      <vt:lpstr>Garamond</vt:lpstr>
      <vt:lpstr>Тема Office</vt:lpstr>
      <vt:lpstr>Современный русский язык в сленгах, неологизмах и фразеологизмах. Заимствования в современном русском языке</vt:lpstr>
      <vt:lpstr>Современный русский сленг</vt:lpstr>
      <vt:lpstr>Неологизмы</vt:lpstr>
      <vt:lpstr>Современные фразеологизмы</vt:lpstr>
      <vt:lpstr>Современные фразеологизмы</vt:lpstr>
      <vt:lpstr>Современные фразеологизмы</vt:lpstr>
      <vt:lpstr>Заимствования в русском языке</vt:lpstr>
      <vt:lpstr>Заимствования в русском языке</vt:lpstr>
      <vt:lpstr>Заимствования в русском языке</vt:lpstr>
      <vt:lpstr>Заимствования в русском языке</vt:lpstr>
      <vt:lpstr>Заимствования в русском языке</vt:lpstr>
      <vt:lpstr>Заимствования в русском языке</vt:lpstr>
      <vt:lpstr>Спасибо за внимание!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Современный русский язык в сленгах, неологизмах и фразеологизмах. Заимствования в современном русском языке</dc:title>
  <dc:creator>Анна Воробчук</dc:creator>
  <cp:lastModifiedBy>HP</cp:lastModifiedBy>
  <cp:revision>13</cp:revision>
  <dcterms:created xsi:type="dcterms:W3CDTF">2021-10-30T15:29:16Z</dcterms:created>
  <dcterms:modified xsi:type="dcterms:W3CDTF">2021-11-15T14:09:39Z</dcterms:modified>
</cp:coreProperties>
</file>