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257" r:id="rId4"/>
    <p:sldId id="306" r:id="rId5"/>
    <p:sldId id="362" r:id="rId6"/>
    <p:sldId id="365" r:id="rId7"/>
    <p:sldId id="366" r:id="rId8"/>
    <p:sldId id="367" r:id="rId9"/>
    <p:sldId id="368" r:id="rId10"/>
    <p:sldId id="370" r:id="rId11"/>
    <p:sldId id="397" r:id="rId12"/>
    <p:sldId id="398" r:id="rId13"/>
    <p:sldId id="399" r:id="rId14"/>
    <p:sldId id="402" r:id="rId15"/>
    <p:sldId id="415" r:id="rId16"/>
    <p:sldId id="416" r:id="rId17"/>
    <p:sldId id="417" r:id="rId18"/>
    <p:sldId id="403" r:id="rId19"/>
    <p:sldId id="400" r:id="rId20"/>
    <p:sldId id="369" r:id="rId21"/>
    <p:sldId id="404" r:id="rId22"/>
    <p:sldId id="405" r:id="rId23"/>
    <p:sldId id="406" r:id="rId24"/>
    <p:sldId id="407" r:id="rId25"/>
    <p:sldId id="408" r:id="rId26"/>
    <p:sldId id="409" r:id="rId27"/>
    <p:sldId id="410" r:id="rId28"/>
    <p:sldId id="411" r:id="rId29"/>
    <p:sldId id="412" r:id="rId30"/>
    <p:sldId id="413" r:id="rId31"/>
    <p:sldId id="414" r:id="rId32"/>
    <p:sldId id="418" r:id="rId33"/>
    <p:sldId id="396" r:id="rId34"/>
    <p:sldId id="419" r:id="rId35"/>
    <p:sldId id="293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E6AF00"/>
    <a:srgbClr val="00863D"/>
    <a:srgbClr val="969696"/>
    <a:srgbClr val="009242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132" d="100"/>
          <a:sy n="132" d="100"/>
        </p:scale>
        <p:origin x="941" y="10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18777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C928563C-26DB-7647-A5A8-467F0AECCA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99B3BEC-FC1B-E842-BF75-3616380359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9437C0EB-60F6-5544-8E75-86C1287A1E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18777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3413BC8D-40F9-6648-84D6-6E7C77A2E9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18777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B4E6E237-9DBF-9C4D-91EC-74D8EA2DA6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18777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IC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54850" y="2012703"/>
            <a:ext cx="40342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C6ADD8FB-6ED9-D047-81AC-902E3445C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6B29FE5E-F7A3-D541-96CA-C331CF4EDA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C29154D-92AF-A448-9A20-385FF2D8C7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FE808727-E170-924D-94F6-084A0B1D1D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650DA3F6-61D5-FC4B-8F19-64EF197B4E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494CC356-887B-6047-B812-B6EE61C72D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0D217D6C-60E9-7841-990B-552711DEF3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BC13C99E-819A-424F-B80E-CA0B13ED0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4400" y="6048000"/>
            <a:ext cx="855701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496328"/>
            <a:ext cx="8675002" cy="117158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Digitální svět: technologie, potenciál, rizika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On-line </a:t>
            </a:r>
            <a:r>
              <a:rPr lang="en-US" dirty="0" err="1"/>
              <a:t>hry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Luděk Matyska</a:t>
            </a:r>
            <a:r>
              <a:rPr lang="cs-CZ" dirty="0"/>
              <a:t>, Ludek.Matyska@muni.cz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0805DD-4042-474C-8385-6427C903DC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FE2146-07AE-43C7-8933-64E4BEF0AB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93CE0F-2D5A-4ABF-9CFD-723868B6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On-line hry – jak se platí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2AB480-E2B5-43A6-92C3-7DC020E7F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Využití výhod počítačových sítí</a:t>
            </a:r>
          </a:p>
          <a:p>
            <a:pPr lvl="1"/>
            <a:r>
              <a:rPr lang="cs-CZ" sz="1800" dirty="0"/>
              <a:t>Snadná distribuce</a:t>
            </a:r>
          </a:p>
          <a:p>
            <a:pPr lvl="1"/>
            <a:r>
              <a:rPr lang="cs-CZ" sz="1800" dirty="0"/>
              <a:t>Rychlost reakce</a:t>
            </a:r>
          </a:p>
          <a:p>
            <a:pPr lvl="2"/>
            <a:r>
              <a:rPr lang="cs-CZ" sz="1500" dirty="0"/>
              <a:t>Např. otázka oprav</a:t>
            </a:r>
          </a:p>
          <a:p>
            <a:r>
              <a:rPr lang="cs-CZ" sz="2000" dirty="0"/>
              <a:t>Přechod na licenční model</a:t>
            </a:r>
          </a:p>
          <a:p>
            <a:pPr lvl="1"/>
            <a:r>
              <a:rPr lang="cs-CZ" sz="1800" dirty="0"/>
              <a:t>Pravidelný měsíční poplatek</a:t>
            </a:r>
          </a:p>
          <a:p>
            <a:r>
              <a:rPr lang="cs-CZ" sz="2000" dirty="0"/>
              <a:t>Hry není třeba vydávat „bezchybné“</a:t>
            </a:r>
          </a:p>
          <a:p>
            <a:pPr lvl="1"/>
            <a:r>
              <a:rPr lang="cs-CZ" sz="1800" dirty="0"/>
              <a:t>Opravy a úpravy se provádí „za běhu“</a:t>
            </a:r>
          </a:p>
          <a:p>
            <a:r>
              <a:rPr lang="cs-CZ" sz="2000" dirty="0" err="1"/>
              <a:t>Freemium</a:t>
            </a:r>
            <a:r>
              <a:rPr lang="cs-CZ" sz="2000" dirty="0"/>
              <a:t> model</a:t>
            </a:r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endParaRPr lang="cs-CZ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72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6AECF8-84B9-4C05-99F4-EADF528C9F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E26A4A-9B14-41D8-8A9B-C5C4D84577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634FE4-B0B8-4BF2-A295-99450046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Freemium</a:t>
            </a:r>
            <a:r>
              <a:rPr lang="cs-CZ" dirty="0"/>
              <a:t> model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F66354-DF86-4A49-A08A-1F4B3976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Software je distribuován zdarma</a:t>
            </a:r>
          </a:p>
          <a:p>
            <a:pPr lvl="1"/>
            <a:r>
              <a:rPr lang="cs-CZ" sz="1800" dirty="0"/>
              <a:t>Již od 80. let, rozvoj s rozvojem počítačových sítí</a:t>
            </a:r>
          </a:p>
          <a:p>
            <a:r>
              <a:rPr lang="cs-CZ" sz="2000" dirty="0"/>
              <a:t>Platí se za další služby</a:t>
            </a:r>
          </a:p>
          <a:p>
            <a:pPr lvl="1"/>
            <a:r>
              <a:rPr lang="cs-CZ" sz="1800" dirty="0"/>
              <a:t>Omezené vlastnosti „free“ verze (např. jen dvoubodové hovory u Skype)</a:t>
            </a:r>
          </a:p>
          <a:p>
            <a:pPr lvl="1"/>
            <a:r>
              <a:rPr lang="cs-CZ" sz="1800" dirty="0"/>
              <a:t>Omezená kapacita (jen 15 GB volného prostoru u Google)</a:t>
            </a:r>
          </a:p>
          <a:p>
            <a:pPr lvl="1"/>
            <a:r>
              <a:rPr lang="cs-CZ" sz="1800" dirty="0"/>
              <a:t>Omezená licence (jen pro osobní využití, jen pro studenty)</a:t>
            </a:r>
          </a:p>
          <a:p>
            <a:pPr lvl="1"/>
            <a:r>
              <a:rPr lang="cs-CZ" sz="1800" dirty="0"/>
              <a:t>Omezené časové použití </a:t>
            </a:r>
          </a:p>
          <a:p>
            <a:pPr lvl="1"/>
            <a:r>
              <a:rPr lang="cs-CZ" sz="1800" dirty="0"/>
              <a:t>Omezená podpora</a:t>
            </a:r>
          </a:p>
          <a:p>
            <a:pPr lvl="1"/>
            <a:r>
              <a:rPr lang="cs-CZ" sz="1800" dirty="0"/>
              <a:t>Omezený nebo žádný přístup k on-line službám (např. jen single </a:t>
            </a:r>
            <a:r>
              <a:rPr lang="cs-CZ" sz="1800" dirty="0" err="1"/>
              <a:t>player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Případně „trial period“, po níž se vlastnosti „uzavřou“</a:t>
            </a:r>
          </a:p>
          <a:p>
            <a:r>
              <a:rPr lang="cs-CZ" sz="2000" dirty="0"/>
              <a:t>V případě počítačových her pak „</a:t>
            </a:r>
            <a:r>
              <a:rPr lang="cs-CZ" sz="2000" b="1" dirty="0"/>
              <a:t>nákupy ve hře</a:t>
            </a:r>
            <a:r>
              <a:rPr lang="cs-CZ" sz="2000" dirty="0"/>
              <a:t>“</a:t>
            </a:r>
          </a:p>
          <a:p>
            <a:pPr lvl="1"/>
            <a:r>
              <a:rPr lang="cs-CZ" sz="1800" dirty="0"/>
              <a:t>In game </a:t>
            </a:r>
            <a:r>
              <a:rPr lang="cs-CZ" sz="1800" dirty="0" err="1"/>
              <a:t>purchases</a:t>
            </a:r>
            <a:endParaRPr lang="cs-CZ" sz="1800" dirty="0"/>
          </a:p>
          <a:p>
            <a:endParaRPr lang="cs-CZ" sz="2400" dirty="0"/>
          </a:p>
          <a:p>
            <a:r>
              <a:rPr lang="cs-CZ" sz="2000" dirty="0"/>
              <a:t>End User Licence </a:t>
            </a:r>
            <a:r>
              <a:rPr lang="cs-CZ" sz="2000" dirty="0" err="1"/>
              <a:t>Agreement</a:t>
            </a:r>
            <a:r>
              <a:rPr lang="cs-CZ" sz="2000" dirty="0"/>
              <a:t> (EULA)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616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8CCA53-D63F-458C-8811-435ED652A8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9E2008-FA70-4CBD-A648-AAE696D9CA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469CF6-D1AC-41C8-9E2A-D7D496E6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Společenský fenomén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9F5D93-6560-493A-B2F8-ED43F20F5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On-line hry vytvářejí virtuální komunity hráčů</a:t>
            </a:r>
          </a:p>
          <a:p>
            <a:pPr lvl="1"/>
            <a:r>
              <a:rPr lang="cs-CZ" sz="1800" dirty="0"/>
              <a:t>Sociální bubliny</a:t>
            </a:r>
          </a:p>
          <a:p>
            <a:pPr lvl="1"/>
            <a:r>
              <a:rPr lang="cs-CZ" sz="1800" dirty="0" err="1"/>
              <a:t>YouTubers</a:t>
            </a:r>
            <a:r>
              <a:rPr lang="cs-CZ" sz="1800" dirty="0"/>
              <a:t> a další </a:t>
            </a:r>
            <a:r>
              <a:rPr lang="cs-CZ" sz="1800" dirty="0" err="1"/>
              <a:t>influenceři</a:t>
            </a:r>
            <a:endParaRPr lang="cs-CZ" sz="1800" dirty="0"/>
          </a:p>
          <a:p>
            <a:pPr lvl="1"/>
            <a:r>
              <a:rPr lang="cs-CZ" sz="1800" dirty="0"/>
              <a:t>Vlastní jazyk/slang (zkratky pro rychlejší komunikace během her, speciální výrazy)</a:t>
            </a:r>
          </a:p>
          <a:p>
            <a:r>
              <a:rPr lang="cs-CZ" sz="2000" dirty="0"/>
              <a:t>Interakce mezi hráči (tzv. </a:t>
            </a:r>
            <a:r>
              <a:rPr lang="cs-CZ" sz="2000" dirty="0" err="1"/>
              <a:t>PvP</a:t>
            </a:r>
            <a:r>
              <a:rPr lang="cs-CZ" sz="2000" dirty="0"/>
              <a:t> model)</a:t>
            </a:r>
          </a:p>
          <a:p>
            <a:r>
              <a:rPr lang="cs-CZ" sz="2000" dirty="0"/>
              <a:t>Různé varianty</a:t>
            </a:r>
          </a:p>
          <a:p>
            <a:pPr lvl="1"/>
            <a:r>
              <a:rPr lang="cs-CZ" sz="1800" dirty="0" err="1"/>
              <a:t>First</a:t>
            </a:r>
            <a:r>
              <a:rPr lang="cs-CZ" sz="1800" dirty="0"/>
              <a:t>-person </a:t>
            </a:r>
            <a:r>
              <a:rPr lang="cs-CZ" sz="1800" dirty="0" err="1"/>
              <a:t>shooter</a:t>
            </a:r>
            <a:r>
              <a:rPr lang="cs-CZ" sz="1800" dirty="0"/>
              <a:t> (FPS)</a:t>
            </a:r>
          </a:p>
          <a:p>
            <a:pPr lvl="1"/>
            <a:r>
              <a:rPr lang="cs-CZ" sz="1800" dirty="0"/>
              <a:t>Real-</a:t>
            </a:r>
            <a:r>
              <a:rPr lang="cs-CZ" sz="1800" dirty="0" err="1"/>
              <a:t>time</a:t>
            </a:r>
            <a:r>
              <a:rPr lang="cs-CZ" sz="1800" dirty="0"/>
              <a:t> </a:t>
            </a:r>
            <a:r>
              <a:rPr lang="cs-CZ" sz="1800" dirty="0" err="1"/>
              <a:t>strategy</a:t>
            </a:r>
            <a:r>
              <a:rPr lang="cs-CZ" sz="1800" dirty="0"/>
              <a:t> (RTS)</a:t>
            </a:r>
          </a:p>
          <a:p>
            <a:pPr lvl="1"/>
            <a:r>
              <a:rPr lang="cs-CZ" sz="1800" dirty="0" err="1"/>
              <a:t>Massively</a:t>
            </a:r>
            <a:r>
              <a:rPr lang="cs-CZ" sz="1800" dirty="0"/>
              <a:t> multiplayer online (MMO)</a:t>
            </a:r>
          </a:p>
          <a:p>
            <a:pPr lvl="2"/>
            <a:r>
              <a:rPr lang="cs-CZ" sz="1600" dirty="0"/>
              <a:t>Role-</a:t>
            </a:r>
            <a:r>
              <a:rPr lang="cs-CZ" sz="1600" dirty="0" err="1"/>
              <a:t>playing</a:t>
            </a:r>
            <a:r>
              <a:rPr lang="cs-CZ" sz="1600" dirty="0"/>
              <a:t>, RTS, FPS, </a:t>
            </a:r>
            <a:r>
              <a:rPr lang="cs-CZ" sz="1600" dirty="0" err="1"/>
              <a:t>social</a:t>
            </a:r>
            <a:r>
              <a:rPr lang="cs-CZ" sz="1600" dirty="0"/>
              <a:t> </a:t>
            </a:r>
            <a:r>
              <a:rPr lang="cs-CZ" sz="1600" dirty="0" err="1"/>
              <a:t>games</a:t>
            </a:r>
            <a:endParaRPr lang="cs-CZ" sz="1600" dirty="0"/>
          </a:p>
          <a:p>
            <a:pPr lvl="1"/>
            <a:r>
              <a:rPr lang="cs-CZ" sz="1800" dirty="0"/>
              <a:t>Multiplayer online </a:t>
            </a:r>
            <a:r>
              <a:rPr lang="cs-CZ" sz="1800" dirty="0" err="1"/>
              <a:t>battle</a:t>
            </a:r>
            <a:r>
              <a:rPr lang="cs-CZ" sz="1800" dirty="0"/>
              <a:t> arena (MOGA)</a:t>
            </a:r>
          </a:p>
          <a:p>
            <a:pPr lvl="1"/>
            <a:r>
              <a:rPr lang="cs-CZ" sz="1800" dirty="0"/>
              <a:t>MUD </a:t>
            </a:r>
            <a:r>
              <a:rPr lang="cs-CZ" sz="1800" dirty="0" err="1"/>
              <a:t>předchůzdci</a:t>
            </a:r>
            <a:r>
              <a:rPr lang="cs-CZ" sz="1800" dirty="0"/>
              <a:t> MMORPG</a:t>
            </a:r>
          </a:p>
          <a:p>
            <a:pPr lvl="1"/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Deduction</a:t>
            </a:r>
            <a:r>
              <a:rPr lang="cs-CZ" sz="1800" dirty="0"/>
              <a:t> </a:t>
            </a:r>
            <a:r>
              <a:rPr lang="cs-CZ" sz="1800" dirty="0" err="1"/>
              <a:t>games</a:t>
            </a: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39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B086F0-0538-48AB-88EE-B9C416BBA9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B15889-C605-4F00-8789-DD198CD763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CBF17F-82BA-4428-B858-DC04C400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Stroj na peníze</a:t>
            </a:r>
            <a:endParaRPr lang="en-US" dirty="0"/>
          </a:p>
        </p:txBody>
      </p:sp>
      <p:pic>
        <p:nvPicPr>
          <p:cNvPr id="6" name="Google Shape;82;p22">
            <a:extLst>
              <a:ext uri="{FF2B5EF4-FFF2-40B4-BE49-F238E27FC236}">
                <a16:creationId xmlns:a16="http://schemas.microsoft.com/office/drawing/2014/main" id="{29CC0A72-1BB9-4F5D-B2D3-D399648F603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297" b="8305"/>
          <a:stretch/>
        </p:blipFill>
        <p:spPr>
          <a:xfrm>
            <a:off x="655862" y="1508761"/>
            <a:ext cx="7949038" cy="4082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5116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366083-9A6E-4855-BFC7-94568328E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3FC071-58A3-4F38-B773-EF7C2FAD80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25BB1B-57F1-4BFD-AF2E-09B0D805A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1803D80-CFE6-44FA-B70B-C03D7AF5F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04"/>
            <a:ext cx="9144000" cy="679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8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7ECD00-8D07-4188-B57C-4386A5A576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F653C7-01AC-43A2-81C6-EE027B231A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4EABF7-609D-4B2A-AAE8-935CF1195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B827A6-686A-4E8C-82F2-79B0A8858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04"/>
            <a:ext cx="9144000" cy="679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09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4C75ED-438D-4549-BDE2-E27720E690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D2B4FF-2B79-4CAB-8864-DB284D7ED0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D812E-9050-4FBD-A01D-FF5907796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Stroj na peníze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8B46DE5-7909-40BB-A468-51383835B1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863" y="1692275"/>
            <a:ext cx="5572274" cy="4140200"/>
          </a:xfrm>
        </p:spPr>
      </p:pic>
    </p:spTree>
    <p:extLst>
      <p:ext uri="{BB962C8B-B14F-4D97-AF65-F5344CB8AC3E}">
        <p14:creationId xmlns:p14="http://schemas.microsoft.com/office/powerpoint/2010/main" val="2972898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390C24-AEE5-46F1-B5BA-2A5DCCAF92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B4B22D-033E-4E3F-A36E-DA57C9B4B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D7110C-4D03-4C4E-A7A8-2782851E0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Stroj na peníze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F8D99B70-73D9-4A87-A4BC-B25EE1DE66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863" y="1692275"/>
            <a:ext cx="5572274" cy="4140200"/>
          </a:xfrm>
        </p:spPr>
      </p:pic>
    </p:spTree>
    <p:extLst>
      <p:ext uri="{BB962C8B-B14F-4D97-AF65-F5344CB8AC3E}">
        <p14:creationId xmlns:p14="http://schemas.microsoft.com/office/powerpoint/2010/main" val="2957512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FC5095-DD05-4449-80C3-1CCB136938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3DF9B0-0124-4832-BBD6-B9E61C3E7B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F65B97-543B-40FF-8451-747ADDD74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Stroj na peníze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A9CBB09B-BB36-417D-B5EF-D81A3B0C01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683" y="1257111"/>
            <a:ext cx="4093979" cy="5047877"/>
          </a:xfrm>
        </p:spPr>
      </p:pic>
    </p:spTree>
    <p:extLst>
      <p:ext uri="{BB962C8B-B14F-4D97-AF65-F5344CB8AC3E}">
        <p14:creationId xmlns:p14="http://schemas.microsoft.com/office/powerpoint/2010/main" val="518836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AF6688-3685-4AD6-9891-762E76201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36C497-7478-43F9-BF4F-E8E77385F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44983E-A21A-4C3C-B46D-4DC2CBDE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Stroj na peníze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063925-4E93-4CC3-A4E9-AC3A08E18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1819636"/>
            <a:ext cx="8064900" cy="4139998"/>
          </a:xfrm>
        </p:spPr>
        <p:txBody>
          <a:bodyPr/>
          <a:lstStyle/>
          <a:p>
            <a:r>
              <a:rPr lang="cs-CZ" dirty="0"/>
              <a:t>Hlavním cílem firem je zisk</a:t>
            </a:r>
          </a:p>
          <a:p>
            <a:pPr lvl="1"/>
            <a:r>
              <a:rPr lang="cs-CZ" dirty="0"/>
              <a:t>Étos prvních vývojářů her</a:t>
            </a:r>
          </a:p>
          <a:p>
            <a:pPr lvl="1"/>
            <a:r>
              <a:rPr lang="cs-CZ" dirty="0"/>
              <a:t>Spory mezi vývojáři a firmami</a:t>
            </a:r>
          </a:p>
          <a:p>
            <a:r>
              <a:rPr lang="cs-CZ" sz="2000" dirty="0"/>
              <a:t>Vývoj her je proto podřízen krokům, které maximalizují zisk</a:t>
            </a:r>
          </a:p>
          <a:p>
            <a:endParaRPr lang="en-US" sz="2000" dirty="0"/>
          </a:p>
        </p:txBody>
      </p:sp>
      <p:sp>
        <p:nvSpPr>
          <p:cNvPr id="6" name="Google Shape;99;p25">
            <a:extLst>
              <a:ext uri="{FF2B5EF4-FFF2-40B4-BE49-F238E27FC236}">
                <a16:creationId xmlns:a16="http://schemas.microsoft.com/office/drawing/2014/main" id="{310AD935-BB2E-4A03-9921-9FB12D202D83}"/>
              </a:ext>
            </a:extLst>
          </p:cNvPr>
          <p:cNvSpPr/>
          <p:nvPr/>
        </p:nvSpPr>
        <p:spPr>
          <a:xfrm>
            <a:off x="2646382" y="3307423"/>
            <a:ext cx="2205300" cy="683400"/>
          </a:xfrm>
          <a:prstGeom prst="roundRect">
            <a:avLst>
              <a:gd name="adj" fmla="val 10866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FFFFFF"/>
                </a:solidFill>
              </a:rPr>
              <a:t>Základní vize</a:t>
            </a:r>
            <a:endParaRPr b="1" dirty="0">
              <a:solidFill>
                <a:srgbClr val="FFFFFF"/>
              </a:solidFill>
            </a:endParaRPr>
          </a:p>
        </p:txBody>
      </p:sp>
      <p:sp>
        <p:nvSpPr>
          <p:cNvPr id="7" name="Google Shape;102;p25">
            <a:extLst>
              <a:ext uri="{FF2B5EF4-FFF2-40B4-BE49-F238E27FC236}">
                <a16:creationId xmlns:a16="http://schemas.microsoft.com/office/drawing/2014/main" id="{5052EEA2-C28D-42E4-8D0A-8BD1BF76B4E4}"/>
              </a:ext>
            </a:extLst>
          </p:cNvPr>
          <p:cNvSpPr/>
          <p:nvPr/>
        </p:nvSpPr>
        <p:spPr>
          <a:xfrm>
            <a:off x="3510000" y="4004542"/>
            <a:ext cx="254700" cy="38228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01;p25">
            <a:extLst>
              <a:ext uri="{FF2B5EF4-FFF2-40B4-BE49-F238E27FC236}">
                <a16:creationId xmlns:a16="http://schemas.microsoft.com/office/drawing/2014/main" id="{13FCB98E-EA76-403B-9C42-335C457EFEB3}"/>
              </a:ext>
            </a:extLst>
          </p:cNvPr>
          <p:cNvSpPr/>
          <p:nvPr/>
        </p:nvSpPr>
        <p:spPr>
          <a:xfrm>
            <a:off x="2662050" y="4358436"/>
            <a:ext cx="2205300" cy="683400"/>
          </a:xfrm>
          <a:prstGeom prst="roundRect">
            <a:avLst>
              <a:gd name="adj" fmla="val 10866"/>
            </a:avLst>
          </a:prstGeom>
          <a:solidFill>
            <a:srgbClr val="1494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FFFFFF"/>
                </a:solidFill>
              </a:rPr>
              <a:t>Vývojový tým</a:t>
            </a:r>
            <a:endParaRPr b="1" dirty="0">
              <a:solidFill>
                <a:srgbClr val="FFFFFF"/>
              </a:solidFill>
            </a:endParaRPr>
          </a:p>
        </p:txBody>
      </p:sp>
      <p:sp>
        <p:nvSpPr>
          <p:cNvPr id="9" name="Google Shape;100;p25">
            <a:extLst>
              <a:ext uri="{FF2B5EF4-FFF2-40B4-BE49-F238E27FC236}">
                <a16:creationId xmlns:a16="http://schemas.microsoft.com/office/drawing/2014/main" id="{EC8491E1-9C57-4656-8C72-419DC22713E6}"/>
              </a:ext>
            </a:extLst>
          </p:cNvPr>
          <p:cNvSpPr/>
          <p:nvPr/>
        </p:nvSpPr>
        <p:spPr>
          <a:xfrm>
            <a:off x="2676556" y="5516213"/>
            <a:ext cx="2205300" cy="683400"/>
          </a:xfrm>
          <a:prstGeom prst="roundRect">
            <a:avLst>
              <a:gd name="adj" fmla="val 10866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FFFFFF"/>
                </a:solidFill>
              </a:rPr>
              <a:t>Řízení s využitím dat</a:t>
            </a:r>
            <a:endParaRPr b="1" dirty="0">
              <a:solidFill>
                <a:srgbClr val="FFFFFF"/>
              </a:solidFill>
            </a:endParaRPr>
          </a:p>
        </p:txBody>
      </p:sp>
      <p:sp>
        <p:nvSpPr>
          <p:cNvPr id="10" name="Google Shape;108;p25">
            <a:extLst>
              <a:ext uri="{FF2B5EF4-FFF2-40B4-BE49-F238E27FC236}">
                <a16:creationId xmlns:a16="http://schemas.microsoft.com/office/drawing/2014/main" id="{C93181DA-7460-41B4-BB17-9530F41C17C3}"/>
              </a:ext>
            </a:extLst>
          </p:cNvPr>
          <p:cNvSpPr txBox="1"/>
          <p:nvPr/>
        </p:nvSpPr>
        <p:spPr>
          <a:xfrm>
            <a:off x="2960811" y="5148600"/>
            <a:ext cx="1353078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00ABEF"/>
                </a:solidFill>
                <a:latin typeface="Exo"/>
                <a:ea typeface="Exo"/>
                <a:cs typeface="Exo"/>
                <a:sym typeface="Exo"/>
              </a:rPr>
              <a:t>Iterace</a:t>
            </a:r>
            <a:endParaRPr b="1" dirty="0">
              <a:solidFill>
                <a:srgbClr val="00ABEF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11" name="Google Shape;103;p25">
            <a:extLst>
              <a:ext uri="{FF2B5EF4-FFF2-40B4-BE49-F238E27FC236}">
                <a16:creationId xmlns:a16="http://schemas.microsoft.com/office/drawing/2014/main" id="{70B84416-CFEB-4974-AF25-29B6A818B979}"/>
              </a:ext>
            </a:extLst>
          </p:cNvPr>
          <p:cNvSpPr/>
          <p:nvPr/>
        </p:nvSpPr>
        <p:spPr>
          <a:xfrm>
            <a:off x="1879076" y="4598850"/>
            <a:ext cx="583800" cy="1410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AB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04;p25">
            <a:extLst>
              <a:ext uri="{FF2B5EF4-FFF2-40B4-BE49-F238E27FC236}">
                <a16:creationId xmlns:a16="http://schemas.microsoft.com/office/drawing/2014/main" id="{DBFB018D-6467-4C2A-B662-CEE4BEFB79BD}"/>
              </a:ext>
            </a:extLst>
          </p:cNvPr>
          <p:cNvSpPr/>
          <p:nvPr/>
        </p:nvSpPr>
        <p:spPr>
          <a:xfrm rot="10800000">
            <a:off x="5095536" y="4620000"/>
            <a:ext cx="583800" cy="1410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AB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06;p25">
            <a:extLst>
              <a:ext uri="{FF2B5EF4-FFF2-40B4-BE49-F238E27FC236}">
                <a16:creationId xmlns:a16="http://schemas.microsoft.com/office/drawing/2014/main" id="{4BEFF397-2C56-41FE-8380-9F706E986E7A}"/>
              </a:ext>
            </a:extLst>
          </p:cNvPr>
          <p:cNvSpPr txBox="1"/>
          <p:nvPr/>
        </p:nvSpPr>
        <p:spPr>
          <a:xfrm>
            <a:off x="499500" y="5148600"/>
            <a:ext cx="1379576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00ABEF"/>
                </a:solidFill>
                <a:latin typeface="Exo"/>
                <a:ea typeface="Exo"/>
                <a:cs typeface="Exo"/>
                <a:sym typeface="Exo"/>
              </a:rPr>
              <a:t>Dodání</a:t>
            </a:r>
            <a:endParaRPr b="1" dirty="0">
              <a:solidFill>
                <a:srgbClr val="00ABEF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14" name="Google Shape;107;p25">
            <a:extLst>
              <a:ext uri="{FF2B5EF4-FFF2-40B4-BE49-F238E27FC236}">
                <a16:creationId xmlns:a16="http://schemas.microsoft.com/office/drawing/2014/main" id="{EF7EB90F-1C2A-4BC7-BBF8-0EEEA0E2C27A}"/>
              </a:ext>
            </a:extLst>
          </p:cNvPr>
          <p:cNvSpPr txBox="1"/>
          <p:nvPr/>
        </p:nvSpPr>
        <p:spPr>
          <a:xfrm>
            <a:off x="6047268" y="5516213"/>
            <a:ext cx="1074600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00ABEF"/>
                </a:solidFill>
                <a:latin typeface="Exo"/>
                <a:ea typeface="Exo"/>
                <a:cs typeface="Exo"/>
                <a:sym typeface="Exo"/>
              </a:rPr>
              <a:t>Růst</a:t>
            </a:r>
            <a:endParaRPr b="1" dirty="0">
              <a:solidFill>
                <a:srgbClr val="00ABEF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15" name="Google Shape;107;p25">
            <a:extLst>
              <a:ext uri="{FF2B5EF4-FFF2-40B4-BE49-F238E27FC236}">
                <a16:creationId xmlns:a16="http://schemas.microsoft.com/office/drawing/2014/main" id="{87A80B36-2F7F-4C38-AD1F-4B5A7F4DB873}"/>
              </a:ext>
            </a:extLst>
          </p:cNvPr>
          <p:cNvSpPr txBox="1"/>
          <p:nvPr/>
        </p:nvSpPr>
        <p:spPr>
          <a:xfrm>
            <a:off x="5945408" y="5148600"/>
            <a:ext cx="1074600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00ABEF"/>
                </a:solidFill>
                <a:latin typeface="Exo"/>
                <a:ea typeface="Exo"/>
                <a:cs typeface="Exo"/>
                <a:sym typeface="Exo"/>
              </a:rPr>
              <a:t>Učení</a:t>
            </a:r>
            <a:endParaRPr b="1" dirty="0">
              <a:solidFill>
                <a:srgbClr val="00ABEF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16" name="Google Shape;107;p25">
            <a:extLst>
              <a:ext uri="{FF2B5EF4-FFF2-40B4-BE49-F238E27FC236}">
                <a16:creationId xmlns:a16="http://schemas.microsoft.com/office/drawing/2014/main" id="{E43774FB-CB03-4402-AB1A-D35726FC69E4}"/>
              </a:ext>
            </a:extLst>
          </p:cNvPr>
          <p:cNvSpPr txBox="1"/>
          <p:nvPr/>
        </p:nvSpPr>
        <p:spPr>
          <a:xfrm>
            <a:off x="5772581" y="4727364"/>
            <a:ext cx="1727427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rgbClr val="00ABEF"/>
                </a:solidFill>
                <a:latin typeface="Exo"/>
                <a:ea typeface="Exo"/>
                <a:cs typeface="Exo"/>
                <a:sym typeface="Exo"/>
              </a:rPr>
              <a:t>Neúspěch</a:t>
            </a:r>
            <a:endParaRPr b="1" dirty="0">
              <a:solidFill>
                <a:srgbClr val="00ABEF"/>
              </a:solidFill>
              <a:latin typeface="Exo"/>
              <a:ea typeface="Exo"/>
              <a:cs typeface="Exo"/>
              <a:sym typeface="Exo"/>
            </a:endParaRPr>
          </a:p>
        </p:txBody>
      </p:sp>
    </p:spTree>
    <p:extLst>
      <p:ext uri="{BB962C8B-B14F-4D97-AF65-F5344CB8AC3E}">
        <p14:creationId xmlns:p14="http://schemas.microsoft.com/office/powerpoint/2010/main" val="407350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6B05ED-003D-4F53-AEDF-81B8369EEA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2B87C1-B212-45C6-BCFF-588BA91F7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78964E-8D59-4E72-A2A2-C57CF351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Přednášející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F1B1BA-D8B7-4C7B-B801-958BA3651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023" y="1692002"/>
            <a:ext cx="6138529" cy="4139998"/>
          </a:xfrm>
        </p:spPr>
        <p:txBody>
          <a:bodyPr/>
          <a:lstStyle/>
          <a:p>
            <a:pPr marL="54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Luděk Matyska</a:t>
            </a:r>
          </a:p>
          <a:p>
            <a:pPr marL="361950" indent="-134938"/>
            <a:r>
              <a:rPr lang="cs-CZ" sz="2000" dirty="0"/>
              <a:t>ÚVT MU, ředitel</a:t>
            </a:r>
          </a:p>
          <a:p>
            <a:pPr marL="361950" indent="-134938"/>
            <a:r>
              <a:rPr lang="cs-CZ" sz="2000" dirty="0"/>
              <a:t>Velká výzkumná infrastruktura ELIXIR CZ</a:t>
            </a:r>
          </a:p>
          <a:p>
            <a:pPr marL="550950" lvl="1" indent="-134938"/>
            <a:r>
              <a:rPr lang="cs-CZ" sz="1400" dirty="0"/>
              <a:t>Předseda Rady ELIXIR CZ</a:t>
            </a:r>
          </a:p>
          <a:p>
            <a:pPr marL="361950" indent="-134938"/>
            <a:r>
              <a:rPr lang="cs-CZ" sz="2000" dirty="0"/>
              <a:t>Velká výzkumná infrastruktura e-INFRA CZ</a:t>
            </a:r>
          </a:p>
          <a:p>
            <a:pPr marL="550950" lvl="1" indent="-134938"/>
            <a:r>
              <a:rPr lang="cs-CZ" sz="1400" dirty="0"/>
              <a:t>Ředitel centra CERIT-SC na ÚVT MU</a:t>
            </a:r>
          </a:p>
          <a:p>
            <a:pPr marL="361950" indent="-134938"/>
            <a:r>
              <a:rPr lang="cs-CZ" sz="2000" dirty="0"/>
              <a:t>Distribuované systémy a velké e-infrastruktury</a:t>
            </a:r>
          </a:p>
          <a:p>
            <a:pPr marL="550950" lvl="1" indent="-134938"/>
            <a:r>
              <a:rPr lang="cs-CZ" sz="1400" dirty="0" err="1"/>
              <a:t>Gridy</a:t>
            </a:r>
            <a:r>
              <a:rPr lang="cs-CZ" sz="1400" dirty="0"/>
              <a:t>, cloudy</a:t>
            </a:r>
          </a:p>
          <a:p>
            <a:pPr marL="361950" indent="-134938"/>
            <a:r>
              <a:rPr lang="cs-CZ" sz="2000" dirty="0"/>
              <a:t>Kyberbezpečnost v rozsáhlých systémech</a:t>
            </a:r>
          </a:p>
          <a:p>
            <a:pPr marL="361950" indent="-134938"/>
            <a:r>
              <a:rPr lang="cs-CZ" sz="2000" dirty="0"/>
              <a:t>Aplikace rozsáhlých výpočetních a úložných systémů</a:t>
            </a:r>
          </a:p>
        </p:txBody>
      </p:sp>
      <p:pic>
        <p:nvPicPr>
          <p:cNvPr id="7" name="Obrázek 6" descr="Obsah obrázku osoba, muž, oblek, nošení&#10;&#10;Popis byl vytvořen automaticky">
            <a:extLst>
              <a:ext uri="{FF2B5EF4-FFF2-40B4-BE49-F238E27FC236}">
                <a16:creationId xmlns:a16="http://schemas.microsoft.com/office/drawing/2014/main" id="{6C3A082B-98DC-422B-891B-D3C8FB9E96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21" y="1692002"/>
            <a:ext cx="1217368" cy="145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51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A33E04-3251-4DEB-8410-3CFE15522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900933-F874-4130-9D5A-791CFFD6B4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DFC1FD-A1CE-4398-8415-1969E109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(her) řízený daty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C244B4-AC24-44D3-93A8-71BF2267D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Využití různých zdrojů and typů dat, abyste si mohli klást lepší otázky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Data pomáhají racionálnímu výběru dalších kroků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Užití dat musí být vedeno snahou pomoci při vývoji, ne pro autokratická rozhodnutí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Zcela kritické je chápání kontextu</a:t>
            </a:r>
          </a:p>
          <a:p>
            <a:pPr lvl="2"/>
            <a:r>
              <a:rPr lang="cs-CZ" dirty="0"/>
              <a:t>Ekonomika her</a:t>
            </a:r>
          </a:p>
          <a:p>
            <a:pPr lvl="2"/>
            <a:r>
              <a:rPr lang="cs-CZ" dirty="0"/>
              <a:t>Chování uživatelů</a:t>
            </a:r>
          </a:p>
          <a:p>
            <a:pPr lvl="2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553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F3CCAB-3DE0-4022-848A-1CA430FFE9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AFE7E5-7F30-45A5-B281-BD03577B0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0E0475-B762-4995-895D-D287CEB7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používáme data?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0E3410-87ED-43A1-88F1-4262C45AC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učinit lepší rozhodnutí</a:t>
            </a:r>
          </a:p>
          <a:p>
            <a:endParaRPr lang="cs-CZ" dirty="0"/>
          </a:p>
          <a:p>
            <a:r>
              <a:rPr lang="cs-CZ" dirty="0"/>
              <a:t>Cílem on-line her je udržet uživatele co nejdéle ve hře</a:t>
            </a:r>
          </a:p>
          <a:p>
            <a:pPr lvl="1"/>
            <a:r>
              <a:rPr lang="cs-CZ" dirty="0"/>
              <a:t>Potřebujeme pochopit, proč co dělají, chceme-li být úspěšní</a:t>
            </a:r>
          </a:p>
          <a:p>
            <a:endParaRPr lang="cs-CZ" dirty="0"/>
          </a:p>
          <a:p>
            <a:r>
              <a:rPr lang="cs-CZ" dirty="0"/>
              <a:t>Protože to dělají všichni</a:t>
            </a:r>
          </a:p>
          <a:p>
            <a:pPr lvl="1"/>
            <a:r>
              <a:rPr lang="cs-CZ" dirty="0"/>
              <a:t>Riziko ztráty konkurenceschopnosti</a:t>
            </a:r>
          </a:p>
        </p:txBody>
      </p:sp>
    </p:spTree>
    <p:extLst>
      <p:ext uri="{BB962C8B-B14F-4D97-AF65-F5344CB8AC3E}">
        <p14:creationId xmlns:p14="http://schemas.microsoft.com/office/powerpoint/2010/main" val="1911688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BC5E9F-C8D3-4896-93F9-E88A6FCA04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1953A2-5720-4FEF-BB81-8BAF351337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8A9BD1-9C10-48F0-AD24-5C96A4E56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problémy „free“ on-line her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2BA5BC-9772-4887-9012-A687DB860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cs-CZ" dirty="0"/>
              <a:t>je zdarma</a:t>
            </a:r>
          </a:p>
          <a:p>
            <a:pPr lvl="1"/>
            <a:r>
              <a:rPr lang="cs-CZ" dirty="0"/>
              <a:t>Vlastní stažení a instalace</a:t>
            </a:r>
          </a:p>
          <a:p>
            <a:endParaRPr lang="cs-CZ" dirty="0"/>
          </a:p>
          <a:p>
            <a:r>
              <a:rPr lang="cs-CZ" dirty="0"/>
              <a:t>Vývojář/firma ale za poskytnutí platí</a:t>
            </a:r>
          </a:p>
          <a:p>
            <a:pPr lvl="1"/>
            <a:r>
              <a:rPr lang="cs-CZ" dirty="0"/>
              <a:t>Poplatky platformě</a:t>
            </a:r>
          </a:p>
          <a:p>
            <a:pPr lvl="1"/>
            <a:r>
              <a:rPr lang="cs-CZ" dirty="0"/>
              <a:t>Provoz zázemí</a:t>
            </a:r>
          </a:p>
          <a:p>
            <a:endParaRPr lang="cs-CZ" dirty="0"/>
          </a:p>
          <a:p>
            <a:r>
              <a:rPr lang="cs-CZ" dirty="0"/>
              <a:t>Existuje silná konkurence</a:t>
            </a:r>
          </a:p>
          <a:p>
            <a:pPr lvl="1"/>
            <a:r>
              <a:rPr lang="cs-CZ" dirty="0"/>
              <a:t>Ostatní hry</a:t>
            </a:r>
          </a:p>
          <a:p>
            <a:pPr lvl="1"/>
            <a:r>
              <a:rPr lang="cs-CZ" dirty="0"/>
              <a:t>Další možnosti zábavy</a:t>
            </a:r>
          </a:p>
          <a:p>
            <a:pPr lvl="1"/>
            <a:r>
              <a:rPr lang="cs-CZ" dirty="0"/>
              <a:t>Uživatel má jen omezený celkový čas, který může věnovat hraní her</a:t>
            </a:r>
          </a:p>
        </p:txBody>
      </p:sp>
    </p:spTree>
    <p:extLst>
      <p:ext uri="{BB962C8B-B14F-4D97-AF65-F5344CB8AC3E}">
        <p14:creationId xmlns:p14="http://schemas.microsoft.com/office/powerpoint/2010/main" val="1063972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0B8997-3685-485D-B762-5B6E5D307F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356819-7542-4099-B2D4-30CAA4310E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F97153-7276-49A4-A0C8-09285807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 jakými daty se pracuje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2A2344-260C-455B-AB66-2B11062A6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Obchodní informace</a:t>
            </a:r>
          </a:p>
          <a:p>
            <a:pPr lvl="1"/>
            <a:r>
              <a:rPr lang="cs-CZ" dirty="0"/>
              <a:t>Jak se finančně daří</a:t>
            </a:r>
          </a:p>
          <a:p>
            <a:pPr lvl="1"/>
            <a:r>
              <a:rPr lang="cs-CZ" dirty="0"/>
              <a:t>Marketing/reklamní kampaně/…</a:t>
            </a:r>
          </a:p>
          <a:p>
            <a:endParaRPr lang="cs-CZ" dirty="0"/>
          </a:p>
          <a:p>
            <a:r>
              <a:rPr lang="cs-CZ" dirty="0"/>
              <a:t>Informace z vlastní hry</a:t>
            </a:r>
          </a:p>
          <a:p>
            <a:pPr lvl="1"/>
            <a:r>
              <a:rPr lang="cs-CZ" dirty="0"/>
              <a:t>Co a jak uživatelé dělají</a:t>
            </a:r>
          </a:p>
          <a:p>
            <a:endParaRPr lang="cs-CZ" dirty="0"/>
          </a:p>
          <a:p>
            <a:r>
              <a:rPr lang="cs-CZ" dirty="0"/>
              <a:t>Externí informace</a:t>
            </a:r>
          </a:p>
          <a:p>
            <a:pPr lvl="1"/>
            <a:r>
              <a:rPr lang="cs-CZ" dirty="0"/>
              <a:t>Co se děje u konkurence</a:t>
            </a:r>
          </a:p>
          <a:p>
            <a:pPr lvl="1"/>
            <a:r>
              <a:rPr lang="cs-CZ" dirty="0"/>
              <a:t>Co se děje ve světě (jiné atrakce)</a:t>
            </a:r>
          </a:p>
          <a:p>
            <a:endParaRPr lang="cs-CZ" dirty="0"/>
          </a:p>
          <a:p>
            <a:r>
              <a:rPr lang="cs-CZ" dirty="0"/>
              <a:t>Další zpětná </a:t>
            </a:r>
            <a:r>
              <a:rPr lang="cs-CZ" dirty="0" smtClean="0"/>
              <a:t>vaz</a:t>
            </a:r>
            <a:r>
              <a:rPr lang="en-US" dirty="0" smtClean="0"/>
              <a:t>b</a:t>
            </a:r>
            <a:r>
              <a:rPr lang="cs-CZ" dirty="0" smtClean="0"/>
              <a:t>a</a:t>
            </a:r>
            <a:endParaRPr lang="cs-CZ" dirty="0"/>
          </a:p>
          <a:p>
            <a:pPr lvl="1"/>
            <a:r>
              <a:rPr lang="cs-CZ" dirty="0"/>
              <a:t>Zpravidla méně „tvrdá“ data</a:t>
            </a:r>
          </a:p>
        </p:txBody>
      </p:sp>
    </p:spTree>
    <p:extLst>
      <p:ext uri="{BB962C8B-B14F-4D97-AF65-F5344CB8AC3E}">
        <p14:creationId xmlns:p14="http://schemas.microsoft.com/office/powerpoint/2010/main" val="3270409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56D7E8-3618-4693-8B8E-C99B25340F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7DB5CF-8C5A-4DB9-B959-3FC738F5AD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1320E2-C3D6-499A-A77B-1A32AC20F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 her – 3 fáze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1605BC-91B5-4B68-B6BE-53CF2C777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Vlastní reklama</a:t>
            </a:r>
          </a:p>
          <a:p>
            <a:pPr lvl="1"/>
            <a:r>
              <a:rPr lang="cs-CZ" dirty="0"/>
              <a:t>Umístění na platformu (Apple, Google, …)</a:t>
            </a:r>
          </a:p>
          <a:p>
            <a:pPr lvl="1"/>
            <a:r>
              <a:rPr lang="cs-CZ" dirty="0"/>
              <a:t>Reklama přes </a:t>
            </a:r>
            <a:r>
              <a:rPr lang="cs-CZ" dirty="0" err="1"/>
              <a:t>influencery</a:t>
            </a:r>
            <a:r>
              <a:rPr lang="cs-CZ" dirty="0"/>
              <a:t> apod.</a:t>
            </a:r>
          </a:p>
          <a:p>
            <a:pPr lvl="1"/>
            <a:r>
              <a:rPr lang="cs-CZ" dirty="0"/>
              <a:t>Úspěch – uživatel se na hru „podívá“ (klikne)</a:t>
            </a:r>
          </a:p>
          <a:p>
            <a:pPr lvl="1"/>
            <a:r>
              <a:rPr lang="cs-CZ" dirty="0"/>
              <a:t>Data</a:t>
            </a:r>
          </a:p>
          <a:p>
            <a:pPr lvl="2"/>
            <a:r>
              <a:rPr lang="cs-CZ" dirty="0"/>
              <a:t>Kolik lidí vidělo reklamu</a:t>
            </a:r>
          </a:p>
          <a:p>
            <a:pPr lvl="2"/>
            <a:r>
              <a:rPr lang="cs-CZ" dirty="0"/>
              <a:t>Cena za „shlédnutí“</a:t>
            </a:r>
          </a:p>
          <a:p>
            <a:pPr lvl="2"/>
            <a:r>
              <a:rPr lang="cs-CZ" dirty="0"/>
              <a:t>Počet/Cena </a:t>
            </a:r>
            <a:r>
              <a:rPr lang="cs-CZ" dirty="0" err="1"/>
              <a:t>prokliknutí</a:t>
            </a:r>
            <a:endParaRPr lang="cs-CZ" dirty="0"/>
          </a:p>
          <a:p>
            <a:r>
              <a:rPr lang="cs-CZ" sz="2000" dirty="0"/>
              <a:t>Nahrání/Instalace</a:t>
            </a:r>
          </a:p>
          <a:p>
            <a:pPr lvl="1"/>
            <a:r>
              <a:rPr lang="cs-CZ" dirty="0"/>
              <a:t>Skutečně hru nainstaluje</a:t>
            </a:r>
          </a:p>
          <a:p>
            <a:pPr lvl="1"/>
            <a:r>
              <a:rPr lang="cs-CZ" dirty="0"/>
              <a:t>Data</a:t>
            </a:r>
          </a:p>
          <a:p>
            <a:pPr lvl="2"/>
            <a:r>
              <a:rPr lang="cs-CZ" dirty="0"/>
              <a:t>Četnost instalace</a:t>
            </a:r>
          </a:p>
          <a:p>
            <a:pPr lvl="2"/>
            <a:r>
              <a:rPr lang="cs-CZ" dirty="0"/>
              <a:t>Cena per instalaci</a:t>
            </a:r>
          </a:p>
          <a:p>
            <a:r>
              <a:rPr lang="cs-CZ" sz="2000" dirty="0"/>
              <a:t>Skutečná hra</a:t>
            </a:r>
          </a:p>
          <a:p>
            <a:pPr lvl="1"/>
            <a:r>
              <a:rPr lang="cs-CZ" dirty="0"/>
              <a:t>Cyklus: Hraje/Koupí/Pokračuje (vrací se do hry)</a:t>
            </a:r>
          </a:p>
          <a:p>
            <a:pPr lvl="1"/>
            <a:r>
              <a:rPr lang="cs-CZ" dirty="0"/>
              <a:t>Data</a:t>
            </a:r>
          </a:p>
          <a:p>
            <a:pPr lvl="2"/>
            <a:r>
              <a:rPr lang="cs-CZ" dirty="0"/>
              <a:t>Počet uživatelů denně</a:t>
            </a:r>
          </a:p>
          <a:p>
            <a:pPr lvl="2"/>
            <a:r>
              <a:rPr lang="cs-CZ" dirty="0"/>
              <a:t>Procento držených/vracejících se hráčů</a:t>
            </a:r>
          </a:p>
          <a:p>
            <a:pPr lvl="2"/>
            <a:r>
              <a:rPr lang="cs-CZ" dirty="0"/>
              <a:t>Procento platících uživatelů</a:t>
            </a:r>
          </a:p>
          <a:p>
            <a:pPr lvl="2"/>
            <a:r>
              <a:rPr lang="cs-CZ" dirty="0"/>
              <a:t>Průměrný zisk per denní uživatel</a:t>
            </a:r>
          </a:p>
        </p:txBody>
      </p:sp>
    </p:spTree>
    <p:extLst>
      <p:ext uri="{BB962C8B-B14F-4D97-AF65-F5344CB8AC3E}">
        <p14:creationId xmlns:p14="http://schemas.microsoft.com/office/powerpoint/2010/main" val="428162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B04A9-4B5E-47D1-8730-B4918FEB01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F08B15-7B30-47C3-932B-8C260A9158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68F4CC-E0D5-4803-A15C-CADF95C1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ekonomická 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6EAE88-AB34-43CF-B33C-853E1448F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Return on </a:t>
            </a:r>
            <a:r>
              <a:rPr lang="cs-CZ" dirty="0" err="1"/>
              <a:t>Investment</a:t>
            </a:r>
            <a:r>
              <a:rPr lang="cs-CZ" dirty="0"/>
              <a:t> (ROI)</a:t>
            </a:r>
          </a:p>
          <a:p>
            <a:pPr lvl="1"/>
            <a:r>
              <a:rPr lang="cs-CZ" dirty="0"/>
              <a:t>Náklady</a:t>
            </a:r>
          </a:p>
          <a:p>
            <a:pPr lvl="1"/>
            <a:endParaRPr lang="cs-CZ" dirty="0"/>
          </a:p>
          <a:p>
            <a:r>
              <a:rPr lang="cs-CZ" dirty="0" err="1"/>
              <a:t>Lifetime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(LVT)</a:t>
            </a:r>
          </a:p>
          <a:p>
            <a:pPr lvl="1"/>
            <a:r>
              <a:rPr lang="cs-CZ" dirty="0"/>
              <a:t>Kolik jsme si celkem vydělali</a:t>
            </a:r>
          </a:p>
          <a:p>
            <a:pPr lvl="1"/>
            <a:r>
              <a:rPr lang="cs-CZ" dirty="0"/>
              <a:t>Závisí na vracejících se </a:t>
            </a:r>
            <a:r>
              <a:rPr lang="cs-CZ" dirty="0" smtClean="0"/>
              <a:t>platících </a:t>
            </a:r>
            <a:r>
              <a:rPr lang="cs-CZ" dirty="0"/>
              <a:t>uživatelích</a:t>
            </a:r>
          </a:p>
          <a:p>
            <a:pPr lvl="1"/>
            <a:r>
              <a:rPr lang="cs-CZ" dirty="0"/>
              <a:t>Ostatní dělají jen „křoví“</a:t>
            </a:r>
          </a:p>
          <a:p>
            <a:pPr lvl="1"/>
            <a:endParaRPr lang="cs-CZ" dirty="0"/>
          </a:p>
          <a:p>
            <a:r>
              <a:rPr lang="cs-CZ" dirty="0"/>
              <a:t>ROI &lt; LVT</a:t>
            </a:r>
          </a:p>
          <a:p>
            <a:pPr lvl="1"/>
            <a:r>
              <a:rPr lang="cs-CZ" dirty="0"/>
              <a:t>Opačně není hra výdělečná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80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8061BE-24D7-4CEF-AC01-A7619C6D5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E94D6-0764-4C34-87CF-87280A0407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25B8DE-00FD-41A9-AB14-9DBD0C8DE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herní události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432C6A-FAD5-411C-9A81-3C35B8058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Vše, co lze sledovat ve hře</a:t>
            </a:r>
          </a:p>
          <a:p>
            <a:r>
              <a:rPr lang="cs-CZ" sz="2000" dirty="0"/>
              <a:t>On-line hry excelentní prostředí pro sběr dat</a:t>
            </a:r>
          </a:p>
          <a:p>
            <a:pPr lvl="1"/>
            <a:r>
              <a:rPr lang="cs-CZ" dirty="0"/>
              <a:t>Centrální servery</a:t>
            </a:r>
          </a:p>
          <a:p>
            <a:pPr lvl="1"/>
            <a:r>
              <a:rPr lang="cs-CZ" dirty="0"/>
              <a:t>Plně pod kontrolou provozovatele</a:t>
            </a:r>
          </a:p>
          <a:p>
            <a:pPr lvl="1"/>
            <a:r>
              <a:rPr lang="cs-CZ" dirty="0"/>
              <a:t>Součást implementace hry, uživatelé nemají žádnou kontrolu/možnost omezení</a:t>
            </a:r>
          </a:p>
          <a:p>
            <a:endParaRPr lang="cs-CZ" dirty="0"/>
          </a:p>
          <a:p>
            <a:r>
              <a:rPr lang="cs-CZ" sz="2000" dirty="0"/>
              <a:t>Události spojené</a:t>
            </a:r>
          </a:p>
          <a:p>
            <a:pPr lvl="1"/>
            <a:r>
              <a:rPr lang="cs-CZ" dirty="0"/>
              <a:t>S první shlédnutím hry</a:t>
            </a:r>
          </a:p>
          <a:p>
            <a:pPr lvl="1"/>
            <a:r>
              <a:rPr lang="cs-CZ" dirty="0"/>
              <a:t>S prvním hraním</a:t>
            </a:r>
          </a:p>
          <a:p>
            <a:pPr lvl="1"/>
            <a:r>
              <a:rPr lang="cs-CZ" dirty="0"/>
              <a:t>S prvním nákupem</a:t>
            </a:r>
          </a:p>
          <a:p>
            <a:pPr lvl="1"/>
            <a:r>
              <a:rPr lang="cs-CZ" dirty="0"/>
              <a:t>Vlastní chování uživatelů ve hře</a:t>
            </a:r>
          </a:p>
          <a:p>
            <a:pPr lvl="1"/>
            <a:r>
              <a:rPr lang="cs-CZ" dirty="0"/>
              <a:t>Proč hráči končí se hrou</a:t>
            </a:r>
          </a:p>
          <a:p>
            <a:endParaRPr lang="cs-CZ" dirty="0"/>
          </a:p>
          <a:p>
            <a:r>
              <a:rPr lang="cs-CZ" sz="2000" dirty="0"/>
              <a:t>Rovnováha mezi ekonomií a přívětivostí her</a:t>
            </a:r>
          </a:p>
          <a:p>
            <a:r>
              <a:rPr lang="cs-CZ" sz="2000" dirty="0"/>
              <a:t>Vliv technických chyb</a:t>
            </a:r>
          </a:p>
        </p:txBody>
      </p:sp>
    </p:spTree>
    <p:extLst>
      <p:ext uri="{BB962C8B-B14F-4D97-AF65-F5344CB8AC3E}">
        <p14:creationId xmlns:p14="http://schemas.microsoft.com/office/powerpoint/2010/main" val="2119113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AEA8B6-64C8-4697-8FA9-E70234500E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F0F67F-E843-4871-AA31-C1968BDDCC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A9B51-7A13-444B-9F8F-FF5583B53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chování hráčů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C2C0E4-4ADA-42B9-B087-5814205D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Co se stane po první výhře/prohře</a:t>
            </a:r>
          </a:p>
          <a:p>
            <a:r>
              <a:rPr lang="cs-CZ" sz="2000" dirty="0"/>
              <a:t>Co vede k rozhodnutí si něco koupit</a:t>
            </a:r>
          </a:p>
          <a:p>
            <a:pPr lvl="1"/>
            <a:r>
              <a:rPr lang="cs-CZ" dirty="0"/>
              <a:t>Komunita</a:t>
            </a:r>
          </a:p>
          <a:p>
            <a:pPr lvl="1"/>
            <a:r>
              <a:rPr lang="cs-CZ" dirty="0"/>
              <a:t>Herní schopnosti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sz="2000" dirty="0"/>
              <a:t>Komunitní chování</a:t>
            </a:r>
          </a:p>
          <a:p>
            <a:pPr lvl="1"/>
            <a:r>
              <a:rPr lang="cs-CZ" dirty="0"/>
              <a:t>Osamělý hráč</a:t>
            </a:r>
          </a:p>
          <a:p>
            <a:pPr lvl="1"/>
            <a:r>
              <a:rPr lang="cs-CZ" dirty="0"/>
              <a:t>Skupinový hráč</a:t>
            </a:r>
          </a:p>
          <a:p>
            <a:pPr lvl="1"/>
            <a:endParaRPr lang="cs-CZ" dirty="0"/>
          </a:p>
          <a:p>
            <a:r>
              <a:rPr lang="cs-CZ" sz="2000" dirty="0"/>
              <a:t>Neplatící hráči</a:t>
            </a:r>
          </a:p>
          <a:p>
            <a:endParaRPr lang="cs-CZ" sz="2000" dirty="0"/>
          </a:p>
          <a:p>
            <a:r>
              <a:rPr lang="cs-CZ" sz="2000" dirty="0"/>
              <a:t>Sociální pozadí hráčů</a:t>
            </a:r>
          </a:p>
          <a:p>
            <a:pPr lvl="1"/>
            <a:r>
              <a:rPr lang="cs-CZ" sz="1400" dirty="0"/>
              <a:t>Odkud jsou (země, sociální skupina, věk, …)</a:t>
            </a:r>
          </a:p>
          <a:p>
            <a:pPr lvl="1"/>
            <a:r>
              <a:rPr lang="cs-CZ" sz="1400" dirty="0"/>
              <a:t>Návyky, preference,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547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1BDE08-88B5-4EDD-B81A-5F4A39A702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2087A6-1FFB-4A5B-9AC1-F6C6F919D0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F43C50-8A50-40F2-9451-089EE641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Externí data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364621-BC79-43BA-9D8B-A5C706C00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Apple/Google </a:t>
            </a:r>
            <a:r>
              <a:rPr lang="cs-CZ" dirty="0" err="1"/>
              <a:t>store</a:t>
            </a:r>
            <a:endParaRPr lang="cs-CZ" dirty="0"/>
          </a:p>
          <a:p>
            <a:pPr lvl="1"/>
            <a:r>
              <a:rPr lang="cs-CZ" dirty="0"/>
              <a:t>Pozice</a:t>
            </a:r>
          </a:p>
          <a:p>
            <a:pPr lvl="1"/>
            <a:r>
              <a:rPr lang="cs-CZ" dirty="0"/>
              <a:t>Nabídka</a:t>
            </a:r>
          </a:p>
          <a:p>
            <a:endParaRPr lang="cs-CZ" dirty="0"/>
          </a:p>
          <a:p>
            <a:r>
              <a:rPr lang="cs-CZ" dirty="0" err="1"/>
              <a:t>Twitch</a:t>
            </a:r>
            <a:r>
              <a:rPr lang="cs-CZ" dirty="0"/>
              <a:t>/YouTube shlédnutí</a:t>
            </a:r>
          </a:p>
          <a:p>
            <a:pPr lvl="1"/>
            <a:r>
              <a:rPr lang="cs-CZ" dirty="0"/>
              <a:t>Spolupráce s </a:t>
            </a:r>
            <a:r>
              <a:rPr lang="cs-CZ" dirty="0" err="1"/>
              <a:t>influencery</a:t>
            </a:r>
            <a:r>
              <a:rPr lang="cs-CZ" dirty="0"/>
              <a:t>/on-line hráči</a:t>
            </a:r>
          </a:p>
          <a:p>
            <a:pPr lvl="1"/>
            <a:endParaRPr lang="cs-CZ" dirty="0"/>
          </a:p>
          <a:p>
            <a:r>
              <a:rPr lang="cs-CZ" dirty="0"/>
              <a:t>Celkové světové trendy</a:t>
            </a:r>
          </a:p>
          <a:p>
            <a:pPr lvl="1"/>
            <a:r>
              <a:rPr lang="cs-CZ" dirty="0"/>
              <a:t>Co dnes lidé sledují</a:t>
            </a:r>
          </a:p>
          <a:p>
            <a:pPr lvl="1"/>
            <a:r>
              <a:rPr lang="cs-CZ" dirty="0"/>
              <a:t>Co se děje</a:t>
            </a:r>
          </a:p>
          <a:p>
            <a:pPr lvl="1"/>
            <a:r>
              <a:rPr lang="cs-CZ" dirty="0"/>
              <a:t>Chování konkurence</a:t>
            </a:r>
          </a:p>
          <a:p>
            <a:pPr lvl="1"/>
            <a:r>
              <a:rPr lang="cs-CZ" dirty="0"/>
              <a:t>Výhodou znalost hráčů a jejich sociálního zázemí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675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206554-6C14-404F-815A-539DA2B765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1EA73D-6589-4675-BEFD-AC570FB4BC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6C6072-5708-437E-B672-BB985745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ED262A-C527-430F-A21D-F37A2FDA9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Uživatelské dotazníky</a:t>
            </a:r>
          </a:p>
          <a:p>
            <a:endParaRPr lang="cs-CZ" dirty="0"/>
          </a:p>
          <a:p>
            <a:r>
              <a:rPr lang="cs-CZ" dirty="0"/>
              <a:t>Interní i externí testy her</a:t>
            </a:r>
          </a:p>
          <a:p>
            <a:endParaRPr lang="cs-CZ" dirty="0"/>
          </a:p>
          <a:p>
            <a:r>
              <a:rPr lang="cs-CZ" dirty="0"/>
              <a:t>Vnitropodniková i rodinná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258098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E26B18-0EDD-44F6-B9A9-0000B5BEF8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9E4D35-6947-4202-8D6B-14640F08A7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E26437-4D7F-443F-99EA-4262D9B81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A56E5B-9055-4F1F-8FB4-6ADF6BC6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175122" cy="4139998"/>
          </a:xfrm>
        </p:spPr>
        <p:txBody>
          <a:bodyPr/>
          <a:lstStyle/>
          <a:p>
            <a:pPr marL="634913" indent="-285750">
              <a:lnSpc>
                <a:spcPct val="100000"/>
              </a:lnSpc>
            </a:pPr>
            <a:r>
              <a:rPr lang="cs-CZ" dirty="0">
                <a:solidFill>
                  <a:srgbClr val="0000DC"/>
                </a:solidFill>
              </a:rPr>
              <a:t>Troška historie</a:t>
            </a:r>
          </a:p>
          <a:p>
            <a:pPr marL="634913" indent="-285750">
              <a:lnSpc>
                <a:spcPct val="100000"/>
              </a:lnSpc>
            </a:pPr>
            <a:endParaRPr lang="cs-CZ" dirty="0">
              <a:solidFill>
                <a:srgbClr val="0000DC"/>
              </a:solidFill>
            </a:endParaRPr>
          </a:p>
          <a:p>
            <a:pPr marL="634913" indent="-285750">
              <a:lnSpc>
                <a:spcPct val="100000"/>
              </a:lnSpc>
            </a:pPr>
            <a:r>
              <a:rPr lang="cs-CZ" dirty="0">
                <a:solidFill>
                  <a:srgbClr val="0000DC"/>
                </a:solidFill>
              </a:rPr>
              <a:t>On-line hry jako společenský fenomén</a:t>
            </a:r>
          </a:p>
          <a:p>
            <a:pPr marL="349163" indent="0">
              <a:lnSpc>
                <a:spcPct val="100000"/>
              </a:lnSpc>
              <a:buNone/>
            </a:pPr>
            <a:endParaRPr lang="cs-CZ" dirty="0"/>
          </a:p>
          <a:p>
            <a:pPr marL="634913" indent="-285750">
              <a:lnSpc>
                <a:spcPct val="100000"/>
              </a:lnSpc>
            </a:pPr>
            <a:r>
              <a:rPr lang="cs-CZ" dirty="0">
                <a:solidFill>
                  <a:srgbClr val="0000DC"/>
                </a:solidFill>
              </a:rPr>
              <a:t>On-line hry jako továrna na peníze a Daty řízený vývoj</a:t>
            </a:r>
          </a:p>
          <a:p>
            <a:pPr marL="634913" indent="-285750">
              <a:lnSpc>
                <a:spcPct val="100000"/>
              </a:lnSpc>
            </a:pPr>
            <a:endParaRPr lang="cs-CZ" dirty="0">
              <a:solidFill>
                <a:srgbClr val="0000DC"/>
              </a:solidFill>
            </a:endParaRPr>
          </a:p>
          <a:p>
            <a:pPr marL="634913" indent="-285750">
              <a:lnSpc>
                <a:spcPct val="100000"/>
              </a:lnSpc>
            </a:pPr>
            <a:r>
              <a:rPr lang="cs-CZ" dirty="0">
                <a:solidFill>
                  <a:srgbClr val="0000DC"/>
                </a:solidFill>
              </a:rPr>
              <a:t>Problémy </a:t>
            </a:r>
          </a:p>
          <a:p>
            <a:pPr marL="634913" indent="-285750">
              <a:lnSpc>
                <a:spcPct val="100000"/>
              </a:lnSpc>
            </a:pPr>
            <a:endParaRPr lang="cs-CZ" dirty="0">
              <a:solidFill>
                <a:srgbClr val="0000DC"/>
              </a:solidFill>
            </a:endParaRPr>
          </a:p>
          <a:p>
            <a:pPr marL="634913" indent="-285750">
              <a:lnSpc>
                <a:spcPct val="100000"/>
              </a:lnSpc>
            </a:pPr>
            <a:r>
              <a:rPr lang="cs-CZ" dirty="0">
                <a:solidFill>
                  <a:srgbClr val="0000DC"/>
                </a:solidFill>
              </a:rPr>
              <a:t>Shrnutí</a:t>
            </a:r>
          </a:p>
          <a:p>
            <a:pPr marL="349163" indent="0">
              <a:lnSpc>
                <a:spcPct val="150000"/>
              </a:lnSpc>
              <a:buNone/>
            </a:pPr>
            <a:endParaRPr lang="cs-CZ" dirty="0"/>
          </a:p>
          <a:p>
            <a:pPr marL="634913" indent="-285750"/>
            <a:endParaRPr lang="cs-CZ" dirty="0">
              <a:solidFill>
                <a:srgbClr val="0000DC"/>
              </a:solidFill>
            </a:endParaRPr>
          </a:p>
          <a:p>
            <a:pPr marL="634913" indent="-285750"/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3590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9A7C32-93D8-454C-89D2-45375BCFB1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86929F-82F7-4740-830A-C380C1484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45B942-8ED4-4174-BB96-ABBFBFF2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 postřehů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931C72-E9B8-4798-966C-6A82EF553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Hráči kteří opakované prohrávají se ke hře nevrátí</a:t>
            </a:r>
          </a:p>
          <a:p>
            <a:r>
              <a:rPr lang="cs-CZ" dirty="0"/>
              <a:t>Hráči kteří zaplatí a vyhrají následující hru jsou ochotni platit znovu</a:t>
            </a:r>
          </a:p>
          <a:p>
            <a:r>
              <a:rPr lang="cs-CZ" dirty="0"/>
              <a:t>Příliš mnoho začínajících hráčů představuje problém</a:t>
            </a:r>
          </a:p>
          <a:p>
            <a:endParaRPr lang="cs-CZ" dirty="0"/>
          </a:p>
          <a:p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3987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3D3F5F-B268-4690-9863-7B9E803DC3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636DB1-0B9C-4894-B17F-8E4E0246AB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27565F-FAC4-4CF0-9B36-74095B210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k analytice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812B95-60EE-4641-AF9E-AE8061B8E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 je ještě horší než v případě sociálních sítí</a:t>
            </a:r>
          </a:p>
          <a:p>
            <a:r>
              <a:rPr lang="cs-CZ" dirty="0"/>
              <a:t>Extrémní množství velmi precizních dat</a:t>
            </a:r>
          </a:p>
          <a:p>
            <a:r>
              <a:rPr lang="cs-CZ" dirty="0"/>
              <a:t>Celkový objem dat dovoluje velmi přesné modelování chování lidí</a:t>
            </a:r>
          </a:p>
          <a:p>
            <a:pPr lvl="1"/>
            <a:r>
              <a:rPr lang="cs-CZ" dirty="0"/>
              <a:t>Velmi rychle po vstupu do hry lze predikovat další chování</a:t>
            </a:r>
          </a:p>
          <a:p>
            <a:pPr marL="54000" indent="0">
              <a:buNone/>
            </a:pPr>
            <a:endParaRPr lang="cs-CZ" dirty="0"/>
          </a:p>
          <a:p>
            <a:r>
              <a:rPr lang="cs-CZ" dirty="0"/>
              <a:t>Prakticky nulová regulace</a:t>
            </a:r>
          </a:p>
          <a:p>
            <a:r>
              <a:rPr lang="cs-CZ" dirty="0"/>
              <a:t>Extrémní riziko zneužití</a:t>
            </a:r>
          </a:p>
          <a:p>
            <a:pPr lvl="1"/>
            <a:r>
              <a:rPr lang="cs-CZ" dirty="0"/>
              <a:t>Striktní prioritizace zisku nad herním zážitkem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371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9AA28A-4FB0-4603-A14D-6F408141FC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C2F3B2-07FF-4C16-9ABD-80A282E48D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77C296-1EA6-42C7-B8B6-603CE88F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spojené s videohrami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3ACA2-33E3-4CF2-9583-1A1B93F9E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Dané obsahem</a:t>
            </a:r>
          </a:p>
          <a:p>
            <a:pPr lvl="1"/>
            <a:r>
              <a:rPr lang="cs-CZ" dirty="0"/>
              <a:t>Násilí, sexuální obsah</a:t>
            </a:r>
          </a:p>
          <a:p>
            <a:pPr lvl="1"/>
            <a:r>
              <a:rPr lang="cs-CZ" dirty="0"/>
              <a:t>Regulace (včetně seberegulace)</a:t>
            </a:r>
          </a:p>
          <a:p>
            <a:pPr lvl="1"/>
            <a:r>
              <a:rPr lang="cs-CZ" dirty="0"/>
              <a:t>Zobrazení náboženství, pohlaví a sexuální orientace</a:t>
            </a:r>
          </a:p>
          <a:p>
            <a:pPr lvl="1"/>
            <a:r>
              <a:rPr lang="cs-CZ" dirty="0"/>
              <a:t>Zobrazení rasy, národnosti, etnického původu</a:t>
            </a:r>
          </a:p>
          <a:p>
            <a:r>
              <a:rPr lang="cs-CZ" dirty="0"/>
              <a:t>Dané kulturou hráčů</a:t>
            </a:r>
          </a:p>
          <a:p>
            <a:pPr lvl="1"/>
            <a:r>
              <a:rPr lang="cs-CZ" dirty="0"/>
              <a:t>Zdraví hráčů: </a:t>
            </a:r>
            <a:r>
              <a:rPr lang="cs-CZ" dirty="0" err="1"/>
              <a:t>adikce</a:t>
            </a:r>
            <a:r>
              <a:rPr lang="cs-CZ" dirty="0"/>
              <a:t>, …</a:t>
            </a:r>
          </a:p>
          <a:p>
            <a:pPr lvl="1"/>
            <a:r>
              <a:rPr lang="cs-CZ" dirty="0"/>
              <a:t>On-line </a:t>
            </a:r>
            <a:r>
              <a:rPr lang="cs-CZ" dirty="0" err="1"/>
              <a:t>harassment</a:t>
            </a:r>
            <a:endParaRPr lang="cs-CZ" dirty="0"/>
          </a:p>
          <a:p>
            <a:pPr lvl="1"/>
            <a:r>
              <a:rPr lang="cs-CZ" dirty="0"/>
              <a:t>Podvádění</a:t>
            </a:r>
          </a:p>
          <a:p>
            <a:pPr lvl="1"/>
            <a:r>
              <a:rPr lang="cs-CZ" dirty="0" err="1"/>
              <a:t>Kyberkriminalita</a:t>
            </a:r>
            <a:r>
              <a:rPr lang="cs-CZ" dirty="0"/>
              <a:t>, hazardní hry, </a:t>
            </a:r>
          </a:p>
          <a:p>
            <a:r>
              <a:rPr lang="cs-CZ" dirty="0"/>
              <a:t>Dané videoherním průmyslem</a:t>
            </a:r>
          </a:p>
          <a:p>
            <a:pPr lvl="1"/>
            <a:r>
              <a:rPr lang="cs-CZ" dirty="0"/>
              <a:t>Ekonomika versus kultura versus herní zkušenost</a:t>
            </a:r>
          </a:p>
          <a:p>
            <a:pPr lvl="1"/>
            <a:r>
              <a:rPr lang="cs-CZ" dirty="0"/>
              <a:t>Zneužívání dat o uživatelích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8352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97F9E1-4186-4695-A57D-BAB773F1F3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6C7961-646B-4CDC-8DC9-70BDD11BE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A1EFBD-AFA6-47AC-89F4-733F97ABE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 také pozitivní  vliv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16B811-38F6-4DA0-8385-105AB820C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U rozsáhlých komunit mohou být negativní mezilidské efekty menší </a:t>
            </a:r>
          </a:p>
          <a:p>
            <a:pPr lvl="1"/>
            <a:r>
              <a:rPr lang="cs-CZ" sz="1800" dirty="0"/>
              <a:t>Chybějící návazná fyzická interakce, nesetkávají se mimo hru</a:t>
            </a:r>
          </a:p>
          <a:p>
            <a:r>
              <a:rPr lang="cs-CZ" sz="2000" dirty="0"/>
              <a:t>Meritokracie svého druhu</a:t>
            </a:r>
          </a:p>
          <a:p>
            <a:r>
              <a:rPr lang="cs-CZ" sz="2000" dirty="0"/>
              <a:t>Výcvik v mezilidské a mezikulturní </a:t>
            </a:r>
            <a:r>
              <a:rPr lang="cs-CZ" sz="2000" dirty="0" smtClean="0"/>
              <a:t>interakci</a:t>
            </a:r>
            <a:endParaRPr lang="cs-CZ" sz="2000" dirty="0"/>
          </a:p>
          <a:p>
            <a:r>
              <a:rPr lang="cs-CZ" sz="2000" dirty="0"/>
              <a:t>Jazykové kompetence</a:t>
            </a:r>
          </a:p>
          <a:p>
            <a:r>
              <a:rPr lang="cs-CZ" sz="2000" dirty="0"/>
              <a:t>Fyzické kompetence, rychlost reakce, …</a:t>
            </a:r>
          </a:p>
          <a:p>
            <a:r>
              <a:rPr lang="cs-CZ" sz="2000" dirty="0"/>
              <a:t>Uvolnění ze stresu</a:t>
            </a:r>
          </a:p>
          <a:p>
            <a:r>
              <a:rPr lang="cs-CZ" sz="2000" dirty="0"/>
              <a:t>Využití ve výuce</a:t>
            </a:r>
          </a:p>
          <a:p>
            <a:pPr lvl="1"/>
            <a:r>
              <a:rPr lang="cs-CZ" sz="1400" dirty="0"/>
              <a:t>Trenažéry</a:t>
            </a:r>
          </a:p>
          <a:p>
            <a:pPr lvl="1"/>
            <a:r>
              <a:rPr lang="cs-CZ" sz="1400" dirty="0"/>
              <a:t>Simulace </a:t>
            </a:r>
          </a:p>
          <a:p>
            <a:r>
              <a:rPr lang="cs-CZ" sz="2000" dirty="0"/>
              <a:t>Využití při léčbě psychických chorob</a:t>
            </a:r>
          </a:p>
        </p:txBody>
      </p:sp>
    </p:spTree>
    <p:extLst>
      <p:ext uri="{BB962C8B-B14F-4D97-AF65-F5344CB8AC3E}">
        <p14:creationId xmlns:p14="http://schemas.microsoft.com/office/powerpoint/2010/main" val="2393352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FF7D67-7F7D-454C-9F12-8071EF45B4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E2D02C-FB33-4D07-9191-8112FB711E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9486F1-B2EC-4C71-9F9E-ACCBFCCA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BF7A96-DD9B-4B76-9604-91F0BF63E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Hry jako specifický fenomén</a:t>
            </a:r>
          </a:p>
          <a:p>
            <a:pPr lvl="1"/>
            <a:r>
              <a:rPr lang="cs-CZ" dirty="0"/>
              <a:t>S rozvojem on-line her s vysokým společenským dopadem</a:t>
            </a:r>
          </a:p>
          <a:p>
            <a:r>
              <a:rPr lang="cs-CZ" dirty="0"/>
              <a:t>Extrémní sběr dat o uživatelích</a:t>
            </a:r>
          </a:p>
          <a:p>
            <a:pPr lvl="1"/>
            <a:r>
              <a:rPr lang="cs-CZ" dirty="0"/>
              <a:t>Modelování a predikce chování</a:t>
            </a:r>
          </a:p>
          <a:p>
            <a:r>
              <a:rPr lang="cs-CZ" dirty="0"/>
              <a:t>Využití AI </a:t>
            </a:r>
          </a:p>
          <a:p>
            <a:r>
              <a:rPr lang="cs-CZ" dirty="0"/>
              <a:t>Ovlivnění chování uživatelů/hráčů</a:t>
            </a:r>
          </a:p>
          <a:p>
            <a:pPr lvl="1"/>
            <a:r>
              <a:rPr lang="cs-CZ" dirty="0"/>
              <a:t>Chybějící regulace nepomáhá</a:t>
            </a:r>
          </a:p>
          <a:p>
            <a:r>
              <a:rPr lang="cs-CZ" dirty="0"/>
              <a:t>Celá řada negativních nebo zatím neplně pochopitelných vlivů na společnost i jednotlivce</a:t>
            </a:r>
          </a:p>
          <a:p>
            <a:endParaRPr lang="cs-CZ" dirty="0"/>
          </a:p>
          <a:p>
            <a:r>
              <a:rPr lang="cs-CZ" dirty="0"/>
              <a:t>Hry přirozenou součástí lidského chování</a:t>
            </a:r>
          </a:p>
          <a:p>
            <a:pPr lvl="1"/>
            <a:r>
              <a:rPr lang="cs-CZ" dirty="0"/>
              <a:t>I pozitivní vlivy</a:t>
            </a:r>
          </a:p>
          <a:p>
            <a:endParaRPr lang="cs-CZ" dirty="0"/>
          </a:p>
          <a:p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51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BDD21D-D3BF-40AD-84F3-AF692B7708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A35354-F913-40FD-8C47-78321C7439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62DD59-2D5C-491E-A526-8669FB194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3142827"/>
            <a:ext cx="8521200" cy="929118"/>
          </a:xfrm>
        </p:spPr>
        <p:txBody>
          <a:bodyPr/>
          <a:lstStyle/>
          <a:p>
            <a:r>
              <a:rPr lang="cs-CZ" sz="4000" dirty="0"/>
              <a:t>Diskuse</a:t>
            </a:r>
          </a:p>
        </p:txBody>
      </p:sp>
    </p:spTree>
    <p:extLst>
      <p:ext uri="{BB962C8B-B14F-4D97-AF65-F5344CB8AC3E}">
        <p14:creationId xmlns:p14="http://schemas.microsoft.com/office/powerpoint/2010/main" val="428709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795B37-C629-4CAC-BC4C-2B94191D7B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8FF33F-6B86-45F5-AC9A-EBBAFA31FA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6EA86C-33C4-444B-B2A9-213AE6810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hry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55432D-F8A9-43E5-8CAC-E36BBA09D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692002"/>
            <a:ext cx="8326293" cy="4139998"/>
          </a:xfrm>
        </p:spPr>
        <p:txBody>
          <a:bodyPr/>
          <a:lstStyle/>
          <a:p>
            <a:r>
              <a:rPr lang="cs-CZ" dirty="0"/>
              <a:t>Předchůdce počítačových her</a:t>
            </a:r>
          </a:p>
          <a:p>
            <a:pPr lvl="1"/>
            <a:r>
              <a:rPr lang="cs-CZ" sz="1800" dirty="0"/>
              <a:t>Arkády (hrací stroje)</a:t>
            </a:r>
          </a:p>
          <a:p>
            <a:pPr lvl="1"/>
            <a:r>
              <a:rPr lang="cs-CZ" sz="1800" dirty="0"/>
              <a:t>Konsoly prvních generací</a:t>
            </a:r>
          </a:p>
          <a:p>
            <a:endParaRPr lang="cs-CZ" sz="2000" dirty="0"/>
          </a:p>
          <a:p>
            <a:r>
              <a:rPr lang="cs-CZ" sz="2000" dirty="0"/>
              <a:t>Počátky již v 50. a 60. letech minulého století</a:t>
            </a:r>
          </a:p>
          <a:p>
            <a:pPr lvl="1"/>
            <a:r>
              <a:rPr lang="cs-CZ" sz="1800" dirty="0"/>
              <a:t>Experimenty na mainframe počítačích</a:t>
            </a:r>
          </a:p>
          <a:p>
            <a:pPr lvl="1"/>
            <a:r>
              <a:rPr lang="cs-CZ" sz="1800" dirty="0"/>
              <a:t>Textová rozhraní</a:t>
            </a:r>
          </a:p>
          <a:p>
            <a:r>
              <a:rPr lang="cs-CZ" sz="2000" dirty="0"/>
              <a:t>1962 </a:t>
            </a:r>
            <a:r>
              <a:rPr lang="cs-CZ" sz="2000" dirty="0" err="1"/>
              <a:t>SpaceWar</a:t>
            </a:r>
            <a:r>
              <a:rPr lang="cs-CZ" sz="2000" dirty="0"/>
              <a:t>!</a:t>
            </a:r>
          </a:p>
          <a:p>
            <a:pPr lvl="1"/>
            <a:r>
              <a:rPr lang="cs-CZ" sz="1800" dirty="0"/>
              <a:t>Využití osciloskopu, PDP-1</a:t>
            </a:r>
          </a:p>
          <a:p>
            <a:endParaRPr lang="cs-CZ" sz="2400" dirty="0"/>
          </a:p>
          <a:p>
            <a:r>
              <a:rPr lang="cs-CZ" sz="2400" dirty="0"/>
              <a:t>70. léta rozvoj arkádových her</a:t>
            </a:r>
          </a:p>
          <a:p>
            <a:r>
              <a:rPr lang="cs-CZ" sz="2400" dirty="0"/>
              <a:t>Zhruba ve stejné době první domácí hrací konsoly</a:t>
            </a:r>
          </a:p>
          <a:p>
            <a:pPr lvl="1"/>
            <a:r>
              <a:rPr lang="cs-CZ" sz="1800" dirty="0" err="1"/>
              <a:t>Space</a:t>
            </a:r>
            <a:r>
              <a:rPr lang="cs-CZ" sz="1800" dirty="0"/>
              <a:t> </a:t>
            </a:r>
            <a:r>
              <a:rPr lang="cs-CZ" sz="1800" dirty="0" err="1"/>
              <a:t>Invaders</a:t>
            </a:r>
            <a:r>
              <a:rPr lang="cs-CZ" sz="1800" dirty="0"/>
              <a:t> 1978 (Japonsko) – zapojení mikropočítačů (</a:t>
            </a:r>
            <a:r>
              <a:rPr lang="cs-CZ" sz="1800" dirty="0" err="1"/>
              <a:t>Atari</a:t>
            </a:r>
            <a:r>
              <a:rPr lang="cs-CZ" sz="1800" dirty="0"/>
              <a:t>, …)</a:t>
            </a:r>
          </a:p>
          <a:p>
            <a:endParaRPr lang="cs-CZ" sz="20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en-US" dirty="0"/>
          </a:p>
        </p:txBody>
      </p:sp>
      <p:pic>
        <p:nvPicPr>
          <p:cNvPr id="7" name="Picture 6" descr="A pinball machine in a store&#10;&#10;Description automatically generated with medium confidence">
            <a:extLst>
              <a:ext uri="{FF2B5EF4-FFF2-40B4-BE49-F238E27FC236}">
                <a16:creationId xmlns:a16="http://schemas.microsoft.com/office/drawing/2014/main" id="{3BEA2D85-3182-447F-B5F2-82CAF19709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129" y="347472"/>
            <a:ext cx="2339163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0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F7D7CB-61A6-42DE-9C6C-D59135B4FA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19571A-7BA3-4052-8FD5-576883A716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E55B6E-1E03-4449-9F9A-6A9A69BD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zlatý věk video her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EB93CD-EF2E-401A-B04F-835D3DE97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Konec 70. a počátek 80. let</a:t>
            </a:r>
          </a:p>
          <a:p>
            <a:pPr lvl="1"/>
            <a:r>
              <a:rPr lang="cs-CZ" sz="1800" dirty="0"/>
              <a:t>Pac-Man (1980)</a:t>
            </a:r>
          </a:p>
          <a:p>
            <a:pPr lvl="1"/>
            <a:r>
              <a:rPr lang="cs-CZ" sz="1800" dirty="0" err="1"/>
              <a:t>Donkey</a:t>
            </a:r>
            <a:r>
              <a:rPr lang="cs-CZ" sz="1800" dirty="0"/>
              <a:t> Kong (1981)</a:t>
            </a:r>
          </a:p>
          <a:p>
            <a:pPr lvl="1"/>
            <a:r>
              <a:rPr lang="cs-CZ" sz="1800" dirty="0"/>
              <a:t>Q*</a:t>
            </a:r>
            <a:r>
              <a:rPr lang="cs-CZ" sz="1800" dirty="0" err="1"/>
              <a:t>bert</a:t>
            </a:r>
            <a:r>
              <a:rPr lang="cs-CZ" sz="1800" dirty="0"/>
              <a:t> (1982)</a:t>
            </a:r>
          </a:p>
          <a:p>
            <a:r>
              <a:rPr lang="cs-CZ" dirty="0"/>
              <a:t>Postavičky, příběhy – vznik prvním maskotů</a:t>
            </a:r>
          </a:p>
          <a:p>
            <a:endParaRPr lang="cs-CZ" dirty="0"/>
          </a:p>
          <a:p>
            <a:r>
              <a:rPr lang="cs-CZ" dirty="0"/>
              <a:t>1983 – krach trhy s domácí konsolami</a:t>
            </a:r>
          </a:p>
          <a:p>
            <a:r>
              <a:rPr lang="cs-CZ" dirty="0"/>
              <a:t>Souběžně i ztráta zájmu o arkády</a:t>
            </a:r>
          </a:p>
          <a:p>
            <a:endParaRPr lang="cs-CZ" dirty="0"/>
          </a:p>
          <a:p>
            <a:r>
              <a:rPr lang="cs-CZ" dirty="0"/>
              <a:t>Nastupuje éra </a:t>
            </a:r>
            <a:r>
              <a:rPr lang="cs-CZ" b="1" dirty="0"/>
              <a:t>počítačových her</a:t>
            </a:r>
          </a:p>
          <a:p>
            <a:pPr lvl="1"/>
            <a:r>
              <a:rPr lang="cs-CZ" sz="1800" dirty="0" err="1"/>
              <a:t>Commodore</a:t>
            </a:r>
            <a:r>
              <a:rPr lang="cs-CZ" sz="1800" dirty="0"/>
              <a:t> 64, </a:t>
            </a:r>
            <a:r>
              <a:rPr lang="cs-CZ" sz="1800" dirty="0" err="1"/>
              <a:t>Sinclair</a:t>
            </a:r>
            <a:r>
              <a:rPr lang="cs-CZ" sz="1800" dirty="0"/>
              <a:t> ZX </a:t>
            </a:r>
            <a:r>
              <a:rPr lang="cs-CZ" sz="1800" dirty="0" err="1"/>
              <a:t>Spectrum</a:t>
            </a:r>
            <a:r>
              <a:rPr lang="cs-CZ" sz="1800" dirty="0"/>
              <a:t>, </a:t>
            </a:r>
            <a:r>
              <a:rPr lang="cs-CZ" sz="1800" dirty="0" err="1"/>
              <a:t>Atari</a:t>
            </a:r>
            <a:r>
              <a:rPr lang="cs-CZ" sz="1800" dirty="0"/>
              <a:t> 8-bit, …</a:t>
            </a:r>
          </a:p>
          <a:p>
            <a:pPr lvl="1"/>
            <a:r>
              <a:rPr lang="cs-CZ" sz="1800" dirty="0"/>
              <a:t>BASIC, ale velmi omezená přenositelnost</a:t>
            </a:r>
          </a:p>
          <a:p>
            <a:endParaRPr lang="cs-CZ" dirty="0"/>
          </a:p>
          <a:p>
            <a:endParaRPr lang="cs-CZ" dirty="0"/>
          </a:p>
          <a:p>
            <a:pPr lvl="2"/>
            <a:endParaRPr lang="cs-CZ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0CFA62-D361-4145-9472-EEAC064A98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136" y="1697736"/>
            <a:ext cx="1731264" cy="173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68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D3B5BA-8998-4243-8545-14AFD31AF9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16EB41-3F36-4250-BFE2-83DB4C70D3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D6C70A-6965-46F9-A23E-0817F3DA8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PC hry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99C6D7-F7C7-41D7-BA9E-D67B5A142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IBM PC</a:t>
            </a:r>
          </a:p>
          <a:p>
            <a:pPr lvl="1"/>
            <a:r>
              <a:rPr lang="cs-CZ" sz="1800" dirty="0"/>
              <a:t>Kompatibilní hardware</a:t>
            </a:r>
          </a:p>
          <a:p>
            <a:pPr lvl="1"/>
            <a:r>
              <a:rPr lang="cs-CZ" sz="1800" dirty="0"/>
              <a:t>Jednotný operační systém (MS DOS, později MS Windows)</a:t>
            </a:r>
          </a:p>
          <a:p>
            <a:pPr lvl="1"/>
            <a:r>
              <a:rPr lang="cs-CZ" sz="1800" dirty="0"/>
              <a:t>Kolem roku 1987 zcela ovládly trh s počítačovými hrami</a:t>
            </a:r>
          </a:p>
          <a:p>
            <a:r>
              <a:rPr lang="cs-CZ" sz="2000" dirty="0"/>
              <a:t>Počítače Apple </a:t>
            </a:r>
          </a:p>
          <a:p>
            <a:pPr lvl="1"/>
            <a:r>
              <a:rPr lang="cs-CZ" sz="1800" dirty="0"/>
              <a:t>Uzavřený, ale graficky výborně orientovaný svět</a:t>
            </a:r>
          </a:p>
          <a:p>
            <a:pPr lvl="1"/>
            <a:r>
              <a:rPr lang="cs-CZ" sz="1800" dirty="0"/>
              <a:t>Myš </a:t>
            </a:r>
          </a:p>
          <a:p>
            <a:r>
              <a:rPr lang="cs-CZ" sz="2000" dirty="0"/>
              <a:t>Související vývoj hardware </a:t>
            </a:r>
          </a:p>
          <a:p>
            <a:pPr lvl="1"/>
            <a:r>
              <a:rPr lang="cs-CZ" sz="1800" dirty="0"/>
              <a:t>Grafické a zvukové karty</a:t>
            </a:r>
          </a:p>
          <a:p>
            <a:pPr lvl="1"/>
            <a:r>
              <a:rPr lang="cs-CZ" sz="1800" dirty="0"/>
              <a:t>Ovládání (joysticky, …)</a:t>
            </a:r>
          </a:p>
          <a:p>
            <a:r>
              <a:rPr lang="cs-CZ" sz="2000" dirty="0"/>
              <a:t>Specializované firmy</a:t>
            </a:r>
          </a:p>
          <a:p>
            <a:pPr lvl="1"/>
            <a:r>
              <a:rPr lang="cs-CZ" sz="1800" dirty="0" err="1"/>
              <a:t>Ubisoft</a:t>
            </a:r>
            <a:endParaRPr lang="cs-CZ" sz="1800" dirty="0"/>
          </a:p>
          <a:p>
            <a:endParaRPr lang="cs-CZ" sz="2400" dirty="0"/>
          </a:p>
          <a:p>
            <a:r>
              <a:rPr lang="cs-CZ" sz="2400" b="1" dirty="0"/>
              <a:t>Člověk proti počítači</a:t>
            </a:r>
          </a:p>
          <a:p>
            <a:endParaRPr lang="cs-CZ" sz="2400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75098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EA166F-9D9E-4AAA-8AEB-89E956B5E3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F6A8A0-B853-48E4-BFCE-BD07A387E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55983E-3303-4081-A983-2B0022B0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On-line hry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B4F53E-F10C-45FB-96C4-A6F4F4E7E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Počátky v době BBS</a:t>
            </a:r>
            <a:endParaRPr lang="cs-CZ" sz="1800" dirty="0"/>
          </a:p>
          <a:p>
            <a:r>
              <a:rPr lang="cs-CZ" sz="2000" dirty="0"/>
              <a:t>Asynchronní hry</a:t>
            </a:r>
          </a:p>
          <a:p>
            <a:pPr lvl="1"/>
            <a:r>
              <a:rPr lang="cs-CZ" sz="1800" dirty="0"/>
              <a:t>ANSI Art</a:t>
            </a:r>
          </a:p>
          <a:p>
            <a:pPr lvl="1"/>
            <a:r>
              <a:rPr lang="cs-CZ" sz="1800" dirty="0"/>
              <a:t>Dáno způsobem interakce</a:t>
            </a:r>
          </a:p>
          <a:p>
            <a:r>
              <a:rPr lang="cs-CZ" sz="2000" dirty="0"/>
              <a:t>Experimenty s mainframy a výzkumnými pracovními stanicemi</a:t>
            </a:r>
          </a:p>
          <a:p>
            <a:pPr lvl="1"/>
            <a:r>
              <a:rPr lang="cs-CZ" sz="1800" dirty="0"/>
              <a:t>70. a 80. léta</a:t>
            </a:r>
          </a:p>
          <a:p>
            <a:pPr lvl="1"/>
            <a:r>
              <a:rPr lang="cs-CZ" sz="1800" dirty="0"/>
              <a:t>Víceuživatelské operační systémy</a:t>
            </a:r>
          </a:p>
          <a:p>
            <a:pPr lvl="1"/>
            <a:r>
              <a:rPr lang="cs-CZ" sz="1800" dirty="0"/>
              <a:t>Lokální sítě</a:t>
            </a:r>
          </a:p>
          <a:p>
            <a:r>
              <a:rPr lang="cs-CZ" sz="2000" dirty="0"/>
              <a:t>Hry na </a:t>
            </a:r>
            <a:r>
              <a:rPr lang="cs-CZ" sz="2000" dirty="0" err="1"/>
              <a:t>ARPANETu</a:t>
            </a:r>
            <a:endParaRPr lang="cs-CZ" sz="2000" dirty="0"/>
          </a:p>
          <a:p>
            <a:pPr lvl="1"/>
            <a:r>
              <a:rPr lang="cs-CZ" sz="1800" dirty="0" err="1"/>
              <a:t>Multi</a:t>
            </a:r>
            <a:r>
              <a:rPr lang="cs-CZ" sz="1800" dirty="0"/>
              <a:t>-User </a:t>
            </a:r>
            <a:r>
              <a:rPr lang="cs-CZ" sz="1800" dirty="0" err="1"/>
              <a:t>Dungeons</a:t>
            </a:r>
            <a:r>
              <a:rPr lang="cs-CZ" sz="1800" dirty="0"/>
              <a:t> (MUD)</a:t>
            </a:r>
          </a:p>
          <a:p>
            <a:pPr lvl="1"/>
            <a:r>
              <a:rPr lang="cs-CZ" sz="1800" dirty="0"/>
              <a:t>1981, adaptace hry z víceuživatelského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86450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16571E-BA50-4A70-BC1C-BB0F592408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669EA8-C477-49DB-A69C-8CD481700F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0A7339-3C09-41DC-97E4-F42AFA529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Bohatá devadesátá léta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F2EEA0-626F-4F45-8858-8D6653A7E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Krátký návrat arkád v první polovině devadesátých let</a:t>
            </a:r>
          </a:p>
          <a:p>
            <a:r>
              <a:rPr lang="cs-CZ" sz="2000" dirty="0"/>
              <a:t>Návrat </a:t>
            </a:r>
            <a:r>
              <a:rPr lang="cs-CZ" sz="2000" dirty="0" err="1"/>
              <a:t>konsolí</a:t>
            </a:r>
            <a:r>
              <a:rPr lang="cs-CZ" sz="2000" dirty="0"/>
              <a:t> ve druhé polovině 80. let</a:t>
            </a:r>
          </a:p>
          <a:p>
            <a:r>
              <a:rPr lang="cs-CZ" sz="2000" dirty="0"/>
              <a:t>Game Boy (Nintendo) od roku 1989</a:t>
            </a:r>
          </a:p>
          <a:p>
            <a:r>
              <a:rPr lang="cs-CZ" sz="2000" dirty="0"/>
              <a:t>Ve druhé polovině 32 a 64 bitové konsoly</a:t>
            </a:r>
          </a:p>
          <a:p>
            <a:pPr lvl="1"/>
            <a:r>
              <a:rPr lang="cs-CZ" sz="1800" dirty="0"/>
              <a:t>Nintendo, SEGA, Sony (PlayStation)</a:t>
            </a:r>
          </a:p>
          <a:p>
            <a:pPr lvl="1"/>
            <a:r>
              <a:rPr lang="cs-CZ" sz="1800" dirty="0"/>
              <a:t>Klíčový obsah (neúspěch </a:t>
            </a:r>
            <a:r>
              <a:rPr lang="cs-CZ" sz="1800" dirty="0" err="1"/>
              <a:t>Atari</a:t>
            </a:r>
            <a:r>
              <a:rPr lang="cs-CZ" sz="1800" dirty="0"/>
              <a:t>)</a:t>
            </a:r>
          </a:p>
          <a:p>
            <a:r>
              <a:rPr lang="cs-CZ" sz="2000" dirty="0"/>
              <a:t>Zlatý věk PC her</a:t>
            </a:r>
          </a:p>
          <a:p>
            <a:pPr lvl="1"/>
            <a:r>
              <a:rPr lang="cs-CZ" sz="1800" dirty="0"/>
              <a:t>Rozvoj žánrů</a:t>
            </a:r>
          </a:p>
          <a:p>
            <a:pPr lvl="1"/>
            <a:r>
              <a:rPr lang="cs-CZ" sz="1800" dirty="0"/>
              <a:t>Základy úspěšných herních firem</a:t>
            </a:r>
          </a:p>
          <a:p>
            <a:r>
              <a:rPr lang="cs-CZ" sz="2000" dirty="0"/>
              <a:t>Kombinace „osobních“ her a on-line hraní</a:t>
            </a:r>
          </a:p>
          <a:p>
            <a:pPr lvl="1"/>
            <a:r>
              <a:rPr lang="cs-CZ" sz="1800" dirty="0"/>
              <a:t>Battle.net</a:t>
            </a:r>
          </a:p>
          <a:p>
            <a:pPr lvl="1"/>
            <a:endParaRPr lang="cs-CZ" sz="18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878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60CDDB-37EC-4D46-8DAE-9FC7A0D35C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On-line hry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14A385-CA01-4699-BDBA-0E891BAFEF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EE989D-C937-416A-909D-6CE764176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platí (Monetizace)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6314A3-D6CF-492E-A9F6-3AE75179D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hry „zdarma“</a:t>
            </a:r>
          </a:p>
          <a:p>
            <a:pPr lvl="1"/>
            <a:r>
              <a:rPr lang="cs-CZ" sz="1800" dirty="0"/>
              <a:t>Nadšenci, uzavřené komunity</a:t>
            </a:r>
          </a:p>
          <a:p>
            <a:r>
              <a:rPr lang="cs-CZ" sz="2000" dirty="0"/>
              <a:t>Hlavním zdrojem zisku hardware</a:t>
            </a:r>
          </a:p>
          <a:p>
            <a:pPr lvl="1"/>
            <a:r>
              <a:rPr lang="cs-CZ" sz="1800" dirty="0"/>
              <a:t>Arkády</a:t>
            </a:r>
          </a:p>
          <a:p>
            <a:pPr lvl="1"/>
            <a:r>
              <a:rPr lang="cs-CZ" sz="1800" dirty="0"/>
              <a:t>Herní konsoly</a:t>
            </a:r>
          </a:p>
          <a:p>
            <a:r>
              <a:rPr lang="cs-CZ" sz="2000" dirty="0"/>
              <a:t>S rozvojem výměnných médií samostatný prodej her</a:t>
            </a:r>
          </a:p>
          <a:p>
            <a:r>
              <a:rPr lang="cs-CZ" sz="2000" dirty="0"/>
              <a:t>Jednorázová investice</a:t>
            </a:r>
          </a:p>
          <a:p>
            <a:pPr lvl="1"/>
            <a:r>
              <a:rPr lang="cs-CZ" sz="1800" dirty="0"/>
              <a:t>Jednou zaplatíte a můžete stále používat</a:t>
            </a:r>
          </a:p>
          <a:p>
            <a:r>
              <a:rPr lang="cs-CZ" sz="2000" dirty="0"/>
              <a:t>Rozšiřující „balíčky“</a:t>
            </a:r>
          </a:p>
          <a:p>
            <a:pPr lvl="1"/>
            <a:r>
              <a:rPr lang="cs-CZ" sz="1800" dirty="0"/>
              <a:t>Nové epizody</a:t>
            </a:r>
          </a:p>
          <a:p>
            <a:pPr lvl="1"/>
            <a:r>
              <a:rPr lang="cs-CZ" sz="1800" dirty="0"/>
              <a:t>Další zdroj financí pro firmy</a:t>
            </a:r>
          </a:p>
          <a:p>
            <a:r>
              <a:rPr lang="cs-CZ" sz="2000" dirty="0"/>
              <a:t>Shareware a demo hry</a:t>
            </a:r>
          </a:p>
          <a:p>
            <a:r>
              <a:rPr lang="cs-CZ" sz="2000" dirty="0"/>
              <a:t>Otázka distribuce</a:t>
            </a:r>
          </a:p>
          <a:p>
            <a:pPr lvl="1"/>
            <a:r>
              <a:rPr lang="cs-CZ" sz="1800" dirty="0"/>
              <a:t>Snižuje zisk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82833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uvt-prezentace-4-3-cz.potx" id="{E9F74897-50F1-4BB8-AE91-99A831939DE0}" vid="{B64A33FA-F70B-47AA-B814-26FC149C37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muni-uvt-prezentace-4-3-cz</Template>
  <TotalTime>15969</TotalTime>
  <Words>1511</Words>
  <Application>Microsoft Office PowerPoint</Application>
  <PresentationFormat>Předvádění na obrazovce (4:3)</PresentationFormat>
  <Paragraphs>415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Exo</vt:lpstr>
      <vt:lpstr>Tahoma</vt:lpstr>
      <vt:lpstr>Wingdings</vt:lpstr>
      <vt:lpstr>Prezentace_MU_CZ</vt:lpstr>
      <vt:lpstr>Digitální svět: technologie, potenciál, rizika On-line hry</vt:lpstr>
      <vt:lpstr>Přednášející</vt:lpstr>
      <vt:lpstr>Obsah přednášky</vt:lpstr>
      <vt:lpstr>Video hry</vt:lpstr>
      <vt:lpstr>Krátký zlatý věk video her</vt:lpstr>
      <vt:lpstr>PC hry</vt:lpstr>
      <vt:lpstr>On-line hry</vt:lpstr>
      <vt:lpstr>Bohatá devadesátá léta</vt:lpstr>
      <vt:lpstr>Jak se platí (Monetizace)</vt:lpstr>
      <vt:lpstr>On-line hry – jak se platí</vt:lpstr>
      <vt:lpstr>Freemium model</vt:lpstr>
      <vt:lpstr>Společenský fenomén</vt:lpstr>
      <vt:lpstr>Stroj na peníze</vt:lpstr>
      <vt:lpstr>Prezentace aplikace PowerPoint</vt:lpstr>
      <vt:lpstr>Prezentace aplikace PowerPoint</vt:lpstr>
      <vt:lpstr>Stroj na peníze</vt:lpstr>
      <vt:lpstr>Stroj na peníze</vt:lpstr>
      <vt:lpstr>Stroj na peníze</vt:lpstr>
      <vt:lpstr>Stroj na peníze</vt:lpstr>
      <vt:lpstr>Vývoj (her) řízený daty</vt:lpstr>
      <vt:lpstr>Proč používáme data?</vt:lpstr>
      <vt:lpstr>Ekonomické problémy „free“ on-line her</vt:lpstr>
      <vt:lpstr>S jakými daty se pracuje</vt:lpstr>
      <vt:lpstr>Marketing her – 3 fáze</vt:lpstr>
      <vt:lpstr>Celková ekonomická rozvaha</vt:lpstr>
      <vt:lpstr>Interní herní události</vt:lpstr>
      <vt:lpstr>Interní chování hráčů</vt:lpstr>
      <vt:lpstr>Externí data</vt:lpstr>
      <vt:lpstr>Zpětná vazba</vt:lpstr>
      <vt:lpstr>Pár postřehů</vt:lpstr>
      <vt:lpstr>Shrnutí k analytice</vt:lpstr>
      <vt:lpstr>Problémy spojené s videohrami</vt:lpstr>
      <vt:lpstr>Ale také pozitivní  vliv</vt:lpstr>
      <vt:lpstr>Shrnutí</vt:lpstr>
      <vt:lpstr>Diskuse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Preservation</dc:title>
  <dc:creator>Miroslav Bartošek;Ludek.Matyska@muni.cz</dc:creator>
  <cp:lastModifiedBy>Luděk Matyska</cp:lastModifiedBy>
  <cp:revision>109</cp:revision>
  <dcterms:created xsi:type="dcterms:W3CDTF">2021-07-27T06:34:25Z</dcterms:created>
  <dcterms:modified xsi:type="dcterms:W3CDTF">2021-11-03T13:33:08Z</dcterms:modified>
</cp:coreProperties>
</file>