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8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03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25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3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2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90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35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3DB287E-42DC-48B4-9E04-DFE3BBBA4F6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B481D47-F5CE-4A9F-A91D-D9A579CC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1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smtClean="0"/>
              <a:t>Vyjádření budoucího času</a:t>
            </a:r>
            <a:endParaRPr lang="cs-CZ" sz="5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z="2400" smtClean="0"/>
              <a:t>Le futur </a:t>
            </a:r>
            <a:r>
              <a:rPr lang="cs-CZ" sz="2400" smtClean="0"/>
              <a:t>proche</a:t>
            </a:r>
          </a:p>
          <a:p>
            <a:r>
              <a:rPr lang="cs-CZ" sz="2400" smtClean="0"/>
              <a:t>Le futur </a:t>
            </a:r>
            <a:r>
              <a:rPr lang="cs-CZ" sz="2400" smtClean="0"/>
              <a:t>simple</a:t>
            </a:r>
            <a:endParaRPr lang="cs-CZ" sz="240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9"/>
    </mc:Choice>
    <mc:Fallback xmlns="">
      <p:transition spd="slow" advTm="5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1860" y="667680"/>
            <a:ext cx="7406640" cy="1299117"/>
          </a:xfrm>
        </p:spPr>
        <p:txBody>
          <a:bodyPr>
            <a:normAutofit/>
          </a:bodyPr>
          <a:lstStyle/>
          <a:p>
            <a:pPr algn="ctr"/>
            <a:r>
              <a:rPr lang="cs-CZ" b="1" smtClean="0"/>
              <a:t>Futur proche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>
                <a:solidFill>
                  <a:srgbClr val="00B050"/>
                </a:solidFill>
              </a:rPr>
              <a:t>aller + inf.</a:t>
            </a:r>
            <a:endParaRPr lang="cs-CZ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871700" y="2240869"/>
            <a:ext cx="2643150" cy="4226838"/>
          </a:xfrm>
        </p:spPr>
        <p:txBody>
          <a:bodyPr/>
          <a:lstStyle/>
          <a:p>
            <a:endParaRPr lang="cs-CZ" smtClean="0"/>
          </a:p>
          <a:p>
            <a:pPr marL="0" indent="0">
              <a:buNone/>
            </a:pPr>
            <a:r>
              <a:rPr lang="cs-CZ" sz="2400" smtClean="0"/>
              <a:t>je </a:t>
            </a:r>
            <a:r>
              <a:rPr lang="cs-CZ" sz="2400" smtClean="0">
                <a:solidFill>
                  <a:srgbClr val="00B050"/>
                </a:solidFill>
              </a:rPr>
              <a:t>vais</a:t>
            </a:r>
            <a:r>
              <a:rPr lang="cs-CZ" sz="2400" smtClean="0"/>
              <a:t> chanter</a:t>
            </a:r>
          </a:p>
          <a:p>
            <a:pPr marL="0" indent="0">
              <a:buNone/>
            </a:pPr>
            <a:r>
              <a:rPr lang="cs-CZ" sz="2400" smtClean="0"/>
              <a:t>tu </a:t>
            </a:r>
            <a:r>
              <a:rPr lang="cs-CZ" sz="2400" smtClean="0">
                <a:solidFill>
                  <a:srgbClr val="00B050"/>
                </a:solidFill>
              </a:rPr>
              <a:t>vas</a:t>
            </a:r>
            <a:r>
              <a:rPr lang="cs-CZ" sz="2400" smtClean="0"/>
              <a:t> chanter</a:t>
            </a:r>
          </a:p>
          <a:p>
            <a:pPr marL="0" indent="0">
              <a:buNone/>
            </a:pPr>
            <a:r>
              <a:rPr lang="cs-CZ" sz="2400" smtClean="0"/>
              <a:t>il/elle/on </a:t>
            </a:r>
            <a:r>
              <a:rPr lang="cs-CZ" sz="2400" smtClean="0">
                <a:solidFill>
                  <a:srgbClr val="00B050"/>
                </a:solidFill>
              </a:rPr>
              <a:t>va</a:t>
            </a:r>
            <a:r>
              <a:rPr lang="cs-CZ" sz="2400" smtClean="0"/>
              <a:t> chanter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r>
              <a:rPr lang="cs-CZ" sz="2400" smtClean="0"/>
              <a:t>je vais </a:t>
            </a:r>
            <a:r>
              <a:rPr lang="fr-FR" sz="2400" smtClean="0"/>
              <a:t>ê</a:t>
            </a:r>
            <a:r>
              <a:rPr lang="cs-CZ" sz="2400" smtClean="0"/>
              <a:t>tre</a:t>
            </a:r>
          </a:p>
          <a:p>
            <a:pPr marL="0" indent="0">
              <a:buNone/>
            </a:pPr>
            <a:r>
              <a:rPr lang="cs-CZ" sz="2400" smtClean="0"/>
              <a:t>tu vas </a:t>
            </a:r>
            <a:r>
              <a:rPr lang="fr-FR" sz="2400" smtClean="0"/>
              <a:t>ê</a:t>
            </a:r>
            <a:r>
              <a:rPr lang="cs-CZ" sz="2400" smtClean="0"/>
              <a:t>tre</a:t>
            </a:r>
          </a:p>
          <a:p>
            <a:pPr marL="0" indent="0">
              <a:buNone/>
            </a:pPr>
            <a:r>
              <a:rPr lang="cs-CZ" sz="2400" smtClean="0"/>
              <a:t>il/elle/on va </a:t>
            </a:r>
            <a:r>
              <a:rPr lang="fr-FR" sz="2400" smtClean="0"/>
              <a:t>ê</a:t>
            </a:r>
            <a:r>
              <a:rPr lang="cs-CZ" sz="2400" smtClean="0"/>
              <a:t>tre</a:t>
            </a:r>
            <a:endParaRPr lang="cs-CZ" sz="240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112059" y="2240869"/>
            <a:ext cx="3017179" cy="4226838"/>
          </a:xfrm>
        </p:spPr>
        <p:txBody>
          <a:bodyPr/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z="2400" smtClean="0"/>
              <a:t>nous </a:t>
            </a:r>
            <a:r>
              <a:rPr lang="cs-CZ" sz="2400" smtClean="0">
                <a:solidFill>
                  <a:srgbClr val="00B050"/>
                </a:solidFill>
              </a:rPr>
              <a:t>allons</a:t>
            </a:r>
            <a:r>
              <a:rPr lang="cs-CZ" sz="2400" smtClean="0"/>
              <a:t> chanter</a:t>
            </a:r>
          </a:p>
          <a:p>
            <a:pPr marL="0" indent="0">
              <a:buNone/>
            </a:pPr>
            <a:r>
              <a:rPr lang="cs-CZ" sz="2400" smtClean="0"/>
              <a:t>vous </a:t>
            </a:r>
            <a:r>
              <a:rPr lang="cs-CZ" sz="2400" smtClean="0">
                <a:solidFill>
                  <a:srgbClr val="00B050"/>
                </a:solidFill>
              </a:rPr>
              <a:t>allez</a:t>
            </a:r>
            <a:r>
              <a:rPr lang="cs-CZ" sz="2400" smtClean="0"/>
              <a:t> chanter</a:t>
            </a:r>
          </a:p>
          <a:p>
            <a:pPr marL="0" indent="0">
              <a:buNone/>
            </a:pPr>
            <a:r>
              <a:rPr lang="cs-CZ" sz="2400" smtClean="0"/>
              <a:t>ils/elles </a:t>
            </a:r>
            <a:r>
              <a:rPr lang="cs-CZ" sz="2400" smtClean="0">
                <a:solidFill>
                  <a:srgbClr val="00B050"/>
                </a:solidFill>
              </a:rPr>
              <a:t>vont</a:t>
            </a:r>
            <a:r>
              <a:rPr lang="cs-CZ" sz="2400" smtClean="0"/>
              <a:t> chanter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r>
              <a:rPr lang="cs-CZ" sz="2400" smtClean="0"/>
              <a:t>nous allons </a:t>
            </a:r>
            <a:r>
              <a:rPr lang="fr-FR" sz="2400"/>
              <a:t>ê</a:t>
            </a:r>
            <a:r>
              <a:rPr lang="cs-CZ" sz="2400"/>
              <a:t>tre</a:t>
            </a:r>
          </a:p>
          <a:p>
            <a:pPr marL="0" indent="0">
              <a:buNone/>
            </a:pPr>
            <a:r>
              <a:rPr lang="cs-CZ" sz="2400" smtClean="0"/>
              <a:t>vous allez </a:t>
            </a:r>
            <a:r>
              <a:rPr lang="fr-FR" sz="2400"/>
              <a:t>ê</a:t>
            </a:r>
            <a:r>
              <a:rPr lang="cs-CZ" sz="2400"/>
              <a:t>tre</a:t>
            </a:r>
          </a:p>
          <a:p>
            <a:pPr marL="0" indent="0">
              <a:buNone/>
            </a:pPr>
            <a:r>
              <a:rPr lang="cs-CZ" sz="2400" smtClean="0"/>
              <a:t>ils/elles vont </a:t>
            </a:r>
            <a:r>
              <a:rPr lang="fr-FR" sz="2400"/>
              <a:t>ê</a:t>
            </a:r>
            <a:r>
              <a:rPr lang="cs-CZ" sz="2400"/>
              <a:t>tre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3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1"/>
    </mc:Choice>
    <mc:Fallback xmlns="">
      <p:transition spd="slow" advTm="25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50" y="1314450"/>
            <a:ext cx="7406640" cy="185110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/>
              <a:t>Futur </a:t>
            </a:r>
            <a:r>
              <a:rPr lang="cs-CZ" b="1" smtClean="0"/>
              <a:t>simple</a:t>
            </a:r>
            <a:br>
              <a:rPr lang="cs-CZ" b="1" smtClean="0"/>
            </a:br>
            <a:r>
              <a:rPr lang="cs-CZ" smtClean="0"/>
              <a:t>pravidelná slovesa</a:t>
            </a:r>
            <a:r>
              <a:rPr lang="cs-CZ"/>
              <a:t/>
            </a:r>
            <a:br>
              <a:rPr lang="cs-CZ"/>
            </a:br>
            <a:r>
              <a:rPr lang="cs-CZ" smtClean="0"/>
              <a:t/>
            </a:r>
            <a:br>
              <a:rPr lang="cs-CZ" smtClean="0"/>
            </a:br>
            <a:r>
              <a:rPr lang="cs-CZ" sz="2700"/>
              <a:t>os. zájm. – </a:t>
            </a:r>
            <a:r>
              <a:rPr lang="cs-CZ" sz="2700">
                <a:solidFill>
                  <a:srgbClr val="C00000"/>
                </a:solidFill>
              </a:rPr>
              <a:t>infinitif </a:t>
            </a:r>
            <a:r>
              <a:rPr lang="cs-CZ" sz="2700"/>
              <a:t>– </a:t>
            </a:r>
            <a:r>
              <a:rPr lang="cs-CZ" sz="2700">
                <a:solidFill>
                  <a:srgbClr val="002060"/>
                </a:solidFill>
              </a:rPr>
              <a:t>koncovky „avoir“ </a:t>
            </a:r>
            <a:r>
              <a:rPr lang="cs-CZ" sz="2700"/>
              <a:t>v přít. čase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5900" y="3104965"/>
            <a:ext cx="3028950" cy="3284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2400" smtClean="0"/>
              <a:t>je </a:t>
            </a:r>
            <a:r>
              <a:rPr lang="cs-CZ" sz="2400" smtClean="0">
                <a:solidFill>
                  <a:srgbClr val="C00000"/>
                </a:solidFill>
              </a:rPr>
              <a:t>parler</a:t>
            </a:r>
            <a:r>
              <a:rPr lang="cs-CZ" sz="2400" smtClean="0">
                <a:solidFill>
                  <a:srgbClr val="002060"/>
                </a:solidFill>
              </a:rPr>
              <a:t>ai</a:t>
            </a:r>
          </a:p>
          <a:p>
            <a:pPr marL="0" indent="0">
              <a:buNone/>
            </a:pPr>
            <a:r>
              <a:rPr lang="cs-CZ" sz="2400" smtClean="0"/>
              <a:t>tu </a:t>
            </a:r>
            <a:r>
              <a:rPr lang="cs-CZ" sz="2400" smtClean="0">
                <a:solidFill>
                  <a:srgbClr val="C00000"/>
                </a:solidFill>
              </a:rPr>
              <a:t>parler</a:t>
            </a:r>
            <a:r>
              <a:rPr lang="cs-CZ" sz="2400" smtClean="0">
                <a:solidFill>
                  <a:srgbClr val="002060"/>
                </a:solidFill>
              </a:rPr>
              <a:t>as</a:t>
            </a:r>
          </a:p>
          <a:p>
            <a:pPr marL="0" indent="0">
              <a:buNone/>
            </a:pPr>
            <a:r>
              <a:rPr lang="cs-CZ" sz="2400" smtClean="0"/>
              <a:t>il/elle/on </a:t>
            </a:r>
            <a:r>
              <a:rPr lang="cs-CZ" sz="2400" smtClean="0">
                <a:solidFill>
                  <a:srgbClr val="C00000"/>
                </a:solidFill>
              </a:rPr>
              <a:t>parler</a:t>
            </a:r>
            <a:r>
              <a:rPr lang="cs-CZ" sz="2400" smtClean="0">
                <a:solidFill>
                  <a:srgbClr val="002060"/>
                </a:solidFill>
              </a:rPr>
              <a:t>a</a:t>
            </a:r>
            <a:endParaRPr lang="cs-CZ" sz="240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3104965"/>
            <a:ext cx="3028950" cy="3284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2400" smtClean="0"/>
              <a:t>nous </a:t>
            </a:r>
            <a:r>
              <a:rPr lang="cs-CZ" sz="2400" smtClean="0">
                <a:solidFill>
                  <a:srgbClr val="C00000"/>
                </a:solidFill>
              </a:rPr>
              <a:t>parler</a:t>
            </a:r>
            <a:r>
              <a:rPr lang="cs-CZ" sz="2400" smtClean="0">
                <a:solidFill>
                  <a:srgbClr val="002060"/>
                </a:solidFill>
              </a:rPr>
              <a:t>ons</a:t>
            </a:r>
          </a:p>
          <a:p>
            <a:pPr marL="0" indent="0">
              <a:buNone/>
            </a:pPr>
            <a:r>
              <a:rPr lang="cs-CZ" sz="2400" smtClean="0"/>
              <a:t>vous </a:t>
            </a:r>
            <a:r>
              <a:rPr lang="cs-CZ" sz="2400" smtClean="0">
                <a:solidFill>
                  <a:srgbClr val="C00000"/>
                </a:solidFill>
              </a:rPr>
              <a:t>parler</a:t>
            </a:r>
            <a:r>
              <a:rPr lang="cs-CZ" sz="2400" smtClean="0">
                <a:solidFill>
                  <a:srgbClr val="002060"/>
                </a:solidFill>
              </a:rPr>
              <a:t>ez</a:t>
            </a:r>
          </a:p>
          <a:p>
            <a:pPr marL="0" indent="0">
              <a:buNone/>
            </a:pPr>
            <a:r>
              <a:rPr lang="cs-CZ" sz="2400" smtClean="0"/>
              <a:t>ils </a:t>
            </a:r>
            <a:r>
              <a:rPr lang="cs-CZ" sz="2400" smtClean="0">
                <a:solidFill>
                  <a:srgbClr val="C00000"/>
                </a:solidFill>
              </a:rPr>
              <a:t>parler</a:t>
            </a:r>
            <a:r>
              <a:rPr lang="cs-CZ" sz="2400" smtClean="0">
                <a:solidFill>
                  <a:srgbClr val="002060"/>
                </a:solidFill>
              </a:rPr>
              <a:t>ont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8"/>
    </mc:Choice>
    <mc:Fallback xmlns=""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>
            <a:spLocks noGrp="1"/>
          </p:cNvSpPr>
          <p:nvPr>
            <p:ph type="title"/>
          </p:nvPr>
        </p:nvSpPr>
        <p:spPr>
          <a:xfrm>
            <a:off x="890704" y="656528"/>
            <a:ext cx="7406640" cy="13074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smtClean="0"/>
              <a:t>Futur simple</a:t>
            </a:r>
            <a:r>
              <a:rPr lang="cs-CZ" sz="3000"/>
              <a:t/>
            </a:r>
            <a:br>
              <a:rPr lang="cs-CZ" sz="3000"/>
            </a:br>
            <a:r>
              <a:rPr lang="cs-CZ" sz="3000"/>
              <a:t>nepravidelná slovesa</a:t>
            </a:r>
            <a:br>
              <a:rPr lang="cs-CZ" sz="3000"/>
            </a:br>
            <a:r>
              <a:rPr lang="cs-CZ" sz="2400">
                <a:solidFill>
                  <a:srgbClr val="C00000"/>
                </a:solidFill>
              </a:rPr>
              <a:t>nepravidelný základ </a:t>
            </a:r>
            <a:r>
              <a:rPr lang="cs-CZ" sz="2400"/>
              <a:t>+ </a:t>
            </a:r>
            <a:r>
              <a:rPr lang="cs-CZ" sz="2400">
                <a:solidFill>
                  <a:srgbClr val="0070C0"/>
                </a:solidFill>
              </a:rPr>
              <a:t>koncovky „avoir“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8451" y="2263698"/>
            <a:ext cx="3028950" cy="42486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avoir – j´</a:t>
            </a:r>
            <a:r>
              <a:rPr lang="cs-CZ" sz="2000" smtClean="0">
                <a:solidFill>
                  <a:srgbClr val="C00000"/>
                </a:solidFill>
              </a:rPr>
              <a:t>aur</a:t>
            </a:r>
            <a:r>
              <a:rPr lang="cs-CZ" sz="2000" smtClean="0">
                <a:solidFill>
                  <a:srgbClr val="0070C0"/>
                </a:solidFill>
              </a:rPr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smtClean="0"/>
              <a:t>ê</a:t>
            </a:r>
            <a:r>
              <a:rPr lang="cs-CZ" sz="2000" smtClean="0"/>
              <a:t>tre – je </a:t>
            </a:r>
            <a:r>
              <a:rPr lang="cs-CZ" sz="2000" smtClean="0">
                <a:solidFill>
                  <a:srgbClr val="C00000"/>
                </a:solidFill>
              </a:rPr>
              <a:t>ser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faire – je </a:t>
            </a:r>
            <a:r>
              <a:rPr lang="cs-CZ" sz="2000" smtClean="0">
                <a:solidFill>
                  <a:srgbClr val="C00000"/>
                </a:solidFill>
              </a:rPr>
              <a:t>fer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pouvoir – je </a:t>
            </a:r>
            <a:r>
              <a:rPr lang="cs-CZ" sz="2000" smtClean="0">
                <a:solidFill>
                  <a:srgbClr val="C00000"/>
                </a:solidFill>
              </a:rPr>
              <a:t>pourr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vouloir – je </a:t>
            </a:r>
            <a:r>
              <a:rPr lang="cs-CZ" sz="2000" smtClean="0">
                <a:solidFill>
                  <a:srgbClr val="C00000"/>
                </a:solidFill>
              </a:rPr>
              <a:t>voudr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savoir – je </a:t>
            </a:r>
            <a:r>
              <a:rPr lang="cs-CZ" sz="2000" smtClean="0">
                <a:solidFill>
                  <a:srgbClr val="C00000"/>
                </a:solidFill>
              </a:rPr>
              <a:t>saur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aller – j´</a:t>
            </a:r>
            <a:r>
              <a:rPr lang="cs-CZ" sz="2000" smtClean="0">
                <a:solidFill>
                  <a:srgbClr val="C00000"/>
                </a:solidFill>
              </a:rPr>
              <a:t>ir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devoir – je </a:t>
            </a:r>
            <a:r>
              <a:rPr lang="cs-CZ" sz="2000" smtClean="0">
                <a:solidFill>
                  <a:srgbClr val="C00000"/>
                </a:solidFill>
              </a:rPr>
              <a:t>devr</a:t>
            </a:r>
            <a:r>
              <a:rPr lang="cs-CZ" sz="2000" smtClean="0"/>
              <a:t>ai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smtClean="0"/>
              <a:t>recevoir – je </a:t>
            </a:r>
            <a:r>
              <a:rPr lang="cs-CZ" sz="2000" smtClean="0">
                <a:solidFill>
                  <a:srgbClr val="C00000"/>
                </a:solidFill>
              </a:rPr>
              <a:t>recevr</a:t>
            </a:r>
            <a:r>
              <a:rPr lang="cs-CZ" sz="2000" smtClean="0"/>
              <a:t>ai</a:t>
            </a:r>
            <a:endParaRPr lang="cs-CZ" sz="200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46960" y="2263698"/>
            <a:ext cx="3028950" cy="4248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smtClean="0"/>
              <a:t>venir – je </a:t>
            </a:r>
            <a:r>
              <a:rPr lang="cs-CZ" sz="2000" smtClean="0">
                <a:solidFill>
                  <a:srgbClr val="C00000"/>
                </a:solidFill>
              </a:rPr>
              <a:t>viendr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appeler – j´</a:t>
            </a:r>
            <a:r>
              <a:rPr lang="cs-CZ" sz="2000" smtClean="0">
                <a:solidFill>
                  <a:srgbClr val="C00000"/>
                </a:solidFill>
              </a:rPr>
              <a:t>appeller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se lever – je me </a:t>
            </a:r>
            <a:r>
              <a:rPr lang="fr-FR" sz="2000" smtClean="0">
                <a:solidFill>
                  <a:srgbClr val="C00000"/>
                </a:solidFill>
              </a:rPr>
              <a:t>lè</a:t>
            </a:r>
            <a:r>
              <a:rPr lang="cs-CZ" sz="2000" smtClean="0">
                <a:solidFill>
                  <a:srgbClr val="C00000"/>
                </a:solidFill>
              </a:rPr>
              <a:t>ver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attendre – j´</a:t>
            </a:r>
            <a:r>
              <a:rPr lang="cs-CZ" sz="2000" smtClean="0">
                <a:solidFill>
                  <a:srgbClr val="C00000"/>
                </a:solidFill>
              </a:rPr>
              <a:t>attendr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envoyer – j´</a:t>
            </a:r>
            <a:r>
              <a:rPr lang="cs-CZ" sz="2000" smtClean="0">
                <a:solidFill>
                  <a:srgbClr val="C00000"/>
                </a:solidFill>
              </a:rPr>
              <a:t>enverr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tenir – je </a:t>
            </a:r>
            <a:r>
              <a:rPr lang="cs-CZ" sz="2000" smtClean="0">
                <a:solidFill>
                  <a:srgbClr val="C00000"/>
                </a:solidFill>
              </a:rPr>
              <a:t>tiendr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voir – je </a:t>
            </a:r>
            <a:r>
              <a:rPr lang="cs-CZ" sz="2000" smtClean="0">
                <a:solidFill>
                  <a:srgbClr val="C00000"/>
                </a:solidFill>
              </a:rPr>
              <a:t>verr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 smtClean="0"/>
              <a:t>accueillir – j´</a:t>
            </a:r>
            <a:r>
              <a:rPr lang="cs-CZ" sz="2000" smtClean="0">
                <a:solidFill>
                  <a:srgbClr val="C00000"/>
                </a:solidFill>
              </a:rPr>
              <a:t>accueiller</a:t>
            </a:r>
            <a:r>
              <a:rPr lang="cs-CZ" sz="2000" smtClean="0"/>
              <a:t>ai</a:t>
            </a:r>
          </a:p>
          <a:p>
            <a:pPr marL="0" indent="0">
              <a:buNone/>
            </a:pPr>
            <a:r>
              <a:rPr lang="cs-CZ" sz="2000"/>
              <a:t>falloir – il </a:t>
            </a:r>
            <a:r>
              <a:rPr lang="cs-CZ" sz="2000">
                <a:solidFill>
                  <a:srgbClr val="C00000"/>
                </a:solidFill>
              </a:rPr>
              <a:t>faudr</a:t>
            </a:r>
            <a:r>
              <a:rPr lang="cs-CZ" sz="2000"/>
              <a:t>a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9"/>
    </mc:Choice>
    <mc:Fallback xmlns="">
      <p:transition spd="slow" advTm="1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Futur simple     </a:t>
            </a:r>
            <a:r>
              <a:rPr lang="cs-CZ" smtClean="0">
                <a:solidFill>
                  <a:srgbClr val="0070C0"/>
                </a:solidFill>
              </a:rPr>
              <a:t>-rr-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" indent="0" algn="r">
              <a:buNone/>
            </a:pPr>
            <a:r>
              <a:rPr lang="cs-CZ" sz="2800" smtClean="0"/>
              <a:t>mourir</a:t>
            </a:r>
          </a:p>
          <a:p>
            <a:pPr marL="34290" indent="0" algn="r">
              <a:buNone/>
            </a:pPr>
            <a:r>
              <a:rPr lang="cs-CZ" sz="2800" smtClean="0"/>
              <a:t>courir</a:t>
            </a:r>
          </a:p>
          <a:p>
            <a:pPr marL="34290" indent="0" algn="r">
              <a:buNone/>
            </a:pPr>
            <a:r>
              <a:rPr lang="cs-CZ" sz="2800" smtClean="0"/>
              <a:t>envoyer</a:t>
            </a:r>
          </a:p>
          <a:p>
            <a:pPr marL="34290" indent="0" algn="r">
              <a:buNone/>
            </a:pPr>
            <a:r>
              <a:rPr lang="cs-CZ" sz="2800" smtClean="0"/>
              <a:t>acquérir</a:t>
            </a:r>
          </a:p>
          <a:p>
            <a:pPr marL="34290" indent="0" algn="r">
              <a:buNone/>
            </a:pPr>
            <a:r>
              <a:rPr lang="cs-CZ" sz="2800" smtClean="0"/>
              <a:t>voir</a:t>
            </a:r>
          </a:p>
          <a:p>
            <a:pPr marL="34290" indent="0" algn="r">
              <a:buNone/>
            </a:pPr>
            <a:r>
              <a:rPr lang="cs-CZ" sz="2800" smtClean="0"/>
              <a:t>pouvoir</a:t>
            </a:r>
          </a:p>
          <a:p>
            <a:pPr marL="34290" indent="0" algn="r">
              <a:buNone/>
            </a:pPr>
            <a:endParaRPr lang="cs-CZ"/>
          </a:p>
          <a:p>
            <a:pPr marL="34290" indent="0" algn="r">
              <a:buNone/>
            </a:pPr>
            <a:r>
              <a:rPr lang="cs-CZ" smtClean="0"/>
              <a:t> 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2800" smtClean="0"/>
              <a:t>je mou</a:t>
            </a:r>
            <a:r>
              <a:rPr lang="cs-CZ" sz="2800" smtClean="0">
                <a:solidFill>
                  <a:srgbClr val="0070C0"/>
                </a:solidFill>
              </a:rPr>
              <a:t>rr</a:t>
            </a:r>
            <a:r>
              <a:rPr lang="cs-CZ" sz="2800" smtClean="0"/>
              <a:t>ai</a:t>
            </a:r>
          </a:p>
          <a:p>
            <a:pPr marL="34290" indent="0">
              <a:buNone/>
            </a:pPr>
            <a:r>
              <a:rPr lang="cs-CZ" sz="2800" smtClean="0"/>
              <a:t>je cou</a:t>
            </a:r>
            <a:r>
              <a:rPr lang="cs-CZ" sz="2800" smtClean="0">
                <a:solidFill>
                  <a:srgbClr val="0070C0"/>
                </a:solidFill>
              </a:rPr>
              <a:t>rr</a:t>
            </a:r>
            <a:r>
              <a:rPr lang="cs-CZ" sz="2800" smtClean="0"/>
              <a:t>ai</a:t>
            </a:r>
          </a:p>
          <a:p>
            <a:pPr marL="34290" indent="0">
              <a:buNone/>
            </a:pPr>
            <a:r>
              <a:rPr lang="cs-CZ" sz="2800" smtClean="0"/>
              <a:t>j´enve</a:t>
            </a:r>
            <a:r>
              <a:rPr lang="cs-CZ" sz="2800" smtClean="0">
                <a:solidFill>
                  <a:srgbClr val="0070C0"/>
                </a:solidFill>
              </a:rPr>
              <a:t>rr</a:t>
            </a:r>
            <a:r>
              <a:rPr lang="cs-CZ" sz="2800" smtClean="0"/>
              <a:t>ai</a:t>
            </a:r>
          </a:p>
          <a:p>
            <a:pPr marL="34290" indent="0">
              <a:buNone/>
            </a:pPr>
            <a:r>
              <a:rPr lang="cs-CZ" sz="2800" smtClean="0"/>
              <a:t>j´acque</a:t>
            </a:r>
            <a:r>
              <a:rPr lang="cs-CZ" sz="2800" smtClean="0">
                <a:solidFill>
                  <a:srgbClr val="0070C0"/>
                </a:solidFill>
              </a:rPr>
              <a:t>rr</a:t>
            </a:r>
            <a:r>
              <a:rPr lang="cs-CZ" sz="2800" smtClean="0"/>
              <a:t>ai</a:t>
            </a:r>
          </a:p>
          <a:p>
            <a:pPr marL="34290" indent="0">
              <a:buNone/>
            </a:pPr>
            <a:r>
              <a:rPr lang="cs-CZ" sz="2800" smtClean="0"/>
              <a:t>je ve</a:t>
            </a:r>
            <a:r>
              <a:rPr lang="cs-CZ" sz="2800" smtClean="0">
                <a:solidFill>
                  <a:srgbClr val="0070C0"/>
                </a:solidFill>
              </a:rPr>
              <a:t>rr</a:t>
            </a:r>
            <a:r>
              <a:rPr lang="cs-CZ" sz="2800" smtClean="0"/>
              <a:t>ai</a:t>
            </a:r>
          </a:p>
          <a:p>
            <a:pPr marL="34290" indent="0">
              <a:buNone/>
            </a:pPr>
            <a:r>
              <a:rPr lang="cs-CZ" sz="2800" smtClean="0"/>
              <a:t>je pou</a:t>
            </a:r>
            <a:r>
              <a:rPr lang="cs-CZ" sz="2800" smtClean="0">
                <a:solidFill>
                  <a:srgbClr val="0070C0"/>
                </a:solidFill>
              </a:rPr>
              <a:t>rr</a:t>
            </a:r>
            <a:r>
              <a:rPr lang="cs-CZ" sz="2800" smtClean="0"/>
              <a:t>ai</a:t>
            </a:r>
            <a:endParaRPr lang="cs-CZ" sz="280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5"/>
    </mc:Choice>
    <mc:Fallback xmlns="">
      <p:transition spd="slow" advTm="10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9|2.2|4.3|2.1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38</TotalTime>
  <Words>160</Words>
  <Application>Microsoft Office PowerPoint</Application>
  <PresentationFormat>Předvádění na obrazovce (4:3)</PresentationFormat>
  <Paragraphs>66</Paragraphs>
  <Slides>5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Corbel</vt:lpstr>
      <vt:lpstr>Základ</vt:lpstr>
      <vt:lpstr>Vyjádření budoucího času</vt:lpstr>
      <vt:lpstr>Futur proche aller + inf.</vt:lpstr>
      <vt:lpstr>Futur simple pravidelná slovesa  os. zájm. – infinitif – koncovky „avoir“ v přít. čase</vt:lpstr>
      <vt:lpstr>Futur simple nepravidelná slovesa nepravidelný základ + koncovky „avoir“</vt:lpstr>
      <vt:lpstr>Futur simple     -rr-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Vyjádření budoucího času</dc:title>
  <dc:creator>Červenková Marie</dc:creator>
  <cp:lastModifiedBy>Červenková Marie</cp:lastModifiedBy>
  <cp:revision>9</cp:revision>
  <dcterms:created xsi:type="dcterms:W3CDTF">2016-06-28T13:04:35Z</dcterms:created>
  <dcterms:modified xsi:type="dcterms:W3CDTF">2016-12-16T09:24:31Z</dcterms:modified>
</cp:coreProperties>
</file>