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85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5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8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5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4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1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24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3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27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6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AAD62C2-221B-4B45-9A61-CCDCBAB79C47}" type="datetimeFigureOut">
              <a:rPr lang="cs-CZ" smtClean="0"/>
              <a:t>9.12.2016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A4DF288-6727-48EB-881C-AB6BAE633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1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Passé composé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Passé composé - </a:t>
            </a:r>
            <a:r>
              <a:rPr lang="cs-CZ" smtClean="0">
                <a:solidFill>
                  <a:srgbClr val="0070C0"/>
                </a:solidFill>
              </a:rPr>
              <a:t>zápor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Nous avons dit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Nous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b="1">
                <a:solidFill>
                  <a:srgbClr val="0070C0"/>
                </a:solidFill>
              </a:rPr>
              <a:t>n´</a:t>
            </a:r>
            <a:r>
              <a:rPr lang="cs-CZ"/>
              <a:t>avons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b="1">
                <a:solidFill>
                  <a:srgbClr val="0070C0"/>
                </a:solidFill>
              </a:rPr>
              <a:t>pas</a:t>
            </a:r>
            <a:r>
              <a:rPr lang="cs-CZ"/>
              <a:t> dit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Ils sont partis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Ils </a:t>
            </a:r>
            <a:r>
              <a:rPr lang="cs-CZ" b="1">
                <a:solidFill>
                  <a:srgbClr val="0070C0"/>
                </a:solidFill>
              </a:rPr>
              <a:t>ne</a:t>
            </a:r>
            <a:r>
              <a:rPr lang="cs-CZ"/>
              <a:t> sont </a:t>
            </a:r>
            <a:r>
              <a:rPr lang="cs-CZ" b="1">
                <a:solidFill>
                  <a:srgbClr val="0070C0"/>
                </a:solidFill>
              </a:rPr>
              <a:t>pas</a:t>
            </a:r>
            <a:r>
              <a:rPr lang="cs-CZ"/>
              <a:t> partis</a:t>
            </a:r>
          </a:p>
          <a:p>
            <a:pPr marL="34290" indent="0">
              <a:buNone/>
            </a:pP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Je me suis lavée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Je </a:t>
            </a:r>
            <a:r>
              <a:rPr lang="cs-CZ" b="1">
                <a:solidFill>
                  <a:srgbClr val="0070C0"/>
                </a:solidFill>
              </a:rPr>
              <a:t>ne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/>
              <a:t>me suis </a:t>
            </a:r>
            <a:r>
              <a:rPr lang="cs-CZ" b="1">
                <a:solidFill>
                  <a:srgbClr val="0070C0"/>
                </a:solidFill>
              </a:rPr>
              <a:t>pas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/>
              <a:t>lavée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Tu t´es décidé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Tu </a:t>
            </a:r>
            <a:r>
              <a:rPr lang="cs-CZ" b="1">
                <a:solidFill>
                  <a:srgbClr val="0070C0"/>
                </a:solidFill>
              </a:rPr>
              <a:t>ne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/>
              <a:t>t´es </a:t>
            </a:r>
            <a:r>
              <a:rPr lang="cs-CZ" b="1">
                <a:solidFill>
                  <a:srgbClr val="0070C0"/>
                </a:solidFill>
              </a:rPr>
              <a:t>pas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/>
              <a:t>décidé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368" y="2498837"/>
            <a:ext cx="566978" cy="9236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368" y="4347151"/>
            <a:ext cx="566978" cy="9236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70" y="2498837"/>
            <a:ext cx="566978" cy="92362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70" y="4336429"/>
            <a:ext cx="566978" cy="923624"/>
          </a:xfrm>
          <a:prstGeom prst="rect">
            <a:avLst/>
          </a:prstGeom>
        </p:spPr>
      </p:pic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12"/>
    </mc:Choice>
    <mc:Fallback xmlns="">
      <p:transition spd="slow" advTm="4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Passé composé – </a:t>
            </a:r>
            <a:r>
              <a:rPr lang="cs-CZ" smtClean="0">
                <a:solidFill>
                  <a:srgbClr val="FFC000"/>
                </a:solidFill>
              </a:rPr>
              <a:t>otázka</a:t>
            </a:r>
            <a:r>
              <a:rPr lang="cs-CZ" smtClean="0"/>
              <a:t> (inverze)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57251" y="2400300"/>
            <a:ext cx="7404653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Ils ont pris leurs affaires ?</a:t>
            </a:r>
          </a:p>
          <a:p>
            <a:endParaRPr lang="cs-CZ"/>
          </a:p>
          <a:p>
            <a:pPr marL="0" indent="0">
              <a:buNone/>
            </a:pPr>
            <a:endParaRPr lang="cs-CZ" u="sng" smtClean="0"/>
          </a:p>
          <a:p>
            <a:pPr marL="0" indent="0">
              <a:buNone/>
            </a:pPr>
            <a:r>
              <a:rPr lang="cs-CZ" u="sng" smtClean="0"/>
              <a:t>Ont-ils </a:t>
            </a:r>
            <a:r>
              <a:rPr lang="cs-CZ" u="sng"/>
              <a:t>pris </a:t>
            </a:r>
            <a:r>
              <a:rPr lang="cs-CZ"/>
              <a:t>leurs affaires 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Elle a acheté la nouvelle robe 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u="sng" smtClean="0"/>
          </a:p>
          <a:p>
            <a:pPr marL="0" indent="0">
              <a:buNone/>
            </a:pPr>
            <a:r>
              <a:rPr lang="cs-CZ" u="sng" smtClean="0"/>
              <a:t>A-t-elle </a:t>
            </a:r>
            <a:r>
              <a:rPr lang="cs-CZ" u="sng"/>
              <a:t>acheté </a:t>
            </a:r>
            <a:r>
              <a:rPr lang="cs-CZ"/>
              <a:t>la nouvelle robe ?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595" y="2883458"/>
            <a:ext cx="919052" cy="566978"/>
          </a:xfrm>
          <a:prstGeom prst="rect">
            <a:avLst/>
          </a:prstGeom>
        </p:spPr>
      </p:pic>
      <p:sp>
        <p:nvSpPr>
          <p:cNvPr id="8" name="Zahnutá šipka dolů 7"/>
          <p:cNvSpPr/>
          <p:nvPr/>
        </p:nvSpPr>
        <p:spPr>
          <a:xfrm>
            <a:off x="1805533" y="5337424"/>
            <a:ext cx="912114" cy="548640"/>
          </a:xfrm>
          <a:prstGeom prst="curvedDown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1"/>
              </a:solidFill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5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jednorázový dokončený děj</a:t>
            </a:r>
          </a:p>
          <a:p>
            <a:pPr marL="34290" indent="0">
              <a:buNone/>
            </a:pPr>
            <a:r>
              <a:rPr lang="cs-CZ" smtClean="0"/>
              <a:t>Il a participé au Salon des entrepreneurs.</a:t>
            </a:r>
          </a:p>
          <a:p>
            <a:pPr marL="34290" indent="0">
              <a:buNone/>
            </a:pPr>
            <a:endParaRPr lang="cs-CZ"/>
          </a:p>
          <a:p>
            <a:r>
              <a:rPr lang="cs-CZ" smtClean="0">
                <a:solidFill>
                  <a:srgbClr val="FF0000"/>
                </a:solidFill>
              </a:rPr>
              <a:t>časově ohraničený děj</a:t>
            </a:r>
          </a:p>
          <a:p>
            <a:pPr marL="34290" indent="0">
              <a:buNone/>
            </a:pPr>
            <a:r>
              <a:rPr lang="cs-CZ"/>
              <a:t>La semaine passée, j´ai été malade</a:t>
            </a:r>
            <a:r>
              <a:rPr lang="cs-CZ" smtClean="0"/>
              <a:t>.</a:t>
            </a:r>
          </a:p>
          <a:p>
            <a:pPr marL="34290" indent="0">
              <a:buNone/>
            </a:pPr>
            <a:r>
              <a:rPr lang="cs-CZ" smtClean="0"/>
              <a:t>Ils ont travaillé dix ans ensemble.</a:t>
            </a:r>
          </a:p>
          <a:p>
            <a:pPr marL="34290" indent="0">
              <a:buNone/>
            </a:pPr>
            <a:endParaRPr lang="cs-CZ"/>
          </a:p>
          <a:p>
            <a:r>
              <a:rPr lang="cs-CZ" smtClean="0">
                <a:solidFill>
                  <a:srgbClr val="FF0000"/>
                </a:solidFill>
              </a:rPr>
              <a:t>opakovaný děj, jehož počet opakování je vyjádřen (i jen přibližně)</a:t>
            </a:r>
          </a:p>
          <a:p>
            <a:pPr marL="34290" indent="0">
              <a:buNone/>
            </a:pPr>
            <a:r>
              <a:rPr lang="cs-CZ" smtClean="0"/>
              <a:t>Nous leur avons téléphoné deux fois.</a:t>
            </a:r>
          </a:p>
          <a:p>
            <a:pPr marL="34290" indent="0">
              <a:buNone/>
            </a:pPr>
            <a:r>
              <a:rPr lang="cs-CZ" smtClean="0"/>
              <a:t>Nous leur avons souvent téléphoné.</a:t>
            </a:r>
            <a:endParaRPr lang="cs-CZ"/>
          </a:p>
          <a:p>
            <a:pPr marL="34290" indent="0">
              <a:buNone/>
            </a:pPr>
            <a:endParaRPr lang="cs-CZ" smtClean="0">
              <a:solidFill>
                <a:srgbClr val="FF0000"/>
              </a:solidFill>
            </a:endParaRPr>
          </a:p>
          <a:p>
            <a:pPr marL="34290" indent="0">
              <a:buNone/>
            </a:pPr>
            <a:endParaRPr lang="cs-CZ"/>
          </a:p>
          <a:p>
            <a:pPr marL="34290" indent="0">
              <a:buNone/>
            </a:pPr>
            <a:endParaRPr lang="cs-CZ"/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60"/>
    </mc:Choice>
    <mc:Fallback xmlns="">
      <p:transition spd="slow" advTm="36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děj ukončený v blízké budoucnosti</a:t>
            </a:r>
          </a:p>
          <a:p>
            <a:pPr marL="34290" indent="0">
              <a:buNone/>
            </a:pPr>
            <a:r>
              <a:rPr lang="cs-CZ" smtClean="0"/>
              <a:t>Encore quelques minutes et nous avons fini.</a:t>
            </a:r>
          </a:p>
          <a:p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6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7"/>
    </mc:Choice>
    <mc:Fallback xmlns="">
      <p:transition spd="slow" advTm="1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Tvoření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2400299"/>
            <a:ext cx="7404653" cy="4067407"/>
          </a:xfrm>
        </p:spPr>
        <p:txBody>
          <a:bodyPr/>
          <a:lstStyle/>
          <a:p>
            <a:pPr marL="0" indent="0" algn="ctr">
              <a:buNone/>
            </a:pPr>
            <a:r>
              <a:rPr lang="cs-CZ" sz="1800"/>
              <a:t>pomocné sloveso (</a:t>
            </a:r>
            <a:r>
              <a:rPr lang="cs-CZ" sz="1800" b="1">
                <a:solidFill>
                  <a:srgbClr val="C00000"/>
                </a:solidFill>
              </a:rPr>
              <a:t>avoir</a:t>
            </a:r>
            <a:r>
              <a:rPr lang="fr-FR" sz="1800"/>
              <a:t> nebo </a:t>
            </a:r>
            <a:r>
              <a:rPr lang="fr-FR" sz="1800" b="1">
                <a:solidFill>
                  <a:srgbClr val="C00000"/>
                </a:solidFill>
              </a:rPr>
              <a:t>ê</a:t>
            </a:r>
            <a:r>
              <a:rPr lang="cs-CZ" sz="1800" b="1">
                <a:solidFill>
                  <a:srgbClr val="C00000"/>
                </a:solidFill>
              </a:rPr>
              <a:t>tre</a:t>
            </a:r>
            <a:r>
              <a:rPr lang="cs-CZ" sz="1800"/>
              <a:t>) v přítomném čase + </a:t>
            </a:r>
            <a:r>
              <a:rPr lang="cs-CZ" sz="1800" b="1"/>
              <a:t>příčestí minulé</a:t>
            </a:r>
          </a:p>
          <a:p>
            <a:pPr marL="0" indent="0" algn="ctr">
              <a:buNone/>
            </a:pPr>
            <a:endParaRPr lang="cs-CZ" sz="1800"/>
          </a:p>
          <a:p>
            <a:pPr marL="0" indent="0" algn="ctr">
              <a:buNone/>
            </a:pPr>
            <a:endParaRPr lang="cs-CZ" sz="1800"/>
          </a:p>
          <a:p>
            <a:pPr marL="0" indent="0" algn="ctr">
              <a:buNone/>
            </a:pPr>
            <a:endParaRPr lang="cs-CZ" sz="1800"/>
          </a:p>
          <a:p>
            <a:pPr marL="0" indent="0" algn="ctr">
              <a:buNone/>
            </a:pPr>
            <a:endParaRPr lang="cs-CZ" sz="1800"/>
          </a:p>
          <a:p>
            <a:pPr marL="0" indent="0" algn="ctr">
              <a:buNone/>
            </a:pPr>
            <a:r>
              <a:rPr lang="cs-CZ" sz="3200"/>
              <a:t>nous </a:t>
            </a:r>
            <a:r>
              <a:rPr lang="cs-CZ" sz="3200" b="1">
                <a:solidFill>
                  <a:srgbClr val="C00000"/>
                </a:solidFill>
              </a:rPr>
              <a:t>avons</a:t>
            </a:r>
            <a:r>
              <a:rPr lang="cs-CZ" sz="3200"/>
              <a:t> </a:t>
            </a:r>
            <a:r>
              <a:rPr lang="cs-CZ" sz="3200" b="1" smtClean="0"/>
              <a:t>chanté</a:t>
            </a:r>
          </a:p>
          <a:p>
            <a:pPr marL="0" indent="0" algn="ctr">
              <a:buNone/>
            </a:pPr>
            <a:endParaRPr lang="cs-CZ" sz="3200" b="1"/>
          </a:p>
          <a:p>
            <a:pPr marL="0" indent="0" algn="ctr">
              <a:buNone/>
            </a:pPr>
            <a:r>
              <a:rPr lang="cs-CZ" sz="3200"/>
              <a:t>   je </a:t>
            </a:r>
            <a:r>
              <a:rPr lang="cs-CZ" sz="3200" b="1">
                <a:solidFill>
                  <a:srgbClr val="C00000"/>
                </a:solidFill>
              </a:rPr>
              <a:t>suis</a:t>
            </a:r>
            <a:r>
              <a:rPr lang="cs-CZ" sz="3200"/>
              <a:t> </a:t>
            </a:r>
            <a:r>
              <a:rPr lang="cs-CZ" sz="3200" b="1" smtClean="0"/>
              <a:t>parti</a:t>
            </a:r>
            <a:endParaRPr lang="cs-CZ" sz="3200" b="1"/>
          </a:p>
          <a:p>
            <a:pPr marL="34290" indent="0">
              <a:buNone/>
            </a:pPr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77839" y="3256556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4"/>
    </mc:Choice>
    <mc:Fallback xmlns="">
      <p:transition spd="slow" advTm="22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Pomocné </a:t>
            </a:r>
            <a:r>
              <a:rPr lang="cs-CZ"/>
              <a:t>sloveso </a:t>
            </a:r>
            <a:r>
              <a:rPr lang="cs-CZ" b="1" i="1">
                <a:solidFill>
                  <a:srgbClr val="C00000"/>
                </a:solidFill>
              </a:rPr>
              <a:t>avoir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 většinou sloves</a:t>
            </a:r>
          </a:p>
          <a:p>
            <a:endParaRPr lang="cs-CZ"/>
          </a:p>
          <a:p>
            <a:pPr marL="0" indent="0">
              <a:buNone/>
            </a:pPr>
            <a:r>
              <a:rPr lang="cs-CZ" i="1">
                <a:solidFill>
                  <a:srgbClr val="00B050"/>
                </a:solidFill>
              </a:rPr>
              <a:t>Exemples :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j´</a:t>
            </a:r>
            <a:r>
              <a:rPr lang="cs-CZ" u="sng"/>
              <a:t>ai</a:t>
            </a:r>
            <a:r>
              <a:rPr lang="cs-CZ"/>
              <a:t> travaillé			nous </a:t>
            </a:r>
            <a:r>
              <a:rPr lang="cs-CZ" u="sng"/>
              <a:t>avons</a:t>
            </a:r>
            <a:r>
              <a:rPr lang="cs-CZ"/>
              <a:t> parlé</a:t>
            </a:r>
          </a:p>
          <a:p>
            <a:pPr marL="0" indent="0">
              <a:buNone/>
            </a:pPr>
            <a:r>
              <a:rPr lang="cs-CZ"/>
              <a:t>tu </a:t>
            </a:r>
            <a:r>
              <a:rPr lang="cs-CZ" u="sng"/>
              <a:t>as</a:t>
            </a:r>
            <a:r>
              <a:rPr lang="cs-CZ"/>
              <a:t> fini			</a:t>
            </a:r>
            <a:r>
              <a:rPr lang="cs-CZ" smtClean="0"/>
              <a:t>vous </a:t>
            </a:r>
            <a:r>
              <a:rPr lang="cs-CZ" u="sng"/>
              <a:t>avez</a:t>
            </a:r>
            <a:r>
              <a:rPr lang="cs-CZ"/>
              <a:t> réfléchi</a:t>
            </a:r>
          </a:p>
          <a:p>
            <a:pPr marL="0" indent="0">
              <a:buNone/>
            </a:pPr>
            <a:r>
              <a:rPr lang="cs-CZ"/>
              <a:t>il </a:t>
            </a:r>
            <a:r>
              <a:rPr lang="cs-CZ" u="sng"/>
              <a:t>a</a:t>
            </a:r>
            <a:r>
              <a:rPr lang="cs-CZ"/>
              <a:t> attendu			ils </a:t>
            </a:r>
            <a:r>
              <a:rPr lang="cs-CZ" u="sng"/>
              <a:t>ont</a:t>
            </a:r>
            <a:r>
              <a:rPr lang="cs-CZ"/>
              <a:t> répondu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7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0"/>
    </mc:Choice>
    <mc:Fallback xmlns="">
      <p:transition spd="slow" advTm="10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Pomocné sloveso </a:t>
            </a:r>
            <a:r>
              <a:rPr lang="fr-FR" b="1">
                <a:solidFill>
                  <a:srgbClr val="C00000"/>
                </a:solidFill>
              </a:rPr>
              <a:t>ê</a:t>
            </a:r>
            <a:r>
              <a:rPr lang="cs-CZ" b="1">
                <a:solidFill>
                  <a:srgbClr val="C00000"/>
                </a:solidFill>
              </a:rPr>
              <a:t>tre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/>
              <a:t>slovesa z „domečku“</a:t>
            </a:r>
          </a:p>
          <a:p>
            <a:r>
              <a:rPr lang="cs-CZ" sz="1800"/>
              <a:t>všechna slovesa zvratná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i="1">
                <a:solidFill>
                  <a:srgbClr val="00B050"/>
                </a:solidFill>
              </a:rPr>
              <a:t>Exemples :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/>
              <a:t>je </a:t>
            </a:r>
            <a:r>
              <a:rPr lang="cs-CZ" sz="1800" u="sng"/>
              <a:t>suis</a:t>
            </a:r>
            <a:r>
              <a:rPr lang="cs-CZ" sz="1800"/>
              <a:t> tombé(e)</a:t>
            </a:r>
          </a:p>
          <a:p>
            <a:pPr marL="0" indent="0">
              <a:buNone/>
            </a:pPr>
            <a:r>
              <a:rPr lang="cs-CZ" sz="1800"/>
              <a:t>tu </a:t>
            </a:r>
            <a:r>
              <a:rPr lang="cs-CZ" sz="1800" u="sng"/>
              <a:t>es</a:t>
            </a:r>
            <a:r>
              <a:rPr lang="cs-CZ" sz="1800"/>
              <a:t> parti(e)</a:t>
            </a:r>
          </a:p>
          <a:p>
            <a:pPr marL="0" indent="0">
              <a:buNone/>
            </a:pPr>
            <a:r>
              <a:rPr lang="cs-CZ" sz="1800"/>
              <a:t>nous </a:t>
            </a:r>
            <a:r>
              <a:rPr lang="cs-CZ" sz="1800" u="sng"/>
              <a:t>sommes</a:t>
            </a:r>
            <a:r>
              <a:rPr lang="cs-CZ" sz="1800"/>
              <a:t> allés</a:t>
            </a:r>
          </a:p>
          <a:p>
            <a:pPr marL="0" indent="0">
              <a:buNone/>
            </a:pPr>
            <a:r>
              <a:rPr lang="cs-CZ" sz="1800"/>
              <a:t>vous vous </a:t>
            </a:r>
            <a:r>
              <a:rPr lang="fr-FR" sz="1800" u="sng"/>
              <a:t>ê</a:t>
            </a:r>
            <a:r>
              <a:rPr lang="cs-CZ" sz="1800" u="sng"/>
              <a:t>tes </a:t>
            </a:r>
            <a:r>
              <a:rPr lang="cs-CZ" sz="1800"/>
              <a:t>réveillé(e)s</a:t>
            </a:r>
          </a:p>
          <a:p>
            <a:pPr marL="0" indent="0">
              <a:buNone/>
            </a:pPr>
            <a:r>
              <a:rPr lang="cs-CZ" sz="1800"/>
              <a:t>ils se </a:t>
            </a:r>
            <a:r>
              <a:rPr lang="cs-CZ" sz="1800" u="sng"/>
              <a:t>sont</a:t>
            </a:r>
            <a:r>
              <a:rPr lang="cs-CZ" sz="1800"/>
              <a:t> lavés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854" y="1702747"/>
            <a:ext cx="3548180" cy="3726503"/>
          </a:xfrm>
          <a:prstGeom prst="rect">
            <a:avLst/>
          </a:prstGeom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5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6"/>
    </mc:Choice>
    <mc:Fallback xmlns="">
      <p:transition spd="slow" advTm="2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Shoda s podmětem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pouze s pomocným slovesem </a:t>
            </a:r>
            <a:r>
              <a:rPr lang="fr-FR" sz="2400">
                <a:solidFill>
                  <a:srgbClr val="C00000"/>
                </a:solidFill>
              </a:rPr>
              <a:t>ê</a:t>
            </a:r>
            <a:r>
              <a:rPr lang="cs-CZ" sz="2400">
                <a:solidFill>
                  <a:srgbClr val="C00000"/>
                </a:solidFill>
              </a:rPr>
              <a:t>tre </a:t>
            </a:r>
            <a:r>
              <a:rPr lang="cs-CZ" sz="2400"/>
              <a:t>se příčestí minulé shoduje v rodě i v čísle </a:t>
            </a:r>
            <a:r>
              <a:rPr lang="cs-CZ" sz="2400">
                <a:solidFill>
                  <a:srgbClr val="00B050"/>
                </a:solidFill>
              </a:rPr>
              <a:t>s podmětem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r>
              <a:rPr lang="cs-CZ" sz="2400" smtClean="0"/>
              <a:t>Michel est arrivé</a:t>
            </a:r>
          </a:p>
          <a:p>
            <a:pPr marL="0" indent="0">
              <a:buNone/>
            </a:pPr>
            <a:r>
              <a:rPr lang="cs-CZ" sz="2400" smtClean="0"/>
              <a:t>Marie </a:t>
            </a:r>
            <a:r>
              <a:rPr lang="cs-CZ" sz="2400">
                <a:solidFill>
                  <a:srgbClr val="C00000"/>
                </a:solidFill>
              </a:rPr>
              <a:t>est</a:t>
            </a:r>
            <a:r>
              <a:rPr lang="cs-CZ" sz="2400"/>
              <a:t> arrivé</a:t>
            </a:r>
            <a:r>
              <a:rPr lang="cs-CZ" sz="2400" b="1">
                <a:solidFill>
                  <a:srgbClr val="C00000"/>
                </a:solidFill>
              </a:rPr>
              <a:t>e</a:t>
            </a:r>
          </a:p>
          <a:p>
            <a:pPr marL="0" indent="0">
              <a:buNone/>
            </a:pPr>
            <a:r>
              <a:rPr lang="cs-CZ" sz="2400"/>
              <a:t>Ils se </a:t>
            </a:r>
            <a:r>
              <a:rPr lang="cs-CZ" sz="2400">
                <a:solidFill>
                  <a:srgbClr val="C00000"/>
                </a:solidFill>
              </a:rPr>
              <a:t>sont</a:t>
            </a:r>
            <a:r>
              <a:rPr lang="cs-CZ" sz="2400"/>
              <a:t> </a:t>
            </a:r>
            <a:r>
              <a:rPr lang="cs-CZ" sz="2400" smtClean="0"/>
              <a:t>embrassé</a:t>
            </a:r>
            <a:r>
              <a:rPr lang="cs-CZ" sz="2400" b="1" smtClean="0">
                <a:solidFill>
                  <a:srgbClr val="C00000"/>
                </a:solidFill>
              </a:rPr>
              <a:t>s</a:t>
            </a:r>
          </a:p>
          <a:p>
            <a:pPr marL="0" indent="0">
              <a:buNone/>
            </a:pPr>
            <a:r>
              <a:rPr lang="cs-CZ" sz="2400" smtClean="0"/>
              <a:t>Elles se </a:t>
            </a:r>
            <a:r>
              <a:rPr lang="cs-CZ" sz="2400" smtClean="0">
                <a:solidFill>
                  <a:srgbClr val="C00000"/>
                </a:solidFill>
              </a:rPr>
              <a:t>sont</a:t>
            </a:r>
            <a:r>
              <a:rPr lang="cs-CZ" sz="2400" smtClean="0"/>
              <a:t> embrassé</a:t>
            </a:r>
            <a:r>
              <a:rPr lang="cs-CZ" sz="2400" b="1" smtClean="0">
                <a:solidFill>
                  <a:srgbClr val="C00000"/>
                </a:solidFill>
              </a:rPr>
              <a:t>es</a:t>
            </a:r>
            <a:endParaRPr lang="cs-CZ" sz="2400" b="1">
              <a:solidFill>
                <a:srgbClr val="C00000"/>
              </a:solidFill>
            </a:endParaRPr>
          </a:p>
          <a:p>
            <a:pPr marL="34290" indent="0">
              <a:buNone/>
            </a:pPr>
            <a:endParaRPr lang="cs-CZ"/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6"/>
    </mc:Choice>
    <mc:Fallback xmlns="">
      <p:transition spd="slow" advTm="3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Slovesa s pomocným slovesem</a:t>
            </a:r>
            <a:r>
              <a:rPr lang="cs-CZ" i="1"/>
              <a:t> </a:t>
            </a:r>
            <a:r>
              <a:rPr lang="fr-FR" i="1"/>
              <a:t>ê</a:t>
            </a:r>
            <a:r>
              <a:rPr lang="cs-CZ" i="1"/>
              <a:t>tre </a:t>
            </a:r>
            <a:r>
              <a:rPr lang="cs-CZ"/>
              <a:t>i </a:t>
            </a:r>
            <a:r>
              <a:rPr lang="cs-CZ" i="1"/>
              <a:t>avoir</a:t>
            </a:r>
            <a:r>
              <a:rPr lang="cs-CZ"/>
              <a:t> v </a:t>
            </a:r>
            <a:r>
              <a:rPr lang="cs-CZ" smtClean="0"/>
              <a:t>passé composé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Pojí-li se sloveso s předmětem přímým, má v P.C. pomocné sloveso </a:t>
            </a:r>
            <a:r>
              <a:rPr lang="cs-CZ" b="1" i="1"/>
              <a:t>avoir</a:t>
            </a:r>
            <a:r>
              <a:rPr lang="cs-CZ"/>
              <a:t>.</a:t>
            </a:r>
          </a:p>
          <a:p>
            <a:r>
              <a:rPr lang="cs-CZ" smtClean="0"/>
              <a:t>Intranzitivní slovesa </a:t>
            </a:r>
            <a:r>
              <a:rPr lang="cs-CZ"/>
              <a:t>(nemají vazbu s předmětem) </a:t>
            </a:r>
            <a:r>
              <a:rPr lang="cs-CZ" smtClean="0"/>
              <a:t>mají </a:t>
            </a:r>
            <a:r>
              <a:rPr lang="cs-CZ"/>
              <a:t>pomocné sloveso </a:t>
            </a:r>
            <a:r>
              <a:rPr lang="fr-FR" b="1" i="1"/>
              <a:t>ê</a:t>
            </a:r>
            <a:r>
              <a:rPr lang="cs-CZ" b="1" i="1" smtClean="0"/>
              <a:t>tre</a:t>
            </a:r>
            <a:r>
              <a:rPr lang="cs-CZ" smtClean="0"/>
              <a:t>:</a:t>
            </a:r>
            <a:endParaRPr lang="cs-CZ"/>
          </a:p>
          <a:p>
            <a:pPr marL="0" indent="0">
              <a:buNone/>
            </a:pPr>
            <a:r>
              <a:rPr lang="cs-CZ"/>
              <a:t>monter, descendre, passer, retourner, sortir, rentrer</a:t>
            </a:r>
          </a:p>
          <a:p>
            <a:pPr marL="0" indent="0">
              <a:buNone/>
            </a:pPr>
            <a:endParaRPr lang="cs-CZ" i="1"/>
          </a:p>
          <a:p>
            <a:pPr marL="0" indent="0">
              <a:buNone/>
            </a:pPr>
            <a:r>
              <a:rPr lang="cs-CZ" i="1"/>
              <a:t>Exemples :</a:t>
            </a:r>
          </a:p>
          <a:p>
            <a:pPr marL="0" indent="0">
              <a:buNone/>
            </a:pPr>
            <a:r>
              <a:rPr lang="cs-CZ" b="1">
                <a:solidFill>
                  <a:srgbClr val="FF0000"/>
                </a:solidFill>
              </a:rPr>
              <a:t>Je suis monté </a:t>
            </a:r>
            <a:r>
              <a:rPr lang="fr-FR"/>
              <a:t>à</a:t>
            </a:r>
            <a:r>
              <a:rPr lang="cs-CZ"/>
              <a:t> la Tour Eiffel. – </a:t>
            </a:r>
            <a:r>
              <a:rPr lang="cs-CZ">
                <a:solidFill>
                  <a:srgbClr val="FF0000"/>
                </a:solidFill>
              </a:rPr>
              <a:t>Vystoupal</a:t>
            </a:r>
            <a:r>
              <a:rPr lang="cs-CZ"/>
              <a:t> jsem na Eiffelovu věž.</a:t>
            </a:r>
          </a:p>
          <a:p>
            <a:pPr marL="0" indent="0">
              <a:buNone/>
            </a:pPr>
            <a:r>
              <a:rPr lang="cs-CZ"/>
              <a:t>x</a:t>
            </a:r>
          </a:p>
          <a:p>
            <a:pPr marL="0" indent="0">
              <a:buNone/>
            </a:pPr>
            <a:r>
              <a:rPr lang="cs-CZ" b="1">
                <a:solidFill>
                  <a:srgbClr val="0070C0"/>
                </a:solidFill>
              </a:rPr>
              <a:t>J´ai monté </a:t>
            </a:r>
            <a:r>
              <a:rPr lang="cs-CZ" u="sng"/>
              <a:t>ses valises </a:t>
            </a:r>
            <a:r>
              <a:rPr lang="cs-CZ"/>
              <a:t>au premier étage. – </a:t>
            </a:r>
            <a:r>
              <a:rPr lang="cs-CZ">
                <a:solidFill>
                  <a:srgbClr val="0070C0"/>
                </a:solidFill>
              </a:rPr>
              <a:t>Vynesla</a:t>
            </a:r>
            <a:r>
              <a:rPr lang="cs-CZ"/>
              <a:t> jsem </a:t>
            </a:r>
            <a:r>
              <a:rPr lang="cs-CZ" u="sng"/>
              <a:t>její zavazadla</a:t>
            </a:r>
            <a:r>
              <a:rPr lang="cs-CZ"/>
              <a:t> do 1. patra.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1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61"/>
    </mc:Choice>
    <mc:Fallback xmlns="">
      <p:transition spd="slow" advTm="75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1" y="578470"/>
            <a:ext cx="7406640" cy="82240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175657"/>
            <a:ext cx="7404653" cy="536581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 </a:t>
            </a:r>
            <a:r>
              <a:rPr lang="cs-CZ" b="1" dirty="0" err="1">
                <a:solidFill>
                  <a:srgbClr val="C00000"/>
                </a:solidFill>
              </a:rPr>
              <a:t>suis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descendu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err="1"/>
              <a:t>du</a:t>
            </a:r>
            <a:r>
              <a:rPr lang="cs-CZ" dirty="0"/>
              <a:t> bus. – </a:t>
            </a:r>
            <a:r>
              <a:rPr lang="cs-CZ" dirty="0">
                <a:solidFill>
                  <a:srgbClr val="C00000"/>
                </a:solidFill>
              </a:rPr>
              <a:t>Vystoupil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jsem</a:t>
            </a:r>
            <a:r>
              <a:rPr lang="cs-CZ" dirty="0"/>
              <a:t> z autobusu.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 err="1"/>
              <a:t>J´</a:t>
            </a:r>
            <a:r>
              <a:rPr lang="cs-CZ" b="1" dirty="0" err="1">
                <a:solidFill>
                  <a:srgbClr val="0070C0"/>
                </a:solidFill>
              </a:rPr>
              <a:t>ai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descendu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u="sng" dirty="0"/>
              <a:t>de </a:t>
            </a:r>
            <a:r>
              <a:rPr lang="cs-CZ" u="sng" dirty="0" err="1"/>
              <a:t>vieilles</a:t>
            </a:r>
            <a:r>
              <a:rPr lang="cs-CZ" u="sng" dirty="0"/>
              <a:t> </a:t>
            </a:r>
            <a:r>
              <a:rPr lang="cs-CZ" u="sng" dirty="0" err="1"/>
              <a:t>photos</a:t>
            </a:r>
            <a:r>
              <a:rPr lang="cs-CZ" dirty="0"/>
              <a:t>. – </a:t>
            </a:r>
            <a:r>
              <a:rPr lang="cs-CZ" dirty="0">
                <a:solidFill>
                  <a:srgbClr val="0070C0"/>
                </a:solidFill>
              </a:rPr>
              <a:t>Snesl jsem </a:t>
            </a:r>
            <a:r>
              <a:rPr lang="cs-CZ" dirty="0"/>
              <a:t>dolů </a:t>
            </a:r>
            <a:r>
              <a:rPr lang="cs-CZ" u="sng" dirty="0"/>
              <a:t>staré fotky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</a:t>
            </a:r>
            <a:r>
              <a:rPr lang="cs-CZ" b="1" dirty="0" err="1">
                <a:solidFill>
                  <a:srgbClr val="C00000"/>
                </a:solidFill>
              </a:rPr>
              <a:t>suis</a:t>
            </a:r>
            <a:r>
              <a:rPr lang="cs-CZ" b="1" dirty="0">
                <a:solidFill>
                  <a:srgbClr val="C00000"/>
                </a:solidFill>
              </a:rPr>
              <a:t> passé </a:t>
            </a:r>
            <a:r>
              <a:rPr lang="cs-CZ" dirty="0" err="1"/>
              <a:t>devant</a:t>
            </a:r>
            <a:r>
              <a:rPr lang="cs-CZ" dirty="0"/>
              <a:t> </a:t>
            </a:r>
            <a:r>
              <a:rPr lang="cs-CZ" dirty="0" err="1"/>
              <a:t>votre</a:t>
            </a:r>
            <a:r>
              <a:rPr lang="cs-CZ" dirty="0"/>
              <a:t> </a:t>
            </a:r>
            <a:r>
              <a:rPr lang="cs-CZ" dirty="0" err="1"/>
              <a:t>maison</a:t>
            </a:r>
            <a:r>
              <a:rPr lang="cs-CZ" dirty="0"/>
              <a:t>. – </a:t>
            </a:r>
            <a:r>
              <a:rPr lang="cs-CZ" dirty="0">
                <a:solidFill>
                  <a:srgbClr val="C00000"/>
                </a:solidFill>
              </a:rPr>
              <a:t>Šel jsem </a:t>
            </a:r>
            <a:r>
              <a:rPr lang="cs-CZ" dirty="0"/>
              <a:t>kolem vašeho domu.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 err="1"/>
              <a:t>J´</a:t>
            </a:r>
            <a:r>
              <a:rPr lang="cs-CZ" b="1" dirty="0" err="1">
                <a:solidFill>
                  <a:srgbClr val="0070C0"/>
                </a:solidFill>
              </a:rPr>
              <a:t>ai</a:t>
            </a:r>
            <a:r>
              <a:rPr lang="cs-CZ" b="1" dirty="0">
                <a:solidFill>
                  <a:srgbClr val="0070C0"/>
                </a:solidFill>
              </a:rPr>
              <a:t> passé </a:t>
            </a:r>
            <a:r>
              <a:rPr lang="cs-CZ" u="sng" dirty="0"/>
              <a:t>de </a:t>
            </a:r>
            <a:r>
              <a:rPr lang="cs-CZ" u="sng" dirty="0" err="1"/>
              <a:t>superbes</a:t>
            </a:r>
            <a:r>
              <a:rPr lang="cs-CZ" u="sng" dirty="0"/>
              <a:t> </a:t>
            </a:r>
            <a:r>
              <a:rPr lang="cs-CZ" u="sng" dirty="0" err="1"/>
              <a:t>vacances</a:t>
            </a:r>
            <a:r>
              <a:rPr lang="cs-CZ" dirty="0"/>
              <a:t>. – </a:t>
            </a:r>
            <a:r>
              <a:rPr lang="cs-CZ" dirty="0">
                <a:solidFill>
                  <a:srgbClr val="0070C0"/>
                </a:solidFill>
              </a:rPr>
              <a:t>Strávil jsem </a:t>
            </a:r>
            <a:r>
              <a:rPr lang="cs-CZ" u="sng" dirty="0"/>
              <a:t>překrásné prázdniny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</a:t>
            </a:r>
            <a:r>
              <a:rPr lang="cs-CZ" b="1" dirty="0" err="1">
                <a:solidFill>
                  <a:srgbClr val="C00000"/>
                </a:solidFill>
              </a:rPr>
              <a:t>suis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rentré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de </a:t>
            </a:r>
            <a:r>
              <a:rPr lang="cs-CZ" dirty="0" err="1"/>
              <a:t>bonne</a:t>
            </a:r>
            <a:r>
              <a:rPr lang="cs-CZ" dirty="0"/>
              <a:t> </a:t>
            </a:r>
            <a:r>
              <a:rPr lang="cs-CZ" dirty="0" err="1"/>
              <a:t>heure</a:t>
            </a:r>
            <a:r>
              <a:rPr lang="cs-CZ" dirty="0"/>
              <a:t>. – </a:t>
            </a:r>
            <a:r>
              <a:rPr lang="cs-CZ" dirty="0">
                <a:solidFill>
                  <a:srgbClr val="C00000"/>
                </a:solidFill>
              </a:rPr>
              <a:t>Vrátil jsem se </a:t>
            </a:r>
            <a:r>
              <a:rPr lang="cs-CZ" dirty="0"/>
              <a:t>domů brzy.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 err="1"/>
              <a:t>J´</a:t>
            </a:r>
            <a:r>
              <a:rPr lang="cs-CZ" b="1" dirty="0" err="1">
                <a:solidFill>
                  <a:srgbClr val="0070C0"/>
                </a:solidFill>
              </a:rPr>
              <a:t>ai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rentré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u="sng" dirty="0" err="1"/>
              <a:t>le</a:t>
            </a:r>
            <a:r>
              <a:rPr lang="cs-CZ" u="sng" dirty="0"/>
              <a:t> </a:t>
            </a:r>
            <a:r>
              <a:rPr lang="cs-CZ" u="sng" dirty="0" err="1"/>
              <a:t>vélo</a:t>
            </a:r>
            <a:r>
              <a:rPr lang="cs-CZ" u="sng" dirty="0"/>
              <a:t> </a:t>
            </a:r>
            <a:r>
              <a:rPr lang="cs-CZ" dirty="0" err="1"/>
              <a:t>dans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garage</a:t>
            </a:r>
            <a:r>
              <a:rPr lang="cs-CZ" dirty="0"/>
              <a:t>. – </a:t>
            </a:r>
            <a:r>
              <a:rPr lang="cs-CZ" dirty="0">
                <a:solidFill>
                  <a:srgbClr val="0070C0"/>
                </a:solidFill>
              </a:rPr>
              <a:t>Vrátil jsem </a:t>
            </a:r>
            <a:r>
              <a:rPr lang="cs-CZ" u="sng" dirty="0"/>
              <a:t>kolo</a:t>
            </a:r>
            <a:r>
              <a:rPr lang="cs-CZ" dirty="0"/>
              <a:t> do garáže.</a:t>
            </a:r>
          </a:p>
          <a:p>
            <a:pPr marL="0" indent="0">
              <a:buNone/>
            </a:pPr>
            <a:endParaRPr lang="cs-CZ" dirty="0"/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1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"/>
    </mc:Choice>
    <mc:Fallback xmlns="">
      <p:transition spd="slow" advTm="9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Tvoření příčestí minulého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1. tř</a:t>
            </a:r>
            <a:r>
              <a:rPr lang="cs-CZ"/>
              <a:t>. sloves </a:t>
            </a:r>
            <a:r>
              <a:rPr lang="cs-CZ" smtClean="0">
                <a:solidFill>
                  <a:srgbClr val="C00000"/>
                </a:solidFill>
              </a:rPr>
              <a:t>– er</a:t>
            </a:r>
            <a:r>
              <a:rPr lang="cs-CZ"/>
              <a:t>			</a:t>
            </a:r>
            <a:r>
              <a:rPr lang="cs-CZ">
                <a:solidFill>
                  <a:srgbClr val="C00000"/>
                </a:solidFill>
              </a:rPr>
              <a:t>-é</a:t>
            </a:r>
          </a:p>
          <a:p>
            <a:pPr marL="0" indent="0">
              <a:buNone/>
            </a:pPr>
            <a:r>
              <a:rPr lang="cs-CZ"/>
              <a:t>parler – parlé, travailler -  travaillé, gagner - gagné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2. tř</a:t>
            </a:r>
            <a:r>
              <a:rPr lang="cs-CZ"/>
              <a:t>. sloves </a:t>
            </a:r>
            <a:r>
              <a:rPr lang="cs-CZ">
                <a:solidFill>
                  <a:srgbClr val="C00000"/>
                </a:solidFill>
              </a:rPr>
              <a:t>– ir</a:t>
            </a:r>
            <a:r>
              <a:rPr lang="cs-CZ"/>
              <a:t>			</a:t>
            </a:r>
            <a:r>
              <a:rPr lang="cs-CZ">
                <a:solidFill>
                  <a:srgbClr val="C00000"/>
                </a:solidFill>
              </a:rPr>
              <a:t>-i</a:t>
            </a:r>
          </a:p>
          <a:p>
            <a:pPr marL="0" indent="0">
              <a:buNone/>
            </a:pPr>
            <a:r>
              <a:rPr lang="cs-CZ"/>
              <a:t>finir – fini, réfléchir – réfléchi, choisir - choisi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3. tř</a:t>
            </a:r>
            <a:r>
              <a:rPr lang="cs-CZ"/>
              <a:t>. sloves </a:t>
            </a:r>
            <a:r>
              <a:rPr lang="cs-CZ" smtClean="0">
                <a:solidFill>
                  <a:srgbClr val="C00000"/>
                </a:solidFill>
              </a:rPr>
              <a:t>– re </a:t>
            </a:r>
            <a:r>
              <a:rPr lang="cs-CZ"/>
              <a:t>			</a:t>
            </a:r>
            <a:r>
              <a:rPr lang="cs-CZ" smtClean="0">
                <a:solidFill>
                  <a:srgbClr val="C00000"/>
                </a:solidFill>
              </a:rPr>
              <a:t>-</a:t>
            </a:r>
            <a:r>
              <a:rPr lang="cs-CZ">
                <a:solidFill>
                  <a:srgbClr val="C00000"/>
                </a:solidFill>
              </a:rPr>
              <a:t>u</a:t>
            </a:r>
          </a:p>
          <a:p>
            <a:pPr marL="0" indent="0">
              <a:buNone/>
            </a:pPr>
            <a:r>
              <a:rPr lang="cs-CZ"/>
              <a:t>attendre – attendu, rendre – rendu, répondre - répondu</a:t>
            </a:r>
          </a:p>
          <a:p>
            <a:pPr marL="34290" indent="0">
              <a:buNone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061730" y="3248840"/>
            <a:ext cx="733806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Šipka doprava 5"/>
          <p:cNvSpPr/>
          <p:nvPr/>
        </p:nvSpPr>
        <p:spPr>
          <a:xfrm>
            <a:off x="3061730" y="2076344"/>
            <a:ext cx="733806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C0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133846" y="4470465"/>
            <a:ext cx="733806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0" name="Zvu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9"/>
    </mc:Choice>
    <mc:Fallback xmlns="">
      <p:transition spd="slow" advTm="2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461381"/>
            <a:ext cx="7406640" cy="710891"/>
          </a:xfrm>
        </p:spPr>
        <p:txBody>
          <a:bodyPr/>
          <a:lstStyle/>
          <a:p>
            <a:r>
              <a:rPr lang="cs-CZ"/>
              <a:t>+ příčestí nepravidelných sloves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57250" y="1360449"/>
            <a:ext cx="3566160" cy="5140712"/>
          </a:xfrm>
        </p:spPr>
        <p:txBody>
          <a:bodyPr>
            <a:normAutofit/>
          </a:bodyPr>
          <a:lstStyle/>
          <a:p>
            <a:r>
              <a:rPr lang="fr-FR"/>
              <a:t>ê</a:t>
            </a:r>
            <a:r>
              <a:rPr lang="cs-CZ"/>
              <a:t>tre – </a:t>
            </a:r>
            <a:r>
              <a:rPr lang="cs-CZ">
                <a:solidFill>
                  <a:srgbClr val="C00000"/>
                </a:solidFill>
              </a:rPr>
              <a:t>été</a:t>
            </a:r>
          </a:p>
          <a:p>
            <a:r>
              <a:rPr lang="cs-CZ"/>
              <a:t>avoir – </a:t>
            </a:r>
            <a:r>
              <a:rPr lang="cs-CZ">
                <a:solidFill>
                  <a:srgbClr val="C00000"/>
                </a:solidFill>
              </a:rPr>
              <a:t>eu</a:t>
            </a:r>
          </a:p>
          <a:p>
            <a:r>
              <a:rPr lang="cs-CZ"/>
              <a:t>aller – </a:t>
            </a:r>
            <a:r>
              <a:rPr lang="cs-CZ">
                <a:solidFill>
                  <a:srgbClr val="C00000"/>
                </a:solidFill>
              </a:rPr>
              <a:t>allé</a:t>
            </a:r>
          </a:p>
          <a:p>
            <a:r>
              <a:rPr lang="cs-CZ"/>
              <a:t>faire – </a:t>
            </a:r>
            <a:r>
              <a:rPr lang="cs-CZ">
                <a:solidFill>
                  <a:srgbClr val="C00000"/>
                </a:solidFill>
              </a:rPr>
              <a:t>fait</a:t>
            </a:r>
          </a:p>
          <a:p>
            <a:r>
              <a:rPr lang="cs-CZ"/>
              <a:t>pouvoir – </a:t>
            </a:r>
            <a:r>
              <a:rPr lang="cs-CZ">
                <a:solidFill>
                  <a:srgbClr val="C00000"/>
                </a:solidFill>
              </a:rPr>
              <a:t>pu</a:t>
            </a:r>
          </a:p>
          <a:p>
            <a:r>
              <a:rPr lang="cs-CZ"/>
              <a:t>vouloir – </a:t>
            </a:r>
            <a:r>
              <a:rPr lang="cs-CZ">
                <a:solidFill>
                  <a:srgbClr val="C00000"/>
                </a:solidFill>
              </a:rPr>
              <a:t>voulu</a:t>
            </a:r>
          </a:p>
          <a:p>
            <a:r>
              <a:rPr lang="cs-CZ"/>
              <a:t>voir – </a:t>
            </a:r>
            <a:r>
              <a:rPr lang="cs-CZ">
                <a:solidFill>
                  <a:srgbClr val="C00000"/>
                </a:solidFill>
              </a:rPr>
              <a:t>vu</a:t>
            </a:r>
          </a:p>
          <a:p>
            <a:r>
              <a:rPr lang="cs-CZ"/>
              <a:t>venir – </a:t>
            </a:r>
            <a:r>
              <a:rPr lang="cs-CZ">
                <a:solidFill>
                  <a:srgbClr val="C00000"/>
                </a:solidFill>
              </a:rPr>
              <a:t>venu</a:t>
            </a:r>
          </a:p>
          <a:p>
            <a:r>
              <a:rPr lang="cs-CZ"/>
              <a:t>conna</a:t>
            </a:r>
            <a:r>
              <a:rPr lang="fr-FR"/>
              <a:t>î</a:t>
            </a:r>
            <a:r>
              <a:rPr lang="cs-CZ"/>
              <a:t>tre - </a:t>
            </a:r>
            <a:r>
              <a:rPr lang="cs-CZ">
                <a:solidFill>
                  <a:srgbClr val="C00000"/>
                </a:solidFill>
              </a:rPr>
              <a:t>connu</a:t>
            </a:r>
          </a:p>
          <a:p>
            <a:r>
              <a:rPr lang="cs-CZ"/>
              <a:t>prendre – </a:t>
            </a:r>
            <a:r>
              <a:rPr lang="cs-CZ">
                <a:solidFill>
                  <a:srgbClr val="C00000"/>
                </a:solidFill>
              </a:rPr>
              <a:t>pris</a:t>
            </a:r>
          </a:p>
          <a:p>
            <a:r>
              <a:rPr lang="cs-CZ"/>
              <a:t>mettre – </a:t>
            </a:r>
            <a:r>
              <a:rPr lang="cs-CZ">
                <a:solidFill>
                  <a:srgbClr val="C00000"/>
                </a:solidFill>
              </a:rPr>
              <a:t>mis</a:t>
            </a:r>
          </a:p>
          <a:p>
            <a:r>
              <a:rPr lang="cs-CZ"/>
              <a:t>dire – </a:t>
            </a:r>
            <a:r>
              <a:rPr lang="cs-CZ">
                <a:solidFill>
                  <a:srgbClr val="C00000"/>
                </a:solidFill>
              </a:rPr>
              <a:t>dit</a:t>
            </a:r>
          </a:p>
          <a:p>
            <a:r>
              <a:rPr lang="cs-CZ"/>
              <a:t>écrire – </a:t>
            </a:r>
            <a:r>
              <a:rPr lang="cs-CZ">
                <a:solidFill>
                  <a:srgbClr val="C00000"/>
                </a:solidFill>
              </a:rPr>
              <a:t>écrit</a:t>
            </a:r>
          </a:p>
          <a:p>
            <a:r>
              <a:rPr lang="cs-CZ"/>
              <a:t>conduire - </a:t>
            </a:r>
            <a:r>
              <a:rPr lang="cs-CZ">
                <a:solidFill>
                  <a:srgbClr val="C00000"/>
                </a:solidFill>
              </a:rPr>
              <a:t>conduit</a:t>
            </a:r>
          </a:p>
          <a:p>
            <a:pPr marL="34290" indent="0">
              <a:buNone/>
            </a:pP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00709" y="1360449"/>
            <a:ext cx="3566160" cy="5140712"/>
          </a:xfrm>
        </p:spPr>
        <p:txBody>
          <a:bodyPr>
            <a:normAutofit/>
          </a:bodyPr>
          <a:lstStyle/>
          <a:p>
            <a:r>
              <a:rPr lang="cs-CZ"/>
              <a:t>lire – </a:t>
            </a:r>
            <a:r>
              <a:rPr lang="cs-CZ">
                <a:solidFill>
                  <a:srgbClr val="C00000"/>
                </a:solidFill>
              </a:rPr>
              <a:t>lu</a:t>
            </a:r>
          </a:p>
          <a:p>
            <a:r>
              <a:rPr lang="cs-CZ"/>
              <a:t>vivre – </a:t>
            </a:r>
            <a:r>
              <a:rPr lang="cs-CZ">
                <a:solidFill>
                  <a:srgbClr val="C00000"/>
                </a:solidFill>
              </a:rPr>
              <a:t>vécu</a:t>
            </a:r>
          </a:p>
          <a:p>
            <a:r>
              <a:rPr lang="cs-CZ"/>
              <a:t>recevoir – </a:t>
            </a:r>
            <a:r>
              <a:rPr lang="cs-CZ">
                <a:solidFill>
                  <a:srgbClr val="C00000"/>
                </a:solidFill>
              </a:rPr>
              <a:t>reçu</a:t>
            </a:r>
          </a:p>
          <a:p>
            <a:r>
              <a:rPr lang="cs-CZ"/>
              <a:t>devoir –</a:t>
            </a:r>
            <a:r>
              <a:rPr lang="fr-FR"/>
              <a:t> </a:t>
            </a:r>
            <a:r>
              <a:rPr lang="fr-FR">
                <a:solidFill>
                  <a:srgbClr val="C00000"/>
                </a:solidFill>
              </a:rPr>
              <a:t>dû</a:t>
            </a:r>
            <a:endParaRPr lang="cs-CZ">
              <a:solidFill>
                <a:srgbClr val="C00000"/>
              </a:solidFill>
            </a:endParaRPr>
          </a:p>
          <a:p>
            <a:r>
              <a:rPr lang="cs-CZ"/>
              <a:t>croire – </a:t>
            </a:r>
            <a:r>
              <a:rPr lang="cs-CZ">
                <a:solidFill>
                  <a:srgbClr val="C00000"/>
                </a:solidFill>
              </a:rPr>
              <a:t>cru</a:t>
            </a:r>
          </a:p>
          <a:p>
            <a:r>
              <a:rPr lang="cs-CZ"/>
              <a:t>partir – </a:t>
            </a:r>
            <a:r>
              <a:rPr lang="cs-CZ">
                <a:solidFill>
                  <a:srgbClr val="C00000"/>
                </a:solidFill>
              </a:rPr>
              <a:t>parti</a:t>
            </a:r>
          </a:p>
          <a:p>
            <a:r>
              <a:rPr lang="cs-CZ"/>
              <a:t>sortir – </a:t>
            </a:r>
            <a:r>
              <a:rPr lang="cs-CZ">
                <a:solidFill>
                  <a:srgbClr val="C00000"/>
                </a:solidFill>
              </a:rPr>
              <a:t>sorti</a:t>
            </a:r>
          </a:p>
          <a:p>
            <a:r>
              <a:rPr lang="cs-CZ"/>
              <a:t>servir – </a:t>
            </a:r>
            <a:r>
              <a:rPr lang="cs-CZ">
                <a:solidFill>
                  <a:srgbClr val="C00000"/>
                </a:solidFill>
              </a:rPr>
              <a:t>servi</a:t>
            </a:r>
          </a:p>
          <a:p>
            <a:r>
              <a:rPr lang="cs-CZ"/>
              <a:t>offrir – </a:t>
            </a:r>
            <a:r>
              <a:rPr lang="cs-CZ">
                <a:solidFill>
                  <a:srgbClr val="C00000"/>
                </a:solidFill>
              </a:rPr>
              <a:t>offert</a:t>
            </a:r>
          </a:p>
          <a:p>
            <a:r>
              <a:rPr lang="cs-CZ"/>
              <a:t>ouvrir – </a:t>
            </a:r>
            <a:r>
              <a:rPr lang="cs-CZ">
                <a:solidFill>
                  <a:srgbClr val="C00000"/>
                </a:solidFill>
              </a:rPr>
              <a:t>ouvert</a:t>
            </a:r>
          </a:p>
          <a:p>
            <a:r>
              <a:rPr lang="cs-CZ"/>
              <a:t>plaindre – </a:t>
            </a:r>
            <a:r>
              <a:rPr lang="cs-CZ">
                <a:solidFill>
                  <a:srgbClr val="C00000"/>
                </a:solidFill>
              </a:rPr>
              <a:t>plaint</a:t>
            </a:r>
          </a:p>
          <a:p>
            <a:r>
              <a:rPr lang="cs-CZ"/>
              <a:t>joindre - </a:t>
            </a:r>
            <a:r>
              <a:rPr lang="cs-CZ">
                <a:solidFill>
                  <a:srgbClr val="C00000"/>
                </a:solidFill>
              </a:rPr>
              <a:t>joint</a:t>
            </a:r>
          </a:p>
          <a:p>
            <a:r>
              <a:rPr lang="cs-CZ"/>
              <a:t>na</a:t>
            </a:r>
            <a:r>
              <a:rPr lang="fr-FR"/>
              <a:t>î</a:t>
            </a:r>
            <a:r>
              <a:rPr lang="cs-CZ"/>
              <a:t>tre – </a:t>
            </a:r>
            <a:r>
              <a:rPr lang="cs-CZ">
                <a:solidFill>
                  <a:srgbClr val="C00000"/>
                </a:solidFill>
              </a:rPr>
              <a:t>né</a:t>
            </a:r>
          </a:p>
          <a:p>
            <a:r>
              <a:rPr lang="cs-CZ"/>
              <a:t>mourir - </a:t>
            </a:r>
            <a:r>
              <a:rPr lang="cs-CZ">
                <a:solidFill>
                  <a:srgbClr val="C00000"/>
                </a:solidFill>
              </a:rPr>
              <a:t>mort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1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4"/>
    </mc:Choice>
    <mc:Fallback xmlns="">
      <p:transition spd="slow" advTm="14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|2.4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3.4|4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2|3.8|1.4|3.3|4.9|5.4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5.2|6.5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|5.8|3.4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5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|1.7|2.6|2.2|1.1|2.2|11|0.9|2.1|2|1.6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90</TotalTime>
  <Words>512</Words>
  <Application>Microsoft Office PowerPoint</Application>
  <PresentationFormat>Předvádění na obrazovce (4:3)</PresentationFormat>
  <Paragraphs>141</Paragraphs>
  <Slides>13</Slides>
  <Notes>0</Notes>
  <HiddenSlides>0</HiddenSlides>
  <MMClips>13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Základ</vt:lpstr>
      <vt:lpstr>Passé composé</vt:lpstr>
      <vt:lpstr>Tvoření</vt:lpstr>
      <vt:lpstr>Pomocné sloveso avoir</vt:lpstr>
      <vt:lpstr>Pomocné sloveso être</vt:lpstr>
      <vt:lpstr>Shoda s podmětem</vt:lpstr>
      <vt:lpstr>Slovesa s pomocným slovesem être i avoir v passé composé</vt:lpstr>
      <vt:lpstr>Prezentace aplikace PowerPoint</vt:lpstr>
      <vt:lpstr>Tvoření příčestí minulého</vt:lpstr>
      <vt:lpstr>+ příčestí nepravidelných sloves</vt:lpstr>
      <vt:lpstr>Passé composé - zápor</vt:lpstr>
      <vt:lpstr>Passé composé – otázka (inverze)</vt:lpstr>
      <vt:lpstr>Použití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Passé composé</dc:title>
  <dc:creator>Červenková Marie</dc:creator>
  <cp:lastModifiedBy>oem</cp:lastModifiedBy>
  <cp:revision>11</cp:revision>
  <dcterms:created xsi:type="dcterms:W3CDTF">2016-06-30T10:33:26Z</dcterms:created>
  <dcterms:modified xsi:type="dcterms:W3CDTF">2016-12-09T08:19:18Z</dcterms:modified>
</cp:coreProperties>
</file>