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70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23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50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6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8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96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20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30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72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5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69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3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64CBCBE-E16B-4406-829C-00C32C108F1E}" type="datetimeFigureOut">
              <a:rPr lang="cs-CZ" smtClean="0"/>
              <a:t>16. 12. 2016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55897798-D525-4201-A39F-C2BFA4066BC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75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+mn-lt"/>
              </a:rPr>
              <a:t>Rod podstatných jmen</a:t>
            </a:r>
            <a:endParaRPr lang="cs-CZ" sz="48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Le genre des substantifs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76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59"/>
    </mc:Choice>
    <mc:Fallback xmlns="">
      <p:transition spd="slow" advTm="1175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1314450"/>
            <a:ext cx="7406640" cy="440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/>
              <a:t>vytvoření ženského rodu – přidání </a:t>
            </a:r>
            <a:r>
              <a:rPr lang="cs-CZ" sz="2700" i="1"/>
              <a:t>-e</a:t>
            </a:r>
            <a:endParaRPr lang="cs-CZ" sz="2700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754841"/>
            <a:ext cx="7404653" cy="4013948"/>
          </a:xfrm>
        </p:spPr>
        <p:txBody>
          <a:bodyPr>
            <a:normAutofit/>
          </a:bodyPr>
          <a:lstStyle/>
          <a:p>
            <a:pPr marL="34290" indent="0" algn="ctr">
              <a:buNone/>
            </a:pPr>
            <a:endParaRPr lang="cs-CZ" sz="2100"/>
          </a:p>
          <a:p>
            <a:pPr marL="34290" indent="0" algn="ctr">
              <a:buNone/>
            </a:pPr>
            <a:r>
              <a:rPr lang="cs-CZ" sz="2100"/>
              <a:t>le résultat final – la décision finale</a:t>
            </a:r>
          </a:p>
          <a:p>
            <a:pPr marL="34290" indent="0" algn="ctr">
              <a:buNone/>
            </a:pPr>
            <a:r>
              <a:rPr lang="cs-CZ" sz="2100"/>
              <a:t>un économiste connu – une analyste connue</a:t>
            </a:r>
          </a:p>
          <a:p>
            <a:pPr marL="34290" indent="0" algn="ctr">
              <a:buNone/>
            </a:pPr>
            <a:r>
              <a:rPr lang="cs-CZ" sz="2100"/>
              <a:t>un magasin ouvert – une boutique ouverte</a:t>
            </a:r>
          </a:p>
          <a:p>
            <a:pPr marL="34290" indent="0" algn="ctr">
              <a:buNone/>
            </a:pPr>
            <a:r>
              <a:rPr lang="cs-CZ" sz="2100"/>
              <a:t>un mauvais produit – une mauvaise qualité</a:t>
            </a:r>
          </a:p>
          <a:p>
            <a:pPr marL="34290" indent="0" algn="ctr">
              <a:buNone/>
            </a:pPr>
            <a:r>
              <a:rPr lang="cs-CZ" sz="2100"/>
              <a:t>un long moment – une longue période</a:t>
            </a:r>
          </a:p>
          <a:p>
            <a:pPr marL="34290" indent="0" algn="ctr">
              <a:buNone/>
            </a:pPr>
            <a:endParaRPr lang="cs-CZ" sz="2100"/>
          </a:p>
          <a:p>
            <a:pPr marL="34290" indent="0" algn="ctr">
              <a:buNone/>
            </a:pPr>
            <a:r>
              <a:rPr lang="cs-CZ" sz="2100"/>
              <a:t>un but commun – une vie commune</a:t>
            </a:r>
          </a:p>
          <a:p>
            <a:pPr marL="34290" indent="0" algn="ctr">
              <a:buNone/>
            </a:pPr>
            <a:endParaRPr lang="cs-CZ" smtClean="0"/>
          </a:p>
          <a:p>
            <a:pPr marL="34290" indent="0" algn="ctr">
              <a:buNone/>
            </a:pP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0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 algn="ctr">
              <a:buNone/>
            </a:pPr>
            <a:r>
              <a:rPr lang="cs-CZ"/>
              <a:t>un cas pareil – une chose pareille</a:t>
            </a:r>
          </a:p>
          <a:p>
            <a:pPr marL="34290" indent="0" algn="ctr">
              <a:buNone/>
            </a:pPr>
            <a:r>
              <a:rPr lang="cs-CZ"/>
              <a:t>un sujet actuel – une question actuelle</a:t>
            </a:r>
          </a:p>
          <a:p>
            <a:pPr marL="34290" indent="0" algn="ctr">
              <a:buNone/>
            </a:pPr>
            <a:r>
              <a:rPr lang="cs-CZ"/>
              <a:t>un pays européen – la civilisation européenne</a:t>
            </a:r>
          </a:p>
          <a:p>
            <a:pPr marL="34290" indent="0" algn="ctr">
              <a:buNone/>
            </a:pPr>
            <a:r>
              <a:rPr lang="cs-CZ"/>
              <a:t>un salaire net – une perte </a:t>
            </a:r>
            <a:r>
              <a:rPr lang="cs-CZ" smtClean="0"/>
              <a:t>nette</a:t>
            </a:r>
          </a:p>
          <a:p>
            <a:pPr marL="34290" indent="0" algn="ctr">
              <a:buNone/>
            </a:pPr>
            <a:r>
              <a:rPr lang="cs-CZ" smtClean="0"/>
              <a:t>un gros lot – une grosse somme</a:t>
            </a:r>
            <a:endParaRPr lang="cs-CZ"/>
          </a:p>
          <a:p>
            <a:pPr marL="34290" indent="0">
              <a:buNone/>
            </a:pPr>
            <a:endParaRPr lang="cs-CZ" smtClean="0"/>
          </a:p>
          <a:p>
            <a:pPr marL="34290" indent="0" algn="ctr">
              <a:buNone/>
            </a:pPr>
            <a:r>
              <a:rPr lang="cs-CZ" smtClean="0"/>
              <a:t>ale: complet – compl</a:t>
            </a:r>
            <a:r>
              <a:rPr lang="fr-FR" smtClean="0"/>
              <a:t>è</a:t>
            </a:r>
            <a:r>
              <a:rPr lang="cs-CZ" smtClean="0"/>
              <a:t>te, concret – concr</a:t>
            </a:r>
            <a:r>
              <a:rPr lang="fr-FR" smtClean="0"/>
              <a:t>è</a:t>
            </a:r>
            <a:r>
              <a:rPr lang="cs-CZ" smtClean="0"/>
              <a:t>te, secret - secr</a:t>
            </a:r>
            <a:r>
              <a:rPr lang="fr-FR" smtClean="0"/>
              <a:t>è</a:t>
            </a:r>
            <a:r>
              <a:rPr lang="cs-CZ" smtClean="0"/>
              <a:t>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7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1314450"/>
            <a:ext cx="7406640" cy="722780"/>
          </a:xfrm>
        </p:spPr>
        <p:txBody>
          <a:bodyPr/>
          <a:lstStyle/>
          <a:p>
            <a:r>
              <a:rPr lang="cs-CZ" smtClean="0"/>
              <a:t>		-er 					- </a:t>
            </a:r>
            <a:r>
              <a:rPr lang="fr-FR" smtClean="0"/>
              <a:t>è</a:t>
            </a:r>
            <a:r>
              <a:rPr lang="cs-CZ" smtClean="0"/>
              <a:t>re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37230"/>
            <a:ext cx="7404653" cy="1472453"/>
          </a:xfrm>
        </p:spPr>
        <p:txBody>
          <a:bodyPr>
            <a:normAutofit lnSpcReduction="10000"/>
          </a:bodyPr>
          <a:lstStyle/>
          <a:p>
            <a:pPr marL="34290" indent="0" algn="ctr">
              <a:buNone/>
            </a:pPr>
            <a:r>
              <a:rPr lang="cs-CZ" smtClean="0"/>
              <a:t>léger – lég</a:t>
            </a:r>
            <a:r>
              <a:rPr lang="fr-FR" smtClean="0"/>
              <a:t>è</a:t>
            </a:r>
            <a:r>
              <a:rPr lang="cs-CZ" smtClean="0"/>
              <a:t>re</a:t>
            </a:r>
          </a:p>
          <a:p>
            <a:pPr marL="34290" indent="0" algn="ctr">
              <a:buNone/>
            </a:pPr>
            <a:r>
              <a:rPr lang="cs-CZ" smtClean="0"/>
              <a:t>étranger – étrang</a:t>
            </a:r>
            <a:r>
              <a:rPr lang="fr-FR" smtClean="0"/>
              <a:t>è</a:t>
            </a:r>
            <a:r>
              <a:rPr lang="cs-CZ" smtClean="0"/>
              <a:t>re</a:t>
            </a:r>
          </a:p>
          <a:p>
            <a:pPr marL="34290" indent="0" algn="ctr">
              <a:buNone/>
            </a:pPr>
            <a:r>
              <a:rPr lang="cs-CZ" smtClean="0"/>
              <a:t>ouvrier – ouvri</a:t>
            </a:r>
            <a:r>
              <a:rPr lang="fr-FR" smtClean="0"/>
              <a:t>è</a:t>
            </a:r>
            <a:r>
              <a:rPr lang="cs-CZ" smtClean="0"/>
              <a:t>re</a:t>
            </a:r>
          </a:p>
          <a:p>
            <a:pPr marL="34290" indent="0" algn="ctr">
              <a:buNone/>
            </a:pPr>
            <a:r>
              <a:rPr lang="cs-CZ" smtClean="0"/>
              <a:t>cher - ch</a:t>
            </a:r>
            <a:r>
              <a:rPr lang="fr-FR" smtClean="0"/>
              <a:t>è</a:t>
            </a:r>
            <a:r>
              <a:rPr lang="cs-CZ" smtClean="0"/>
              <a:t>re</a:t>
            </a: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192673" y="1526645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57250" y="3408830"/>
            <a:ext cx="7406640" cy="89974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/>
              <a:t>		</a:t>
            </a:r>
            <a:r>
              <a:rPr lang="cs-CZ" sz="4000"/>
              <a:t>-f</a:t>
            </a:r>
            <a:r>
              <a:rPr lang="cs-CZ" sz="3300"/>
              <a:t>			</a:t>
            </a:r>
            <a:r>
              <a:rPr lang="cs-CZ" sz="3300"/>
              <a:t>	</a:t>
            </a:r>
            <a:r>
              <a:rPr lang="cs-CZ" sz="4000" smtClean="0"/>
              <a:t>- </a:t>
            </a:r>
            <a:r>
              <a:rPr lang="cs-CZ" sz="4000"/>
              <a:t>ve</a:t>
            </a:r>
            <a:endParaRPr lang="cs-CZ" sz="4000"/>
          </a:p>
        </p:txBody>
      </p:sp>
      <p:sp>
        <p:nvSpPr>
          <p:cNvPr id="6" name="Šipka doprava 5"/>
          <p:cNvSpPr/>
          <p:nvPr/>
        </p:nvSpPr>
        <p:spPr>
          <a:xfrm>
            <a:off x="4192673" y="372739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57251" y="4225740"/>
            <a:ext cx="7404653" cy="20635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buNone/>
            </a:pPr>
            <a:r>
              <a:rPr lang="cs-CZ" sz="2000"/>
              <a:t>vif - vive</a:t>
            </a:r>
          </a:p>
          <a:p>
            <a:pPr marL="34290" indent="0" algn="ctr">
              <a:buNone/>
            </a:pPr>
            <a:r>
              <a:rPr lang="cs-CZ" sz="2000"/>
              <a:t>effectif – effective</a:t>
            </a:r>
          </a:p>
          <a:p>
            <a:pPr marL="34290" indent="0" algn="ctr">
              <a:buNone/>
            </a:pPr>
            <a:r>
              <a:rPr lang="cs-CZ" sz="2000"/>
              <a:t>actif – active</a:t>
            </a:r>
          </a:p>
          <a:p>
            <a:pPr marL="34290" indent="0" algn="ctr">
              <a:buNone/>
            </a:pPr>
            <a:r>
              <a:rPr lang="cs-CZ" sz="2000"/>
              <a:t>bref - br</a:t>
            </a:r>
            <a:r>
              <a:rPr lang="fr-FR" sz="2000"/>
              <a:t>è</a:t>
            </a:r>
            <a:r>
              <a:rPr lang="cs-CZ" sz="2000"/>
              <a:t>ve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76387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1169895"/>
            <a:ext cx="7406640" cy="826994"/>
          </a:xfrm>
        </p:spPr>
        <p:txBody>
          <a:bodyPr/>
          <a:lstStyle/>
          <a:p>
            <a:r>
              <a:rPr lang="cs-CZ" smtClean="0"/>
              <a:t>			-c 				-che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996888"/>
            <a:ext cx="7404653" cy="1152884"/>
          </a:xfrm>
        </p:spPr>
        <p:txBody>
          <a:bodyPr>
            <a:normAutofit lnSpcReduction="10000"/>
          </a:bodyPr>
          <a:lstStyle/>
          <a:p>
            <a:pPr marL="34290" indent="0" algn="ctr">
              <a:buNone/>
            </a:pPr>
            <a:r>
              <a:rPr lang="cs-CZ" smtClean="0"/>
              <a:t>blanc – blanche</a:t>
            </a:r>
          </a:p>
          <a:p>
            <a:pPr marL="34290" indent="0" algn="ctr">
              <a:buNone/>
            </a:pPr>
            <a:r>
              <a:rPr lang="cs-CZ" smtClean="0"/>
              <a:t>frans - franche</a:t>
            </a:r>
          </a:p>
          <a:p>
            <a:pPr marL="34290" indent="0" algn="ctr">
              <a:buNone/>
            </a:pPr>
            <a:r>
              <a:rPr lang="cs-CZ" smtClean="0"/>
              <a:t>sec – s</a:t>
            </a:r>
            <a:r>
              <a:rPr lang="fr-FR" smtClean="0"/>
              <a:t>è</a:t>
            </a:r>
            <a:r>
              <a:rPr lang="cs-CZ" smtClean="0"/>
              <a:t>che</a:t>
            </a:r>
          </a:p>
          <a:p>
            <a:pPr marL="34290" indent="0" algn="ctr">
              <a:buNone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192673" y="145961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57250" y="3323575"/>
            <a:ext cx="7406640" cy="10030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/>
              <a:t>	</a:t>
            </a:r>
            <a:r>
              <a:rPr lang="cs-CZ" sz="3300"/>
              <a:t>	</a:t>
            </a:r>
            <a:r>
              <a:rPr lang="cs-CZ" sz="3300" smtClean="0"/>
              <a:t>-</a:t>
            </a:r>
            <a:r>
              <a:rPr lang="cs-CZ" sz="3300"/>
              <a:t>c 				-que</a:t>
            </a:r>
            <a:endParaRPr lang="cs-CZ" sz="3300"/>
          </a:p>
        </p:txBody>
      </p:sp>
      <p:sp>
        <p:nvSpPr>
          <p:cNvPr id="7" name="Šipka doprava 6"/>
          <p:cNvSpPr/>
          <p:nvPr/>
        </p:nvSpPr>
        <p:spPr>
          <a:xfrm>
            <a:off x="4192673" y="3613292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57251" y="4476459"/>
            <a:ext cx="7404653" cy="192434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buNone/>
            </a:pPr>
            <a:r>
              <a:rPr lang="cs-CZ" sz="2000"/>
              <a:t>public - publique</a:t>
            </a:r>
          </a:p>
          <a:p>
            <a:pPr marL="34290" indent="0" algn="ctr">
              <a:buNone/>
            </a:pPr>
            <a:r>
              <a:rPr lang="cs-CZ" sz="2000"/>
              <a:t>turc – turque</a:t>
            </a:r>
          </a:p>
          <a:p>
            <a:pPr marL="34290" indent="0" algn="ctr">
              <a:buNone/>
            </a:pPr>
            <a:r>
              <a:rPr lang="cs-CZ" sz="2000"/>
              <a:t>pozor: grec - grecque</a:t>
            </a:r>
          </a:p>
          <a:p>
            <a:pPr marL="34290" indent="0" algn="ctr">
              <a:buNone/>
            </a:pPr>
            <a:endParaRPr lang="cs-CZ" sz="1650"/>
          </a:p>
        </p:txBody>
      </p:sp>
    </p:spTree>
    <p:extLst>
      <p:ext uri="{BB962C8B-B14F-4D97-AF65-F5344CB8AC3E}">
        <p14:creationId xmlns:p14="http://schemas.microsoft.com/office/powerpoint/2010/main" val="22482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-eur			- euse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127997"/>
            <a:ext cx="7404653" cy="1220321"/>
          </a:xfrm>
        </p:spPr>
        <p:txBody>
          <a:bodyPr/>
          <a:lstStyle/>
          <a:p>
            <a:pPr marL="34290" indent="0" algn="ctr">
              <a:buNone/>
            </a:pPr>
            <a:endParaRPr lang="cs-CZ" smtClean="0"/>
          </a:p>
          <a:p>
            <a:pPr marL="34290" indent="0" algn="ctr">
              <a:buNone/>
            </a:pPr>
            <a:r>
              <a:rPr lang="cs-CZ" smtClean="0"/>
              <a:t>travailleur – travailleuse</a:t>
            </a:r>
          </a:p>
          <a:p>
            <a:pPr marL="34290" indent="0" algn="ctr">
              <a:buNone/>
            </a:pPr>
            <a:r>
              <a:rPr lang="cs-CZ" smtClean="0"/>
              <a:t>employeur - employeuse</a:t>
            </a: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296335" y="1641348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959918" y="3348318"/>
            <a:ext cx="7406640" cy="101727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/>
              <a:t>	</a:t>
            </a:r>
            <a:r>
              <a:rPr lang="cs-CZ" sz="3300"/>
              <a:t>	-eur			- eure</a:t>
            </a:r>
            <a:endParaRPr lang="cs-CZ" sz="330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59919" y="4365589"/>
            <a:ext cx="7404653" cy="183448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buNone/>
            </a:pPr>
            <a:endParaRPr lang="cs-CZ" sz="1650"/>
          </a:p>
          <a:p>
            <a:pPr marL="34290" indent="0" algn="ctr">
              <a:buNone/>
            </a:pPr>
            <a:r>
              <a:rPr lang="cs-CZ" sz="2000"/>
              <a:t>inférieur – inférieure</a:t>
            </a:r>
          </a:p>
          <a:p>
            <a:pPr marL="34290" indent="0" algn="ctr">
              <a:buNone/>
            </a:pPr>
            <a:r>
              <a:rPr lang="cs-CZ" sz="2000"/>
              <a:t>meilleur - meilleure</a:t>
            </a:r>
            <a:endParaRPr lang="cs-CZ" sz="2000"/>
          </a:p>
        </p:txBody>
      </p:sp>
      <p:sp>
        <p:nvSpPr>
          <p:cNvPr id="7" name="Šipka doprava 6"/>
          <p:cNvSpPr/>
          <p:nvPr/>
        </p:nvSpPr>
        <p:spPr>
          <a:xfrm>
            <a:off x="4295342" y="3703320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6346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- eux				- euse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400300"/>
            <a:ext cx="7404653" cy="1005840"/>
          </a:xfrm>
        </p:spPr>
        <p:txBody>
          <a:bodyPr/>
          <a:lstStyle/>
          <a:p>
            <a:pPr marL="34290" indent="0" algn="ctr">
              <a:buNone/>
            </a:pPr>
            <a:r>
              <a:rPr lang="cs-CZ" smtClean="0"/>
              <a:t>chaleureux – chaleureuse</a:t>
            </a:r>
          </a:p>
          <a:p>
            <a:pPr marL="34290" indent="0" algn="ctr">
              <a:buNone/>
            </a:pPr>
            <a:r>
              <a:rPr lang="cs-CZ" smtClean="0"/>
              <a:t>curieux - curieuse</a:t>
            </a: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266079" y="1641348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57250" y="3406140"/>
            <a:ext cx="7406640" cy="101727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300"/>
              <a:t>		- teur	</a:t>
            </a:r>
            <a:r>
              <a:rPr lang="cs-CZ" sz="3300"/>
              <a:t>	</a:t>
            </a:r>
            <a:r>
              <a:rPr lang="cs-CZ" sz="3300"/>
              <a:t>	- trice</a:t>
            </a:r>
            <a:endParaRPr lang="cs-CZ" sz="3300"/>
          </a:p>
        </p:txBody>
      </p:sp>
      <p:sp>
        <p:nvSpPr>
          <p:cNvPr id="6" name="Šipka doprava 5"/>
          <p:cNvSpPr/>
          <p:nvPr/>
        </p:nvSpPr>
        <p:spPr>
          <a:xfrm>
            <a:off x="4277187" y="3733038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930655" y="4750307"/>
            <a:ext cx="7404653" cy="14943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" indent="0" algn="ctr">
              <a:buNone/>
            </a:pPr>
            <a:r>
              <a:rPr lang="cs-CZ" sz="2000"/>
              <a:t>créateur – créatrice</a:t>
            </a:r>
          </a:p>
          <a:p>
            <a:pPr marL="34290" indent="0" algn="ctr">
              <a:buNone/>
            </a:pPr>
            <a:r>
              <a:rPr lang="cs-CZ" sz="2000"/>
              <a:t>directeur - directrice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9561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C00000"/>
                </a:solidFill>
              </a:rPr>
              <a:t>Zapamatujte si:</a:t>
            </a:r>
            <a:endParaRPr lang="cs-CZ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 algn="ctr">
              <a:buNone/>
            </a:pPr>
            <a:r>
              <a:rPr lang="cs-CZ" smtClean="0"/>
              <a:t>beau – bel – belle</a:t>
            </a:r>
          </a:p>
          <a:p>
            <a:pPr marL="34290" indent="0" algn="ctr">
              <a:buNone/>
            </a:pPr>
            <a:r>
              <a:rPr lang="cs-CZ" smtClean="0"/>
              <a:t>un </a:t>
            </a:r>
            <a:r>
              <a:rPr lang="cs-CZ" smtClean="0">
                <a:solidFill>
                  <a:srgbClr val="C00000"/>
                </a:solidFill>
              </a:rPr>
              <a:t>beau</a:t>
            </a:r>
            <a:r>
              <a:rPr lang="cs-CZ" smtClean="0"/>
              <a:t> projet – un </a:t>
            </a:r>
            <a:r>
              <a:rPr lang="cs-CZ" smtClean="0">
                <a:solidFill>
                  <a:srgbClr val="C00000"/>
                </a:solidFill>
              </a:rPr>
              <a:t>bel</a:t>
            </a:r>
            <a:r>
              <a:rPr lang="cs-CZ" smtClean="0"/>
              <a:t> </a:t>
            </a:r>
            <a:r>
              <a:rPr lang="cs-CZ" u="sng" smtClean="0"/>
              <a:t>h</a:t>
            </a:r>
            <a:r>
              <a:rPr lang="fr-FR" smtClean="0"/>
              <a:t>ô</a:t>
            </a:r>
            <a:r>
              <a:rPr lang="cs-CZ" smtClean="0"/>
              <a:t>tel – une </a:t>
            </a:r>
            <a:r>
              <a:rPr lang="cs-CZ" smtClean="0">
                <a:solidFill>
                  <a:srgbClr val="C00000"/>
                </a:solidFill>
              </a:rPr>
              <a:t>belle</a:t>
            </a:r>
            <a:r>
              <a:rPr lang="cs-CZ" smtClean="0"/>
              <a:t> destination</a:t>
            </a:r>
          </a:p>
          <a:p>
            <a:pPr marL="34290" indent="0" algn="ctr">
              <a:buNone/>
            </a:pPr>
            <a:endParaRPr lang="cs-CZ"/>
          </a:p>
          <a:p>
            <a:pPr marL="34290" indent="0" algn="ctr">
              <a:buNone/>
            </a:pPr>
            <a:r>
              <a:rPr lang="cs-CZ" smtClean="0"/>
              <a:t>nouveau – nouvel – nouvelle</a:t>
            </a:r>
          </a:p>
          <a:p>
            <a:pPr marL="34290" indent="0" algn="ctr">
              <a:buNone/>
            </a:pPr>
            <a:r>
              <a:rPr lang="cs-CZ" smtClean="0"/>
              <a:t>un </a:t>
            </a:r>
            <a:r>
              <a:rPr lang="cs-CZ" smtClean="0">
                <a:solidFill>
                  <a:srgbClr val="C00000"/>
                </a:solidFill>
              </a:rPr>
              <a:t>nouveau</a:t>
            </a:r>
            <a:r>
              <a:rPr lang="cs-CZ" smtClean="0"/>
              <a:t> projet – un </a:t>
            </a:r>
            <a:r>
              <a:rPr lang="cs-CZ" smtClean="0">
                <a:solidFill>
                  <a:srgbClr val="C00000"/>
                </a:solidFill>
              </a:rPr>
              <a:t>nouvel </a:t>
            </a:r>
            <a:r>
              <a:rPr lang="cs-CZ" u="sng" smtClean="0"/>
              <a:t>h</a:t>
            </a:r>
            <a:r>
              <a:rPr lang="fr-FR" smtClean="0"/>
              <a:t>ô</a:t>
            </a:r>
            <a:r>
              <a:rPr lang="cs-CZ" smtClean="0"/>
              <a:t>tel – une </a:t>
            </a:r>
            <a:r>
              <a:rPr lang="cs-CZ" smtClean="0">
                <a:solidFill>
                  <a:srgbClr val="C00000"/>
                </a:solidFill>
              </a:rPr>
              <a:t>nouvelle </a:t>
            </a:r>
            <a:r>
              <a:rPr lang="cs-CZ" smtClean="0"/>
              <a:t>destination</a:t>
            </a:r>
          </a:p>
          <a:p>
            <a:pPr marL="34290" indent="0" algn="ctr">
              <a:buNone/>
            </a:pPr>
            <a:endParaRPr lang="cs-CZ"/>
          </a:p>
          <a:p>
            <a:pPr marL="34290" indent="0" algn="ctr">
              <a:buNone/>
            </a:pPr>
            <a:r>
              <a:rPr lang="cs-CZ" smtClean="0"/>
              <a:t>vieux – vieil – vieille</a:t>
            </a:r>
          </a:p>
          <a:p>
            <a:pPr marL="34290" indent="0" algn="ctr">
              <a:buNone/>
            </a:pPr>
            <a:r>
              <a:rPr lang="cs-CZ" smtClean="0"/>
              <a:t>un </a:t>
            </a:r>
            <a:r>
              <a:rPr lang="cs-CZ" smtClean="0">
                <a:solidFill>
                  <a:srgbClr val="C00000"/>
                </a:solidFill>
              </a:rPr>
              <a:t>vieux</a:t>
            </a:r>
            <a:r>
              <a:rPr lang="cs-CZ" smtClean="0"/>
              <a:t> bureau – un </a:t>
            </a:r>
            <a:r>
              <a:rPr lang="cs-CZ" smtClean="0">
                <a:solidFill>
                  <a:srgbClr val="C00000"/>
                </a:solidFill>
              </a:rPr>
              <a:t>vieil</a:t>
            </a:r>
            <a:r>
              <a:rPr lang="cs-CZ" smtClean="0"/>
              <a:t> </a:t>
            </a:r>
            <a:r>
              <a:rPr lang="cs-CZ" u="sng" smtClean="0"/>
              <a:t>o</a:t>
            </a:r>
            <a:r>
              <a:rPr lang="cs-CZ" smtClean="0"/>
              <a:t>rdinateur – une </a:t>
            </a:r>
            <a:r>
              <a:rPr lang="cs-CZ" smtClean="0">
                <a:solidFill>
                  <a:srgbClr val="C00000"/>
                </a:solidFill>
              </a:rPr>
              <a:t>vieille</a:t>
            </a:r>
            <a:r>
              <a:rPr lang="cs-CZ" smtClean="0"/>
              <a:t> imprimante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mužský (le masculin) </a:t>
            </a:r>
            <a:br>
              <a:rPr lang="cs-CZ" smtClean="0"/>
            </a:br>
            <a:r>
              <a:rPr lang="cs-CZ" smtClean="0"/>
              <a:t>a ženský (le feminin) rod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77571"/>
            <a:ext cx="7404653" cy="3691218"/>
          </a:xfrm>
        </p:spPr>
        <p:txBody>
          <a:bodyPr>
            <a:normAutofit fontScale="92500" lnSpcReduction="10000"/>
          </a:bodyPr>
          <a:lstStyle/>
          <a:p>
            <a:r>
              <a:rPr lang="cs-CZ" smtClean="0"/>
              <a:t>Jak jej poznat?</a:t>
            </a:r>
          </a:p>
          <a:p>
            <a:pPr>
              <a:buFontTx/>
              <a:buChar char="-"/>
            </a:pPr>
            <a:r>
              <a:rPr lang="cs-CZ" smtClean="0"/>
              <a:t>determinant (člen, zájmeno,...), např. </a:t>
            </a:r>
            <a:r>
              <a:rPr lang="cs-CZ" smtClean="0">
                <a:solidFill>
                  <a:srgbClr val="FF0000"/>
                </a:solidFill>
              </a:rPr>
              <a:t>le/ce</a:t>
            </a:r>
            <a:r>
              <a:rPr lang="cs-CZ" smtClean="0"/>
              <a:t> travail, </a:t>
            </a:r>
            <a:r>
              <a:rPr lang="cs-CZ" smtClean="0">
                <a:solidFill>
                  <a:srgbClr val="FF0000"/>
                </a:solidFill>
              </a:rPr>
              <a:t>la/cette</a:t>
            </a:r>
            <a:r>
              <a:rPr lang="cs-CZ" smtClean="0"/>
              <a:t> réunion, </a:t>
            </a:r>
          </a:p>
          <a:p>
            <a:pPr>
              <a:buFontTx/>
              <a:buChar char="-"/>
            </a:pPr>
            <a:r>
              <a:rPr lang="cs-CZ" smtClean="0"/>
              <a:t>kontext - přídavné jméno, shoda, např. un travail intéressant, une réunion intéressant</a:t>
            </a:r>
            <a:r>
              <a:rPr lang="cs-CZ" smtClean="0">
                <a:solidFill>
                  <a:srgbClr val="FF0000"/>
                </a:solidFill>
              </a:rPr>
              <a:t>e</a:t>
            </a:r>
            <a:r>
              <a:rPr lang="cs-CZ"/>
              <a:t>, </a:t>
            </a:r>
            <a:r>
              <a:rPr lang="cs-CZ" smtClean="0"/>
              <a:t>la réunion qu´il a convoqué</a:t>
            </a:r>
            <a:r>
              <a:rPr lang="cs-CZ" smtClean="0">
                <a:solidFill>
                  <a:srgbClr val="FF0000"/>
                </a:solidFill>
              </a:rPr>
              <a:t>e</a:t>
            </a:r>
            <a:endParaRPr lang="cs-CZ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 smtClean="0"/>
              <a:t>přípony, např. </a:t>
            </a:r>
            <a:r>
              <a:rPr lang="cs-CZ" i="1" smtClean="0"/>
              <a:t>–et </a:t>
            </a:r>
            <a:r>
              <a:rPr lang="cs-CZ" smtClean="0"/>
              <a:t>většinou pro rod mužský (le billet, le projet) </a:t>
            </a:r>
            <a:r>
              <a:rPr lang="cs-CZ" smtClean="0"/>
              <a:t>a </a:t>
            </a:r>
            <a:r>
              <a:rPr lang="cs-CZ" i="1" smtClean="0"/>
              <a:t>–tion </a:t>
            </a:r>
            <a:r>
              <a:rPr lang="cs-CZ" smtClean="0"/>
              <a:t>pro rod ženský (l´addition, l´inscription) </a:t>
            </a:r>
            <a:endParaRPr lang="cs-CZ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endParaRPr lang="cs-CZ"/>
          </a:p>
          <a:p>
            <a:pPr marL="34290" indent="0">
              <a:buNone/>
            </a:pPr>
            <a:r>
              <a:rPr lang="cs-CZ" smtClean="0"/>
              <a:t>Ne vždy je možné rod poznat: l´addition, ces coll</a:t>
            </a:r>
            <a:r>
              <a:rPr lang="fr-FR" smtClean="0"/>
              <a:t>è</a:t>
            </a:r>
            <a:r>
              <a:rPr lang="cs-CZ" smtClean="0"/>
              <a:t>gues, trop d´usines					</a:t>
            </a:r>
          </a:p>
          <a:p>
            <a:pPr marL="34290" indent="0" algn="ctr">
              <a:buNone/>
            </a:pPr>
            <a:endParaRPr lang="cs-CZ" smtClean="0"/>
          </a:p>
          <a:p>
            <a:pPr marL="34290" indent="0" algn="ctr">
              <a:buNone/>
            </a:pPr>
            <a:r>
              <a:rPr lang="cs-CZ" smtClean="0"/>
              <a:t>slovník a zapamatovat</a:t>
            </a:r>
          </a:p>
          <a:p>
            <a:pPr>
              <a:buFontTx/>
              <a:buChar char="-"/>
            </a:pP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192673" y="4783388"/>
            <a:ext cx="733806" cy="36347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95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25617"/>
            <a:ext cx="7406640" cy="968188"/>
          </a:xfrm>
        </p:spPr>
        <p:txBody>
          <a:bodyPr>
            <a:normAutofit/>
          </a:bodyPr>
          <a:lstStyle/>
          <a:p>
            <a:pPr algn="ctr"/>
            <a:r>
              <a:rPr lang="cs-CZ" sz="1800"/>
              <a:t>V tabulce najdete některá </a:t>
            </a:r>
            <a:r>
              <a:rPr lang="cs-CZ" sz="1800"/>
              <a:t>podstatná jména, která mají ve francouzštině jiný rod než v češtině, a také ta, která existují v mužském i ženském rodě, ale s odlišným významem.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192285"/>
              </p:ext>
            </p:extLst>
          </p:nvPr>
        </p:nvGraphicFramePr>
        <p:xfrm>
          <a:off x="857250" y="1773046"/>
          <a:ext cx="7406640" cy="4821924"/>
        </p:xfrm>
        <a:graphic>
          <a:graphicData uri="http://schemas.openxmlformats.org/drawingml/2006/table">
            <a:tbl>
              <a:tblPr firstRow="1" firstCol="1" bandRow="1"/>
              <a:tblGrid>
                <a:gridCol w="1890026">
                  <a:extLst>
                    <a:ext uri="{9D8B030D-6E8A-4147-A177-3AD203B41FA5}">
                      <a16:colId xmlns:a16="http://schemas.microsoft.com/office/drawing/2014/main" val="3365677801"/>
                    </a:ext>
                  </a:extLst>
                </a:gridCol>
                <a:gridCol w="1975642">
                  <a:extLst>
                    <a:ext uri="{9D8B030D-6E8A-4147-A177-3AD203B41FA5}">
                      <a16:colId xmlns:a16="http://schemas.microsoft.com/office/drawing/2014/main" val="1755896260"/>
                    </a:ext>
                  </a:extLst>
                </a:gridCol>
                <a:gridCol w="1938488">
                  <a:extLst>
                    <a:ext uri="{9D8B030D-6E8A-4147-A177-3AD203B41FA5}">
                      <a16:colId xmlns:a16="http://schemas.microsoft.com/office/drawing/2014/main" val="2039803358"/>
                    </a:ext>
                  </a:extLst>
                </a:gridCol>
                <a:gridCol w="1602484">
                  <a:extLst>
                    <a:ext uri="{9D8B030D-6E8A-4147-A177-3AD203B41FA5}">
                      <a16:colId xmlns:a16="http://schemas.microsoft.com/office/drawing/2014/main" val="3104761447"/>
                    </a:ext>
                  </a:extLst>
                </a:gridCol>
              </a:tblGrid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Masculin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féminin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587286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fleuve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rivi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405006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travail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l´image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obrázek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425194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prix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vidéo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567038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poste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místo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poste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pošta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685173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français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francouzština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France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431603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silence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ticho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patience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trpělivost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89369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livre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kniha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livre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322793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mémoire de ma</a:t>
                      </a:r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</a:t>
                      </a: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diplomová práce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mémoire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paměť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550714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045458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tour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okruh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tour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05493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domaine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oblast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salade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salát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055486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salaire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mzda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l´assiette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talíř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423558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jardin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zahrada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vitamine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vitamín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92580"/>
                  </a:ext>
                </a:extLst>
              </a:tr>
              <a:tr h="305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chapitre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l´industrie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průmysl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14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16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spd="slow" advTm="30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Výjimky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 algn="ctr">
              <a:buNone/>
            </a:pPr>
            <a:r>
              <a:rPr lang="cs-CZ" sz="2400"/>
              <a:t>některá </a:t>
            </a:r>
            <a:r>
              <a:rPr lang="cs-CZ" sz="2400"/>
              <a:t>podstatná jména jsou v jednotném čísle rodu mužského a v množném čísle rodu ženského, </a:t>
            </a:r>
            <a:r>
              <a:rPr lang="cs-CZ" sz="2400"/>
              <a:t>např</a:t>
            </a:r>
            <a:r>
              <a:rPr lang="cs-CZ" sz="2400"/>
              <a:t>. </a:t>
            </a:r>
            <a:endParaRPr lang="cs-CZ" sz="2400"/>
          </a:p>
          <a:p>
            <a:pPr marL="34290" indent="0" algn="ctr">
              <a:buNone/>
            </a:pPr>
            <a:endParaRPr lang="cs-CZ" sz="2400"/>
          </a:p>
          <a:p>
            <a:pPr marL="34290" indent="0" algn="ctr">
              <a:buNone/>
            </a:pPr>
            <a:r>
              <a:rPr lang="cs-CZ" sz="2400">
                <a:solidFill>
                  <a:srgbClr val="0070C0"/>
                </a:solidFill>
              </a:rPr>
              <a:t>orgues</a:t>
            </a:r>
            <a:r>
              <a:rPr lang="cs-CZ" sz="2400"/>
              <a:t> </a:t>
            </a:r>
            <a:r>
              <a:rPr lang="cs-CZ" sz="2400"/>
              <a:t>(varhany), </a:t>
            </a:r>
            <a:endParaRPr lang="cs-CZ" sz="2400"/>
          </a:p>
          <a:p>
            <a:pPr marL="34290" indent="0" algn="ctr">
              <a:buNone/>
            </a:pPr>
            <a:r>
              <a:rPr lang="cs-CZ" sz="2400">
                <a:solidFill>
                  <a:srgbClr val="0070C0"/>
                </a:solidFill>
              </a:rPr>
              <a:t>amour</a:t>
            </a:r>
            <a:r>
              <a:rPr lang="cs-CZ" sz="2400"/>
              <a:t> </a:t>
            </a:r>
            <a:r>
              <a:rPr lang="cs-CZ" sz="2400"/>
              <a:t>(láska), </a:t>
            </a:r>
            <a:endParaRPr lang="cs-CZ" sz="2400"/>
          </a:p>
          <a:p>
            <a:pPr marL="34290" indent="0" algn="ctr">
              <a:buNone/>
            </a:pPr>
            <a:r>
              <a:rPr lang="cs-CZ" sz="2400">
                <a:solidFill>
                  <a:srgbClr val="0070C0"/>
                </a:solidFill>
              </a:rPr>
              <a:t>délice</a:t>
            </a:r>
            <a:r>
              <a:rPr lang="cs-CZ" sz="2400"/>
              <a:t> </a:t>
            </a:r>
            <a:r>
              <a:rPr lang="cs-CZ" sz="2400"/>
              <a:t>(požitek)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96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"/>
    </mc:Choice>
    <mc:Fallback xmlns="">
      <p:transition spd="slow" advTm="28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Vlastní jména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názvy zemí: la France, la République Tch</a:t>
            </a:r>
            <a:r>
              <a:rPr lang="fr-FR" smtClean="0"/>
              <a:t>è</a:t>
            </a:r>
            <a:r>
              <a:rPr lang="cs-CZ" smtClean="0"/>
              <a:t>que, la Belgique, la Suisse, le Luxembourg, le Japon, le Canada, les Etats-Unis, les Pays-bas</a:t>
            </a:r>
          </a:p>
          <a:p>
            <a:r>
              <a:rPr lang="cs-CZ" smtClean="0"/>
              <a:t>názvy světadílů </a:t>
            </a:r>
            <a:r>
              <a:rPr lang="cs-CZ"/>
              <a:t>rodu </a:t>
            </a:r>
            <a:r>
              <a:rPr lang="cs-CZ" smtClean="0"/>
              <a:t>ženského: l´Asie, l´Europe, l´Afrique, l´Amérique, ... </a:t>
            </a:r>
          </a:p>
          <a:p>
            <a:r>
              <a:rPr lang="cs-CZ" smtClean="0"/>
              <a:t>názvy měst – většinou bez členu a rodu mužského: Prague, Paris, Helsinki, Moscou</a:t>
            </a:r>
          </a:p>
          <a:p>
            <a:r>
              <a:rPr lang="cs-CZ" smtClean="0"/>
              <a:t>ale: se členem Le Mans, Le Havre; rodu ženského: Rome, Ath</a:t>
            </a:r>
            <a:r>
              <a:rPr lang="fr-FR" smtClean="0"/>
              <a:t>è</a:t>
            </a:r>
            <a:r>
              <a:rPr lang="cs-CZ" smtClean="0"/>
              <a:t>nes, Bruxelles</a:t>
            </a:r>
          </a:p>
          <a:p>
            <a:r>
              <a:rPr lang="cs-CZ" smtClean="0"/>
              <a:t>názvy ostrovů rodu ženského: la Corse, la Cr</a:t>
            </a:r>
            <a:r>
              <a:rPr lang="fr-FR" smtClean="0"/>
              <a:t>è</a:t>
            </a:r>
            <a:r>
              <a:rPr lang="cs-CZ" smtClean="0"/>
              <a:t>te, les Antilles, Malte, Cuba</a:t>
            </a:r>
          </a:p>
          <a:p>
            <a:r>
              <a:rPr lang="cs-CZ" smtClean="0"/>
              <a:t>názvy pohoří a hor: ženského rodu les Alpes, les Pyrénées, les Carpates; mužského rodu le Jura, l´Oural, l´Himalaya, le mont Blanc</a:t>
            </a:r>
          </a:p>
          <a:p>
            <a:r>
              <a:rPr lang="cs-CZ" smtClean="0"/>
              <a:t>názvy řek: ženského rodu la Seine, la Loire, l´Amazone, la Vltava; mužského rodu le Nil, le Rh</a:t>
            </a:r>
            <a:r>
              <a:rPr lang="fr-FR" smtClean="0"/>
              <a:t>ô</a:t>
            </a:r>
            <a:r>
              <a:rPr lang="cs-CZ" smtClean="0"/>
              <a:t>ne, le Rhin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27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9"/>
    </mc:Choice>
    <mc:Fallback xmlns="">
      <p:transition spd="slow" advTm="721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Přípony typické pro </a:t>
            </a:r>
            <a:r>
              <a:rPr lang="cs-CZ" smtClean="0">
                <a:solidFill>
                  <a:srgbClr val="0070C0"/>
                </a:solidFill>
              </a:rPr>
              <a:t>mužský</a:t>
            </a:r>
            <a:r>
              <a:rPr lang="cs-CZ" smtClean="0"/>
              <a:t> rod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age</a:t>
            </a:r>
            <a:r>
              <a:rPr lang="cs-CZ" smtClean="0"/>
              <a:t> (voyage, passage, courage, ale: image, page, plage)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ail</a:t>
            </a:r>
            <a:r>
              <a:rPr lang="cs-CZ" smtClean="0"/>
              <a:t> (travail, detail)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ard</a:t>
            </a:r>
            <a:r>
              <a:rPr lang="cs-CZ" smtClean="0"/>
              <a:t> (retard, regard, boulevard)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eau</a:t>
            </a:r>
            <a:r>
              <a:rPr lang="cs-CZ" smtClean="0"/>
              <a:t> (bateau, ch</a:t>
            </a:r>
            <a:r>
              <a:rPr lang="fr-FR" smtClean="0"/>
              <a:t>â</a:t>
            </a:r>
            <a:r>
              <a:rPr lang="cs-CZ" smtClean="0"/>
              <a:t>teau)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et</a:t>
            </a:r>
            <a:r>
              <a:rPr lang="cs-CZ" smtClean="0"/>
              <a:t> (billet, carnet, effet, sommet)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ier</a:t>
            </a:r>
            <a:r>
              <a:rPr lang="cs-CZ" smtClean="0"/>
              <a:t> (cahier, calendrier, papier)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in</a:t>
            </a:r>
            <a:r>
              <a:rPr lang="cs-CZ" smtClean="0"/>
              <a:t> (bulletin, chemin, dessin)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isme</a:t>
            </a:r>
            <a:r>
              <a:rPr lang="cs-CZ" smtClean="0"/>
              <a:t> (optimisme, libéralisme, tourisme)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0070C0"/>
                </a:solidFill>
              </a:rPr>
              <a:t>ment</a:t>
            </a:r>
            <a:r>
              <a:rPr lang="cs-CZ" smtClean="0"/>
              <a:t> (document, changement, développement)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1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Přípony typické pro </a:t>
            </a:r>
            <a:r>
              <a:rPr lang="cs-CZ" smtClean="0">
                <a:solidFill>
                  <a:srgbClr val="C00000"/>
                </a:solidFill>
              </a:rPr>
              <a:t>ženský</a:t>
            </a:r>
            <a:r>
              <a:rPr lang="cs-CZ" smtClean="0"/>
              <a:t> rod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ade</a:t>
            </a:r>
            <a:r>
              <a:rPr lang="cs-CZ" smtClean="0"/>
              <a:t> (façade, promenade, ale: grade, stade)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esse</a:t>
            </a:r>
            <a:r>
              <a:rPr lang="cs-CZ" smtClean="0"/>
              <a:t> (faiblesse, politesse, vitesse)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ette</a:t>
            </a:r>
            <a:r>
              <a:rPr lang="cs-CZ" smtClean="0"/>
              <a:t> (fourchette, recette, ale: squelette)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euse</a:t>
            </a:r>
            <a:r>
              <a:rPr lang="cs-CZ" smtClean="0"/>
              <a:t> (serveuse, travailleuse, vendeuse)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ine</a:t>
            </a:r>
            <a:r>
              <a:rPr lang="cs-CZ" smtClean="0"/>
              <a:t> (cabine, vitrine, origine)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rie</a:t>
            </a:r>
            <a:r>
              <a:rPr lang="cs-CZ" smtClean="0"/>
              <a:t> (catégorie, imprimerie, industrie)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tion</a:t>
            </a:r>
            <a:r>
              <a:rPr lang="cs-CZ" smtClean="0"/>
              <a:t> (nation, direction, interdiction, invitation)</a:t>
            </a:r>
          </a:p>
          <a:p>
            <a:pPr marL="34290" indent="0">
              <a:buNone/>
            </a:pPr>
            <a:r>
              <a:rPr lang="cs-CZ" smtClean="0"/>
              <a:t>-</a:t>
            </a:r>
            <a:r>
              <a:rPr lang="cs-CZ" smtClean="0">
                <a:solidFill>
                  <a:srgbClr val="C00000"/>
                </a:solidFill>
              </a:rPr>
              <a:t>ure</a:t>
            </a:r>
            <a:r>
              <a:rPr lang="cs-CZ" smtClean="0"/>
              <a:t> (brochure, mesure, écriture)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6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+mn-lt"/>
              </a:rPr>
              <a:t>Rod přídavných jmen</a:t>
            </a:r>
            <a:endParaRPr lang="cs-CZ" sz="48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Le genre des adjectifs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687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"/>
    </mc:Choice>
    <mc:Fallback xmlns="">
      <p:transition spd="slow" advTm="26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/>
              <a:t>P</a:t>
            </a:r>
            <a:r>
              <a:rPr lang="cs-CZ" sz="2400"/>
              <a:t>řídavná jména obourodá – stejný tvar pro oba rody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pPr algn="ctr"/>
            <a:r>
              <a:rPr lang="cs-CZ" sz="2100"/>
              <a:t>tranquille</a:t>
            </a:r>
          </a:p>
          <a:p>
            <a:pPr algn="ctr"/>
            <a:r>
              <a:rPr lang="cs-CZ" sz="2100"/>
              <a:t>rapide</a:t>
            </a:r>
          </a:p>
          <a:p>
            <a:pPr algn="ctr"/>
            <a:r>
              <a:rPr lang="cs-CZ" sz="2100"/>
              <a:t>jeune</a:t>
            </a:r>
          </a:p>
          <a:p>
            <a:pPr algn="ctr"/>
            <a:r>
              <a:rPr lang="cs-CZ" sz="2100"/>
              <a:t>moderne</a:t>
            </a:r>
          </a:p>
          <a:p>
            <a:pPr algn="ctr"/>
            <a:r>
              <a:rPr lang="cs-CZ" sz="2100"/>
              <a:t>difficile</a:t>
            </a:r>
          </a:p>
          <a:p>
            <a:pPr algn="ctr"/>
            <a:r>
              <a:rPr lang="cs-CZ" sz="2100"/>
              <a:t>théorique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22955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2"/>
    </mc:Choice>
    <mc:Fallback xmlns="">
      <p:transition spd="slow" advTm="71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121</TotalTime>
  <Words>808</Words>
  <Application>Microsoft Office PowerPoint</Application>
  <PresentationFormat>Předvádění na obrazovce (4:3)</PresentationFormat>
  <Paragraphs>175</Paragraphs>
  <Slides>16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Corbel</vt:lpstr>
      <vt:lpstr>Times New Roman</vt:lpstr>
      <vt:lpstr>Základ</vt:lpstr>
      <vt:lpstr>Rod podstatných jmen</vt:lpstr>
      <vt:lpstr>mužský (le masculin)  a ženský (le feminin) rod</vt:lpstr>
      <vt:lpstr>V tabulce najdete některá podstatná jména, která mají ve francouzštině jiný rod než v češtině, a také ta, která existují v mužském i ženském rodě, ale s odlišným významem.</vt:lpstr>
      <vt:lpstr>Výjimky</vt:lpstr>
      <vt:lpstr>Vlastní jména</vt:lpstr>
      <vt:lpstr>Přípony typické pro mužský rod</vt:lpstr>
      <vt:lpstr>Přípony typické pro ženský rod</vt:lpstr>
      <vt:lpstr>Rod přídavných jmen</vt:lpstr>
      <vt:lpstr>Přídavná jména obourodá – stejný tvar pro oba rody</vt:lpstr>
      <vt:lpstr>vytvoření ženského rodu – přidání -e</vt:lpstr>
      <vt:lpstr>Prezentace aplikace PowerPoint</vt:lpstr>
      <vt:lpstr>  -er      - ère</vt:lpstr>
      <vt:lpstr>   -c     -che</vt:lpstr>
      <vt:lpstr>   -eur   - euse</vt:lpstr>
      <vt:lpstr>  - eux    - euse</vt:lpstr>
      <vt:lpstr>Zapamatujte si: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 des substantifs</dc:title>
  <dc:creator>Červenková Marie</dc:creator>
  <cp:lastModifiedBy>Červenková Marie</cp:lastModifiedBy>
  <cp:revision>13</cp:revision>
  <dcterms:created xsi:type="dcterms:W3CDTF">2016-06-28T11:09:37Z</dcterms:created>
  <dcterms:modified xsi:type="dcterms:W3CDTF">2016-12-16T09:38:58Z</dcterms:modified>
</cp:coreProperties>
</file>