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61" r:id="rId4"/>
    <p:sldId id="265" r:id="rId5"/>
    <p:sldId id="267" r:id="rId6"/>
    <p:sldId id="266" r:id="rId7"/>
    <p:sldId id="262" r:id="rId8"/>
    <p:sldId id="264" r:id="rId9"/>
    <p:sldId id="268" r:id="rId10"/>
  </p:sldIdLst>
  <p:sldSz cx="7620000" cy="5715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4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128" y="96"/>
      </p:cViewPr>
      <p:guideLst>
        <p:guide orient="horz" pos="1800"/>
        <p:guide pos="24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399" y="152399"/>
            <a:ext cx="7315200" cy="54102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3738" y="735313"/>
            <a:ext cx="6229350" cy="243840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50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8457" y="3224696"/>
            <a:ext cx="5479913" cy="1156804"/>
          </a:xfrm>
        </p:spPr>
        <p:txBody>
          <a:bodyPr>
            <a:normAutofit/>
          </a:bodyPr>
          <a:lstStyle>
            <a:lvl1pPr marL="0" indent="0" algn="ctr">
              <a:spcBef>
                <a:spcPts val="833"/>
              </a:spcBef>
              <a:buNone/>
              <a:defRPr sz="1500">
                <a:solidFill>
                  <a:srgbClr val="FFFFFF"/>
                </a:solidFill>
              </a:defRPr>
            </a:lvl1pPr>
            <a:lvl2pPr marL="285739" indent="0" algn="ctr">
              <a:buNone/>
              <a:defRPr sz="1500"/>
            </a:lvl2pPr>
            <a:lvl3pPr marL="571477" indent="0" algn="ctr">
              <a:buNone/>
              <a:defRPr sz="1500"/>
            </a:lvl3pPr>
            <a:lvl4pPr marL="857216" indent="0" algn="ctr">
              <a:buNone/>
              <a:defRPr sz="1250"/>
            </a:lvl4pPr>
            <a:lvl5pPr marL="1142954" indent="0" algn="ctr">
              <a:buNone/>
              <a:defRPr sz="1250"/>
            </a:lvl5pPr>
            <a:lvl6pPr marL="1428693" indent="0" algn="ctr">
              <a:buNone/>
              <a:defRPr sz="1250"/>
            </a:lvl6pPr>
            <a:lvl7pPr marL="1714431" indent="0" algn="ctr">
              <a:buNone/>
              <a:defRPr sz="1250"/>
            </a:lvl7pPr>
            <a:lvl8pPr marL="2000170" indent="0" algn="ctr">
              <a:buNone/>
              <a:defRPr sz="1250"/>
            </a:lvl8pPr>
            <a:lvl9pPr marL="2285909" indent="0" algn="ctr">
              <a:buNone/>
              <a:defRPr sz="125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2068972-E1F2-490B-9C28-4E5DDC2B57C3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81BD208-8141-40A0-AC39-3CF768EA0F9D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236663" y="3111500"/>
            <a:ext cx="51435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3146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68972-E1F2-490B-9C28-4E5DDC2B57C3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BD208-8141-40A0-AC39-3CF768EA0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3269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53063" y="635000"/>
            <a:ext cx="1452563" cy="45085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4375" y="635000"/>
            <a:ext cx="4643438" cy="45085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68972-E1F2-490B-9C28-4E5DDC2B57C3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BD208-8141-40A0-AC39-3CF768EA0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700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833"/>
              </a:spcBef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68972-E1F2-490B-9C28-4E5DDC2B57C3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BD208-8141-40A0-AC39-3CF768EA0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405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515" y="977979"/>
            <a:ext cx="6229350" cy="243840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5000" b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8705" y="3462100"/>
            <a:ext cx="5480685" cy="1136505"/>
          </a:xfrm>
        </p:spPr>
        <p:txBody>
          <a:bodyPr anchor="t">
            <a:normAutofit/>
          </a:bodyPr>
          <a:lstStyle>
            <a:lvl1pPr marL="0" indent="0" algn="ctr">
              <a:buNone/>
              <a:defRPr sz="1500">
                <a:solidFill>
                  <a:schemeClr val="accent1"/>
                </a:solidFill>
              </a:defRPr>
            </a:lvl1pPr>
            <a:lvl2pPr marL="285739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7147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57216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4pPr>
            <a:lvl5pPr marL="1142954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5pPr>
            <a:lvl6pPr marL="1428693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6pPr>
            <a:lvl7pPr marL="1714431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7pPr>
            <a:lvl8pPr marL="200017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8pPr>
            <a:lvl9pPr marL="2285909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68972-E1F2-490B-9C28-4E5DDC2B57C3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BD208-8141-40A0-AC39-3CF768EA0F9D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238250" y="3350340"/>
            <a:ext cx="51435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1001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4375" y="1714499"/>
            <a:ext cx="2971800" cy="3352800"/>
          </a:xfrm>
        </p:spPr>
        <p:txBody>
          <a:bodyPr/>
          <a:lstStyle>
            <a:lvl1pPr>
              <a:defRPr sz="1375"/>
            </a:lvl1pPr>
            <a:lvl2pPr>
              <a:defRPr sz="1250"/>
            </a:lvl2pPr>
            <a:lvl3pPr>
              <a:defRPr sz="1125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17258" y="1714500"/>
            <a:ext cx="2971800" cy="3352800"/>
          </a:xfrm>
        </p:spPr>
        <p:txBody>
          <a:bodyPr/>
          <a:lstStyle>
            <a:lvl1pPr>
              <a:defRPr sz="1375"/>
            </a:lvl1pPr>
            <a:lvl2pPr>
              <a:defRPr sz="1250"/>
            </a:lvl2pPr>
            <a:lvl3pPr>
              <a:defRPr sz="1125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68972-E1F2-490B-9C28-4E5DDC2B57C3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BD208-8141-40A0-AC39-3CF768EA0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1263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4375" y="1667926"/>
            <a:ext cx="2971800" cy="6477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500" b="1"/>
            </a:lvl1pPr>
            <a:lvl2pPr marL="285739" indent="0">
              <a:buNone/>
              <a:defRPr sz="1250" b="1"/>
            </a:lvl2pPr>
            <a:lvl3pPr marL="571477" indent="0">
              <a:buNone/>
              <a:defRPr sz="1125" b="1"/>
            </a:lvl3pPr>
            <a:lvl4pPr marL="857216" indent="0">
              <a:buNone/>
              <a:defRPr sz="1000" b="1"/>
            </a:lvl4pPr>
            <a:lvl5pPr marL="1142954" indent="0">
              <a:buNone/>
              <a:defRPr sz="1000" b="1"/>
            </a:lvl5pPr>
            <a:lvl6pPr marL="1428693" indent="0">
              <a:buNone/>
              <a:defRPr sz="1000" b="1"/>
            </a:lvl6pPr>
            <a:lvl7pPr marL="1714431" indent="0">
              <a:buNone/>
              <a:defRPr sz="1000" b="1"/>
            </a:lvl7pPr>
            <a:lvl8pPr marL="2000170" indent="0">
              <a:buNone/>
              <a:defRPr sz="1000" b="1"/>
            </a:lvl8pPr>
            <a:lvl9pPr marL="2285909" indent="0">
              <a:buNone/>
              <a:defRPr sz="10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4375" y="2267903"/>
            <a:ext cx="2971800" cy="2819400"/>
          </a:xfrm>
        </p:spPr>
        <p:txBody>
          <a:bodyPr/>
          <a:lstStyle>
            <a:lvl1pPr>
              <a:defRPr sz="1375"/>
            </a:lvl1pPr>
            <a:lvl2pPr>
              <a:defRPr sz="1250"/>
            </a:lvl2pPr>
            <a:lvl3pPr>
              <a:defRPr sz="1125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18233" y="1665860"/>
            <a:ext cx="2971800" cy="6477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500" b="1"/>
            </a:lvl1pPr>
            <a:lvl2pPr marL="285739" indent="0">
              <a:buNone/>
              <a:defRPr sz="1250" b="1"/>
            </a:lvl2pPr>
            <a:lvl3pPr marL="571477" indent="0">
              <a:buNone/>
              <a:defRPr sz="1125" b="1"/>
            </a:lvl3pPr>
            <a:lvl4pPr marL="857216" indent="0">
              <a:buNone/>
              <a:defRPr sz="1000" b="1"/>
            </a:lvl4pPr>
            <a:lvl5pPr marL="1142954" indent="0">
              <a:buNone/>
              <a:defRPr sz="1000" b="1"/>
            </a:lvl5pPr>
            <a:lvl6pPr marL="1428693" indent="0">
              <a:buNone/>
              <a:defRPr sz="1000" b="1"/>
            </a:lvl6pPr>
            <a:lvl7pPr marL="1714431" indent="0">
              <a:buNone/>
              <a:defRPr sz="1000" b="1"/>
            </a:lvl7pPr>
            <a:lvl8pPr marL="2000170" indent="0">
              <a:buNone/>
              <a:defRPr sz="1000" b="1"/>
            </a:lvl8pPr>
            <a:lvl9pPr marL="2285909" indent="0">
              <a:buNone/>
              <a:defRPr sz="10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18233" y="2266102"/>
            <a:ext cx="2971800" cy="2819400"/>
          </a:xfrm>
        </p:spPr>
        <p:txBody>
          <a:bodyPr/>
          <a:lstStyle>
            <a:lvl1pPr>
              <a:defRPr sz="1375"/>
            </a:lvl1pPr>
            <a:lvl2pPr>
              <a:defRPr sz="1250"/>
            </a:lvl2pPr>
            <a:lvl3pPr>
              <a:defRPr sz="1125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68972-E1F2-490B-9C28-4E5DDC2B57C3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BD208-8141-40A0-AC39-3CF768EA0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6214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68972-E1F2-490B-9C28-4E5DDC2B57C3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BD208-8141-40A0-AC39-3CF768EA0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293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68972-E1F2-490B-9C28-4E5DDC2B57C3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BD208-8141-40A0-AC39-3CF768EA0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7312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75" y="914400"/>
            <a:ext cx="2362200" cy="14478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5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1095" y="914400"/>
            <a:ext cx="3458032" cy="3886200"/>
          </a:xfrm>
        </p:spPr>
        <p:txBody>
          <a:bodyPr/>
          <a:lstStyle>
            <a:lvl1pPr>
              <a:defRPr sz="2000"/>
            </a:lvl1pPr>
            <a:lvl2pPr>
              <a:defRPr sz="1750"/>
            </a:lvl2pPr>
            <a:lvl3pPr>
              <a:defRPr sz="1500"/>
            </a:lvl3pPr>
            <a:lvl4pPr>
              <a:defRPr sz="1250"/>
            </a:lvl4pPr>
            <a:lvl5pPr>
              <a:defRPr sz="1250"/>
            </a:lvl5pPr>
            <a:lvl6pPr>
              <a:defRPr sz="1250"/>
            </a:lvl6pPr>
            <a:lvl7pPr>
              <a:defRPr sz="1250"/>
            </a:lvl7pPr>
            <a:lvl8pPr>
              <a:defRPr sz="1250"/>
            </a:lvl8pPr>
            <a:lvl9pPr>
              <a:defRPr sz="125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4375" y="2362200"/>
            <a:ext cx="2362200" cy="24384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67"/>
              </a:spcBef>
              <a:buNone/>
              <a:defRPr sz="1062"/>
            </a:lvl1pPr>
            <a:lvl2pPr marL="285739" indent="0">
              <a:buNone/>
              <a:defRPr sz="750"/>
            </a:lvl2pPr>
            <a:lvl3pPr marL="571477" indent="0">
              <a:buNone/>
              <a:defRPr sz="625"/>
            </a:lvl3pPr>
            <a:lvl4pPr marL="857216" indent="0">
              <a:buNone/>
              <a:defRPr sz="562"/>
            </a:lvl4pPr>
            <a:lvl5pPr marL="1142954" indent="0">
              <a:buNone/>
              <a:defRPr sz="562"/>
            </a:lvl5pPr>
            <a:lvl6pPr marL="1428693" indent="0">
              <a:buNone/>
              <a:defRPr sz="562"/>
            </a:lvl6pPr>
            <a:lvl7pPr marL="1714431" indent="0">
              <a:buNone/>
              <a:defRPr sz="562"/>
            </a:lvl7pPr>
            <a:lvl8pPr marL="2000170" indent="0">
              <a:buNone/>
              <a:defRPr sz="562"/>
            </a:lvl8pPr>
            <a:lvl9pPr marL="2285909" indent="0">
              <a:buNone/>
              <a:defRPr sz="562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68972-E1F2-490B-9C28-4E5DDC2B57C3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BD208-8141-40A0-AC39-3CF768EA0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7922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75" y="914400"/>
            <a:ext cx="2362200" cy="14478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5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49256" y="891540"/>
            <a:ext cx="3548086" cy="3870961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1750"/>
            </a:lvl1pPr>
            <a:lvl2pPr marL="285739" indent="0">
              <a:buNone/>
              <a:defRPr sz="1750"/>
            </a:lvl2pPr>
            <a:lvl3pPr marL="571477" indent="0">
              <a:buNone/>
              <a:defRPr sz="1500"/>
            </a:lvl3pPr>
            <a:lvl4pPr marL="857216" indent="0">
              <a:buNone/>
              <a:defRPr sz="1250"/>
            </a:lvl4pPr>
            <a:lvl5pPr marL="1142954" indent="0">
              <a:buNone/>
              <a:defRPr sz="1250"/>
            </a:lvl5pPr>
            <a:lvl6pPr marL="1428693" indent="0">
              <a:buNone/>
              <a:defRPr sz="1250"/>
            </a:lvl6pPr>
            <a:lvl7pPr marL="1714431" indent="0">
              <a:buNone/>
              <a:defRPr sz="1250"/>
            </a:lvl7pPr>
            <a:lvl8pPr marL="2000170" indent="0">
              <a:buNone/>
              <a:defRPr sz="1250"/>
            </a:lvl8pPr>
            <a:lvl9pPr marL="2285909" indent="0">
              <a:buNone/>
              <a:defRPr sz="125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4375" y="2362200"/>
            <a:ext cx="2362200" cy="24003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67"/>
              </a:spcBef>
              <a:buNone/>
              <a:defRPr sz="1062"/>
            </a:lvl1pPr>
            <a:lvl2pPr marL="285739" indent="0">
              <a:buNone/>
              <a:defRPr sz="750"/>
            </a:lvl2pPr>
            <a:lvl3pPr marL="571477" indent="0">
              <a:buNone/>
              <a:defRPr sz="625"/>
            </a:lvl3pPr>
            <a:lvl4pPr marL="857216" indent="0">
              <a:buNone/>
              <a:defRPr sz="562"/>
            </a:lvl4pPr>
            <a:lvl5pPr marL="1142954" indent="0">
              <a:buNone/>
              <a:defRPr sz="562"/>
            </a:lvl5pPr>
            <a:lvl6pPr marL="1428693" indent="0">
              <a:buNone/>
              <a:defRPr sz="562"/>
            </a:lvl6pPr>
            <a:lvl7pPr marL="1714431" indent="0">
              <a:buNone/>
              <a:defRPr sz="562"/>
            </a:lvl7pPr>
            <a:lvl8pPr marL="2000170" indent="0">
              <a:buNone/>
              <a:defRPr sz="562"/>
            </a:lvl8pPr>
            <a:lvl9pPr marL="2285909" indent="0">
              <a:buNone/>
              <a:defRPr sz="562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68972-E1F2-490B-9C28-4E5DDC2B57C3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BD208-8141-40A0-AC39-3CF768EA0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737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52400"/>
            <a:ext cx="7315200" cy="54102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4375" y="508000"/>
            <a:ext cx="6172200" cy="113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4376" y="1714500"/>
            <a:ext cx="6170544" cy="3365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4372" y="5186525"/>
            <a:ext cx="1455672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3">
                <a:solidFill>
                  <a:schemeClr val="accent1"/>
                </a:solidFill>
              </a:defRPr>
            </a:lvl1pPr>
          </a:lstStyle>
          <a:p>
            <a:fld id="{62068972-E1F2-490B-9C28-4E5DDC2B57C3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68218" y="5186525"/>
            <a:ext cx="2948609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3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30957" y="5186525"/>
            <a:ext cx="1066386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3">
                <a:solidFill>
                  <a:schemeClr val="accent1"/>
                </a:solidFill>
              </a:defRPr>
            </a:lvl1pPr>
          </a:lstStyle>
          <a:p>
            <a:fld id="{981BD208-8141-40A0-AC39-3CF768EA0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46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71477" rtl="0" eaLnBrk="1" latinLnBrk="0" hangingPunct="1">
        <a:lnSpc>
          <a:spcPct val="90000"/>
        </a:lnSpc>
        <a:spcBef>
          <a:spcPct val="0"/>
        </a:spcBef>
        <a:buNone/>
        <a:defRPr sz="3333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42869" indent="-114295" algn="l" defTabSz="571477" rtl="0" eaLnBrk="1" latinLnBrk="0" hangingPunct="1">
        <a:lnSpc>
          <a:spcPct val="90000"/>
        </a:lnSpc>
        <a:spcBef>
          <a:spcPts val="833"/>
        </a:spcBef>
        <a:buClr>
          <a:schemeClr val="accent1"/>
        </a:buClr>
        <a:buSzPct val="80000"/>
        <a:buFont typeface="Corbel" pitchFamily="34" charset="0"/>
        <a:buChar char="•"/>
        <a:defRPr sz="1667" kern="1200">
          <a:solidFill>
            <a:schemeClr val="accent1"/>
          </a:solidFill>
          <a:latin typeface="+mn-lt"/>
          <a:ea typeface="+mn-ea"/>
          <a:cs typeface="+mn-cs"/>
        </a:defRPr>
      </a:lvl1pPr>
      <a:lvl2pPr marL="285739" indent="-114295" algn="l" defTabSz="571477" rtl="0" eaLnBrk="1" latinLnBrk="0" hangingPunct="1">
        <a:lnSpc>
          <a:spcPct val="90000"/>
        </a:lnSpc>
        <a:spcBef>
          <a:spcPts val="125"/>
        </a:spcBef>
        <a:spcAft>
          <a:spcPts val="250"/>
        </a:spcAft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457182" indent="-114295" algn="l" defTabSz="571477" rtl="0" eaLnBrk="1" latinLnBrk="0" hangingPunct="1">
        <a:lnSpc>
          <a:spcPct val="90000"/>
        </a:lnSpc>
        <a:spcBef>
          <a:spcPts val="125"/>
        </a:spcBef>
        <a:spcAft>
          <a:spcPts val="250"/>
        </a:spcAft>
        <a:buClr>
          <a:schemeClr val="accent1"/>
        </a:buClr>
        <a:buSzPct val="80000"/>
        <a:buFont typeface="Corbel" pitchFamily="34" charset="0"/>
        <a:buChar char="•"/>
        <a:defRPr sz="1333" kern="1200">
          <a:solidFill>
            <a:schemeClr val="accent1"/>
          </a:solidFill>
          <a:latin typeface="+mn-lt"/>
          <a:ea typeface="+mn-ea"/>
          <a:cs typeface="+mn-cs"/>
        </a:defRPr>
      </a:lvl3pPr>
      <a:lvl4pPr marL="628625" indent="-114295" algn="l" defTabSz="571477" rtl="0" eaLnBrk="1" latinLnBrk="0" hangingPunct="1">
        <a:lnSpc>
          <a:spcPct val="90000"/>
        </a:lnSpc>
        <a:spcBef>
          <a:spcPts val="125"/>
        </a:spcBef>
        <a:spcAft>
          <a:spcPts val="250"/>
        </a:spcAft>
        <a:buClr>
          <a:schemeClr val="accent1"/>
        </a:buClr>
        <a:buSzPct val="80000"/>
        <a:buFont typeface="Corbel" pitchFamily="34" charset="0"/>
        <a:buChar char="•"/>
        <a:defRPr sz="1167" kern="1200">
          <a:solidFill>
            <a:schemeClr val="accent1"/>
          </a:solidFill>
          <a:latin typeface="+mn-lt"/>
          <a:ea typeface="+mn-ea"/>
          <a:cs typeface="+mn-cs"/>
        </a:defRPr>
      </a:lvl4pPr>
      <a:lvl5pPr marL="766736" indent="-114295" algn="l" defTabSz="571477" rtl="0" eaLnBrk="1" latinLnBrk="0" hangingPunct="1">
        <a:lnSpc>
          <a:spcPct val="90000"/>
        </a:lnSpc>
        <a:spcBef>
          <a:spcPts val="125"/>
        </a:spcBef>
        <a:spcAft>
          <a:spcPts val="250"/>
        </a:spcAft>
        <a:buClr>
          <a:schemeClr val="accent1"/>
        </a:buClr>
        <a:buSzPct val="80000"/>
        <a:buFont typeface="Corbel" pitchFamily="34" charset="0"/>
        <a:buChar char="•"/>
        <a:defRPr sz="1167" kern="1200">
          <a:solidFill>
            <a:schemeClr val="accent1"/>
          </a:solidFill>
          <a:latin typeface="+mn-lt"/>
          <a:ea typeface="+mn-ea"/>
          <a:cs typeface="+mn-cs"/>
        </a:defRPr>
      </a:lvl5pPr>
      <a:lvl6pPr marL="916630" indent="-142869" algn="l" defTabSz="571477" rtl="0" eaLnBrk="1" latinLnBrk="0" hangingPunct="1">
        <a:lnSpc>
          <a:spcPct val="90000"/>
        </a:lnSpc>
        <a:spcBef>
          <a:spcPts val="125"/>
        </a:spcBef>
        <a:spcAft>
          <a:spcPts val="250"/>
        </a:spcAft>
        <a:buClr>
          <a:schemeClr val="accent1"/>
        </a:buClr>
        <a:buSzPct val="80000"/>
        <a:buFont typeface="Corbel" pitchFamily="34" charset="0"/>
        <a:buChar char="•"/>
        <a:defRPr sz="1167" kern="1200">
          <a:solidFill>
            <a:schemeClr val="accent1"/>
          </a:solidFill>
          <a:latin typeface="+mn-lt"/>
          <a:ea typeface="+mn-ea"/>
          <a:cs typeface="+mn-cs"/>
        </a:defRPr>
      </a:lvl6pPr>
      <a:lvl7pPr marL="1083290" indent="-142869" algn="l" defTabSz="571477" rtl="0" eaLnBrk="1" latinLnBrk="0" hangingPunct="1">
        <a:lnSpc>
          <a:spcPct val="90000"/>
        </a:lnSpc>
        <a:spcBef>
          <a:spcPts val="125"/>
        </a:spcBef>
        <a:spcAft>
          <a:spcPts val="250"/>
        </a:spcAft>
        <a:buClr>
          <a:schemeClr val="accent1"/>
        </a:buClr>
        <a:buSzPct val="80000"/>
        <a:buFont typeface="Corbel" pitchFamily="34" charset="0"/>
        <a:buChar char="•"/>
        <a:defRPr sz="1167" kern="1200">
          <a:solidFill>
            <a:schemeClr val="accent1"/>
          </a:solidFill>
          <a:latin typeface="+mn-lt"/>
          <a:ea typeface="+mn-ea"/>
          <a:cs typeface="+mn-cs"/>
        </a:defRPr>
      </a:lvl7pPr>
      <a:lvl8pPr marL="1249950" indent="-142869" algn="l" defTabSz="571477" rtl="0" eaLnBrk="1" latinLnBrk="0" hangingPunct="1">
        <a:lnSpc>
          <a:spcPct val="90000"/>
        </a:lnSpc>
        <a:spcBef>
          <a:spcPts val="125"/>
        </a:spcBef>
        <a:spcAft>
          <a:spcPts val="250"/>
        </a:spcAft>
        <a:buClr>
          <a:schemeClr val="accent1"/>
        </a:buClr>
        <a:buSzPct val="80000"/>
        <a:buFont typeface="Corbel" pitchFamily="34" charset="0"/>
        <a:buChar char="•"/>
        <a:defRPr sz="1167" kern="1200">
          <a:solidFill>
            <a:schemeClr val="accent1"/>
          </a:solidFill>
          <a:latin typeface="+mn-lt"/>
          <a:ea typeface="+mn-ea"/>
          <a:cs typeface="+mn-cs"/>
        </a:defRPr>
      </a:lvl8pPr>
      <a:lvl9pPr marL="1416610" indent="-142869" algn="l" defTabSz="571477" rtl="0" eaLnBrk="1" latinLnBrk="0" hangingPunct="1">
        <a:lnSpc>
          <a:spcPct val="90000"/>
        </a:lnSpc>
        <a:spcBef>
          <a:spcPts val="125"/>
        </a:spcBef>
        <a:spcAft>
          <a:spcPts val="250"/>
        </a:spcAft>
        <a:buClr>
          <a:schemeClr val="accent1"/>
        </a:buClr>
        <a:buSzPct val="80000"/>
        <a:buFont typeface="Corbel" pitchFamily="34" charset="0"/>
        <a:buChar char="•"/>
        <a:defRPr sz="1167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147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1pPr>
      <a:lvl2pPr marL="285739" algn="l" defTabSz="57147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2pPr>
      <a:lvl3pPr marL="571477" algn="l" defTabSz="57147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857216" algn="l" defTabSz="57147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42954" algn="l" defTabSz="57147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28693" algn="l" defTabSz="57147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714431" algn="l" defTabSz="57147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2000170" algn="l" defTabSz="57147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285909" algn="l" defTabSz="571477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smtClean="0"/>
              <a:t>le gérondif</a:t>
            </a:r>
            <a:r>
              <a:rPr lang="cs-CZ" sz="4000"/>
              <a:t>, </a:t>
            </a:r>
            <a:br>
              <a:rPr lang="cs-CZ" sz="4000"/>
            </a:br>
            <a:r>
              <a:rPr lang="cs-CZ" sz="4000" smtClean="0"/>
              <a:t>le participe </a:t>
            </a:r>
            <a:r>
              <a:rPr lang="cs-CZ" sz="4000"/>
              <a:t>présent, </a:t>
            </a:r>
            <a:r>
              <a:rPr lang="cs-CZ" sz="4000" smtClean="0"/>
              <a:t>l’adjectif </a:t>
            </a:r>
            <a:r>
              <a:rPr lang="cs-CZ" sz="4000"/>
              <a:t>verbal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40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375" y="508000"/>
            <a:ext cx="6172200" cy="742302"/>
          </a:xfrm>
        </p:spPr>
        <p:txBody>
          <a:bodyPr>
            <a:normAutofit fontScale="90000"/>
          </a:bodyPr>
          <a:lstStyle/>
          <a:p>
            <a:r>
              <a:rPr lang="cs-CZ" smtClean="0"/>
              <a:t>Participe présent</a:t>
            </a:r>
            <a:br>
              <a:rPr lang="cs-CZ" smtClean="0"/>
            </a:br>
            <a:r>
              <a:rPr lang="cs-CZ" sz="2667"/>
              <a:t>Formation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8499" y="1250302"/>
            <a:ext cx="6456784" cy="4167333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pPr marL="38098" indent="0">
              <a:buNone/>
            </a:pPr>
            <a:r>
              <a:rPr lang="cs-CZ" smtClean="0"/>
              <a:t>le </a:t>
            </a:r>
            <a:r>
              <a:rPr lang="cs-CZ" dirty="0" err="1" smtClean="0"/>
              <a:t>radical</a:t>
            </a:r>
            <a:r>
              <a:rPr lang="cs-CZ" dirty="0" smtClean="0"/>
              <a:t> de la </a:t>
            </a:r>
            <a:r>
              <a:rPr lang="cs-CZ" dirty="0" smtClean="0">
                <a:solidFill>
                  <a:srgbClr val="0070C0"/>
                </a:solidFill>
              </a:rPr>
              <a:t>1 </a:t>
            </a:r>
            <a:r>
              <a:rPr lang="fr-FR" dirty="0" smtClean="0">
                <a:solidFill>
                  <a:srgbClr val="0070C0"/>
                </a:solidFill>
              </a:rPr>
              <a:t>è</a:t>
            </a:r>
            <a:r>
              <a:rPr lang="cs-CZ" dirty="0" smtClean="0">
                <a:solidFill>
                  <a:srgbClr val="0070C0"/>
                </a:solidFill>
              </a:rPr>
              <a:t>re </a:t>
            </a:r>
            <a:r>
              <a:rPr lang="cs-CZ" dirty="0" err="1" smtClean="0">
                <a:solidFill>
                  <a:srgbClr val="0070C0"/>
                </a:solidFill>
              </a:rPr>
              <a:t>personne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du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err="1" smtClean="0">
                <a:solidFill>
                  <a:srgbClr val="0070C0"/>
                </a:solidFill>
              </a:rPr>
              <a:t>pluriel</a:t>
            </a:r>
            <a:r>
              <a:rPr lang="cs-CZ" smtClean="0">
                <a:solidFill>
                  <a:srgbClr val="0070C0"/>
                </a:solidFill>
              </a:rPr>
              <a:t> </a:t>
            </a:r>
          </a:p>
          <a:p>
            <a:pPr marL="38098" indent="0">
              <a:buNone/>
            </a:pPr>
            <a:r>
              <a:rPr lang="cs-CZ" smtClean="0"/>
              <a:t>+ </a:t>
            </a:r>
            <a:r>
              <a:rPr lang="cs-CZ" dirty="0" smtClean="0"/>
              <a:t>la </a:t>
            </a:r>
            <a:r>
              <a:rPr lang="cs-CZ" dirty="0" err="1" smtClean="0"/>
              <a:t>terminaison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C00000"/>
                </a:solidFill>
              </a:rPr>
              <a:t>–ant </a:t>
            </a:r>
            <a:r>
              <a:rPr lang="cs-CZ" dirty="0" smtClean="0"/>
              <a:t>(</a:t>
            </a:r>
            <a:r>
              <a:rPr lang="cs-CZ" dirty="0" err="1" smtClean="0"/>
              <a:t>forme</a:t>
            </a:r>
            <a:r>
              <a:rPr lang="cs-CZ" dirty="0" smtClean="0"/>
              <a:t> </a:t>
            </a:r>
            <a:r>
              <a:rPr lang="cs-CZ" dirty="0" err="1" smtClean="0"/>
              <a:t>invariable</a:t>
            </a:r>
            <a:r>
              <a:rPr lang="cs-CZ" dirty="0" smtClean="0"/>
              <a:t>)</a:t>
            </a:r>
          </a:p>
          <a:p>
            <a:pPr marL="38098" indent="0">
              <a:buNone/>
            </a:pPr>
            <a:endParaRPr lang="cs-CZ" dirty="0" smtClean="0"/>
          </a:p>
          <a:p>
            <a:pPr marL="38098" indent="0">
              <a:buNone/>
            </a:pPr>
            <a:r>
              <a:rPr lang="cs-CZ" dirty="0" err="1" smtClean="0"/>
              <a:t>nous</a:t>
            </a:r>
            <a:r>
              <a:rPr lang="cs-CZ" dirty="0" smtClean="0"/>
              <a:t> </a:t>
            </a:r>
            <a:r>
              <a:rPr lang="cs-CZ" u="sng" dirty="0" err="1" smtClean="0"/>
              <a:t>estim</a:t>
            </a:r>
            <a:r>
              <a:rPr lang="cs-CZ" dirty="0" err="1" smtClean="0"/>
              <a:t>ons</a:t>
            </a:r>
            <a:r>
              <a:rPr lang="cs-CZ" dirty="0" smtClean="0"/>
              <a:t> 	– 	</a:t>
            </a:r>
            <a:r>
              <a:rPr lang="cs-CZ" dirty="0" err="1" smtClean="0">
                <a:solidFill>
                  <a:srgbClr val="0070C0"/>
                </a:solidFill>
              </a:rPr>
              <a:t>estim</a:t>
            </a:r>
            <a:r>
              <a:rPr lang="cs-CZ" dirty="0" err="1" smtClean="0">
                <a:solidFill>
                  <a:srgbClr val="C00000"/>
                </a:solidFill>
              </a:rPr>
              <a:t>ant</a:t>
            </a:r>
            <a:endParaRPr lang="cs-CZ" dirty="0" smtClean="0">
              <a:solidFill>
                <a:srgbClr val="C00000"/>
              </a:solidFill>
            </a:endParaRPr>
          </a:p>
          <a:p>
            <a:pPr marL="38098" indent="0">
              <a:buNone/>
            </a:pPr>
            <a:r>
              <a:rPr lang="cs-CZ" smtClean="0"/>
              <a:t>nous </a:t>
            </a:r>
            <a:r>
              <a:rPr lang="cs-CZ" u="sng" dirty="0" err="1" smtClean="0"/>
              <a:t>choisiss</a:t>
            </a:r>
            <a:r>
              <a:rPr lang="cs-CZ" dirty="0" err="1" smtClean="0"/>
              <a:t>ons</a:t>
            </a:r>
            <a:r>
              <a:rPr lang="cs-CZ" dirty="0" smtClean="0"/>
              <a:t>	– 	</a:t>
            </a:r>
            <a:r>
              <a:rPr lang="cs-CZ" dirty="0" err="1" smtClean="0">
                <a:solidFill>
                  <a:srgbClr val="0070C0"/>
                </a:solidFill>
              </a:rPr>
              <a:t>choisiss</a:t>
            </a:r>
            <a:r>
              <a:rPr lang="cs-CZ" dirty="0" err="1" smtClean="0">
                <a:solidFill>
                  <a:srgbClr val="C00000"/>
                </a:solidFill>
              </a:rPr>
              <a:t>ant</a:t>
            </a:r>
            <a:r>
              <a:rPr lang="cs-CZ" dirty="0" smtClean="0"/>
              <a:t>			</a:t>
            </a:r>
          </a:p>
          <a:p>
            <a:pPr marL="38098" indent="0">
              <a:buNone/>
            </a:pPr>
            <a:r>
              <a:rPr lang="cs-CZ" dirty="0" err="1" smtClean="0"/>
              <a:t>nous</a:t>
            </a:r>
            <a:r>
              <a:rPr lang="cs-CZ" dirty="0" smtClean="0"/>
              <a:t> </a:t>
            </a:r>
            <a:r>
              <a:rPr lang="cs-CZ" u="sng" dirty="0" err="1" smtClean="0"/>
              <a:t>joign</a:t>
            </a:r>
            <a:r>
              <a:rPr lang="cs-CZ" dirty="0" err="1" smtClean="0"/>
              <a:t>ons</a:t>
            </a:r>
            <a:r>
              <a:rPr lang="cs-CZ" dirty="0" smtClean="0"/>
              <a:t> 	– 	</a:t>
            </a:r>
            <a:r>
              <a:rPr lang="cs-CZ" dirty="0" err="1" smtClean="0">
                <a:solidFill>
                  <a:srgbClr val="0070C0"/>
                </a:solidFill>
              </a:rPr>
              <a:t>joign</a:t>
            </a:r>
            <a:r>
              <a:rPr lang="cs-CZ" dirty="0" err="1" smtClean="0">
                <a:solidFill>
                  <a:srgbClr val="C00000"/>
                </a:solidFill>
              </a:rPr>
              <a:t>ant</a:t>
            </a:r>
            <a:endParaRPr lang="cs-CZ" dirty="0" smtClean="0">
              <a:solidFill>
                <a:srgbClr val="C00000"/>
              </a:solidFill>
            </a:endParaRPr>
          </a:p>
          <a:p>
            <a:pPr marL="38098" indent="0" algn="ctr">
              <a:buNone/>
            </a:pPr>
            <a:endParaRPr lang="cs-CZ" dirty="0"/>
          </a:p>
          <a:p>
            <a:pPr marL="38098" indent="0">
              <a:buNone/>
            </a:pPr>
            <a:r>
              <a:rPr lang="cs-CZ" dirty="0" err="1" smtClean="0"/>
              <a:t>Attention</a:t>
            </a:r>
            <a:r>
              <a:rPr lang="cs-CZ" dirty="0" smtClean="0"/>
              <a:t> : </a:t>
            </a:r>
          </a:p>
          <a:p>
            <a:pPr marL="38098" indent="0">
              <a:buNone/>
            </a:pPr>
            <a:r>
              <a:rPr lang="cs-CZ" dirty="0" err="1" smtClean="0"/>
              <a:t>étant</a:t>
            </a:r>
            <a:endParaRPr lang="cs-CZ" dirty="0" smtClean="0"/>
          </a:p>
          <a:p>
            <a:pPr marL="38098" indent="0">
              <a:buNone/>
            </a:pPr>
            <a:r>
              <a:rPr lang="cs-CZ" dirty="0" err="1" smtClean="0"/>
              <a:t>ayant</a:t>
            </a:r>
            <a:endParaRPr lang="cs-CZ" dirty="0" smtClean="0"/>
          </a:p>
          <a:p>
            <a:pPr marL="38098" indent="0">
              <a:buNone/>
            </a:pPr>
            <a:r>
              <a:rPr lang="cs-CZ" dirty="0" err="1" smtClean="0"/>
              <a:t>sachant</a:t>
            </a:r>
            <a:endParaRPr lang="cs-CZ" dirty="0" smtClean="0"/>
          </a:p>
          <a:p>
            <a:pPr marL="38098" indent="0">
              <a:buNone/>
            </a:pPr>
            <a:endParaRPr lang="cs-CZ" dirty="0"/>
          </a:p>
          <a:p>
            <a:pPr marL="3809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8658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Participe présent</a:t>
            </a:r>
            <a:br>
              <a:rPr lang="cs-CZ" smtClean="0"/>
            </a:br>
            <a:r>
              <a:rPr lang="cs-CZ" sz="2667"/>
              <a:t>Emploi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4376" y="2034072"/>
            <a:ext cx="6170544" cy="3045927"/>
          </a:xfrm>
        </p:spPr>
        <p:txBody>
          <a:bodyPr/>
          <a:lstStyle/>
          <a:p>
            <a:r>
              <a:rPr lang="cs-CZ" dirty="0" err="1" smtClean="0">
                <a:solidFill>
                  <a:srgbClr val="0070C0"/>
                </a:solidFill>
              </a:rPr>
              <a:t>le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participe</a:t>
            </a:r>
            <a:r>
              <a:rPr lang="cs-CZ" dirty="0" smtClean="0">
                <a:solidFill>
                  <a:srgbClr val="0070C0"/>
                </a:solidFill>
              </a:rPr>
              <a:t> présent </a:t>
            </a:r>
            <a:r>
              <a:rPr lang="cs-CZ" dirty="0" err="1" smtClean="0">
                <a:solidFill>
                  <a:srgbClr val="0070C0"/>
                </a:solidFill>
              </a:rPr>
              <a:t>exprime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avant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tout</a:t>
            </a:r>
            <a:r>
              <a:rPr lang="cs-CZ" dirty="0" smtClean="0">
                <a:solidFill>
                  <a:srgbClr val="0070C0"/>
                </a:solidFill>
              </a:rPr>
              <a:t> la cause </a:t>
            </a:r>
            <a:r>
              <a:rPr lang="cs-CZ" dirty="0" err="1" smtClean="0">
                <a:solidFill>
                  <a:srgbClr val="0070C0"/>
                </a:solidFill>
              </a:rPr>
              <a:t>d´une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action</a:t>
            </a:r>
            <a:endParaRPr lang="cs-CZ" dirty="0" smtClean="0">
              <a:solidFill>
                <a:srgbClr val="0070C0"/>
              </a:solidFill>
            </a:endParaRPr>
          </a:p>
          <a:p>
            <a:pPr marL="38098" indent="0">
              <a:buNone/>
            </a:pPr>
            <a:r>
              <a:rPr lang="cs-CZ" b="1" i="1" dirty="0" err="1">
                <a:solidFill>
                  <a:srgbClr val="C00000"/>
                </a:solidFill>
              </a:rPr>
              <a:t>Etant</a:t>
            </a:r>
            <a:r>
              <a:rPr lang="cs-CZ" i="1" dirty="0">
                <a:solidFill>
                  <a:srgbClr val="C00000"/>
                </a:solidFill>
              </a:rPr>
              <a:t> </a:t>
            </a:r>
            <a:r>
              <a:rPr lang="cs-CZ" i="1" dirty="0"/>
              <a:t>trop </a:t>
            </a:r>
            <a:r>
              <a:rPr lang="cs-CZ" i="1" dirty="0" err="1"/>
              <a:t>occupée</a:t>
            </a:r>
            <a:r>
              <a:rPr lang="cs-CZ" i="1" dirty="0"/>
              <a:t>, je ne </a:t>
            </a:r>
            <a:r>
              <a:rPr lang="cs-CZ" i="1" dirty="0" err="1"/>
              <a:t>peux</a:t>
            </a:r>
            <a:r>
              <a:rPr lang="cs-CZ" i="1" dirty="0"/>
              <a:t> pas </a:t>
            </a:r>
            <a:r>
              <a:rPr lang="cs-CZ" i="1" dirty="0" err="1"/>
              <a:t>accepter</a:t>
            </a:r>
            <a:r>
              <a:rPr lang="cs-CZ" i="1" dirty="0"/>
              <a:t> </a:t>
            </a:r>
            <a:r>
              <a:rPr lang="cs-CZ" i="1" dirty="0" err="1"/>
              <a:t>un</a:t>
            </a:r>
            <a:r>
              <a:rPr lang="cs-CZ" i="1" dirty="0"/>
              <a:t> </a:t>
            </a:r>
            <a:r>
              <a:rPr lang="cs-CZ" i="1" dirty="0" err="1"/>
              <a:t>travail</a:t>
            </a:r>
            <a:r>
              <a:rPr lang="cs-CZ" i="1" dirty="0"/>
              <a:t> </a:t>
            </a:r>
            <a:r>
              <a:rPr lang="cs-CZ" i="1" dirty="0" err="1"/>
              <a:t>supplémentaire</a:t>
            </a:r>
            <a:r>
              <a:rPr lang="cs-CZ" i="1" dirty="0" smtClean="0"/>
              <a:t>.</a:t>
            </a:r>
          </a:p>
          <a:p>
            <a:pPr marL="38098" indent="0">
              <a:buNone/>
            </a:pPr>
            <a:r>
              <a:rPr lang="cs-CZ" i="1" dirty="0" err="1"/>
              <a:t>Cette</a:t>
            </a:r>
            <a:r>
              <a:rPr lang="cs-CZ" i="1" dirty="0"/>
              <a:t> </a:t>
            </a:r>
            <a:r>
              <a:rPr lang="cs-CZ" i="1" dirty="0" err="1"/>
              <a:t>décision</a:t>
            </a:r>
            <a:r>
              <a:rPr lang="cs-CZ" i="1" dirty="0"/>
              <a:t> </a:t>
            </a:r>
            <a:r>
              <a:rPr lang="cs-CZ" b="1" i="1" dirty="0" err="1">
                <a:solidFill>
                  <a:srgbClr val="C00000"/>
                </a:solidFill>
              </a:rPr>
              <a:t>équivalant</a:t>
            </a:r>
            <a:r>
              <a:rPr lang="cs-CZ" i="1" dirty="0">
                <a:solidFill>
                  <a:srgbClr val="C00000"/>
                </a:solidFill>
              </a:rPr>
              <a:t> </a:t>
            </a:r>
            <a:r>
              <a:rPr lang="cs-CZ" i="1" dirty="0"/>
              <a:t>à </a:t>
            </a:r>
            <a:r>
              <a:rPr lang="cs-CZ" i="1" dirty="0" err="1"/>
              <a:t>un</a:t>
            </a:r>
            <a:r>
              <a:rPr lang="cs-CZ" i="1" dirty="0"/>
              <a:t> </a:t>
            </a:r>
            <a:r>
              <a:rPr lang="cs-CZ" i="1" dirty="0" err="1"/>
              <a:t>refus</a:t>
            </a:r>
            <a:r>
              <a:rPr lang="cs-CZ" i="1" dirty="0"/>
              <a:t>, </a:t>
            </a:r>
            <a:r>
              <a:rPr lang="cs-CZ" i="1" dirty="0" err="1"/>
              <a:t>j'ai</a:t>
            </a:r>
            <a:r>
              <a:rPr lang="cs-CZ" i="1" dirty="0"/>
              <a:t> </a:t>
            </a:r>
            <a:r>
              <a:rPr lang="cs-CZ" i="1" dirty="0" err="1"/>
              <a:t>préféré</a:t>
            </a:r>
            <a:r>
              <a:rPr lang="cs-CZ" i="1" dirty="0"/>
              <a:t> </a:t>
            </a:r>
            <a:r>
              <a:rPr lang="cs-CZ" i="1" dirty="0" err="1"/>
              <a:t>me</a:t>
            </a:r>
            <a:r>
              <a:rPr lang="cs-CZ" i="1" dirty="0"/>
              <a:t> </a:t>
            </a:r>
            <a:r>
              <a:rPr lang="cs-CZ" i="1" dirty="0" err="1"/>
              <a:t>retirer</a:t>
            </a:r>
            <a:r>
              <a:rPr lang="cs-CZ" i="1" dirty="0"/>
              <a:t> de </a:t>
            </a:r>
            <a:r>
              <a:rPr lang="cs-CZ" i="1" dirty="0" err="1"/>
              <a:t>l'affaire</a:t>
            </a:r>
            <a:r>
              <a:rPr lang="cs-CZ" i="1" dirty="0"/>
              <a:t>.</a:t>
            </a:r>
          </a:p>
          <a:p>
            <a:pPr marL="38098" indent="0">
              <a:buNone/>
            </a:pPr>
            <a:endParaRPr lang="cs-CZ" dirty="0"/>
          </a:p>
          <a:p>
            <a:r>
              <a:rPr lang="cs-CZ" dirty="0" err="1" smtClean="0">
                <a:solidFill>
                  <a:srgbClr val="0070C0"/>
                </a:solidFill>
              </a:rPr>
              <a:t>il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peut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aussi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remplacer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une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proposition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relative</a:t>
            </a:r>
            <a:endParaRPr lang="cs-CZ" dirty="0" smtClean="0">
              <a:solidFill>
                <a:srgbClr val="0070C0"/>
              </a:solidFill>
            </a:endParaRPr>
          </a:p>
          <a:p>
            <a:pPr marL="38098" indent="0">
              <a:buNone/>
            </a:pPr>
            <a:r>
              <a:rPr lang="cs-CZ" dirty="0"/>
              <a:t>Je </a:t>
            </a:r>
            <a:r>
              <a:rPr lang="cs-CZ" dirty="0" err="1"/>
              <a:t>connais</a:t>
            </a:r>
            <a:r>
              <a:rPr lang="cs-CZ" dirty="0"/>
              <a:t> </a:t>
            </a:r>
            <a:r>
              <a:rPr lang="cs-CZ" dirty="0" err="1"/>
              <a:t>une</a:t>
            </a:r>
            <a:r>
              <a:rPr lang="cs-CZ" dirty="0"/>
              <a:t> </a:t>
            </a:r>
            <a:r>
              <a:rPr lang="cs-CZ" dirty="0" err="1"/>
              <a:t>secrétaire</a:t>
            </a:r>
            <a:r>
              <a:rPr lang="cs-CZ" dirty="0"/>
              <a:t> </a:t>
            </a:r>
            <a:r>
              <a:rPr lang="cs-CZ" dirty="0" err="1">
                <a:solidFill>
                  <a:srgbClr val="C00000"/>
                </a:solidFill>
              </a:rPr>
              <a:t>parlant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/>
              <a:t>couramment</a:t>
            </a:r>
            <a:r>
              <a:rPr lang="cs-CZ" dirty="0"/>
              <a:t> </a:t>
            </a:r>
            <a:r>
              <a:rPr lang="cs-CZ" dirty="0" err="1"/>
              <a:t>quatre</a:t>
            </a:r>
            <a:r>
              <a:rPr lang="cs-CZ" dirty="0"/>
              <a:t> </a:t>
            </a:r>
            <a:r>
              <a:rPr lang="cs-CZ" dirty="0" err="1"/>
              <a:t>langues</a:t>
            </a:r>
            <a:r>
              <a:rPr lang="cs-CZ" dirty="0"/>
              <a:t> </a:t>
            </a:r>
            <a:r>
              <a:rPr lang="cs-CZ" dirty="0" err="1"/>
              <a:t>étrang</a:t>
            </a:r>
            <a:r>
              <a:rPr lang="fr-FR" dirty="0"/>
              <a:t>è</a:t>
            </a:r>
            <a:r>
              <a:rPr lang="cs-CZ" dirty="0"/>
              <a:t>res. </a:t>
            </a:r>
            <a:r>
              <a:rPr lang="cs-CZ" dirty="0" smtClean="0"/>
              <a:t> (...qui </a:t>
            </a:r>
            <a:r>
              <a:rPr lang="cs-CZ" dirty="0" err="1" smtClean="0"/>
              <a:t>parle</a:t>
            </a:r>
            <a:r>
              <a:rPr lang="cs-CZ" dirty="0" smtClean="0"/>
              <a:t>...)</a:t>
            </a:r>
            <a:endParaRPr lang="cs-CZ" dirty="0"/>
          </a:p>
          <a:p>
            <a:pPr marL="3809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992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Forme composé du participe présent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4375" y="1714501"/>
            <a:ext cx="6172200" cy="3703134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err="1" smtClean="0"/>
              <a:t>pour</a:t>
            </a:r>
            <a:r>
              <a:rPr lang="cs-CZ" dirty="0" smtClean="0"/>
              <a:t> </a:t>
            </a:r>
            <a:r>
              <a:rPr lang="cs-CZ" dirty="0" err="1" smtClean="0"/>
              <a:t>exprimer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C00000"/>
                </a:solidFill>
              </a:rPr>
              <a:t>une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err="1" smtClean="0">
                <a:solidFill>
                  <a:srgbClr val="C00000"/>
                </a:solidFill>
              </a:rPr>
              <a:t>action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err="1" smtClean="0">
                <a:solidFill>
                  <a:srgbClr val="C00000"/>
                </a:solidFill>
              </a:rPr>
              <a:t>antérieure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fr-FR" dirty="0" smtClean="0"/>
              <a:t>à</a:t>
            </a:r>
            <a:r>
              <a:rPr lang="cs-CZ" dirty="0" smtClean="0"/>
              <a:t> </a:t>
            </a:r>
            <a:r>
              <a:rPr lang="cs-CZ" dirty="0" err="1" smtClean="0"/>
              <a:t>l´action</a:t>
            </a:r>
            <a:r>
              <a:rPr lang="cs-CZ" dirty="0" smtClean="0"/>
              <a:t> </a:t>
            </a:r>
            <a:r>
              <a:rPr lang="cs-CZ" dirty="0" err="1" smtClean="0"/>
              <a:t>exprimée</a:t>
            </a:r>
            <a:r>
              <a:rPr lang="cs-CZ" dirty="0" smtClean="0"/>
              <a:t> par </a:t>
            </a:r>
            <a:r>
              <a:rPr lang="cs-CZ" dirty="0" err="1" smtClean="0"/>
              <a:t>le</a:t>
            </a:r>
            <a:r>
              <a:rPr lang="cs-CZ" dirty="0" smtClean="0"/>
              <a:t> </a:t>
            </a:r>
            <a:r>
              <a:rPr lang="cs-CZ" dirty="0" err="1" smtClean="0"/>
              <a:t>verbe</a:t>
            </a:r>
            <a:r>
              <a:rPr lang="cs-CZ" dirty="0" smtClean="0"/>
              <a:t> </a:t>
            </a:r>
            <a:r>
              <a:rPr lang="cs-CZ" dirty="0" err="1" smtClean="0"/>
              <a:t>principal</a:t>
            </a:r>
            <a:r>
              <a:rPr lang="cs-CZ" dirty="0" smtClean="0"/>
              <a:t> ou </a:t>
            </a:r>
            <a:r>
              <a:rPr lang="cs-CZ" dirty="0" err="1" smtClean="0"/>
              <a:t>une</a:t>
            </a:r>
            <a:r>
              <a:rPr lang="cs-CZ" dirty="0" smtClean="0"/>
              <a:t> </a:t>
            </a:r>
            <a:r>
              <a:rPr lang="cs-CZ" err="1" smtClean="0"/>
              <a:t>action</a:t>
            </a:r>
            <a:r>
              <a:rPr lang="cs-CZ" smtClean="0"/>
              <a:t> achevée</a:t>
            </a:r>
            <a:endParaRPr lang="cs-CZ" dirty="0"/>
          </a:p>
          <a:p>
            <a:pPr marL="28574" indent="0" algn="ctr">
              <a:buNone/>
            </a:pPr>
            <a:r>
              <a:rPr lang="cs-CZ" smtClean="0">
                <a:solidFill>
                  <a:srgbClr val="0070C0"/>
                </a:solidFill>
              </a:rPr>
              <a:t>le </a:t>
            </a:r>
            <a:r>
              <a:rPr lang="cs-CZ" dirty="0" err="1" smtClean="0">
                <a:solidFill>
                  <a:srgbClr val="0070C0"/>
                </a:solidFill>
              </a:rPr>
              <a:t>participe</a:t>
            </a:r>
            <a:r>
              <a:rPr lang="cs-CZ" dirty="0" smtClean="0">
                <a:solidFill>
                  <a:srgbClr val="0070C0"/>
                </a:solidFill>
              </a:rPr>
              <a:t> présent de </a:t>
            </a:r>
            <a:r>
              <a:rPr lang="cs-CZ" dirty="0" err="1" smtClean="0">
                <a:solidFill>
                  <a:srgbClr val="0070C0"/>
                </a:solidFill>
              </a:rPr>
              <a:t>l´auxiliaire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+ 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le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participe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 passé</a:t>
            </a:r>
          </a:p>
          <a:p>
            <a:pPr marL="38098" indent="0" algn="ctr">
              <a:buNone/>
            </a:pPr>
            <a:r>
              <a:rPr lang="cs-CZ" dirty="0" err="1" smtClean="0">
                <a:solidFill>
                  <a:srgbClr val="0070C0"/>
                </a:solidFill>
              </a:rPr>
              <a:t>ayant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gagné</a:t>
            </a:r>
            <a:endParaRPr lang="cs-CZ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8098" indent="0" algn="ctr">
              <a:buNone/>
            </a:pPr>
            <a:r>
              <a:rPr lang="cs-CZ" dirty="0" err="1" smtClean="0">
                <a:solidFill>
                  <a:srgbClr val="0070C0"/>
                </a:solidFill>
              </a:rPr>
              <a:t>étant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parti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(es)</a:t>
            </a:r>
          </a:p>
          <a:p>
            <a:pPr marL="38098" indent="0">
              <a:buNone/>
            </a:pPr>
            <a:endParaRPr lang="cs-CZ" dirty="0" smtClean="0"/>
          </a:p>
          <a:p>
            <a:pPr marL="38098" indent="0">
              <a:buNone/>
            </a:pPr>
            <a:r>
              <a:rPr lang="cs-CZ" dirty="0" err="1" smtClean="0"/>
              <a:t>Exemples</a:t>
            </a:r>
            <a:r>
              <a:rPr lang="cs-CZ" dirty="0" smtClean="0"/>
              <a:t> :</a:t>
            </a:r>
            <a:endParaRPr lang="cs-CZ" dirty="0"/>
          </a:p>
          <a:p>
            <a:pPr marL="38098" indent="0">
              <a:buNone/>
            </a:pPr>
            <a:r>
              <a:rPr lang="cs-CZ" b="1" i="1" dirty="0" err="1">
                <a:solidFill>
                  <a:srgbClr val="C00000"/>
                </a:solidFill>
              </a:rPr>
              <a:t>Ayant</a:t>
            </a:r>
            <a:r>
              <a:rPr lang="cs-CZ" b="1" i="1" dirty="0">
                <a:solidFill>
                  <a:srgbClr val="C00000"/>
                </a:solidFill>
              </a:rPr>
              <a:t> </a:t>
            </a:r>
            <a:r>
              <a:rPr lang="cs-CZ" b="1" i="1" dirty="0" err="1">
                <a:solidFill>
                  <a:srgbClr val="C00000"/>
                </a:solidFill>
              </a:rPr>
              <a:t>terminé</a:t>
            </a:r>
            <a:r>
              <a:rPr lang="cs-CZ" i="1" dirty="0">
                <a:solidFill>
                  <a:srgbClr val="C00000"/>
                </a:solidFill>
              </a:rPr>
              <a:t> </a:t>
            </a:r>
            <a:r>
              <a:rPr lang="cs-CZ" i="1" dirty="0"/>
              <a:t>de </a:t>
            </a:r>
            <a:r>
              <a:rPr lang="cs-CZ" i="1" dirty="0" err="1"/>
              <a:t>parler</a:t>
            </a:r>
            <a:r>
              <a:rPr lang="cs-CZ" i="1" dirty="0"/>
              <a:t>, </a:t>
            </a:r>
            <a:r>
              <a:rPr lang="cs-CZ" i="1" dirty="0" err="1"/>
              <a:t>il</a:t>
            </a:r>
            <a:r>
              <a:rPr lang="cs-CZ" i="1" dirty="0"/>
              <a:t> a </a:t>
            </a:r>
            <a:r>
              <a:rPr lang="cs-CZ" i="1" dirty="0" err="1"/>
              <a:t>pris</a:t>
            </a:r>
            <a:r>
              <a:rPr lang="cs-CZ" i="1" dirty="0"/>
              <a:t> son </a:t>
            </a:r>
            <a:r>
              <a:rPr lang="cs-CZ" i="1" dirty="0" err="1"/>
              <a:t>dossier</a:t>
            </a:r>
            <a:r>
              <a:rPr lang="cs-CZ" i="1" dirty="0"/>
              <a:t> et </a:t>
            </a:r>
            <a:r>
              <a:rPr lang="cs-CZ" i="1" dirty="0" err="1"/>
              <a:t>il</a:t>
            </a:r>
            <a:r>
              <a:rPr lang="cs-CZ" i="1" dirty="0"/>
              <a:t> </a:t>
            </a:r>
            <a:r>
              <a:rPr lang="cs-CZ" i="1" dirty="0" err="1"/>
              <a:t>est</a:t>
            </a:r>
            <a:r>
              <a:rPr lang="cs-CZ" i="1" dirty="0"/>
              <a:t> </a:t>
            </a:r>
            <a:r>
              <a:rPr lang="cs-CZ" i="1" dirty="0" err="1"/>
              <a:t>parti</a:t>
            </a:r>
            <a:r>
              <a:rPr lang="cs-CZ" i="1" dirty="0"/>
              <a:t>.</a:t>
            </a:r>
          </a:p>
          <a:p>
            <a:pPr marL="38098" indent="0">
              <a:buNone/>
            </a:pPr>
            <a:r>
              <a:rPr lang="cs-CZ" i="1" dirty="0"/>
              <a:t>Ne </a:t>
            </a:r>
            <a:r>
              <a:rPr lang="cs-CZ" i="1" dirty="0" err="1"/>
              <a:t>l’</a:t>
            </a:r>
            <a:r>
              <a:rPr lang="cs-CZ" b="1" i="1" dirty="0" err="1">
                <a:solidFill>
                  <a:srgbClr val="C00000"/>
                </a:solidFill>
              </a:rPr>
              <a:t>ayant</a:t>
            </a:r>
            <a:r>
              <a:rPr lang="cs-CZ" i="1" dirty="0">
                <a:solidFill>
                  <a:srgbClr val="C00000"/>
                </a:solidFill>
              </a:rPr>
              <a:t> </a:t>
            </a:r>
            <a:r>
              <a:rPr lang="cs-CZ" i="1" dirty="0"/>
              <a:t>pas </a:t>
            </a:r>
            <a:r>
              <a:rPr lang="cs-CZ" i="1" dirty="0" err="1"/>
              <a:t>encore</a:t>
            </a:r>
            <a:r>
              <a:rPr lang="cs-CZ" i="1" dirty="0"/>
              <a:t> </a:t>
            </a:r>
            <a:r>
              <a:rPr lang="cs-CZ" b="1" i="1" dirty="0" err="1">
                <a:solidFill>
                  <a:srgbClr val="C00000"/>
                </a:solidFill>
              </a:rPr>
              <a:t>rencontré</a:t>
            </a:r>
            <a:r>
              <a:rPr lang="cs-CZ" i="1" dirty="0"/>
              <a:t>, je </a:t>
            </a:r>
            <a:r>
              <a:rPr lang="cs-CZ" i="1" dirty="0" err="1"/>
              <a:t>n’ai</a:t>
            </a:r>
            <a:r>
              <a:rPr lang="cs-CZ" i="1" dirty="0"/>
              <a:t> pas </a:t>
            </a:r>
            <a:r>
              <a:rPr lang="cs-CZ" i="1" dirty="0" err="1"/>
              <a:t>pu</a:t>
            </a:r>
            <a:r>
              <a:rPr lang="cs-CZ" i="1" dirty="0"/>
              <a:t> </a:t>
            </a:r>
            <a:r>
              <a:rPr lang="cs-CZ" i="1" dirty="0" err="1"/>
              <a:t>lui</a:t>
            </a:r>
            <a:r>
              <a:rPr lang="cs-CZ" i="1" dirty="0"/>
              <a:t> </a:t>
            </a:r>
            <a:r>
              <a:rPr lang="cs-CZ" i="1" dirty="0" err="1"/>
              <a:t>remettre</a:t>
            </a:r>
            <a:r>
              <a:rPr lang="cs-CZ" i="1" dirty="0"/>
              <a:t> </a:t>
            </a:r>
            <a:r>
              <a:rPr lang="cs-CZ" i="1" dirty="0" err="1"/>
              <a:t>votre</a:t>
            </a:r>
            <a:r>
              <a:rPr lang="cs-CZ" i="1" dirty="0"/>
              <a:t> </a:t>
            </a:r>
            <a:r>
              <a:rPr lang="cs-CZ" i="1" dirty="0" err="1"/>
              <a:t>message</a:t>
            </a:r>
            <a:r>
              <a:rPr lang="cs-CZ" i="1" dirty="0"/>
              <a:t>.</a:t>
            </a:r>
          </a:p>
          <a:p>
            <a:pPr marL="38098" indent="0">
              <a:buNone/>
            </a:pPr>
            <a:r>
              <a:rPr lang="cs-CZ" i="1" dirty="0" smtClean="0"/>
              <a:t>Je </a:t>
            </a:r>
            <a:r>
              <a:rPr lang="cs-CZ" i="1" dirty="0" err="1"/>
              <a:t>n'ai</a:t>
            </a:r>
            <a:r>
              <a:rPr lang="cs-CZ" i="1" dirty="0"/>
              <a:t> pas </a:t>
            </a:r>
            <a:r>
              <a:rPr lang="cs-CZ" i="1" dirty="0" err="1"/>
              <a:t>pu</a:t>
            </a:r>
            <a:r>
              <a:rPr lang="cs-CZ" i="1" dirty="0"/>
              <a:t> </a:t>
            </a:r>
            <a:r>
              <a:rPr lang="cs-CZ" i="1" dirty="0" err="1"/>
              <a:t>être</a:t>
            </a:r>
            <a:r>
              <a:rPr lang="cs-CZ" i="1" dirty="0"/>
              <a:t> présent au </a:t>
            </a:r>
            <a:r>
              <a:rPr lang="cs-CZ" i="1" dirty="0" err="1"/>
              <a:t>début</a:t>
            </a:r>
            <a:r>
              <a:rPr lang="cs-CZ" i="1" dirty="0"/>
              <a:t> de </a:t>
            </a:r>
            <a:r>
              <a:rPr lang="cs-CZ" i="1" dirty="0" err="1"/>
              <a:t>ce</a:t>
            </a:r>
            <a:r>
              <a:rPr lang="cs-CZ" i="1" dirty="0"/>
              <a:t> </a:t>
            </a:r>
            <a:r>
              <a:rPr lang="cs-CZ" i="1" dirty="0" err="1"/>
              <a:t>débat</a:t>
            </a:r>
            <a:r>
              <a:rPr lang="cs-CZ" i="1" dirty="0"/>
              <a:t>, </a:t>
            </a:r>
            <a:r>
              <a:rPr lang="cs-CZ" i="1" dirty="0" err="1"/>
              <a:t>n'</a:t>
            </a:r>
            <a:r>
              <a:rPr lang="cs-CZ" b="1" i="1" dirty="0" err="1">
                <a:solidFill>
                  <a:srgbClr val="C00000"/>
                </a:solidFill>
              </a:rPr>
              <a:t>étant</a:t>
            </a:r>
            <a:r>
              <a:rPr lang="cs-CZ" b="1" i="1" dirty="0">
                <a:solidFill>
                  <a:srgbClr val="C00000"/>
                </a:solidFill>
              </a:rPr>
              <a:t> </a:t>
            </a:r>
            <a:r>
              <a:rPr lang="cs-CZ" b="1" i="1" dirty="0" err="1">
                <a:solidFill>
                  <a:srgbClr val="C00000"/>
                </a:solidFill>
              </a:rPr>
              <a:t>arrivé</a:t>
            </a:r>
            <a:r>
              <a:rPr lang="cs-CZ" b="1" i="1" dirty="0">
                <a:solidFill>
                  <a:srgbClr val="C00000"/>
                </a:solidFill>
              </a:rPr>
              <a:t> </a:t>
            </a:r>
            <a:r>
              <a:rPr lang="cs-CZ" i="1" dirty="0"/>
              <a:t>à </a:t>
            </a:r>
            <a:r>
              <a:rPr lang="cs-CZ" i="1" dirty="0" err="1"/>
              <a:t>Strasbourg</a:t>
            </a:r>
            <a:r>
              <a:rPr lang="cs-CZ" i="1" dirty="0"/>
              <a:t> </a:t>
            </a:r>
            <a:r>
              <a:rPr lang="cs-CZ" i="1" dirty="0" err="1"/>
              <a:t>que</a:t>
            </a:r>
            <a:r>
              <a:rPr lang="cs-CZ" i="1" dirty="0"/>
              <a:t> </a:t>
            </a:r>
            <a:r>
              <a:rPr lang="cs-CZ" i="1" dirty="0" err="1"/>
              <a:t>ce</a:t>
            </a:r>
            <a:r>
              <a:rPr lang="cs-CZ" i="1" dirty="0"/>
              <a:t> </a:t>
            </a:r>
            <a:r>
              <a:rPr lang="cs-CZ" i="1" dirty="0" err="1"/>
              <a:t>matin</a:t>
            </a:r>
            <a:r>
              <a:rPr lang="cs-CZ" i="1" dirty="0"/>
              <a:t>. </a:t>
            </a:r>
          </a:p>
          <a:p>
            <a:pPr marL="38098" indent="0">
              <a:buNone/>
            </a:pP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2985796" y="2537927"/>
            <a:ext cx="1604865" cy="858416"/>
          </a:xfrm>
          <a:prstGeom prst="ellipse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010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375" y="508000"/>
            <a:ext cx="6172200" cy="714310"/>
          </a:xfrm>
        </p:spPr>
        <p:txBody>
          <a:bodyPr/>
          <a:lstStyle/>
          <a:p>
            <a:r>
              <a:rPr lang="cs-CZ" smtClean="0"/>
              <a:t>Adjectif verbal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4376" y="1222310"/>
            <a:ext cx="6170544" cy="3857690"/>
          </a:xfrm>
        </p:spPr>
        <p:txBody>
          <a:bodyPr/>
          <a:lstStyle/>
          <a:p>
            <a:r>
              <a:rPr lang="cs-CZ" dirty="0" smtClean="0"/>
              <a:t> </a:t>
            </a:r>
            <a:r>
              <a:rPr lang="cs-CZ" dirty="0" err="1" smtClean="0"/>
              <a:t>c´est</a:t>
            </a:r>
            <a:r>
              <a:rPr lang="cs-CZ" dirty="0" smtClean="0"/>
              <a:t> </a:t>
            </a:r>
            <a:r>
              <a:rPr lang="cs-CZ" dirty="0" err="1" smtClean="0"/>
              <a:t>un</a:t>
            </a:r>
            <a:r>
              <a:rPr lang="cs-CZ" dirty="0" smtClean="0"/>
              <a:t> </a:t>
            </a:r>
            <a:r>
              <a:rPr lang="cs-CZ" dirty="0" err="1" smtClean="0"/>
              <a:t>participe</a:t>
            </a:r>
            <a:r>
              <a:rPr lang="cs-CZ" dirty="0" smtClean="0"/>
              <a:t> présent </a:t>
            </a:r>
            <a:r>
              <a:rPr lang="cs-CZ" dirty="0" err="1" smtClean="0"/>
              <a:t>devenu</a:t>
            </a:r>
            <a:r>
              <a:rPr lang="cs-CZ" dirty="0" smtClean="0"/>
              <a:t> </a:t>
            </a:r>
            <a:r>
              <a:rPr lang="cs-CZ" dirty="0" err="1" smtClean="0"/>
              <a:t>adjectif</a:t>
            </a:r>
            <a:r>
              <a:rPr lang="cs-CZ" dirty="0" smtClean="0"/>
              <a:t> (et </a:t>
            </a:r>
            <a:r>
              <a:rPr lang="cs-CZ" dirty="0" err="1" smtClean="0"/>
              <a:t>il</a:t>
            </a:r>
            <a:r>
              <a:rPr lang="cs-CZ" dirty="0" smtClean="0"/>
              <a:t> </a:t>
            </a:r>
            <a:r>
              <a:rPr lang="cs-CZ" dirty="0" err="1" smtClean="0"/>
              <a:t>est</a:t>
            </a:r>
            <a:r>
              <a:rPr lang="cs-CZ" dirty="0" smtClean="0"/>
              <a:t> </a:t>
            </a:r>
            <a:r>
              <a:rPr lang="cs-CZ" dirty="0" err="1" smtClean="0"/>
              <a:t>formé</a:t>
            </a:r>
            <a:r>
              <a:rPr lang="cs-CZ" dirty="0" smtClean="0"/>
              <a:t> </a:t>
            </a:r>
            <a:r>
              <a:rPr lang="fr-FR" dirty="0" smtClean="0"/>
              <a:t>à</a:t>
            </a:r>
            <a:r>
              <a:rPr lang="cs-CZ" dirty="0" smtClean="0"/>
              <a:t> </a:t>
            </a:r>
            <a:r>
              <a:rPr lang="cs-CZ" dirty="0" err="1" smtClean="0"/>
              <a:t>partir</a:t>
            </a:r>
            <a:r>
              <a:rPr lang="cs-CZ" dirty="0" smtClean="0"/>
              <a:t> </a:t>
            </a:r>
            <a:r>
              <a:rPr lang="cs-CZ" dirty="0" err="1" smtClean="0"/>
              <a:t>du</a:t>
            </a:r>
            <a:r>
              <a:rPr lang="cs-CZ" dirty="0" smtClean="0"/>
              <a:t> </a:t>
            </a:r>
            <a:r>
              <a:rPr lang="cs-CZ" dirty="0" err="1" smtClean="0"/>
              <a:t>participe</a:t>
            </a:r>
            <a:r>
              <a:rPr lang="cs-CZ" dirty="0" smtClean="0"/>
              <a:t> présent)</a:t>
            </a:r>
          </a:p>
          <a:p>
            <a:r>
              <a:rPr lang="fr-FR" dirty="0"/>
              <a:t>il exprime une qualité ou un état, et il s'accorde en genre et en nombre avec le nom auquel il se </a:t>
            </a:r>
            <a:r>
              <a:rPr lang="fr-FR" dirty="0" smtClean="0"/>
              <a:t>rapporte</a:t>
            </a:r>
            <a:endParaRPr lang="cs-CZ" dirty="0" smtClean="0"/>
          </a:p>
          <a:p>
            <a:endParaRPr lang="cs-CZ" b="1" i="1" dirty="0" smtClean="0"/>
          </a:p>
          <a:p>
            <a:r>
              <a:rPr lang="fr-FR" b="1" i="1" dirty="0" smtClean="0"/>
              <a:t>Il </a:t>
            </a:r>
            <a:r>
              <a:rPr lang="fr-FR" b="1" i="1" dirty="0"/>
              <a:t>est à remarquer que certains adjectifs verbaux présentent des particularités orthographiques qui les distinguent des participes présents correspondants</a:t>
            </a:r>
            <a:r>
              <a:rPr lang="fr-FR" b="1" i="1" dirty="0" smtClean="0"/>
              <a:t>:</a:t>
            </a:r>
            <a:endParaRPr lang="cs-CZ" b="1" i="1" dirty="0" smtClean="0"/>
          </a:p>
          <a:p>
            <a:pPr marL="38098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975644"/>
              </p:ext>
            </p:extLst>
          </p:nvPr>
        </p:nvGraphicFramePr>
        <p:xfrm>
          <a:off x="412981" y="3580511"/>
          <a:ext cx="6773334" cy="16912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7778">
                  <a:extLst>
                    <a:ext uri="{9D8B030D-6E8A-4147-A177-3AD203B41FA5}">
                      <a16:colId xmlns:a16="http://schemas.microsoft.com/office/drawing/2014/main" val="702194042"/>
                    </a:ext>
                  </a:extLst>
                </a:gridCol>
                <a:gridCol w="2257778">
                  <a:extLst>
                    <a:ext uri="{9D8B030D-6E8A-4147-A177-3AD203B41FA5}">
                      <a16:colId xmlns:a16="http://schemas.microsoft.com/office/drawing/2014/main" val="1335370919"/>
                    </a:ext>
                  </a:extLst>
                </a:gridCol>
                <a:gridCol w="2257778">
                  <a:extLst>
                    <a:ext uri="{9D8B030D-6E8A-4147-A177-3AD203B41FA5}">
                      <a16:colId xmlns:a16="http://schemas.microsoft.com/office/drawing/2014/main" val="1443779440"/>
                    </a:ext>
                  </a:extLst>
                </a:gridCol>
              </a:tblGrid>
              <a:tr h="422821">
                <a:tc>
                  <a:txBody>
                    <a:bodyPr/>
                    <a:lstStyle/>
                    <a:p>
                      <a:r>
                        <a:rPr lang="cs-CZ" sz="1400" smtClean="0">
                          <a:latin typeface="Calibri" panose="020F0502020204030204" pitchFamily="34" charset="0"/>
                        </a:rPr>
                        <a:t>infinitif</a:t>
                      </a:r>
                      <a:endParaRPr lang="cs-CZ" sz="1400">
                        <a:latin typeface="Calibri" panose="020F0502020204030204" pitchFamily="34" charset="0"/>
                      </a:endParaRP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r>
                        <a:rPr lang="cs-CZ" sz="1400" smtClean="0">
                          <a:latin typeface="Calibri" panose="020F0502020204030204" pitchFamily="34" charset="0"/>
                        </a:rPr>
                        <a:t>participe présent</a:t>
                      </a:r>
                      <a:endParaRPr lang="cs-CZ" sz="1400">
                        <a:latin typeface="Calibri" panose="020F0502020204030204" pitchFamily="34" charset="0"/>
                      </a:endParaRP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r>
                        <a:rPr lang="cs-CZ" sz="1400" smtClean="0">
                          <a:latin typeface="Calibri" panose="020F0502020204030204" pitchFamily="34" charset="0"/>
                        </a:rPr>
                        <a:t>adjectif verbal</a:t>
                      </a:r>
                      <a:endParaRPr lang="cs-CZ" sz="1400">
                        <a:latin typeface="Calibri" panose="020F0502020204030204" pitchFamily="34" charset="0"/>
                      </a:endParaRP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val="2747773392"/>
                  </a:ext>
                </a:extLst>
              </a:tr>
              <a:tr h="422821">
                <a:tc>
                  <a:txBody>
                    <a:bodyPr/>
                    <a:lstStyle/>
                    <a:p>
                      <a:r>
                        <a:rPr lang="cs-CZ" sz="1400" smtClean="0">
                          <a:latin typeface="Calibri" panose="020F0502020204030204" pitchFamily="34" charset="0"/>
                        </a:rPr>
                        <a:t>convaincre</a:t>
                      </a:r>
                      <a:endParaRPr lang="cs-CZ" sz="1400">
                        <a:latin typeface="Calibri" panose="020F0502020204030204" pitchFamily="34" charset="0"/>
                      </a:endParaRP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r>
                        <a:rPr lang="cs-CZ" sz="1400" smtClean="0">
                          <a:latin typeface="Calibri" panose="020F0502020204030204" pitchFamily="34" charset="0"/>
                        </a:rPr>
                        <a:t>convainquant</a:t>
                      </a:r>
                      <a:endParaRPr lang="cs-CZ" sz="1400">
                        <a:latin typeface="Calibri" panose="020F0502020204030204" pitchFamily="34" charset="0"/>
                      </a:endParaRP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r>
                        <a:rPr lang="cs-CZ" sz="1400" smtClean="0">
                          <a:latin typeface="Calibri" panose="020F0502020204030204" pitchFamily="34" charset="0"/>
                        </a:rPr>
                        <a:t>convaincant</a:t>
                      </a:r>
                      <a:endParaRPr lang="cs-CZ" sz="1400">
                        <a:latin typeface="Calibri" panose="020F0502020204030204" pitchFamily="34" charset="0"/>
                      </a:endParaRP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val="1247548310"/>
                  </a:ext>
                </a:extLst>
              </a:tr>
              <a:tr h="422821">
                <a:tc>
                  <a:txBody>
                    <a:bodyPr/>
                    <a:lstStyle/>
                    <a:p>
                      <a:r>
                        <a:rPr lang="cs-CZ" sz="1400" smtClean="0">
                          <a:latin typeface="Calibri" panose="020F0502020204030204" pitchFamily="34" charset="0"/>
                        </a:rPr>
                        <a:t>précéder</a:t>
                      </a:r>
                      <a:endParaRPr lang="cs-CZ" sz="1400">
                        <a:latin typeface="Calibri" panose="020F0502020204030204" pitchFamily="34" charset="0"/>
                      </a:endParaRP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r>
                        <a:rPr lang="cs-CZ" sz="1400" smtClean="0">
                          <a:latin typeface="Calibri" panose="020F0502020204030204" pitchFamily="34" charset="0"/>
                        </a:rPr>
                        <a:t>précédant</a:t>
                      </a:r>
                      <a:endParaRPr lang="cs-CZ" sz="1400">
                        <a:latin typeface="Calibri" panose="020F0502020204030204" pitchFamily="34" charset="0"/>
                      </a:endParaRP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r>
                        <a:rPr lang="cs-CZ" sz="1400" smtClean="0">
                          <a:latin typeface="Calibri" panose="020F0502020204030204" pitchFamily="34" charset="0"/>
                        </a:rPr>
                        <a:t>précédent</a:t>
                      </a:r>
                      <a:endParaRPr lang="cs-CZ" sz="1400">
                        <a:latin typeface="Calibri" panose="020F0502020204030204" pitchFamily="34" charset="0"/>
                      </a:endParaRP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val="3564047566"/>
                  </a:ext>
                </a:extLst>
              </a:tr>
              <a:tr h="422821">
                <a:tc>
                  <a:txBody>
                    <a:bodyPr/>
                    <a:lstStyle/>
                    <a:p>
                      <a:r>
                        <a:rPr lang="cs-CZ" sz="1400" smtClean="0">
                          <a:latin typeface="Calibri" panose="020F0502020204030204" pitchFamily="34" charset="0"/>
                        </a:rPr>
                        <a:t>communiquer</a:t>
                      </a:r>
                      <a:endParaRPr lang="cs-CZ" sz="1400">
                        <a:latin typeface="Calibri" panose="020F0502020204030204" pitchFamily="34" charset="0"/>
                      </a:endParaRP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r>
                        <a:rPr lang="cs-CZ" sz="1400" smtClean="0">
                          <a:latin typeface="Calibri" panose="020F0502020204030204" pitchFamily="34" charset="0"/>
                        </a:rPr>
                        <a:t>communiquant</a:t>
                      </a:r>
                      <a:endParaRPr lang="cs-CZ" sz="1400">
                        <a:latin typeface="Calibri" panose="020F0502020204030204" pitchFamily="34" charset="0"/>
                      </a:endParaRP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r>
                        <a:rPr lang="cs-CZ" sz="1400" smtClean="0">
                          <a:latin typeface="Calibri" panose="020F0502020204030204" pitchFamily="34" charset="0"/>
                        </a:rPr>
                        <a:t>communicant</a:t>
                      </a:r>
                      <a:endParaRPr lang="cs-CZ" sz="1400">
                        <a:latin typeface="Calibri" panose="020F0502020204030204" pitchFamily="34" charset="0"/>
                      </a:endParaRP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val="66531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9969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smtClean="0"/>
              <a:t>le participe </a:t>
            </a:r>
            <a:r>
              <a:rPr lang="cs-CZ" sz="2800" smtClean="0"/>
              <a:t>présent  X </a:t>
            </a:r>
            <a:r>
              <a:rPr lang="cs-CZ" sz="2800" smtClean="0"/>
              <a:t>l’adjectif </a:t>
            </a:r>
            <a:r>
              <a:rPr lang="cs-CZ" sz="2800" dirty="0" err="1" smtClean="0"/>
              <a:t>verbal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73224" y="1714499"/>
            <a:ext cx="3271676" cy="3684550"/>
          </a:xfrm>
        </p:spPr>
        <p:txBody>
          <a:bodyPr>
            <a:normAutofit/>
          </a:bodyPr>
          <a:lstStyle/>
          <a:p>
            <a:r>
              <a:rPr lang="cs-CZ" b="1" dirty="0" err="1" smtClean="0">
                <a:solidFill>
                  <a:srgbClr val="0070C0"/>
                </a:solidFill>
              </a:rPr>
              <a:t>participe</a:t>
            </a:r>
            <a:r>
              <a:rPr lang="cs-CZ" b="1" dirty="0" smtClean="0">
                <a:solidFill>
                  <a:srgbClr val="0070C0"/>
                </a:solidFill>
              </a:rPr>
              <a:t> présent :</a:t>
            </a:r>
          </a:p>
          <a:p>
            <a:pPr>
              <a:buFontTx/>
              <a:buChar char="-"/>
            </a:pPr>
            <a:r>
              <a:rPr lang="cs-CZ" dirty="0" err="1"/>
              <a:t>forme</a:t>
            </a:r>
            <a:r>
              <a:rPr lang="cs-CZ" dirty="0"/>
              <a:t> </a:t>
            </a:r>
            <a:r>
              <a:rPr lang="cs-CZ" dirty="0" err="1" smtClean="0"/>
              <a:t>invariable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 smtClean="0"/>
              <a:t>peut</a:t>
            </a:r>
            <a:r>
              <a:rPr lang="cs-CZ" dirty="0" smtClean="0"/>
              <a:t> </a:t>
            </a:r>
            <a:r>
              <a:rPr lang="cs-CZ" dirty="0" err="1" smtClean="0"/>
              <a:t>avoir</a:t>
            </a:r>
            <a:r>
              <a:rPr lang="cs-CZ" dirty="0" smtClean="0"/>
              <a:t> </a:t>
            </a:r>
            <a:r>
              <a:rPr lang="cs-CZ" dirty="0" err="1" smtClean="0"/>
              <a:t>un</a:t>
            </a:r>
            <a:r>
              <a:rPr lang="cs-CZ" dirty="0" smtClean="0"/>
              <a:t> sujet ou </a:t>
            </a:r>
            <a:r>
              <a:rPr lang="cs-CZ" dirty="0" err="1" smtClean="0"/>
              <a:t>un</a:t>
            </a:r>
            <a:r>
              <a:rPr lang="cs-CZ" dirty="0" smtClean="0"/>
              <a:t> </a:t>
            </a:r>
            <a:r>
              <a:rPr lang="cs-CZ" dirty="0" err="1" smtClean="0"/>
              <a:t>complément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 smtClean="0"/>
              <a:t>peut</a:t>
            </a:r>
            <a:r>
              <a:rPr lang="cs-CZ" dirty="0" smtClean="0"/>
              <a:t> </a:t>
            </a:r>
            <a:r>
              <a:rPr lang="fr-FR" dirty="0" smtClean="0"/>
              <a:t>ê</a:t>
            </a:r>
            <a:r>
              <a:rPr lang="cs-CZ" dirty="0" err="1" smtClean="0"/>
              <a:t>tre</a:t>
            </a:r>
            <a:r>
              <a:rPr lang="cs-CZ" dirty="0" smtClean="0"/>
              <a:t> mis </a:t>
            </a:r>
            <a:r>
              <a:rPr lang="fr-FR" dirty="0" smtClean="0"/>
              <a:t>à</a:t>
            </a:r>
            <a:r>
              <a:rPr lang="cs-CZ" dirty="0" smtClean="0"/>
              <a:t> la </a:t>
            </a:r>
            <a:r>
              <a:rPr lang="cs-CZ" dirty="0" err="1" smtClean="0"/>
              <a:t>forme</a:t>
            </a:r>
            <a:r>
              <a:rPr lang="cs-CZ" dirty="0" smtClean="0"/>
              <a:t> </a:t>
            </a:r>
            <a:r>
              <a:rPr lang="cs-CZ" dirty="0" err="1" smtClean="0"/>
              <a:t>négative</a:t>
            </a: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  <a:p>
            <a:pPr marL="38098" indent="0">
              <a:buNone/>
            </a:pPr>
            <a:r>
              <a:rPr lang="cs-CZ" dirty="0" err="1" smtClean="0"/>
              <a:t>Exemples</a:t>
            </a:r>
            <a:r>
              <a:rPr lang="cs-CZ" dirty="0" smtClean="0"/>
              <a:t> :</a:t>
            </a:r>
          </a:p>
          <a:p>
            <a:r>
              <a:rPr lang="cs-CZ" i="1" dirty="0" smtClean="0"/>
              <a:t>Les </a:t>
            </a:r>
            <a:r>
              <a:rPr lang="cs-CZ" i="1" dirty="0" err="1" smtClean="0"/>
              <a:t>services</a:t>
            </a:r>
            <a:r>
              <a:rPr lang="cs-CZ" i="1" dirty="0" smtClean="0"/>
              <a:t> de </a:t>
            </a:r>
            <a:r>
              <a:rPr lang="cs-CZ" i="1" dirty="0" err="1" smtClean="0"/>
              <a:t>l´entreprise</a:t>
            </a:r>
            <a:r>
              <a:rPr lang="cs-CZ" i="1" dirty="0" smtClean="0"/>
              <a:t> </a:t>
            </a:r>
            <a:r>
              <a:rPr lang="fr-FR" i="1" dirty="0" smtClean="0"/>
              <a:t>participant </a:t>
            </a:r>
            <a:r>
              <a:rPr lang="fr-FR" i="1" dirty="0"/>
              <a:t>au programme avaient eu une bonne </a:t>
            </a:r>
            <a:r>
              <a:rPr lang="fr-FR" i="1" dirty="0" smtClean="0"/>
              <a:t>influence</a:t>
            </a:r>
            <a:r>
              <a:rPr lang="cs-CZ" i="1" dirty="0" smtClean="0"/>
              <a:t> </a:t>
            </a:r>
            <a:r>
              <a:rPr lang="fr-FR" i="1" dirty="0" smtClean="0"/>
              <a:t>sur leur</a:t>
            </a:r>
            <a:r>
              <a:rPr lang="cs-CZ" i="1" dirty="0" smtClean="0"/>
              <a:t>s </a:t>
            </a:r>
            <a:r>
              <a:rPr lang="cs-CZ" i="1" dirty="0" err="1" smtClean="0"/>
              <a:t>supérieurs</a:t>
            </a:r>
            <a:r>
              <a:rPr lang="fr-FR" i="1" dirty="0" smtClean="0"/>
              <a:t>, </a:t>
            </a:r>
            <a:r>
              <a:rPr lang="fr-FR" i="1" dirty="0"/>
              <a:t>les </a:t>
            </a:r>
            <a:r>
              <a:rPr lang="fr-FR" i="1" dirty="0">
                <a:solidFill>
                  <a:srgbClr val="0070C0"/>
                </a:solidFill>
              </a:rPr>
              <a:t>convaincant</a:t>
            </a:r>
            <a:r>
              <a:rPr lang="fr-FR" i="1" dirty="0"/>
              <a:t> </a:t>
            </a:r>
            <a:r>
              <a:rPr lang="fr-FR" i="1" dirty="0" smtClean="0"/>
              <a:t>d'inst</a:t>
            </a:r>
            <a:r>
              <a:rPr lang="cs-CZ" i="1" dirty="0" err="1" smtClean="0"/>
              <a:t>aller</a:t>
            </a:r>
            <a:r>
              <a:rPr lang="cs-CZ" i="1" dirty="0" smtClean="0"/>
              <a:t> et </a:t>
            </a:r>
            <a:r>
              <a:rPr lang="fr-FR" i="1" dirty="0" smtClean="0"/>
              <a:t>d'employer </a:t>
            </a:r>
            <a:r>
              <a:rPr lang="cs-CZ" i="1" dirty="0" err="1" smtClean="0"/>
              <a:t>le</a:t>
            </a:r>
            <a:r>
              <a:rPr lang="cs-CZ" i="1" dirty="0" smtClean="0"/>
              <a:t> nouveau </a:t>
            </a:r>
            <a:r>
              <a:rPr lang="cs-CZ" i="1" dirty="0" err="1" smtClean="0"/>
              <a:t>logiciel</a:t>
            </a:r>
            <a:r>
              <a:rPr lang="fr-FR" i="1" dirty="0" smtClean="0"/>
              <a:t>.</a:t>
            </a:r>
            <a:endParaRPr lang="fr-FR" i="1" dirty="0"/>
          </a:p>
          <a:p>
            <a:r>
              <a:rPr lang="fr-FR" i="1" dirty="0" smtClean="0"/>
              <a:t>Elle </a:t>
            </a:r>
            <a:r>
              <a:rPr lang="fr-FR" i="1" dirty="0"/>
              <a:t>se place en 15ème position sur la liste de l'Organisation Mondiale </a:t>
            </a:r>
            <a:r>
              <a:rPr lang="fr-FR" i="1" dirty="0" smtClean="0"/>
              <a:t>du</a:t>
            </a:r>
            <a:r>
              <a:rPr lang="cs-CZ" i="1" dirty="0" smtClean="0"/>
              <a:t> </a:t>
            </a:r>
            <a:r>
              <a:rPr lang="fr-FR" i="1" dirty="0" smtClean="0"/>
              <a:t>Tourisme </a:t>
            </a:r>
            <a:r>
              <a:rPr lang="fr-FR" i="1" dirty="0"/>
              <a:t>pour les pays </a:t>
            </a:r>
            <a:r>
              <a:rPr lang="fr-FR" i="1" dirty="0">
                <a:solidFill>
                  <a:srgbClr val="0070C0"/>
                </a:solidFill>
              </a:rPr>
              <a:t>accueillant</a:t>
            </a:r>
            <a:r>
              <a:rPr lang="fr-FR" i="1" dirty="0"/>
              <a:t> le plus de touristes étrangers.</a:t>
            </a:r>
            <a:endParaRPr lang="cs-CZ" i="1" dirty="0" smtClean="0"/>
          </a:p>
          <a:p>
            <a:pPr marL="38098" indent="0">
              <a:buNone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984170" y="1714499"/>
            <a:ext cx="2904887" cy="3684549"/>
          </a:xfrm>
        </p:spPr>
        <p:txBody>
          <a:bodyPr>
            <a:normAutofit/>
          </a:bodyPr>
          <a:lstStyle/>
          <a:p>
            <a:r>
              <a:rPr lang="cs-CZ" dirty="0" err="1" smtClean="0">
                <a:solidFill>
                  <a:srgbClr val="C00000"/>
                </a:solidFill>
              </a:rPr>
              <a:t>adjectif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err="1" smtClean="0">
                <a:solidFill>
                  <a:srgbClr val="C00000"/>
                </a:solidFill>
              </a:rPr>
              <a:t>verbal</a:t>
            </a:r>
            <a:endParaRPr lang="cs-CZ" dirty="0" smtClean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r>
              <a:rPr lang="cs-CZ" dirty="0" err="1" smtClean="0"/>
              <a:t>forme</a:t>
            </a:r>
            <a:r>
              <a:rPr lang="cs-CZ" dirty="0" smtClean="0"/>
              <a:t> </a:t>
            </a:r>
            <a:r>
              <a:rPr lang="cs-CZ" dirty="0" err="1" smtClean="0"/>
              <a:t>variable</a:t>
            </a:r>
            <a:r>
              <a:rPr lang="cs-CZ" dirty="0" smtClean="0"/>
              <a:t> (</a:t>
            </a:r>
            <a:r>
              <a:rPr lang="cs-CZ" dirty="0" err="1" smtClean="0"/>
              <a:t>il</a:t>
            </a:r>
            <a:r>
              <a:rPr lang="cs-CZ" dirty="0" smtClean="0"/>
              <a:t> </a:t>
            </a:r>
            <a:r>
              <a:rPr lang="cs-CZ" dirty="0" err="1" smtClean="0"/>
              <a:t>s´accorde</a:t>
            </a:r>
            <a:r>
              <a:rPr lang="cs-CZ" dirty="0" smtClean="0"/>
              <a:t> en </a:t>
            </a:r>
            <a:r>
              <a:rPr lang="cs-CZ" dirty="0" err="1" smtClean="0"/>
              <a:t>genre</a:t>
            </a:r>
            <a:r>
              <a:rPr lang="cs-CZ" dirty="0" smtClean="0"/>
              <a:t> et en </a:t>
            </a:r>
            <a:r>
              <a:rPr lang="cs-CZ" dirty="0" err="1" smtClean="0"/>
              <a:t>nombre</a:t>
            </a:r>
            <a:r>
              <a:rPr lang="cs-CZ" dirty="0" smtClean="0"/>
              <a:t> </a:t>
            </a:r>
            <a:r>
              <a:rPr lang="cs-CZ" dirty="0" err="1" smtClean="0"/>
              <a:t>avec</a:t>
            </a:r>
            <a:r>
              <a:rPr lang="cs-CZ" dirty="0" smtClean="0"/>
              <a:t> </a:t>
            </a:r>
            <a:r>
              <a:rPr lang="cs-CZ" dirty="0" err="1" smtClean="0"/>
              <a:t>le</a:t>
            </a:r>
            <a:r>
              <a:rPr lang="cs-CZ" dirty="0" smtClean="0"/>
              <a:t> </a:t>
            </a:r>
            <a:r>
              <a:rPr lang="cs-CZ" dirty="0" err="1" smtClean="0"/>
              <a:t>nom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err="1" smtClean="0"/>
              <a:t>peut</a:t>
            </a:r>
            <a:r>
              <a:rPr lang="cs-CZ" dirty="0" smtClean="0"/>
              <a:t> se </a:t>
            </a:r>
            <a:r>
              <a:rPr lang="cs-CZ" dirty="0" err="1" smtClean="0"/>
              <a:t>terminer</a:t>
            </a:r>
            <a:r>
              <a:rPr lang="cs-CZ" dirty="0" smtClean="0"/>
              <a:t> en –ant ou -</a:t>
            </a:r>
            <a:r>
              <a:rPr lang="cs-CZ" dirty="0" err="1" smtClean="0"/>
              <a:t>ent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ne </a:t>
            </a:r>
            <a:r>
              <a:rPr lang="cs-CZ" dirty="0" err="1" smtClean="0"/>
              <a:t>peut</a:t>
            </a:r>
            <a:r>
              <a:rPr lang="cs-CZ" dirty="0" smtClean="0"/>
              <a:t> </a:t>
            </a:r>
            <a:r>
              <a:rPr lang="cs-CZ" dirty="0" err="1" smtClean="0"/>
              <a:t>avoir</a:t>
            </a:r>
            <a:r>
              <a:rPr lang="cs-CZ" dirty="0" smtClean="0"/>
              <a:t> ni sujet ni objet</a:t>
            </a:r>
          </a:p>
          <a:p>
            <a:pPr>
              <a:buFontTx/>
              <a:buChar char="-"/>
            </a:pPr>
            <a:r>
              <a:rPr lang="cs-CZ" dirty="0" smtClean="0"/>
              <a:t>ne </a:t>
            </a:r>
            <a:r>
              <a:rPr lang="cs-CZ" dirty="0" err="1" smtClean="0"/>
              <a:t>peut</a:t>
            </a:r>
            <a:r>
              <a:rPr lang="cs-CZ" dirty="0" smtClean="0"/>
              <a:t> </a:t>
            </a:r>
            <a:r>
              <a:rPr lang="fr-FR" dirty="0" smtClean="0"/>
              <a:t>ê</a:t>
            </a:r>
            <a:r>
              <a:rPr lang="cs-CZ" dirty="0" err="1" smtClean="0"/>
              <a:t>tre</a:t>
            </a:r>
            <a:r>
              <a:rPr lang="cs-CZ" dirty="0" smtClean="0"/>
              <a:t> mis </a:t>
            </a:r>
            <a:r>
              <a:rPr lang="fr-FR" dirty="0" smtClean="0"/>
              <a:t>à</a:t>
            </a:r>
            <a:r>
              <a:rPr lang="cs-CZ" dirty="0" smtClean="0"/>
              <a:t> la </a:t>
            </a:r>
            <a:r>
              <a:rPr lang="cs-CZ" dirty="0" err="1" smtClean="0"/>
              <a:t>forme</a:t>
            </a:r>
            <a:r>
              <a:rPr lang="cs-CZ" dirty="0" smtClean="0"/>
              <a:t> </a:t>
            </a:r>
            <a:r>
              <a:rPr lang="cs-CZ" dirty="0" err="1" smtClean="0"/>
              <a:t>négative</a:t>
            </a:r>
            <a:r>
              <a:rPr lang="cs-CZ" dirty="0" smtClean="0"/>
              <a:t> </a:t>
            </a:r>
            <a:r>
              <a:rPr lang="cs-CZ" dirty="0" err="1" smtClean="0"/>
              <a:t>verbale</a:t>
            </a:r>
            <a:endParaRPr lang="cs-CZ" dirty="0" smtClean="0"/>
          </a:p>
          <a:p>
            <a:pPr marL="38098" indent="0">
              <a:buNone/>
            </a:pPr>
            <a:r>
              <a:rPr lang="cs-CZ" dirty="0" err="1" smtClean="0"/>
              <a:t>Exemples</a:t>
            </a:r>
            <a:r>
              <a:rPr lang="cs-CZ" dirty="0" smtClean="0"/>
              <a:t> :</a:t>
            </a:r>
          </a:p>
          <a:p>
            <a:r>
              <a:rPr lang="cs-CZ" i="1" dirty="0" smtClean="0"/>
              <a:t>Les </a:t>
            </a:r>
            <a:r>
              <a:rPr lang="cs-CZ" i="1" dirty="0" err="1" smtClean="0"/>
              <a:t>VRP</a:t>
            </a:r>
            <a:r>
              <a:rPr lang="cs-CZ" i="1" dirty="0" smtClean="0"/>
              <a:t> </a:t>
            </a:r>
            <a:r>
              <a:rPr lang="cs-CZ" i="1" dirty="0" err="1" smtClean="0"/>
              <a:t>formulent</a:t>
            </a:r>
            <a:r>
              <a:rPr lang="cs-CZ" i="1" dirty="0" smtClean="0"/>
              <a:t> et </a:t>
            </a:r>
            <a:r>
              <a:rPr lang="cs-CZ" i="1" dirty="0" err="1" smtClean="0"/>
              <a:t>présentent</a:t>
            </a:r>
            <a:r>
              <a:rPr lang="cs-CZ" i="1" dirty="0" smtClean="0"/>
              <a:t> des </a:t>
            </a:r>
            <a:r>
              <a:rPr lang="cs-CZ" i="1" dirty="0" err="1" smtClean="0"/>
              <a:t>argumentaires</a:t>
            </a:r>
            <a:r>
              <a:rPr lang="cs-CZ" i="1" dirty="0" smtClean="0"/>
              <a:t> de </a:t>
            </a:r>
            <a:r>
              <a:rPr lang="cs-CZ" i="1" dirty="0" err="1" smtClean="0"/>
              <a:t>vente</a:t>
            </a:r>
            <a:r>
              <a:rPr lang="cs-CZ" i="1" dirty="0" smtClean="0"/>
              <a:t> </a:t>
            </a:r>
            <a:r>
              <a:rPr lang="cs-CZ" i="1" dirty="0" err="1" smtClean="0">
                <a:solidFill>
                  <a:srgbClr val="C00000"/>
                </a:solidFill>
              </a:rPr>
              <a:t>convaincants</a:t>
            </a:r>
            <a:r>
              <a:rPr lang="cs-CZ" i="1" dirty="0" smtClean="0"/>
              <a:t>.</a:t>
            </a:r>
          </a:p>
          <a:p>
            <a:r>
              <a:rPr lang="cs-CZ" i="1" dirty="0" err="1" smtClean="0"/>
              <a:t>L´équipe</a:t>
            </a:r>
            <a:r>
              <a:rPr lang="cs-CZ" i="1" dirty="0" smtClean="0"/>
              <a:t> des </a:t>
            </a:r>
            <a:r>
              <a:rPr lang="cs-CZ" i="1" dirty="0" err="1" smtClean="0"/>
              <a:t>organisatuers</a:t>
            </a:r>
            <a:r>
              <a:rPr lang="cs-CZ" i="1" dirty="0" smtClean="0"/>
              <a:t> </a:t>
            </a:r>
            <a:r>
              <a:rPr lang="cs-CZ" i="1" dirty="0" err="1" smtClean="0"/>
              <a:t>du</a:t>
            </a:r>
            <a:r>
              <a:rPr lang="cs-CZ" i="1" dirty="0" smtClean="0"/>
              <a:t> </a:t>
            </a:r>
            <a:r>
              <a:rPr lang="cs-CZ" i="1" dirty="0" err="1" smtClean="0"/>
              <a:t>séminaire</a:t>
            </a:r>
            <a:r>
              <a:rPr lang="cs-CZ" i="1" dirty="0" smtClean="0"/>
              <a:t> </a:t>
            </a:r>
            <a:r>
              <a:rPr lang="cs-CZ" i="1" dirty="0" err="1" smtClean="0"/>
              <a:t>était</a:t>
            </a:r>
            <a:r>
              <a:rPr lang="cs-CZ" i="1" dirty="0" smtClean="0"/>
              <a:t> </a:t>
            </a:r>
            <a:r>
              <a:rPr lang="cs-CZ" i="1" dirty="0" err="1" smtClean="0">
                <a:solidFill>
                  <a:srgbClr val="C00000"/>
                </a:solidFill>
              </a:rPr>
              <a:t>accueillante</a:t>
            </a:r>
            <a:r>
              <a:rPr lang="cs-CZ" i="1" dirty="0" smtClean="0"/>
              <a:t>.</a:t>
            </a:r>
          </a:p>
          <a:p>
            <a:pPr marL="3809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6897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Gérondif</a:t>
            </a:r>
            <a:br>
              <a:rPr lang="cs-CZ" smtClean="0"/>
            </a:br>
            <a:r>
              <a:rPr lang="cs-CZ" sz="2667"/>
              <a:t>Formation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3225" y="1533294"/>
            <a:ext cx="6876662" cy="3875049"/>
          </a:xfrm>
        </p:spPr>
        <p:txBody>
          <a:bodyPr>
            <a:normAutofit/>
          </a:bodyPr>
          <a:lstStyle/>
          <a:p>
            <a:pPr marL="38098" indent="0">
              <a:buNone/>
            </a:pPr>
            <a:endParaRPr lang="cs-CZ" smtClean="0"/>
          </a:p>
          <a:p>
            <a:pPr marL="38098" indent="0" algn="ctr">
              <a:buNone/>
            </a:pPr>
            <a:r>
              <a:rPr lang="cs-CZ" smtClean="0">
                <a:solidFill>
                  <a:srgbClr val="0070C0"/>
                </a:solidFill>
              </a:rPr>
              <a:t>en</a:t>
            </a:r>
            <a:r>
              <a:rPr lang="cs-CZ" smtClean="0"/>
              <a:t> </a:t>
            </a:r>
            <a:r>
              <a:rPr lang="cs-CZ" i="1" smtClean="0"/>
              <a:t>+ </a:t>
            </a:r>
            <a:r>
              <a:rPr lang="cs-CZ" i="1" smtClean="0">
                <a:solidFill>
                  <a:srgbClr val="C00000"/>
                </a:solidFill>
              </a:rPr>
              <a:t>participe présent </a:t>
            </a:r>
            <a:r>
              <a:rPr lang="cs-CZ" smtClean="0"/>
              <a:t>(forme invariable)</a:t>
            </a:r>
          </a:p>
          <a:p>
            <a:pPr marL="38098" indent="0" algn="ctr">
              <a:buNone/>
            </a:pPr>
            <a:endParaRPr lang="cs-CZ"/>
          </a:p>
          <a:p>
            <a:pPr marL="38098" indent="0" algn="ctr">
              <a:buNone/>
            </a:pPr>
            <a:r>
              <a:rPr lang="cs-CZ" smtClean="0">
                <a:solidFill>
                  <a:srgbClr val="0070C0"/>
                </a:solidFill>
              </a:rPr>
              <a:t>en</a:t>
            </a:r>
            <a:r>
              <a:rPr lang="cs-CZ" smtClean="0">
                <a:solidFill>
                  <a:srgbClr val="C00000"/>
                </a:solidFill>
              </a:rPr>
              <a:t> négociant</a:t>
            </a:r>
          </a:p>
          <a:p>
            <a:pPr marL="38098" indent="0" algn="ctr">
              <a:buNone/>
            </a:pPr>
            <a:r>
              <a:rPr lang="cs-CZ" smtClean="0"/>
              <a:t>en atteignant</a:t>
            </a:r>
          </a:p>
          <a:p>
            <a:pPr marL="38098" indent="0" algn="ctr">
              <a:buNone/>
            </a:pPr>
            <a:r>
              <a:rPr lang="cs-CZ" smtClean="0"/>
              <a:t>en s´organisant</a:t>
            </a:r>
          </a:p>
          <a:p>
            <a:pPr marL="38098" indent="0" algn="ctr">
              <a:buNone/>
            </a:pPr>
            <a:endParaRPr lang="cs-CZ" smtClean="0"/>
          </a:p>
          <a:p>
            <a:pPr marL="38098" indent="0" algn="ctr">
              <a:buNone/>
            </a:pPr>
            <a:r>
              <a:rPr lang="cs-CZ" smtClean="0"/>
              <a:t>Attention :</a:t>
            </a:r>
          </a:p>
          <a:p>
            <a:pPr marL="38098" indent="0" algn="ctr">
              <a:buNone/>
            </a:pPr>
            <a:r>
              <a:rPr lang="cs-CZ" smtClean="0"/>
              <a:t>en étant</a:t>
            </a:r>
          </a:p>
          <a:p>
            <a:pPr marL="38098" indent="0" algn="ctr">
              <a:buNone/>
            </a:pPr>
            <a:r>
              <a:rPr lang="cs-CZ" smtClean="0"/>
              <a:t>en ayant</a:t>
            </a:r>
          </a:p>
          <a:p>
            <a:pPr marL="38098" indent="0" algn="ctr">
              <a:buNone/>
            </a:pPr>
            <a:r>
              <a:rPr lang="cs-CZ" smtClean="0"/>
              <a:t>en sachant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965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5151" y="508000"/>
            <a:ext cx="6261424" cy="891592"/>
          </a:xfrm>
        </p:spPr>
        <p:txBody>
          <a:bodyPr>
            <a:normAutofit fontScale="90000"/>
          </a:bodyPr>
          <a:lstStyle/>
          <a:p>
            <a:r>
              <a:rPr lang="cs-CZ" smtClean="0"/>
              <a:t>Gérondif</a:t>
            </a:r>
            <a:br>
              <a:rPr lang="cs-CZ" smtClean="0"/>
            </a:br>
            <a:r>
              <a:rPr lang="cs-CZ" sz="2667"/>
              <a:t>Emploi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5151" y="1714500"/>
            <a:ext cx="6559420" cy="3712427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Par </a:t>
            </a:r>
            <a:r>
              <a:rPr lang="cs-CZ" dirty="0" err="1" smtClean="0"/>
              <a:t>rapport</a:t>
            </a:r>
            <a:r>
              <a:rPr lang="cs-CZ" dirty="0" smtClean="0"/>
              <a:t> au </a:t>
            </a:r>
            <a:r>
              <a:rPr lang="cs-CZ" dirty="0" err="1" smtClean="0"/>
              <a:t>verbe</a:t>
            </a:r>
            <a:r>
              <a:rPr lang="cs-CZ" dirty="0" smtClean="0"/>
              <a:t> </a:t>
            </a:r>
            <a:r>
              <a:rPr lang="cs-CZ" dirty="0" err="1" smtClean="0"/>
              <a:t>principal</a:t>
            </a:r>
            <a:r>
              <a:rPr lang="cs-CZ" dirty="0" smtClean="0"/>
              <a:t>, </a:t>
            </a:r>
            <a:r>
              <a:rPr lang="cs-CZ" dirty="0" err="1" smtClean="0"/>
              <a:t>le</a:t>
            </a:r>
            <a:r>
              <a:rPr lang="cs-CZ" dirty="0" smtClean="0"/>
              <a:t> </a:t>
            </a:r>
            <a:r>
              <a:rPr lang="cs-CZ" dirty="0" err="1" smtClean="0"/>
              <a:t>gérondif</a:t>
            </a:r>
            <a:r>
              <a:rPr lang="cs-CZ" dirty="0" smtClean="0"/>
              <a:t> </a:t>
            </a:r>
            <a:r>
              <a:rPr lang="cs-CZ" dirty="0" err="1" smtClean="0"/>
              <a:t>exprime</a:t>
            </a:r>
            <a:r>
              <a:rPr lang="cs-CZ" dirty="0" smtClean="0"/>
              <a:t> :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rgbClr val="C00000"/>
                </a:solidFill>
              </a:rPr>
              <a:t>la </a:t>
            </a:r>
            <a:r>
              <a:rPr lang="cs-CZ" dirty="0" err="1" smtClean="0">
                <a:solidFill>
                  <a:srgbClr val="C00000"/>
                </a:solidFill>
              </a:rPr>
              <a:t>simultanéité</a:t>
            </a:r>
            <a:endParaRPr lang="cs-CZ" dirty="0" smtClean="0">
              <a:solidFill>
                <a:srgbClr val="C00000"/>
              </a:solidFill>
            </a:endParaRPr>
          </a:p>
          <a:p>
            <a:pPr marL="38098" indent="0">
              <a:buNone/>
            </a:pPr>
            <a:r>
              <a:rPr lang="cs-CZ" i="1" dirty="0" err="1" smtClean="0"/>
              <a:t>Il</a:t>
            </a:r>
            <a:r>
              <a:rPr lang="cs-CZ" i="1" dirty="0" smtClean="0"/>
              <a:t> </a:t>
            </a:r>
            <a:r>
              <a:rPr lang="cs-CZ" i="1" dirty="0" err="1" smtClean="0"/>
              <a:t>prépare</a:t>
            </a:r>
            <a:r>
              <a:rPr lang="cs-CZ" i="1" dirty="0" smtClean="0"/>
              <a:t> les </a:t>
            </a:r>
            <a:r>
              <a:rPr lang="cs-CZ" i="1" dirty="0" err="1" smtClean="0"/>
              <a:t>dossiers</a:t>
            </a:r>
            <a:r>
              <a:rPr lang="cs-CZ" i="1" dirty="0" smtClean="0"/>
              <a:t> en </a:t>
            </a:r>
            <a:r>
              <a:rPr lang="cs-CZ" i="1" dirty="0" err="1" smtClean="0"/>
              <a:t>écoutant</a:t>
            </a:r>
            <a:r>
              <a:rPr lang="cs-CZ" i="1" dirty="0" smtClean="0"/>
              <a:t> les </a:t>
            </a:r>
            <a:r>
              <a:rPr lang="cs-CZ" i="1" dirty="0" err="1" smtClean="0"/>
              <a:t>émissions</a:t>
            </a:r>
            <a:r>
              <a:rPr lang="cs-CZ" i="1" dirty="0" smtClean="0"/>
              <a:t> </a:t>
            </a:r>
            <a:r>
              <a:rPr lang="cs-CZ" i="1" dirty="0" err="1" smtClean="0"/>
              <a:t>économiques</a:t>
            </a:r>
            <a:r>
              <a:rPr lang="cs-CZ" i="1" dirty="0" smtClean="0"/>
              <a:t> </a:t>
            </a:r>
            <a:r>
              <a:rPr lang="cs-CZ" i="1" dirty="0" err="1" smtClean="0"/>
              <a:t>sur</a:t>
            </a:r>
            <a:r>
              <a:rPr lang="cs-CZ" i="1" dirty="0" smtClean="0"/>
              <a:t> France 24.</a:t>
            </a:r>
          </a:p>
          <a:p>
            <a:pPr marL="38098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 smtClean="0">
                <a:solidFill>
                  <a:srgbClr val="C00000"/>
                </a:solidFill>
              </a:rPr>
              <a:t>la cause</a:t>
            </a:r>
          </a:p>
          <a:p>
            <a:pPr marL="38098" indent="0">
              <a:buNone/>
            </a:pPr>
            <a:r>
              <a:rPr lang="fr-FR" i="1" dirty="0"/>
              <a:t>En se préparant à une éventuelle pandémie, Alcan a créé un comité spécial composé de médecins et de responsables de la </a:t>
            </a:r>
            <a:r>
              <a:rPr lang="fr-FR" i="1" dirty="0" smtClean="0"/>
              <a:t>sécurité</a:t>
            </a:r>
            <a:r>
              <a:rPr lang="cs-CZ" i="1" dirty="0" smtClean="0"/>
              <a:t>.</a:t>
            </a:r>
          </a:p>
          <a:p>
            <a:pPr marL="38098" indent="0">
              <a:buNone/>
            </a:pPr>
            <a:endParaRPr lang="cs-CZ" dirty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r>
              <a:rPr lang="cs-CZ" dirty="0" err="1" smtClean="0">
                <a:solidFill>
                  <a:srgbClr val="C00000"/>
                </a:solidFill>
              </a:rPr>
              <a:t>le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err="1" smtClean="0">
                <a:solidFill>
                  <a:srgbClr val="C00000"/>
                </a:solidFill>
              </a:rPr>
              <a:t>moyen</a:t>
            </a:r>
            <a:r>
              <a:rPr lang="cs-CZ" dirty="0" smtClean="0">
                <a:solidFill>
                  <a:srgbClr val="C00000"/>
                </a:solidFill>
              </a:rPr>
              <a:t>, la </a:t>
            </a:r>
            <a:r>
              <a:rPr lang="cs-CZ" dirty="0" err="1" smtClean="0">
                <a:solidFill>
                  <a:srgbClr val="C00000"/>
                </a:solidFill>
              </a:rPr>
              <a:t>mani</a:t>
            </a:r>
            <a:r>
              <a:rPr lang="fr-FR" dirty="0" smtClean="0">
                <a:solidFill>
                  <a:srgbClr val="C00000"/>
                </a:solidFill>
              </a:rPr>
              <a:t>è</a:t>
            </a:r>
            <a:r>
              <a:rPr lang="cs-CZ" dirty="0" smtClean="0">
                <a:solidFill>
                  <a:srgbClr val="C00000"/>
                </a:solidFill>
              </a:rPr>
              <a:t>re</a:t>
            </a:r>
          </a:p>
          <a:p>
            <a:pPr marL="38098" indent="0">
              <a:buNone/>
            </a:pPr>
            <a:r>
              <a:rPr lang="fr-FR" i="1" dirty="0"/>
              <a:t>Les pays pauvres doivent </a:t>
            </a:r>
            <a:r>
              <a:rPr lang="fr-FR" i="1" dirty="0" smtClean="0"/>
              <a:t>aider</a:t>
            </a:r>
            <a:r>
              <a:rPr lang="cs-CZ" i="1" dirty="0" smtClean="0"/>
              <a:t> </a:t>
            </a:r>
            <a:r>
              <a:rPr lang="fr-FR" i="1" dirty="0" smtClean="0"/>
              <a:t>leurs </a:t>
            </a:r>
            <a:r>
              <a:rPr lang="fr-FR" i="1" dirty="0"/>
              <a:t>populations en investissant dans les soins de santé et dans l'éducation</a:t>
            </a:r>
            <a:r>
              <a:rPr lang="fr-FR" i="1" dirty="0" smtClean="0"/>
              <a:t>.</a:t>
            </a:r>
            <a:endParaRPr lang="cs-CZ" i="1" dirty="0" smtClean="0"/>
          </a:p>
          <a:p>
            <a:pPr marL="38098" indent="0">
              <a:buNone/>
            </a:pPr>
            <a:endParaRPr lang="cs-CZ" i="1" dirty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r>
              <a:rPr lang="cs-CZ" dirty="0" smtClean="0">
                <a:solidFill>
                  <a:srgbClr val="C00000"/>
                </a:solidFill>
              </a:rPr>
              <a:t>la </a:t>
            </a:r>
            <a:r>
              <a:rPr lang="cs-CZ" dirty="0" err="1" smtClean="0">
                <a:solidFill>
                  <a:srgbClr val="C00000"/>
                </a:solidFill>
              </a:rPr>
              <a:t>condition</a:t>
            </a:r>
            <a:endParaRPr lang="cs-CZ" dirty="0" smtClean="0">
              <a:solidFill>
                <a:srgbClr val="C00000"/>
              </a:solidFill>
            </a:endParaRPr>
          </a:p>
          <a:p>
            <a:pPr marL="38098" indent="0">
              <a:buNone/>
            </a:pPr>
            <a:r>
              <a:rPr lang="cs-CZ" i="1" dirty="0" smtClean="0"/>
              <a:t>En </a:t>
            </a:r>
            <a:r>
              <a:rPr lang="cs-CZ" i="1" dirty="0" err="1" smtClean="0"/>
              <a:t>lisant</a:t>
            </a:r>
            <a:r>
              <a:rPr lang="cs-CZ" i="1" dirty="0" smtClean="0"/>
              <a:t> les </a:t>
            </a:r>
            <a:r>
              <a:rPr lang="cs-CZ" i="1" dirty="0" err="1" smtClean="0"/>
              <a:t>petites</a:t>
            </a:r>
            <a:r>
              <a:rPr lang="cs-CZ" i="1" dirty="0" smtClean="0"/>
              <a:t> </a:t>
            </a:r>
            <a:r>
              <a:rPr lang="cs-CZ" i="1" dirty="0" err="1" smtClean="0"/>
              <a:t>annonces</a:t>
            </a:r>
            <a:r>
              <a:rPr lang="cs-CZ" i="1" dirty="0" smtClean="0"/>
              <a:t>, tu </a:t>
            </a:r>
            <a:r>
              <a:rPr lang="cs-CZ" i="1" dirty="0" err="1" smtClean="0"/>
              <a:t>trouveras</a:t>
            </a:r>
            <a:r>
              <a:rPr lang="cs-CZ" i="1" dirty="0" smtClean="0"/>
              <a:t> </a:t>
            </a:r>
            <a:r>
              <a:rPr lang="cs-CZ" i="1" dirty="0" err="1" smtClean="0"/>
              <a:t>un</a:t>
            </a:r>
            <a:r>
              <a:rPr lang="cs-CZ" i="1" dirty="0" smtClean="0"/>
              <a:t> </a:t>
            </a:r>
            <a:r>
              <a:rPr lang="cs-CZ" i="1" dirty="0" err="1" smtClean="0"/>
              <a:t>travail</a:t>
            </a:r>
            <a:r>
              <a:rPr lang="cs-CZ" i="1" dirty="0" smtClean="0"/>
              <a:t>.</a:t>
            </a:r>
            <a:endParaRPr lang="fr-FR" i="1" dirty="0"/>
          </a:p>
          <a:p>
            <a:pPr marL="38098" indent="0">
              <a:buNone/>
            </a:pPr>
            <a:endParaRPr lang="fr-FR" dirty="0"/>
          </a:p>
          <a:p>
            <a:pPr marL="3809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4868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375" y="508000"/>
            <a:ext cx="6172200" cy="1628710"/>
          </a:xfrm>
        </p:spPr>
        <p:txBody>
          <a:bodyPr>
            <a:normAutofit fontScale="90000"/>
          </a:bodyPr>
          <a:lstStyle/>
          <a:p>
            <a:pPr algn="ctr"/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>Retenez </a:t>
            </a:r>
            <a:r>
              <a:rPr lang="cs-CZ" smtClean="0"/>
              <a:t>:</a:t>
            </a:r>
            <a:br>
              <a:rPr lang="cs-CZ" smtClean="0"/>
            </a:br>
            <a:r>
              <a:rPr lang="cs-CZ" smtClean="0"/>
              <a:t/>
            </a:r>
            <a:br>
              <a:rPr lang="cs-CZ" smtClean="0"/>
            </a:br>
            <a:r>
              <a:rPr lang="cs-CZ" sz="2000"/>
              <a:t>Le gérondif a toujours </a:t>
            </a:r>
            <a:r>
              <a:rPr lang="cs-CZ" sz="2000">
                <a:solidFill>
                  <a:srgbClr val="C00000"/>
                </a:solidFill>
              </a:rPr>
              <a:t>le m</a:t>
            </a:r>
            <a:r>
              <a:rPr lang="fr-FR" sz="2000">
                <a:solidFill>
                  <a:srgbClr val="C00000"/>
                </a:solidFill>
              </a:rPr>
              <a:t>ê</a:t>
            </a:r>
            <a:r>
              <a:rPr lang="cs-CZ" sz="2000">
                <a:solidFill>
                  <a:srgbClr val="C00000"/>
                </a:solidFill>
              </a:rPr>
              <a:t>me sujet </a:t>
            </a:r>
            <a:r>
              <a:rPr lang="cs-CZ" sz="2000" smtClean="0"/>
              <a:t>que </a:t>
            </a:r>
            <a:r>
              <a:rPr lang="cs-CZ" sz="2000"/>
              <a:t>le verbe principal.</a:t>
            </a:r>
            <a:br>
              <a:rPr lang="cs-CZ" sz="2000"/>
            </a:br>
            <a:endParaRPr lang="cs-CZ" sz="200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14375" y="2388637"/>
            <a:ext cx="2971800" cy="2678662"/>
          </a:xfrm>
        </p:spPr>
        <p:txBody>
          <a:bodyPr/>
          <a:lstStyle/>
          <a:p>
            <a:pPr marL="38098" indent="0">
              <a:buNone/>
            </a:pPr>
            <a:endParaRPr lang="cs-CZ" smtClean="0"/>
          </a:p>
          <a:p>
            <a:pPr marL="38098" indent="0">
              <a:buNone/>
            </a:pPr>
            <a:r>
              <a:rPr lang="cs-CZ" sz="2000" smtClean="0"/>
              <a:t>Gérondif </a:t>
            </a:r>
          </a:p>
          <a:p>
            <a:pPr marL="38098" indent="0">
              <a:buNone/>
            </a:pPr>
            <a:endParaRPr lang="cs-CZ"/>
          </a:p>
          <a:p>
            <a:pPr marL="38098" indent="0">
              <a:buNone/>
            </a:pPr>
            <a:r>
              <a:rPr lang="cs-CZ" sz="1600" smtClean="0"/>
              <a:t>Il a vu Marion en arrivant au travail. </a:t>
            </a:r>
          </a:p>
          <a:p>
            <a:pPr marL="38098" indent="0">
              <a:buNone/>
            </a:pPr>
            <a:r>
              <a:rPr lang="cs-CZ" sz="1600" smtClean="0"/>
              <a:t>(= au moment o</a:t>
            </a:r>
            <a:r>
              <a:rPr lang="fr-FR" sz="1600" smtClean="0"/>
              <a:t>ù</a:t>
            </a:r>
            <a:r>
              <a:rPr lang="cs-CZ" sz="1600" smtClean="0"/>
              <a:t> il arrivait au travail)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946848" y="2388636"/>
            <a:ext cx="2942209" cy="2678663"/>
          </a:xfrm>
        </p:spPr>
        <p:txBody>
          <a:bodyPr/>
          <a:lstStyle/>
          <a:p>
            <a:pPr marL="38098" indent="0">
              <a:buNone/>
            </a:pPr>
            <a:endParaRPr lang="cs-CZ" smtClean="0"/>
          </a:p>
          <a:p>
            <a:pPr marL="38098" indent="0">
              <a:buNone/>
            </a:pPr>
            <a:r>
              <a:rPr lang="cs-CZ" sz="2000" smtClean="0"/>
              <a:t>Participe présent</a:t>
            </a:r>
          </a:p>
          <a:p>
            <a:pPr marL="38098" indent="0">
              <a:buNone/>
            </a:pPr>
            <a:endParaRPr lang="cs-CZ"/>
          </a:p>
          <a:p>
            <a:pPr marL="38098" indent="0">
              <a:buNone/>
            </a:pPr>
            <a:r>
              <a:rPr lang="cs-CZ" sz="1600" smtClean="0"/>
              <a:t>Il a vu Marion arrivant au travail.</a:t>
            </a:r>
          </a:p>
          <a:p>
            <a:pPr marL="38098" indent="0">
              <a:buNone/>
            </a:pPr>
            <a:r>
              <a:rPr lang="cs-CZ" sz="1600" smtClean="0"/>
              <a:t>(= qui arrivait au travail) </a:t>
            </a:r>
          </a:p>
          <a:p>
            <a:pPr marL="38098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63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Základna</Template>
  <TotalTime>80</TotalTime>
  <Words>543</Words>
  <Application>Microsoft Office PowerPoint</Application>
  <PresentationFormat>Vlastní</PresentationFormat>
  <Paragraphs>102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Calibri</vt:lpstr>
      <vt:lpstr>Corbel</vt:lpstr>
      <vt:lpstr>Základ</vt:lpstr>
      <vt:lpstr>le gérondif,  le participe présent, l’adjectif verbal</vt:lpstr>
      <vt:lpstr>Participe présent Formation</vt:lpstr>
      <vt:lpstr>Participe présent Emploi</vt:lpstr>
      <vt:lpstr>Forme composé du participe présent</vt:lpstr>
      <vt:lpstr>Adjectif verbal</vt:lpstr>
      <vt:lpstr>le participe présent  X l’adjectif verbal</vt:lpstr>
      <vt:lpstr>Gérondif Formation</vt:lpstr>
      <vt:lpstr>Gérondif Emploi</vt:lpstr>
      <vt:lpstr> Retenez :  Le gérondif a toujours le même sujet que le verbe principal. 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Gérondif  et participe présent</dc:title>
  <dc:creator>Červenková Marie</dc:creator>
  <cp:lastModifiedBy>Červenková Marie</cp:lastModifiedBy>
  <cp:revision>12</cp:revision>
  <dcterms:created xsi:type="dcterms:W3CDTF">2016-08-15T11:12:03Z</dcterms:created>
  <dcterms:modified xsi:type="dcterms:W3CDTF">2016-12-16T10:32:52Z</dcterms:modified>
</cp:coreProperties>
</file>