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60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97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48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98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43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24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49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15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22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66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16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51904AD-303F-4CDF-9A46-1A33B070F57D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8DF58F32-E0E8-4665-9C46-7FEFDEA948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8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/>
              <a:t>L´expression du but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Vyjádření účelu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4231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826477"/>
            <a:ext cx="7406640" cy="415169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826477"/>
            <a:ext cx="7404654" cy="5294256"/>
          </a:xfrm>
        </p:spPr>
        <p:txBody>
          <a:bodyPr>
            <a:normAutofit fontScale="92500" lnSpcReduction="20000"/>
          </a:bodyPr>
          <a:lstStyle/>
          <a:p>
            <a:endParaRPr lang="cs-CZ" smtClean="0"/>
          </a:p>
          <a:p>
            <a:r>
              <a:rPr lang="cs-CZ" smtClean="0">
                <a:solidFill>
                  <a:srgbClr val="0070C0"/>
                </a:solidFill>
              </a:rPr>
              <a:t>pour que / afin que</a:t>
            </a:r>
            <a:r>
              <a:rPr lang="cs-CZ" smtClean="0"/>
              <a:t>					</a:t>
            </a:r>
          </a:p>
          <a:p>
            <a:r>
              <a:rPr lang="cs-CZ" smtClean="0">
                <a:solidFill>
                  <a:srgbClr val="0070C0"/>
                </a:solidFill>
              </a:rPr>
              <a:t>de peur que / de crainte que				</a:t>
            </a:r>
            <a:r>
              <a:rPr lang="cs-CZ" i="1"/>
              <a:t>+ </a:t>
            </a:r>
            <a:r>
              <a:rPr lang="cs-CZ" i="1" smtClean="0"/>
              <a:t>subjonctif</a:t>
            </a:r>
            <a:endParaRPr lang="cs-CZ" smtClean="0">
              <a:solidFill>
                <a:srgbClr val="0070C0"/>
              </a:solidFill>
            </a:endParaRPr>
          </a:p>
          <a:p>
            <a:r>
              <a:rPr lang="cs-CZ" smtClean="0">
                <a:solidFill>
                  <a:srgbClr val="0070C0"/>
                </a:solidFill>
              </a:rPr>
              <a:t>de sorte que / de façon que / de mani</a:t>
            </a:r>
            <a:r>
              <a:rPr lang="fr-FR" smtClean="0">
                <a:solidFill>
                  <a:srgbClr val="0070C0"/>
                </a:solidFill>
              </a:rPr>
              <a:t>è</a:t>
            </a:r>
            <a:r>
              <a:rPr lang="cs-CZ" smtClean="0">
                <a:solidFill>
                  <a:srgbClr val="0070C0"/>
                </a:solidFill>
              </a:rPr>
              <a:t>re que</a:t>
            </a:r>
          </a:p>
          <a:p>
            <a:pPr marL="42204" indent="0">
              <a:buNone/>
            </a:pPr>
            <a:endParaRPr lang="cs-CZ" smtClean="0"/>
          </a:p>
          <a:p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pour / afin de</a:t>
            </a:r>
          </a:p>
          <a:p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de peur de / de crainte de</a:t>
            </a:r>
            <a:r>
              <a:rPr lang="fr-FR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fr-FR" smtClean="0"/>
              <a:t>				</a:t>
            </a:r>
            <a:r>
              <a:rPr lang="cs-CZ" i="1" smtClean="0"/>
              <a:t>+ </a:t>
            </a:r>
            <a:r>
              <a:rPr lang="cs-CZ" i="1"/>
              <a:t>infinitif</a:t>
            </a:r>
          </a:p>
          <a:p>
            <a:r>
              <a:rPr lang="fr-FR" smtClean="0">
                <a:solidFill>
                  <a:schemeClr val="accent4">
                    <a:lumMod val="75000"/>
                  </a:schemeClr>
                </a:solidFill>
              </a:rPr>
              <a:t>en sorte de </a:t>
            </a:r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/ de façon </a:t>
            </a:r>
            <a:r>
              <a:rPr lang="fr-FR" smtClean="0">
                <a:solidFill>
                  <a:schemeClr val="accent4">
                    <a:lumMod val="75000"/>
                  </a:schemeClr>
                </a:solidFill>
              </a:rPr>
              <a:t>à</a:t>
            </a:r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 / de mani</a:t>
            </a:r>
            <a:r>
              <a:rPr lang="fr-FR" smtClean="0">
                <a:solidFill>
                  <a:schemeClr val="accent4">
                    <a:lumMod val="75000"/>
                  </a:schemeClr>
                </a:solidFill>
              </a:rPr>
              <a:t>è</a:t>
            </a:r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re </a:t>
            </a:r>
            <a:r>
              <a:rPr lang="fr-FR" smtClean="0">
                <a:solidFill>
                  <a:schemeClr val="accent4">
                    <a:lumMod val="75000"/>
                  </a:schemeClr>
                </a:solidFill>
              </a:rPr>
              <a:t>à</a:t>
            </a:r>
            <a:endParaRPr lang="cs-CZ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dans le but de / dans l´intention de</a:t>
            </a:r>
            <a:r>
              <a:rPr lang="cs-CZ" smtClean="0"/>
              <a:t>	</a:t>
            </a:r>
            <a:endParaRPr lang="fr-FR" smtClean="0"/>
          </a:p>
          <a:p>
            <a:pPr marL="42204" indent="0">
              <a:buNone/>
            </a:pPr>
            <a:r>
              <a:rPr lang="cs-CZ" smtClean="0"/>
              <a:t>		</a:t>
            </a:r>
            <a:endParaRPr lang="cs-CZ"/>
          </a:p>
          <a:p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chercher </a:t>
            </a:r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à </a:t>
            </a:r>
            <a:r>
              <a:rPr lang="fr-FR">
                <a:solidFill>
                  <a:srgbClr val="0070C0"/>
                </a:solidFill>
              </a:rPr>
              <a:t>	</a:t>
            </a:r>
            <a:r>
              <a:rPr lang="fr-FR"/>
              <a:t>	</a:t>
            </a:r>
            <a:endParaRPr lang="cs-CZ"/>
          </a:p>
          <a:p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tâ</a:t>
            </a:r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cher de 	</a:t>
            </a:r>
            <a:r>
              <a:rPr lang="cs-CZ"/>
              <a:t>		</a:t>
            </a:r>
          </a:p>
          <a:p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se proposer de </a:t>
            </a:r>
            <a:r>
              <a:rPr lang="cs-CZ"/>
              <a:t>	</a:t>
            </a:r>
            <a:r>
              <a:rPr lang="cs-CZ" smtClean="0"/>
              <a:t>					</a:t>
            </a:r>
            <a:r>
              <a:rPr lang="cs-CZ" i="1"/>
              <a:t>+ </a:t>
            </a:r>
            <a:r>
              <a:rPr lang="cs-CZ" i="1" smtClean="0"/>
              <a:t>infinitif</a:t>
            </a:r>
            <a:r>
              <a:rPr lang="cs-CZ" smtClean="0"/>
              <a:t>			</a:t>
            </a:r>
          </a:p>
          <a:p>
            <a:r>
              <a:rPr lang="cs-CZ" smtClean="0">
                <a:solidFill>
                  <a:schemeClr val="accent1">
                    <a:lumMod val="50000"/>
                  </a:schemeClr>
                </a:solidFill>
              </a:rPr>
              <a:t>essayer </a:t>
            </a:r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de 			</a:t>
            </a:r>
          </a:p>
          <a:p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envisager de 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5620731" y="929411"/>
            <a:ext cx="362294" cy="1111691"/>
          </a:xfrm>
          <a:prstGeom prst="rightBrac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662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089" y="2538794"/>
            <a:ext cx="374936" cy="114239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0731" y="4178881"/>
            <a:ext cx="374936" cy="172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826477"/>
            <a:ext cx="7406640" cy="940134"/>
          </a:xfrm>
        </p:spPr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pour que / afin que </a:t>
            </a:r>
            <a:r>
              <a:rPr lang="cs-CZ" smtClean="0"/>
              <a:t>= aby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1766611"/>
            <a:ext cx="7404654" cy="4518816"/>
          </a:xfrm>
        </p:spPr>
        <p:txBody>
          <a:bodyPr>
            <a:normAutofit lnSpcReduction="10000"/>
          </a:bodyPr>
          <a:lstStyle/>
          <a:p>
            <a:r>
              <a:rPr lang="cs-CZ" smtClean="0">
                <a:solidFill>
                  <a:srgbClr val="0070C0"/>
                </a:solidFill>
              </a:rPr>
              <a:t>pour que </a:t>
            </a:r>
            <a:r>
              <a:rPr lang="cs-CZ" smtClean="0"/>
              <a:t>– la conjonction la plus courante</a:t>
            </a:r>
          </a:p>
          <a:p>
            <a:r>
              <a:rPr lang="cs-CZ" smtClean="0">
                <a:solidFill>
                  <a:srgbClr val="0070C0"/>
                </a:solidFill>
              </a:rPr>
              <a:t>afin que </a:t>
            </a:r>
            <a:r>
              <a:rPr lang="cs-CZ" smtClean="0"/>
              <a:t>– un peu plus soutenue</a:t>
            </a:r>
          </a:p>
          <a:p>
            <a:pPr marL="42204" indent="0">
              <a:buNone/>
            </a:pPr>
            <a:r>
              <a:rPr lang="cs-CZ" i="1"/>
              <a:t>Je vous ai donné son numéro de téléphone </a:t>
            </a:r>
            <a:r>
              <a:rPr lang="cs-CZ" i="1">
                <a:solidFill>
                  <a:srgbClr val="0070C0"/>
                </a:solidFill>
              </a:rPr>
              <a:t>pour que/afin que </a:t>
            </a:r>
            <a:r>
              <a:rPr lang="cs-CZ" i="1"/>
              <a:t>vous l´appeliez.</a:t>
            </a:r>
          </a:p>
          <a:p>
            <a:pPr marL="42204" indent="0">
              <a:buNone/>
            </a:pPr>
            <a:r>
              <a:rPr lang="cs-CZ" i="1"/>
              <a:t>Il m'a appelé </a:t>
            </a:r>
            <a:r>
              <a:rPr lang="cs-CZ" i="1">
                <a:solidFill>
                  <a:srgbClr val="0070C0"/>
                </a:solidFill>
              </a:rPr>
              <a:t>pour que/afin que </a:t>
            </a:r>
            <a:r>
              <a:rPr lang="cs-CZ" i="1"/>
              <a:t>je vienne le voir</a:t>
            </a:r>
            <a:r>
              <a:rPr lang="cs-CZ" i="1" smtClean="0"/>
              <a:t>.</a:t>
            </a:r>
          </a:p>
          <a:p>
            <a:pPr marL="42204" indent="0">
              <a:buNone/>
            </a:pPr>
            <a:endParaRPr lang="cs-CZ"/>
          </a:p>
          <a:p>
            <a:pPr marL="42204" indent="0">
              <a:buNone/>
            </a:pPr>
            <a:r>
              <a:rPr lang="cs-CZ" smtClean="0"/>
              <a:t>		</a:t>
            </a:r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pour / afin de </a:t>
            </a:r>
            <a:r>
              <a:rPr lang="cs-CZ" i="1" smtClean="0"/>
              <a:t>+ infinitif</a:t>
            </a:r>
          </a:p>
          <a:p>
            <a:pPr marL="42204" indent="0">
              <a:buNone/>
            </a:pPr>
            <a:endParaRPr lang="cs-CZ" i="1"/>
          </a:p>
          <a:p>
            <a:pPr marL="42204" indent="0">
              <a:buNone/>
            </a:pPr>
            <a:r>
              <a:rPr lang="cs-CZ" i="1"/>
              <a:t>J´ai noté son numéro de téléphone </a:t>
            </a:r>
            <a:r>
              <a:rPr lang="cs-CZ" i="1">
                <a:solidFill>
                  <a:schemeClr val="accent4">
                    <a:lumMod val="75000"/>
                  </a:schemeClr>
                </a:solidFill>
              </a:rPr>
              <a:t>pour/afin de </a:t>
            </a:r>
            <a:r>
              <a:rPr lang="cs-CZ" i="1"/>
              <a:t>pouvoir l´appeler dans l´apr</a:t>
            </a:r>
            <a:r>
              <a:rPr lang="fr-FR" i="1"/>
              <a:t>è</a:t>
            </a:r>
            <a:r>
              <a:rPr lang="cs-CZ" i="1"/>
              <a:t>s-midi.</a:t>
            </a:r>
          </a:p>
          <a:p>
            <a:pPr marL="42204" indent="0">
              <a:buNone/>
            </a:pPr>
            <a:r>
              <a:rPr lang="cs-CZ" i="1"/>
              <a:t>Il m´a appelé </a:t>
            </a:r>
            <a:r>
              <a:rPr lang="cs-CZ" i="1">
                <a:solidFill>
                  <a:schemeClr val="accent4">
                    <a:lumMod val="75000"/>
                  </a:schemeClr>
                </a:solidFill>
              </a:rPr>
              <a:t>pour/afin de </a:t>
            </a:r>
            <a:r>
              <a:rPr lang="cs-CZ" i="1"/>
              <a:t>m´inviter à dîner</a:t>
            </a:r>
            <a:r>
              <a:rPr lang="cs-CZ" i="1" smtClean="0"/>
              <a:t>.</a:t>
            </a:r>
          </a:p>
          <a:p>
            <a:pPr marL="42204" indent="0">
              <a:buNone/>
            </a:pPr>
            <a:r>
              <a:rPr lang="cs-CZ" i="1"/>
              <a:t>Je me suis déconnectée </a:t>
            </a:r>
            <a:r>
              <a:rPr lang="cs-CZ" i="1">
                <a:solidFill>
                  <a:schemeClr val="accent4">
                    <a:lumMod val="75000"/>
                  </a:schemeClr>
                </a:solidFill>
              </a:rPr>
              <a:t>pour</a:t>
            </a:r>
            <a:r>
              <a:rPr lang="cs-CZ" i="1"/>
              <a:t> </a:t>
            </a:r>
            <a:r>
              <a:rPr lang="cs-CZ" i="1" u="sng"/>
              <a:t>ne pas </a:t>
            </a:r>
            <a:r>
              <a:rPr lang="fr-FR" i="1"/>
              <a:t>ê</a:t>
            </a:r>
            <a:r>
              <a:rPr lang="cs-CZ" i="1"/>
              <a:t>tre dérangée.</a:t>
            </a:r>
          </a:p>
          <a:p>
            <a:pPr marL="42204" indent="0">
              <a:buNone/>
            </a:pPr>
            <a:endParaRPr lang="cs-CZ" i="1"/>
          </a:p>
          <a:p>
            <a:pPr marL="42204" indent="0">
              <a:buNone/>
            </a:pPr>
            <a:endParaRPr lang="cs-CZ"/>
          </a:p>
          <a:p>
            <a:pPr marL="42204" indent="0">
              <a:buNone/>
            </a:pPr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1020337" y="3802342"/>
            <a:ext cx="733806" cy="447353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62"/>
          </a:p>
        </p:txBody>
      </p:sp>
    </p:spTree>
    <p:extLst>
      <p:ext uri="{BB962C8B-B14F-4D97-AF65-F5344CB8AC3E}">
        <p14:creationId xmlns:p14="http://schemas.microsoft.com/office/powerpoint/2010/main" val="177788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54">
                <a:solidFill>
                  <a:srgbClr val="0070C0"/>
                </a:solidFill>
              </a:rPr>
              <a:t>de peur que / de crainte que </a:t>
            </a:r>
            <a:r>
              <a:rPr lang="cs-CZ" sz="2954"/>
              <a:t>= ze strachu, z obavy, že 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162908"/>
            <a:ext cx="7404654" cy="4101933"/>
          </a:xfrm>
        </p:spPr>
        <p:txBody>
          <a:bodyPr>
            <a:normAutofit lnSpcReduction="10000"/>
          </a:bodyPr>
          <a:lstStyle/>
          <a:p>
            <a:pPr marL="42204" indent="0">
              <a:buNone/>
            </a:pPr>
            <a:r>
              <a:rPr lang="cs-CZ" smtClean="0"/>
              <a:t>- le but indésirable</a:t>
            </a:r>
          </a:p>
          <a:p>
            <a:r>
              <a:rPr lang="cs-CZ" smtClean="0">
                <a:solidFill>
                  <a:srgbClr val="0070C0"/>
                </a:solidFill>
              </a:rPr>
              <a:t>de peur que </a:t>
            </a:r>
            <a:endParaRPr lang="cs-CZ" smtClean="0"/>
          </a:p>
          <a:p>
            <a:r>
              <a:rPr lang="cs-CZ" smtClean="0">
                <a:solidFill>
                  <a:srgbClr val="0070C0"/>
                </a:solidFill>
              </a:rPr>
              <a:t>de crainte que </a:t>
            </a:r>
            <a:endParaRPr lang="cs-CZ" smtClean="0"/>
          </a:p>
          <a:p>
            <a:pPr marL="42204" indent="0">
              <a:buNone/>
            </a:pPr>
            <a:r>
              <a:rPr lang="cs-CZ" i="1" smtClean="0"/>
              <a:t>Le </a:t>
            </a:r>
            <a:r>
              <a:rPr lang="cs-CZ" i="1"/>
              <a:t>chef ne vous confie pas beaucoup de responsabilité </a:t>
            </a:r>
            <a:r>
              <a:rPr lang="cs-CZ" i="1">
                <a:solidFill>
                  <a:srgbClr val="0070C0"/>
                </a:solidFill>
              </a:rPr>
              <a:t>de </a:t>
            </a:r>
            <a:r>
              <a:rPr lang="cs-CZ" i="1" smtClean="0">
                <a:solidFill>
                  <a:srgbClr val="0070C0"/>
                </a:solidFill>
              </a:rPr>
              <a:t>peur (crainte) </a:t>
            </a:r>
            <a:r>
              <a:rPr lang="cs-CZ" i="1">
                <a:solidFill>
                  <a:srgbClr val="0070C0"/>
                </a:solidFill>
              </a:rPr>
              <a:t>que </a:t>
            </a:r>
            <a:r>
              <a:rPr lang="cs-CZ" i="1"/>
              <a:t>vous fassiez des erreurs.</a:t>
            </a:r>
          </a:p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r>
              <a:rPr lang="cs-CZ"/>
              <a:t>	</a:t>
            </a:r>
            <a:r>
              <a:rPr lang="cs-CZ" smtClean="0"/>
              <a:t>	</a:t>
            </a:r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de peur de / de crainte de</a:t>
            </a:r>
            <a:r>
              <a:rPr lang="cs-CZ" smtClean="0">
                <a:solidFill>
                  <a:srgbClr val="0070C0"/>
                </a:solidFill>
              </a:rPr>
              <a:t> </a:t>
            </a:r>
            <a:r>
              <a:rPr lang="cs-CZ" smtClean="0"/>
              <a:t>+ </a:t>
            </a:r>
            <a:r>
              <a:rPr lang="cs-CZ" i="1" smtClean="0"/>
              <a:t>infinitif, nom</a:t>
            </a:r>
          </a:p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r>
              <a:rPr lang="cs-CZ" i="1" smtClean="0"/>
              <a:t>Elle a décroché le téléphone </a:t>
            </a:r>
            <a:r>
              <a:rPr lang="cs-CZ" i="1" smtClean="0">
                <a:solidFill>
                  <a:schemeClr val="accent4">
                    <a:lumMod val="75000"/>
                  </a:schemeClr>
                </a:solidFill>
              </a:rPr>
              <a:t>de peur (crainte) d´</a:t>
            </a:r>
            <a:r>
              <a:rPr lang="fr-FR" i="1" smtClean="0"/>
              <a:t>ê</a:t>
            </a:r>
            <a:r>
              <a:rPr lang="cs-CZ" i="1" smtClean="0"/>
              <a:t>tre dérangée.</a:t>
            </a:r>
          </a:p>
          <a:p>
            <a:pPr marL="42204" indent="0">
              <a:buNone/>
            </a:pPr>
            <a:r>
              <a:rPr lang="fr-FR" i="1"/>
              <a:t>Le PDG a accepté les revendications </a:t>
            </a:r>
            <a:r>
              <a:rPr lang="fr-FR" i="1">
                <a:solidFill>
                  <a:schemeClr val="accent4">
                    <a:lumMod val="75000"/>
                  </a:schemeClr>
                </a:solidFill>
              </a:rPr>
              <a:t>de peur (crainte) d'</a:t>
            </a:r>
            <a:r>
              <a:rPr lang="fr-FR" i="1"/>
              <a:t>une grève de ses employés.</a:t>
            </a:r>
            <a:endParaRPr lang="cs-CZ" i="1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983" y="4213874"/>
            <a:ext cx="754446" cy="50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13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54">
                <a:solidFill>
                  <a:schemeClr val="accent4">
                    <a:lumMod val="75000"/>
                  </a:schemeClr>
                </a:solidFill>
              </a:rPr>
              <a:t>de sorte que / de façon que / de mani</a:t>
            </a:r>
            <a:r>
              <a:rPr lang="fr-FR" sz="2954">
                <a:solidFill>
                  <a:schemeClr val="accent4">
                    <a:lumMod val="75000"/>
                  </a:schemeClr>
                </a:solidFill>
              </a:rPr>
              <a:t>è</a:t>
            </a:r>
            <a:r>
              <a:rPr lang="cs-CZ" sz="2954">
                <a:solidFill>
                  <a:schemeClr val="accent4">
                    <a:lumMod val="75000"/>
                  </a:schemeClr>
                </a:solidFill>
              </a:rPr>
              <a:t>re que </a:t>
            </a:r>
            <a:r>
              <a:rPr lang="cs-CZ" sz="2954"/>
              <a:t>= tak, aby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r>
              <a:rPr lang="cs-CZ" i="1" smtClean="0"/>
              <a:t>La banque a calculé les mensualités </a:t>
            </a:r>
            <a:r>
              <a:rPr lang="cs-CZ" i="1" smtClean="0">
                <a:solidFill>
                  <a:schemeClr val="accent4">
                    <a:lumMod val="75000"/>
                  </a:schemeClr>
                </a:solidFill>
              </a:rPr>
              <a:t>de sorte/façon/mani</a:t>
            </a:r>
            <a:r>
              <a:rPr lang="fr-FR" i="1" smtClean="0">
                <a:solidFill>
                  <a:schemeClr val="accent4">
                    <a:lumMod val="75000"/>
                  </a:schemeClr>
                </a:solidFill>
              </a:rPr>
              <a:t>è</a:t>
            </a:r>
            <a:r>
              <a:rPr lang="cs-CZ" i="1" smtClean="0">
                <a:solidFill>
                  <a:schemeClr val="accent4">
                    <a:lumMod val="75000"/>
                  </a:schemeClr>
                </a:solidFill>
              </a:rPr>
              <a:t>re que </a:t>
            </a:r>
            <a:r>
              <a:rPr lang="cs-CZ" i="1" smtClean="0"/>
              <a:t>le crédit soit remboursé en bref délai.</a:t>
            </a:r>
          </a:p>
          <a:p>
            <a:pPr marL="42204" indent="0">
              <a:buNone/>
            </a:pPr>
            <a:endParaRPr lang="cs-CZ"/>
          </a:p>
          <a:p>
            <a:pPr marL="42204" indent="0">
              <a:buNone/>
            </a:pPr>
            <a:r>
              <a:rPr lang="fr-FR" smtClean="0"/>
              <a:t>		</a:t>
            </a:r>
            <a:r>
              <a:rPr lang="fr-FR" smtClean="0">
                <a:solidFill>
                  <a:schemeClr val="accent4">
                    <a:lumMod val="75000"/>
                  </a:schemeClr>
                </a:solidFill>
              </a:rPr>
              <a:t>en sorte de </a:t>
            </a:r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/ de façon </a:t>
            </a:r>
            <a:r>
              <a:rPr lang="fr-FR" smtClean="0">
                <a:solidFill>
                  <a:schemeClr val="accent4">
                    <a:lumMod val="75000"/>
                  </a:schemeClr>
                </a:solidFill>
              </a:rPr>
              <a:t>à</a:t>
            </a:r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 / de mani</a:t>
            </a:r>
            <a:r>
              <a:rPr lang="fr-FR" smtClean="0">
                <a:solidFill>
                  <a:schemeClr val="accent4">
                    <a:lumMod val="75000"/>
                  </a:schemeClr>
                </a:solidFill>
              </a:rPr>
              <a:t>è</a:t>
            </a:r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re </a:t>
            </a:r>
            <a:r>
              <a:rPr lang="fr-FR" smtClean="0">
                <a:solidFill>
                  <a:schemeClr val="accent4">
                    <a:lumMod val="75000"/>
                  </a:schemeClr>
                </a:solidFill>
              </a:rPr>
              <a:t>à</a:t>
            </a:r>
            <a:r>
              <a:rPr lang="cs-CZ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mtClean="0"/>
              <a:t>+ infinitif</a:t>
            </a:r>
          </a:p>
          <a:p>
            <a:pPr marL="42204" indent="0">
              <a:buNone/>
            </a:pPr>
            <a:endParaRPr lang="fr-FR" smtClean="0"/>
          </a:p>
          <a:p>
            <a:pPr marL="42204" indent="0">
              <a:buNone/>
            </a:pPr>
            <a:r>
              <a:rPr lang="fr-FR" i="1"/>
              <a:t>Je veux commencer tout de suite </a:t>
            </a:r>
            <a:r>
              <a:rPr lang="fr-FR" i="1">
                <a:solidFill>
                  <a:schemeClr val="accent4">
                    <a:lumMod val="75000"/>
                  </a:schemeClr>
                </a:solidFill>
              </a:rPr>
              <a:t>de manière à </a:t>
            </a:r>
            <a:r>
              <a:rPr lang="fr-FR" i="1"/>
              <a:t>finir </a:t>
            </a:r>
            <a:r>
              <a:rPr lang="fr-FR" i="1" smtClean="0"/>
              <a:t>tôt</a:t>
            </a:r>
            <a:r>
              <a:rPr lang="cs-CZ" i="1" smtClean="0"/>
              <a:t>.</a:t>
            </a:r>
            <a:endParaRPr lang="cs-CZ" i="1"/>
          </a:p>
          <a:p>
            <a:pPr marL="42204" indent="0">
              <a:buNone/>
            </a:pP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820" y="3470222"/>
            <a:ext cx="754446" cy="50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0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323">
                <a:solidFill>
                  <a:schemeClr val="accent4">
                    <a:lumMod val="75000"/>
                  </a:schemeClr>
                </a:solidFill>
              </a:rPr>
              <a:t>dans le but de / dans l´intention de /en vue de</a:t>
            </a:r>
            <a:br>
              <a:rPr lang="cs-CZ" sz="3323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sz="3323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3323"/>
              <a:t>= za účelem, aby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162908"/>
            <a:ext cx="7404654" cy="3937238"/>
          </a:xfrm>
        </p:spPr>
        <p:txBody>
          <a:bodyPr>
            <a:normAutofit/>
          </a:bodyPr>
          <a:lstStyle/>
          <a:p>
            <a:endParaRPr lang="cs-CZ" smtClean="0"/>
          </a:p>
          <a:p>
            <a:r>
              <a:rPr lang="cs-CZ" smtClean="0"/>
              <a:t>dans le but de, dans l´intention de 	</a:t>
            </a:r>
            <a:r>
              <a:rPr lang="cs-CZ" i="1" smtClean="0"/>
              <a:t>+ infinitif</a:t>
            </a:r>
          </a:p>
          <a:p>
            <a:r>
              <a:rPr lang="cs-CZ" smtClean="0"/>
              <a:t>en vue de 					</a:t>
            </a:r>
            <a:r>
              <a:rPr lang="cs-CZ" i="1" smtClean="0"/>
              <a:t>+ infinitif, + nom</a:t>
            </a:r>
          </a:p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2204" indent="0">
              <a:buNone/>
            </a:pPr>
            <a:r>
              <a:rPr lang="cs-CZ" i="1"/>
              <a:t>Notre association a été créée </a:t>
            </a:r>
            <a:r>
              <a:rPr lang="cs-CZ" i="1">
                <a:solidFill>
                  <a:schemeClr val="accent4">
                    <a:lumMod val="75000"/>
                  </a:schemeClr>
                </a:solidFill>
              </a:rPr>
              <a:t>dans le but de </a:t>
            </a:r>
            <a:r>
              <a:rPr lang="cs-CZ" i="1" smtClean="0">
                <a:solidFill>
                  <a:schemeClr val="accent4">
                    <a:lumMod val="75000"/>
                  </a:schemeClr>
                </a:solidFill>
              </a:rPr>
              <a:t>/ en vue de </a:t>
            </a:r>
            <a:r>
              <a:rPr lang="cs-CZ" i="1" smtClean="0"/>
              <a:t>venir </a:t>
            </a:r>
            <a:r>
              <a:rPr lang="cs-CZ" i="1"/>
              <a:t>en aide aux démunis de la région.</a:t>
            </a:r>
          </a:p>
          <a:p>
            <a:pPr marL="42204" indent="0">
              <a:buNone/>
            </a:pPr>
            <a:r>
              <a:rPr lang="cs-CZ" i="1" smtClean="0"/>
              <a:t>Il suit cette formation </a:t>
            </a:r>
            <a:r>
              <a:rPr lang="cs-CZ" i="1" smtClean="0">
                <a:solidFill>
                  <a:schemeClr val="accent4">
                    <a:lumMod val="75000"/>
                  </a:schemeClr>
                </a:solidFill>
              </a:rPr>
              <a:t>dans l´intention de / en vue de </a:t>
            </a:r>
            <a:r>
              <a:rPr lang="cs-CZ" i="1" smtClean="0"/>
              <a:t>décrocher un meilleur emploi.</a:t>
            </a:r>
          </a:p>
          <a:p>
            <a:pPr marL="42204" indent="0">
              <a:buNone/>
            </a:pPr>
            <a:r>
              <a:rPr lang="fr-FR" i="1"/>
              <a:t>J'ai accepté ce nouvel emploi </a:t>
            </a:r>
            <a:r>
              <a:rPr lang="fr-FR" i="1">
                <a:solidFill>
                  <a:schemeClr val="accent4">
                    <a:lumMod val="75000"/>
                  </a:schemeClr>
                </a:solidFill>
              </a:rPr>
              <a:t>en vue d'</a:t>
            </a:r>
            <a:r>
              <a:rPr lang="fr-FR" i="1"/>
              <a:t>une augmentation de salaire. </a:t>
            </a:r>
            <a:r>
              <a:rPr lang="cs-CZ" i="1" smtClean="0"/>
              <a:t> 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425330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312235"/>
            <a:ext cx="7406640" cy="589728"/>
          </a:xfrm>
        </p:spPr>
        <p:txBody>
          <a:bodyPr>
            <a:normAutofit fontScale="90000"/>
          </a:bodyPr>
          <a:lstStyle/>
          <a:p>
            <a:r>
              <a:rPr lang="cs-CZ"/>
              <a:t>V</a:t>
            </a:r>
            <a:r>
              <a:rPr lang="cs-CZ" smtClean="0"/>
              <a:t>erbes 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901963"/>
            <a:ext cx="7404654" cy="5301118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chercher </a:t>
            </a:r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à </a:t>
            </a:r>
            <a:r>
              <a:rPr lang="cs-CZ" smtClean="0">
                <a:solidFill>
                  <a:schemeClr val="accent1">
                    <a:lumMod val="50000"/>
                  </a:schemeClr>
                </a:solidFill>
              </a:rPr>
              <a:t>(snažit se)</a:t>
            </a:r>
            <a:r>
              <a:rPr lang="fr-FR">
                <a:solidFill>
                  <a:srgbClr val="0070C0"/>
                </a:solidFill>
              </a:rPr>
              <a:t>	</a:t>
            </a:r>
            <a:r>
              <a:rPr lang="fr-FR"/>
              <a:t>	</a:t>
            </a:r>
            <a:endParaRPr lang="cs-CZ"/>
          </a:p>
          <a:p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tâ</a:t>
            </a:r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cher de </a:t>
            </a:r>
            <a:r>
              <a:rPr lang="cs-CZ" smtClean="0">
                <a:solidFill>
                  <a:schemeClr val="accent1">
                    <a:lumMod val="50000"/>
                  </a:schemeClr>
                </a:solidFill>
              </a:rPr>
              <a:t>(snažit se)</a:t>
            </a:r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cs-CZ"/>
              <a:t>		</a:t>
            </a:r>
          </a:p>
          <a:p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se proposer de </a:t>
            </a:r>
            <a:r>
              <a:rPr lang="cs-CZ" smtClean="0">
                <a:solidFill>
                  <a:schemeClr val="accent1">
                    <a:lumMod val="50000"/>
                  </a:schemeClr>
                </a:solidFill>
              </a:rPr>
              <a:t>(nabídnout se)</a:t>
            </a:r>
            <a:r>
              <a:rPr lang="cs-CZ"/>
              <a:t>				</a:t>
            </a:r>
            <a:r>
              <a:rPr lang="cs-CZ" i="1"/>
              <a:t>+ infinitif</a:t>
            </a:r>
          </a:p>
          <a:p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essayer de </a:t>
            </a:r>
            <a:r>
              <a:rPr lang="cs-CZ" smtClean="0">
                <a:solidFill>
                  <a:schemeClr val="accent1">
                    <a:lumMod val="50000"/>
                  </a:schemeClr>
                </a:solidFill>
              </a:rPr>
              <a:t>(zkusit)</a:t>
            </a:r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		</a:t>
            </a:r>
          </a:p>
          <a:p>
            <a:r>
              <a:rPr lang="cs-CZ">
                <a:solidFill>
                  <a:schemeClr val="accent1">
                    <a:lumMod val="50000"/>
                  </a:schemeClr>
                </a:solidFill>
              </a:rPr>
              <a:t>envisager de </a:t>
            </a:r>
            <a:r>
              <a:rPr lang="cs-CZ" smtClean="0">
                <a:solidFill>
                  <a:schemeClr val="accent1">
                    <a:lumMod val="50000"/>
                  </a:schemeClr>
                </a:solidFill>
              </a:rPr>
              <a:t>(plánovat, chtít, mít v úmyslu)</a:t>
            </a:r>
          </a:p>
          <a:p>
            <a:endParaRPr lang="cs-CZ">
              <a:solidFill>
                <a:schemeClr val="accent1">
                  <a:lumMod val="50000"/>
                </a:schemeClr>
              </a:solidFill>
            </a:endParaRPr>
          </a:p>
          <a:p>
            <a:pPr marL="42204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2204" indent="0">
              <a:buNone/>
            </a:pPr>
            <a:r>
              <a:rPr lang="cs-CZ" i="1"/>
              <a:t>Nous </a:t>
            </a:r>
            <a:r>
              <a:rPr lang="cs-CZ" i="1">
                <a:solidFill>
                  <a:schemeClr val="accent1">
                    <a:lumMod val="50000"/>
                  </a:schemeClr>
                </a:solidFill>
              </a:rPr>
              <a:t>envisageons d´</a:t>
            </a:r>
            <a:r>
              <a:rPr lang="cs-CZ" i="1"/>
              <a:t>augmenter nos effectifs de 15 % d´ici la fin d´octobre.</a:t>
            </a:r>
          </a:p>
          <a:p>
            <a:pPr marL="42204" indent="0">
              <a:buNone/>
            </a:pPr>
            <a:r>
              <a:rPr lang="cs-CZ" i="1"/>
              <a:t>Il </a:t>
            </a:r>
            <a:r>
              <a:rPr lang="cs-CZ" i="1">
                <a:solidFill>
                  <a:schemeClr val="accent1">
                    <a:lumMod val="50000"/>
                  </a:schemeClr>
                </a:solidFill>
              </a:rPr>
              <a:t>essaie</a:t>
            </a:r>
            <a:r>
              <a:rPr lang="cs-CZ" i="1"/>
              <a:t> toujours </a:t>
            </a:r>
            <a:r>
              <a:rPr lang="cs-CZ" i="1">
                <a:solidFill>
                  <a:schemeClr val="accent1">
                    <a:lumMod val="50000"/>
                  </a:schemeClr>
                </a:solidFill>
              </a:rPr>
              <a:t>de</a:t>
            </a:r>
            <a:r>
              <a:rPr lang="cs-CZ" i="1"/>
              <a:t> surmonter tous les obstacles.</a:t>
            </a:r>
          </a:p>
          <a:p>
            <a:pPr marL="42204" indent="0">
              <a:buNone/>
            </a:pPr>
            <a:r>
              <a:rPr lang="cs-CZ" i="1"/>
              <a:t>Ils </a:t>
            </a:r>
            <a:r>
              <a:rPr lang="cs-CZ" i="1">
                <a:solidFill>
                  <a:schemeClr val="accent1">
                    <a:lumMod val="50000"/>
                  </a:schemeClr>
                </a:solidFill>
              </a:rPr>
              <a:t>se sont proposés d´</a:t>
            </a:r>
            <a:r>
              <a:rPr lang="cs-CZ" i="1"/>
              <a:t>aider le nouveau coll</a:t>
            </a:r>
            <a:r>
              <a:rPr lang="fr-FR" i="1"/>
              <a:t>ègue.</a:t>
            </a:r>
            <a:endParaRPr lang="cs-CZ" i="1"/>
          </a:p>
          <a:p>
            <a:pPr marL="42204" indent="0">
              <a:buNone/>
            </a:pPr>
            <a:r>
              <a:rPr lang="fr-FR" i="1">
                <a:solidFill>
                  <a:schemeClr val="accent1">
                    <a:lumMod val="50000"/>
                  </a:schemeClr>
                </a:solidFill>
              </a:rPr>
              <a:t>Tâ</a:t>
            </a:r>
            <a:r>
              <a:rPr lang="cs-CZ" i="1">
                <a:solidFill>
                  <a:schemeClr val="accent1">
                    <a:lumMod val="50000"/>
                  </a:schemeClr>
                </a:solidFill>
              </a:rPr>
              <a:t>chez d´</a:t>
            </a:r>
            <a:r>
              <a:rPr lang="cs-CZ" i="1"/>
              <a:t>obtenir son accord.</a:t>
            </a:r>
          </a:p>
          <a:p>
            <a:pPr marL="42204" indent="0">
              <a:buNone/>
            </a:pPr>
            <a:r>
              <a:rPr lang="cs-CZ" i="1"/>
              <a:t>Je vais </a:t>
            </a:r>
            <a:r>
              <a:rPr lang="cs-CZ" i="1">
                <a:solidFill>
                  <a:schemeClr val="accent1">
                    <a:lumMod val="50000"/>
                  </a:schemeClr>
                </a:solidFill>
              </a:rPr>
              <a:t>chercher </a:t>
            </a:r>
            <a:r>
              <a:rPr lang="fr-FR" i="1">
                <a:solidFill>
                  <a:schemeClr val="accent1">
                    <a:lumMod val="50000"/>
                  </a:schemeClr>
                </a:solidFill>
              </a:rPr>
              <a:t>à</a:t>
            </a:r>
            <a:r>
              <a:rPr lang="cs-CZ" i="1"/>
              <a:t> améliorer ma vie.</a:t>
            </a:r>
          </a:p>
          <a:p>
            <a:pPr marL="42204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38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52</TotalTime>
  <Words>167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Corbel</vt:lpstr>
      <vt:lpstr>Základ</vt:lpstr>
      <vt:lpstr>L´expression du but</vt:lpstr>
      <vt:lpstr>Prezentace aplikace PowerPoint</vt:lpstr>
      <vt:lpstr>pour que / afin que = aby</vt:lpstr>
      <vt:lpstr>de peur que / de crainte que = ze strachu, z obavy, že by</vt:lpstr>
      <vt:lpstr>de sorte que / de façon que / de manière que = tak, aby</vt:lpstr>
      <vt:lpstr>dans le but de / dans l´intention de /en vue de  = za účelem, aby</vt:lpstr>
      <vt:lpstr>Verbes 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Vyjádření účelu</dc:title>
  <dc:creator>Červenková Marie</dc:creator>
  <cp:lastModifiedBy>Červenková Marie</cp:lastModifiedBy>
  <cp:revision>9</cp:revision>
  <dcterms:created xsi:type="dcterms:W3CDTF">2016-07-21T12:45:46Z</dcterms:created>
  <dcterms:modified xsi:type="dcterms:W3CDTF">2016-12-16T11:11:11Z</dcterms:modified>
</cp:coreProperties>
</file>