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67" autoAdjust="0"/>
    <p:restoredTop sz="96270" autoAdjust="0"/>
  </p:normalViewPr>
  <p:slideViewPr>
    <p:cSldViewPr snapToGrid="0">
      <p:cViewPr varScale="1">
        <p:scale>
          <a:sx n="113" d="100"/>
          <a:sy n="113" d="100"/>
        </p:scale>
        <p:origin x="1002" y="96"/>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6"/>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dirty="0"/>
              <a:t>Kliknutím vložíte text</a:t>
            </a:r>
          </a:p>
        </p:txBody>
      </p:sp>
      <p:pic>
        <p:nvPicPr>
          <p:cNvPr id="16" name="Grafický objekt 5">
            <a:extLst>
              <a:ext uri="{FF2B5EF4-FFF2-40B4-BE49-F238E27FC236}">
                <a16:creationId xmlns:a16="http://schemas.microsoft.com/office/drawing/2014/main" id="{49B4A6AC-BDF3-7A4E-AE8F-30770662C6E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Grafický objekt 5">
            <a:extLst>
              <a:ext uri="{FF2B5EF4-FFF2-40B4-BE49-F238E27FC236}">
                <a16:creationId xmlns:a16="http://schemas.microsoft.com/office/drawing/2014/main" id="{55F562C7-770A-4DC7-96BB-3CD0DDDE67F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endParaRPr lang="cs-CZ" dirty="0"/>
          </a:p>
        </p:txBody>
      </p:sp>
      <p:pic>
        <p:nvPicPr>
          <p:cNvPr id="13" name="Grafický objekt 5">
            <a:extLst>
              <a:ext uri="{FF2B5EF4-FFF2-40B4-BE49-F238E27FC236}">
                <a16:creationId xmlns:a16="http://schemas.microsoft.com/office/drawing/2014/main" id="{FDEB639D-3D5C-464C-BDE5-B74095023D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6"/>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4FA66768-9589-2949-93B3-46B2497AD2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4BC8F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endParaRPr lang="cs-CZ" dirty="0"/>
          </a:p>
        </p:txBody>
      </p:sp>
      <p:pic>
        <p:nvPicPr>
          <p:cNvPr id="9" name="Grafický objekt 5">
            <a:extLst>
              <a:ext uri="{FF2B5EF4-FFF2-40B4-BE49-F238E27FC236}">
                <a16:creationId xmlns:a16="http://schemas.microsoft.com/office/drawing/2014/main" id="{1AAA1A5A-C954-FE43-B28E-CF7321376A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5"/>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4BC8F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9" name="Grafický objekt 5">
            <a:extLst>
              <a:ext uri="{FF2B5EF4-FFF2-40B4-BE49-F238E27FC236}">
                <a16:creationId xmlns:a16="http://schemas.microsoft.com/office/drawing/2014/main" id="{38E54EF0-AC4F-BE42-B3C9-EBE082A37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1"/>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ARTS slide">
    <p:bg>
      <p:bgPr>
        <a:solidFill>
          <a:srgbClr val="4BC8FF"/>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id="{99DDF373-DAF6-45FC-9BE7-AC33B6CEFD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505600" y="2012703"/>
            <a:ext cx="4132799" cy="283259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DD44EFF6-9EB3-1644-9EA5-40F4E97B9A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2BC1F0D1-206B-6840-865D-185BADC088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Grafický objekt 5">
            <a:extLst>
              <a:ext uri="{FF2B5EF4-FFF2-40B4-BE49-F238E27FC236}">
                <a16:creationId xmlns:a16="http://schemas.microsoft.com/office/drawing/2014/main" id="{57F28D9A-DF4F-8D46-9103-0EFCBEFC949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Grafický objekt 5">
            <a:extLst>
              <a:ext uri="{FF2B5EF4-FFF2-40B4-BE49-F238E27FC236}">
                <a16:creationId xmlns:a16="http://schemas.microsoft.com/office/drawing/2014/main" id="{4C227044-85A0-3E4C-8894-875974A355C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8BD7D05A-E512-5B4A-B9FD-01C29F6A935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22" name="Grafický objekt 5">
            <a:extLst>
              <a:ext uri="{FF2B5EF4-FFF2-40B4-BE49-F238E27FC236}">
                <a16:creationId xmlns:a16="http://schemas.microsoft.com/office/drawing/2014/main" id="{7295B6F1-702C-D047-89CD-70E5DBEF2F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9" name="Grafický objekt 5">
            <a:extLst>
              <a:ext uri="{FF2B5EF4-FFF2-40B4-BE49-F238E27FC236}">
                <a16:creationId xmlns:a16="http://schemas.microsoft.com/office/drawing/2014/main" id="{4BED687E-1DDB-9645-8FAB-A30FACA2C2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9" name="Grafický objekt 5">
            <a:extLst>
              <a:ext uri="{FF2B5EF4-FFF2-40B4-BE49-F238E27FC236}">
                <a16:creationId xmlns:a16="http://schemas.microsoft.com/office/drawing/2014/main" id="{49F71D72-50A6-3A4A-9D44-33479454A6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A6C805-D43D-9246-8F45-F7D14F2D25C7}"/>
              </a:ext>
            </a:extLst>
          </p:cNvPr>
          <p:cNvSpPr>
            <a:spLocks noGrp="1"/>
          </p:cNvSpPr>
          <p:nvPr>
            <p:ph type="title"/>
          </p:nvPr>
        </p:nvSpPr>
        <p:spPr/>
        <p:txBody>
          <a:bodyPr/>
          <a:lstStyle/>
          <a:p>
            <a:pPr algn="ctr"/>
            <a:r>
              <a:rPr lang="cs-CZ" dirty="0"/>
              <a:t>Czech New </a:t>
            </a:r>
            <a:r>
              <a:rPr lang="cs-CZ" dirty="0" err="1"/>
              <a:t>Wave</a:t>
            </a:r>
            <a:br>
              <a:rPr lang="cs-CZ" dirty="0"/>
            </a:br>
            <a:r>
              <a:rPr lang="cs-CZ" dirty="0"/>
              <a:t>CZS36</a:t>
            </a:r>
          </a:p>
        </p:txBody>
      </p:sp>
      <p:sp>
        <p:nvSpPr>
          <p:cNvPr id="3" name="Podnadpis 2">
            <a:extLst>
              <a:ext uri="{FF2B5EF4-FFF2-40B4-BE49-F238E27FC236}">
                <a16:creationId xmlns:a16="http://schemas.microsoft.com/office/drawing/2014/main" id="{E41AC406-9E40-DE47-946B-D00D18C67F55}"/>
              </a:ext>
            </a:extLst>
          </p:cNvPr>
          <p:cNvSpPr>
            <a:spLocks noGrp="1"/>
          </p:cNvSpPr>
          <p:nvPr>
            <p:ph type="subTitle" idx="1"/>
          </p:nvPr>
        </p:nvSpPr>
        <p:spPr/>
        <p:txBody>
          <a:bodyPr/>
          <a:lstStyle/>
          <a:p>
            <a:pPr algn="ctr"/>
            <a:r>
              <a:rPr lang="cs-CZ" b="1" dirty="0"/>
              <a:t>Dr. Šárka </a:t>
            </a:r>
            <a:r>
              <a:rPr lang="cs-CZ" b="1" dirty="0" err="1"/>
              <a:t>Gmiterková</a:t>
            </a:r>
            <a:endParaRPr lang="cs-CZ" b="1" dirty="0"/>
          </a:p>
          <a:p>
            <a:pPr algn="ctr"/>
            <a:r>
              <a:rPr lang="cs-CZ" b="1" dirty="0" err="1"/>
              <a:t>Fall</a:t>
            </a:r>
            <a:r>
              <a:rPr lang="cs-CZ" b="1" dirty="0"/>
              <a:t> 2022</a:t>
            </a:r>
          </a:p>
          <a:p>
            <a:pPr algn="ctr"/>
            <a:r>
              <a:rPr lang="cs-CZ" b="1" dirty="0"/>
              <a:t>15. 11. 2022</a:t>
            </a:r>
          </a:p>
          <a:p>
            <a:endParaRPr lang="cs-CZ" dirty="0"/>
          </a:p>
          <a:p>
            <a:endParaRPr lang="cs-CZ" dirty="0"/>
          </a:p>
        </p:txBody>
      </p:sp>
    </p:spTree>
    <p:extLst>
      <p:ext uri="{BB962C8B-B14F-4D97-AF65-F5344CB8AC3E}">
        <p14:creationId xmlns:p14="http://schemas.microsoft.com/office/powerpoint/2010/main" val="1158939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506293-1DDC-FA42-A5A2-21B0822201E9}"/>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930AD9E-A078-5547-97D6-4DEC1169C41E}"/>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19688883-B8DA-554E-BDC4-69EE14B6A04B}"/>
              </a:ext>
            </a:extLst>
          </p:cNvPr>
          <p:cNvSpPr>
            <a:spLocks noGrp="1"/>
          </p:cNvSpPr>
          <p:nvPr>
            <p:ph type="title"/>
          </p:nvPr>
        </p:nvSpPr>
        <p:spPr>
          <a:xfrm>
            <a:off x="540000" y="434993"/>
            <a:ext cx="8064900" cy="451576"/>
          </a:xfrm>
        </p:spPr>
        <p:txBody>
          <a:bodyPr/>
          <a:lstStyle/>
          <a:p>
            <a:r>
              <a:rPr lang="cs-CZ" sz="2800" dirty="0"/>
              <a:t>1962–1965: </a:t>
            </a:r>
            <a:r>
              <a:rPr lang="cs-CZ" sz="2800" dirty="0" err="1"/>
              <a:t>the</a:t>
            </a:r>
            <a:r>
              <a:rPr lang="cs-CZ" sz="2800" dirty="0"/>
              <a:t> </a:t>
            </a:r>
            <a:r>
              <a:rPr lang="cs-CZ" sz="2800" dirty="0" err="1"/>
              <a:t>years</a:t>
            </a:r>
            <a:r>
              <a:rPr lang="cs-CZ" sz="2800" dirty="0"/>
              <a:t> </a:t>
            </a:r>
            <a:r>
              <a:rPr lang="cs-CZ" sz="2800" dirty="0" err="1"/>
              <a:t>of</a:t>
            </a:r>
            <a:r>
              <a:rPr lang="cs-CZ" sz="2800" dirty="0"/>
              <a:t> </a:t>
            </a:r>
            <a:r>
              <a:rPr lang="cs-CZ" sz="2800" dirty="0" err="1"/>
              <a:t>carefull</a:t>
            </a:r>
            <a:r>
              <a:rPr lang="cs-CZ" sz="2800" dirty="0"/>
              <a:t> </a:t>
            </a:r>
            <a:r>
              <a:rPr lang="cs-CZ" sz="2800" dirty="0" err="1"/>
              <a:t>liberalization</a:t>
            </a:r>
            <a:r>
              <a:rPr lang="cs-CZ" sz="2800" dirty="0"/>
              <a:t> </a:t>
            </a:r>
          </a:p>
        </p:txBody>
      </p:sp>
      <p:sp>
        <p:nvSpPr>
          <p:cNvPr id="5" name="Zástupný obsah 4">
            <a:extLst>
              <a:ext uri="{FF2B5EF4-FFF2-40B4-BE49-F238E27FC236}">
                <a16:creationId xmlns:a16="http://schemas.microsoft.com/office/drawing/2014/main" id="{AE9D979F-24C6-3A44-93DC-BB38192A1CE5}"/>
              </a:ext>
            </a:extLst>
          </p:cNvPr>
          <p:cNvSpPr>
            <a:spLocks noGrp="1"/>
          </p:cNvSpPr>
          <p:nvPr>
            <p:ph idx="1"/>
          </p:nvPr>
        </p:nvSpPr>
        <p:spPr>
          <a:xfrm>
            <a:off x="191747" y="1015108"/>
            <a:ext cx="8667245" cy="4780050"/>
          </a:xfrm>
        </p:spPr>
        <p:txBody>
          <a:bodyPr/>
          <a:lstStyle/>
          <a:p>
            <a:r>
              <a:rPr lang="cs-CZ" dirty="0" err="1"/>
              <a:t>Revised</a:t>
            </a:r>
            <a:r>
              <a:rPr lang="cs-CZ" dirty="0"/>
              <a:t> </a:t>
            </a:r>
            <a:r>
              <a:rPr lang="cs-CZ" dirty="0" err="1"/>
              <a:t>cultural</a:t>
            </a:r>
            <a:r>
              <a:rPr lang="cs-CZ" dirty="0"/>
              <a:t> </a:t>
            </a:r>
            <a:r>
              <a:rPr lang="cs-CZ" dirty="0" err="1"/>
              <a:t>politics</a:t>
            </a:r>
            <a:r>
              <a:rPr lang="cs-CZ" dirty="0"/>
              <a:t>: </a:t>
            </a:r>
            <a:r>
              <a:rPr lang="cs-CZ" dirty="0" err="1"/>
              <a:t>previously</a:t>
            </a:r>
            <a:r>
              <a:rPr lang="cs-CZ" dirty="0"/>
              <a:t> </a:t>
            </a:r>
            <a:r>
              <a:rPr lang="cs-CZ" dirty="0" err="1"/>
              <a:t>banned</a:t>
            </a:r>
            <a:r>
              <a:rPr lang="cs-CZ" dirty="0"/>
              <a:t> </a:t>
            </a:r>
            <a:r>
              <a:rPr lang="cs-CZ" dirty="0" err="1"/>
              <a:t>artists</a:t>
            </a:r>
            <a:r>
              <a:rPr lang="cs-CZ" dirty="0"/>
              <a:t> </a:t>
            </a:r>
            <a:r>
              <a:rPr lang="cs-CZ" dirty="0" err="1"/>
              <a:t>were</a:t>
            </a:r>
            <a:r>
              <a:rPr lang="cs-CZ" dirty="0"/>
              <a:t> </a:t>
            </a:r>
            <a:r>
              <a:rPr lang="cs-CZ" dirty="0" err="1"/>
              <a:t>returning</a:t>
            </a:r>
            <a:r>
              <a:rPr lang="cs-CZ" dirty="0"/>
              <a:t> to </a:t>
            </a:r>
            <a:r>
              <a:rPr lang="cs-CZ" dirty="0" err="1"/>
              <a:t>the</a:t>
            </a:r>
            <a:r>
              <a:rPr lang="cs-CZ" dirty="0"/>
              <a:t> public </a:t>
            </a:r>
            <a:r>
              <a:rPr lang="cs-CZ" dirty="0" err="1"/>
              <a:t>sphere</a:t>
            </a:r>
            <a:r>
              <a:rPr lang="cs-CZ" dirty="0"/>
              <a:t>, </a:t>
            </a:r>
            <a:r>
              <a:rPr lang="cs-CZ" dirty="0" err="1"/>
              <a:t>new</a:t>
            </a:r>
            <a:r>
              <a:rPr lang="cs-CZ" dirty="0"/>
              <a:t> </a:t>
            </a:r>
            <a:r>
              <a:rPr lang="cs-CZ" dirty="0" err="1"/>
              <a:t>generation</a:t>
            </a:r>
            <a:r>
              <a:rPr lang="cs-CZ" dirty="0"/>
              <a:t> </a:t>
            </a:r>
            <a:r>
              <a:rPr lang="cs-CZ" dirty="0" err="1"/>
              <a:t>of</a:t>
            </a:r>
            <a:r>
              <a:rPr lang="cs-CZ" dirty="0"/>
              <a:t> </a:t>
            </a:r>
            <a:r>
              <a:rPr lang="cs-CZ" dirty="0" err="1"/>
              <a:t>young</a:t>
            </a:r>
            <a:r>
              <a:rPr lang="cs-CZ" dirty="0"/>
              <a:t> </a:t>
            </a:r>
            <a:r>
              <a:rPr lang="cs-CZ" dirty="0" err="1"/>
              <a:t>artists</a:t>
            </a:r>
            <a:r>
              <a:rPr lang="cs-CZ" dirty="0"/>
              <a:t>; </a:t>
            </a:r>
            <a:r>
              <a:rPr lang="cs-CZ" dirty="0" err="1"/>
              <a:t>first</a:t>
            </a:r>
            <a:r>
              <a:rPr lang="cs-CZ" dirty="0"/>
              <a:t> </a:t>
            </a:r>
            <a:r>
              <a:rPr lang="cs-CZ" dirty="0" err="1"/>
              <a:t>testimonies</a:t>
            </a:r>
            <a:r>
              <a:rPr lang="cs-CZ" dirty="0"/>
              <a:t> </a:t>
            </a:r>
            <a:r>
              <a:rPr lang="cs-CZ" dirty="0" err="1"/>
              <a:t>of</a:t>
            </a:r>
            <a:r>
              <a:rPr lang="cs-CZ" dirty="0"/>
              <a:t> </a:t>
            </a:r>
            <a:r>
              <a:rPr lang="cs-CZ" dirty="0" err="1"/>
              <a:t>self-censorship</a:t>
            </a:r>
            <a:r>
              <a:rPr lang="cs-CZ" dirty="0"/>
              <a:t> </a:t>
            </a:r>
            <a:r>
              <a:rPr lang="cs-CZ" dirty="0" err="1"/>
              <a:t>appear</a:t>
            </a:r>
            <a:r>
              <a:rPr lang="cs-CZ" dirty="0"/>
              <a:t> in media </a:t>
            </a:r>
          </a:p>
          <a:p>
            <a:r>
              <a:rPr lang="cs-CZ" dirty="0"/>
              <a:t>FSB </a:t>
            </a:r>
            <a:r>
              <a:rPr lang="cs-CZ" dirty="0" err="1"/>
              <a:t>starts</a:t>
            </a:r>
            <a:r>
              <a:rPr lang="cs-CZ" dirty="0"/>
              <a:t> to </a:t>
            </a:r>
            <a:r>
              <a:rPr lang="cs-CZ" dirty="0" err="1"/>
              <a:t>strategically</a:t>
            </a:r>
            <a:r>
              <a:rPr lang="cs-CZ" dirty="0"/>
              <a:t> orient </a:t>
            </a:r>
            <a:r>
              <a:rPr lang="cs-CZ" dirty="0" err="1"/>
              <a:t>itself</a:t>
            </a:r>
            <a:r>
              <a:rPr lang="cs-CZ" dirty="0"/>
              <a:t> on </a:t>
            </a:r>
            <a:r>
              <a:rPr lang="cs-CZ" dirty="0" err="1"/>
              <a:t>recruiting</a:t>
            </a:r>
            <a:r>
              <a:rPr lang="cs-CZ" dirty="0"/>
              <a:t> </a:t>
            </a:r>
            <a:r>
              <a:rPr lang="cs-CZ" dirty="0" err="1"/>
              <a:t>young</a:t>
            </a:r>
            <a:r>
              <a:rPr lang="cs-CZ" dirty="0"/>
              <a:t> </a:t>
            </a:r>
            <a:r>
              <a:rPr lang="cs-CZ" dirty="0" err="1"/>
              <a:t>autheurs</a:t>
            </a:r>
            <a:r>
              <a:rPr lang="cs-CZ" dirty="0"/>
              <a:t> &gt;&gt; in 1963 </a:t>
            </a:r>
            <a:r>
              <a:rPr lang="cs-CZ" dirty="0" err="1"/>
              <a:t>nine</a:t>
            </a:r>
            <a:r>
              <a:rPr lang="cs-CZ" dirty="0"/>
              <a:t> </a:t>
            </a:r>
            <a:r>
              <a:rPr lang="cs-CZ" dirty="0" err="1"/>
              <a:t>directors</a:t>
            </a:r>
            <a:r>
              <a:rPr lang="cs-CZ" dirty="0"/>
              <a:t> made </a:t>
            </a:r>
            <a:r>
              <a:rPr lang="cs-CZ" dirty="0" err="1"/>
              <a:t>their</a:t>
            </a:r>
            <a:r>
              <a:rPr lang="cs-CZ" dirty="0"/>
              <a:t> </a:t>
            </a:r>
            <a:r>
              <a:rPr lang="cs-CZ" dirty="0" err="1"/>
              <a:t>feature</a:t>
            </a:r>
            <a:r>
              <a:rPr lang="cs-CZ" dirty="0"/>
              <a:t> debut – Miloš Forman, Věra Chytilová, Jaromil Jireš, Pavel Hobl, Zdenek </a:t>
            </a:r>
            <a:r>
              <a:rPr lang="cs-CZ" dirty="0" err="1"/>
              <a:t>Sirový</a:t>
            </a:r>
            <a:r>
              <a:rPr lang="cs-CZ" dirty="0"/>
              <a:t> </a:t>
            </a:r>
            <a:r>
              <a:rPr lang="cs-CZ" dirty="0" err="1"/>
              <a:t>or</a:t>
            </a:r>
            <a:r>
              <a:rPr lang="cs-CZ" dirty="0"/>
              <a:t> Čestmír </a:t>
            </a:r>
            <a:r>
              <a:rPr lang="cs-CZ" dirty="0" err="1"/>
              <a:t>Mlíkovský</a:t>
            </a:r>
            <a:r>
              <a:rPr lang="cs-CZ" dirty="0"/>
              <a:t> &gt;&gt; </a:t>
            </a:r>
            <a:r>
              <a:rPr lang="cs-CZ" dirty="0" err="1"/>
              <a:t>cheap</a:t>
            </a:r>
            <a:r>
              <a:rPr lang="cs-CZ" dirty="0"/>
              <a:t> </a:t>
            </a:r>
            <a:r>
              <a:rPr lang="cs-CZ" dirty="0" err="1"/>
              <a:t>films</a:t>
            </a:r>
            <a:r>
              <a:rPr lang="cs-CZ" dirty="0"/>
              <a:t> </a:t>
            </a:r>
            <a:r>
              <a:rPr lang="cs-CZ" dirty="0" err="1"/>
              <a:t>with</a:t>
            </a:r>
            <a:r>
              <a:rPr lang="cs-CZ" dirty="0"/>
              <a:t> </a:t>
            </a:r>
            <a:r>
              <a:rPr lang="cs-CZ" dirty="0" err="1"/>
              <a:t>international</a:t>
            </a:r>
            <a:r>
              <a:rPr lang="cs-CZ" dirty="0"/>
              <a:t> </a:t>
            </a:r>
            <a:r>
              <a:rPr lang="cs-CZ" dirty="0" err="1"/>
              <a:t>visibility</a:t>
            </a:r>
            <a:r>
              <a:rPr lang="cs-CZ" dirty="0"/>
              <a:t> (</a:t>
            </a:r>
            <a:r>
              <a:rPr lang="cs-CZ" dirty="0" err="1"/>
              <a:t>even</a:t>
            </a:r>
            <a:r>
              <a:rPr lang="cs-CZ" dirty="0"/>
              <a:t> </a:t>
            </a:r>
            <a:r>
              <a:rPr lang="cs-CZ" dirty="0" err="1"/>
              <a:t>success</a:t>
            </a:r>
            <a:r>
              <a:rPr lang="cs-CZ" dirty="0"/>
              <a:t>), </a:t>
            </a:r>
            <a:r>
              <a:rPr lang="cs-CZ" dirty="0" err="1"/>
              <a:t>sometimes</a:t>
            </a:r>
            <a:r>
              <a:rPr lang="cs-CZ" dirty="0"/>
              <a:t> </a:t>
            </a:r>
            <a:r>
              <a:rPr lang="cs-CZ" dirty="0" err="1"/>
              <a:t>commercial</a:t>
            </a:r>
            <a:r>
              <a:rPr lang="cs-CZ" dirty="0"/>
              <a:t> </a:t>
            </a:r>
            <a:r>
              <a:rPr lang="cs-CZ" dirty="0" err="1"/>
              <a:t>success</a:t>
            </a:r>
            <a:r>
              <a:rPr lang="cs-CZ" dirty="0"/>
              <a:t> on top </a:t>
            </a:r>
            <a:r>
              <a:rPr lang="cs-CZ" dirty="0" err="1"/>
              <a:t>of</a:t>
            </a:r>
            <a:r>
              <a:rPr lang="cs-CZ" dirty="0"/>
              <a:t> </a:t>
            </a:r>
            <a:r>
              <a:rPr lang="cs-CZ" dirty="0" err="1"/>
              <a:t>all</a:t>
            </a:r>
            <a:r>
              <a:rPr lang="cs-CZ" dirty="0"/>
              <a:t> </a:t>
            </a:r>
            <a:r>
              <a:rPr lang="cs-CZ" dirty="0" err="1"/>
              <a:t>things</a:t>
            </a:r>
            <a:endParaRPr lang="cs-CZ" dirty="0"/>
          </a:p>
          <a:p>
            <a:r>
              <a:rPr lang="cs-CZ" dirty="0"/>
              <a:t>FSB and </a:t>
            </a:r>
            <a:r>
              <a:rPr lang="cs-CZ" dirty="0" err="1"/>
              <a:t>artists</a:t>
            </a:r>
            <a:r>
              <a:rPr lang="cs-CZ" dirty="0"/>
              <a:t> are </a:t>
            </a:r>
            <a:r>
              <a:rPr lang="cs-CZ" dirty="0" err="1"/>
              <a:t>becoming</a:t>
            </a:r>
            <a:r>
              <a:rPr lang="cs-CZ" dirty="0"/>
              <a:t> more </a:t>
            </a:r>
            <a:r>
              <a:rPr lang="cs-CZ" dirty="0" err="1"/>
              <a:t>confident</a:t>
            </a:r>
            <a:r>
              <a:rPr lang="cs-CZ" dirty="0"/>
              <a:t> – </a:t>
            </a:r>
            <a:r>
              <a:rPr lang="cs-CZ" dirty="0" err="1"/>
              <a:t>they</a:t>
            </a:r>
            <a:r>
              <a:rPr lang="cs-CZ" dirty="0"/>
              <a:t> test </a:t>
            </a:r>
            <a:r>
              <a:rPr lang="cs-CZ" dirty="0" err="1"/>
              <a:t>limits</a:t>
            </a:r>
            <a:r>
              <a:rPr lang="cs-CZ" dirty="0"/>
              <a:t> </a:t>
            </a:r>
            <a:r>
              <a:rPr lang="cs-CZ" dirty="0" err="1"/>
              <a:t>of</a:t>
            </a:r>
            <a:r>
              <a:rPr lang="cs-CZ" dirty="0"/>
              <a:t> </a:t>
            </a:r>
            <a:r>
              <a:rPr lang="cs-CZ" dirty="0" err="1"/>
              <a:t>censorship</a:t>
            </a:r>
            <a:r>
              <a:rPr lang="cs-CZ" dirty="0"/>
              <a:t> </a:t>
            </a:r>
            <a:r>
              <a:rPr lang="cs-CZ" dirty="0" err="1"/>
              <a:t>processes</a:t>
            </a:r>
            <a:r>
              <a:rPr lang="cs-CZ" dirty="0"/>
              <a:t>, </a:t>
            </a:r>
            <a:r>
              <a:rPr lang="cs-CZ" dirty="0" err="1"/>
              <a:t>for</a:t>
            </a:r>
            <a:r>
              <a:rPr lang="cs-CZ" dirty="0"/>
              <a:t> </a:t>
            </a:r>
            <a:r>
              <a:rPr lang="cs-CZ" dirty="0" err="1"/>
              <a:t>example</a:t>
            </a:r>
            <a:r>
              <a:rPr lang="cs-CZ" dirty="0"/>
              <a:t> </a:t>
            </a:r>
            <a:r>
              <a:rPr lang="cs-CZ" dirty="0" err="1"/>
              <a:t>they</a:t>
            </a:r>
            <a:r>
              <a:rPr lang="cs-CZ" dirty="0"/>
              <a:t> </a:t>
            </a:r>
            <a:r>
              <a:rPr lang="cs-CZ" dirty="0" err="1"/>
              <a:t>did</a:t>
            </a:r>
            <a:r>
              <a:rPr lang="cs-CZ" dirty="0"/>
              <a:t> not </a:t>
            </a:r>
            <a:r>
              <a:rPr lang="cs-CZ" dirty="0" err="1"/>
              <a:t>present</a:t>
            </a:r>
            <a:r>
              <a:rPr lang="cs-CZ" dirty="0"/>
              <a:t> </a:t>
            </a:r>
            <a:r>
              <a:rPr lang="cs-CZ" dirty="0" err="1"/>
              <a:t>materials</a:t>
            </a:r>
            <a:r>
              <a:rPr lang="cs-CZ" dirty="0"/>
              <a:t> </a:t>
            </a:r>
            <a:r>
              <a:rPr lang="cs-CZ" dirty="0" err="1"/>
              <a:t>for</a:t>
            </a:r>
            <a:r>
              <a:rPr lang="cs-CZ" dirty="0"/>
              <a:t> </a:t>
            </a:r>
            <a:r>
              <a:rPr lang="cs-CZ" dirty="0" err="1"/>
              <a:t>approval</a:t>
            </a:r>
            <a:r>
              <a:rPr lang="cs-CZ" dirty="0"/>
              <a:t> </a:t>
            </a:r>
            <a:r>
              <a:rPr lang="cs-CZ" dirty="0" err="1"/>
              <a:t>before</a:t>
            </a:r>
            <a:r>
              <a:rPr lang="cs-CZ" dirty="0"/>
              <a:t> </a:t>
            </a:r>
            <a:r>
              <a:rPr lang="cs-CZ" dirty="0" err="1"/>
              <a:t>production</a:t>
            </a:r>
            <a:r>
              <a:rPr lang="cs-CZ" dirty="0"/>
              <a:t> </a:t>
            </a:r>
            <a:r>
              <a:rPr lang="cs-CZ" dirty="0" err="1"/>
              <a:t>was</a:t>
            </a:r>
            <a:r>
              <a:rPr lang="cs-CZ" dirty="0"/>
              <a:t> </a:t>
            </a:r>
            <a:r>
              <a:rPr lang="cs-CZ" dirty="0" err="1"/>
              <a:t>started</a:t>
            </a:r>
            <a:r>
              <a:rPr lang="cs-CZ" dirty="0"/>
              <a:t>/</a:t>
            </a:r>
            <a:r>
              <a:rPr lang="cs-CZ" dirty="0" err="1"/>
              <a:t>finished</a:t>
            </a:r>
            <a:endParaRPr lang="cs-CZ" dirty="0"/>
          </a:p>
          <a:p>
            <a:endParaRPr lang="cs-CZ" dirty="0"/>
          </a:p>
          <a:p>
            <a:r>
              <a:rPr lang="cs-CZ" b="1" dirty="0" err="1">
                <a:solidFill>
                  <a:schemeClr val="accent2"/>
                </a:solidFill>
              </a:rPr>
              <a:t>This</a:t>
            </a:r>
            <a:r>
              <a:rPr lang="cs-CZ" b="1" dirty="0">
                <a:solidFill>
                  <a:schemeClr val="accent2"/>
                </a:solidFill>
              </a:rPr>
              <a:t> </a:t>
            </a:r>
            <a:r>
              <a:rPr lang="cs-CZ" b="1" dirty="0" err="1">
                <a:solidFill>
                  <a:schemeClr val="accent2"/>
                </a:solidFill>
              </a:rPr>
              <a:t>changed</a:t>
            </a:r>
            <a:r>
              <a:rPr lang="cs-CZ" b="1" dirty="0">
                <a:solidFill>
                  <a:schemeClr val="accent2"/>
                </a:solidFill>
              </a:rPr>
              <a:t> in 1965</a:t>
            </a:r>
            <a:r>
              <a:rPr lang="cs-CZ" dirty="0"/>
              <a:t>: 22 </a:t>
            </a:r>
            <a:r>
              <a:rPr lang="cs-CZ" dirty="0" err="1"/>
              <a:t>censorship</a:t>
            </a:r>
            <a:r>
              <a:rPr lang="cs-CZ" dirty="0"/>
              <a:t> </a:t>
            </a:r>
            <a:r>
              <a:rPr lang="cs-CZ" dirty="0" err="1"/>
              <a:t>interventions</a:t>
            </a:r>
            <a:r>
              <a:rPr lang="cs-CZ" dirty="0"/>
              <a:t>, </a:t>
            </a:r>
            <a:r>
              <a:rPr lang="cs-CZ" dirty="0" err="1"/>
              <a:t>the</a:t>
            </a:r>
            <a:r>
              <a:rPr lang="cs-CZ" dirty="0"/>
              <a:t> </a:t>
            </a:r>
            <a:r>
              <a:rPr lang="cs-CZ" dirty="0" err="1"/>
              <a:t>numbers</a:t>
            </a:r>
            <a:r>
              <a:rPr lang="cs-CZ" dirty="0"/>
              <a:t> show a </a:t>
            </a:r>
            <a:r>
              <a:rPr lang="cs-CZ" dirty="0" err="1"/>
              <a:t>tension</a:t>
            </a:r>
            <a:r>
              <a:rPr lang="cs-CZ" dirty="0"/>
              <a:t> </a:t>
            </a:r>
            <a:r>
              <a:rPr lang="cs-CZ" dirty="0" err="1"/>
              <a:t>between</a:t>
            </a:r>
            <a:r>
              <a:rPr lang="cs-CZ" dirty="0"/>
              <a:t> CPSO, </a:t>
            </a:r>
            <a:r>
              <a:rPr lang="cs-CZ" dirty="0" err="1"/>
              <a:t>Communist</a:t>
            </a:r>
            <a:r>
              <a:rPr lang="cs-CZ" dirty="0"/>
              <a:t> Party and FSB (</a:t>
            </a:r>
            <a:r>
              <a:rPr lang="cs-CZ" dirty="0" err="1"/>
              <a:t>CGs</a:t>
            </a:r>
            <a:r>
              <a:rPr lang="cs-CZ" dirty="0"/>
              <a:t>)</a:t>
            </a:r>
          </a:p>
        </p:txBody>
      </p:sp>
    </p:spTree>
    <p:extLst>
      <p:ext uri="{BB962C8B-B14F-4D97-AF65-F5344CB8AC3E}">
        <p14:creationId xmlns:p14="http://schemas.microsoft.com/office/powerpoint/2010/main" val="330171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dissolve">
                                      <p:cBhvr>
                                        <p:cTn id="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64A9E8F-86BC-8C47-8EF8-13B412EDA66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5999343-8494-6D44-8C08-10D364068BB6}"/>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EFD869B5-ABB9-1347-B31F-F5ED1EC10813}"/>
              </a:ext>
            </a:extLst>
          </p:cNvPr>
          <p:cNvSpPr>
            <a:spLocks noGrp="1"/>
          </p:cNvSpPr>
          <p:nvPr>
            <p:ph type="title"/>
          </p:nvPr>
        </p:nvSpPr>
        <p:spPr>
          <a:xfrm>
            <a:off x="540000" y="351866"/>
            <a:ext cx="8064900" cy="451576"/>
          </a:xfrm>
        </p:spPr>
        <p:txBody>
          <a:bodyPr/>
          <a:lstStyle/>
          <a:p>
            <a:r>
              <a:rPr lang="cs-CZ" dirty="0"/>
              <a:t>1965: </a:t>
            </a:r>
            <a:r>
              <a:rPr lang="cs-CZ" dirty="0" err="1"/>
              <a:t>the</a:t>
            </a:r>
            <a:r>
              <a:rPr lang="cs-CZ" dirty="0"/>
              <a:t> </a:t>
            </a:r>
            <a:r>
              <a:rPr lang="cs-CZ" dirty="0" err="1"/>
              <a:t>year</a:t>
            </a:r>
            <a:r>
              <a:rPr lang="cs-CZ" dirty="0"/>
              <a:t> </a:t>
            </a:r>
            <a:r>
              <a:rPr lang="cs-CZ" dirty="0" err="1"/>
              <a:t>of</a:t>
            </a:r>
            <a:r>
              <a:rPr lang="cs-CZ" dirty="0"/>
              <a:t> </a:t>
            </a:r>
            <a:r>
              <a:rPr lang="cs-CZ" dirty="0" err="1"/>
              <a:t>problematic</a:t>
            </a:r>
            <a:r>
              <a:rPr lang="cs-CZ" dirty="0"/>
              <a:t> </a:t>
            </a:r>
            <a:r>
              <a:rPr lang="cs-CZ" dirty="0" err="1"/>
              <a:t>films</a:t>
            </a:r>
            <a:r>
              <a:rPr lang="cs-CZ" dirty="0"/>
              <a:t> </a:t>
            </a:r>
          </a:p>
        </p:txBody>
      </p:sp>
      <p:sp>
        <p:nvSpPr>
          <p:cNvPr id="5" name="Zástupný obsah 4">
            <a:extLst>
              <a:ext uri="{FF2B5EF4-FFF2-40B4-BE49-F238E27FC236}">
                <a16:creationId xmlns:a16="http://schemas.microsoft.com/office/drawing/2014/main" id="{DB1B26D9-58DE-3447-9F5F-81EE10020961}"/>
              </a:ext>
            </a:extLst>
          </p:cNvPr>
          <p:cNvSpPr>
            <a:spLocks noGrp="1"/>
          </p:cNvSpPr>
          <p:nvPr>
            <p:ph idx="1"/>
          </p:nvPr>
        </p:nvSpPr>
        <p:spPr>
          <a:xfrm>
            <a:off x="112489" y="1038856"/>
            <a:ext cx="5718296" cy="4139998"/>
          </a:xfrm>
        </p:spPr>
        <p:txBody>
          <a:bodyPr/>
          <a:lstStyle/>
          <a:p>
            <a:r>
              <a:rPr lang="cs-CZ" sz="1800" dirty="0" err="1"/>
              <a:t>This</a:t>
            </a:r>
            <a:r>
              <a:rPr lang="cs-CZ" sz="1800" dirty="0"/>
              <a:t> </a:t>
            </a:r>
            <a:r>
              <a:rPr lang="cs-CZ" sz="1800" dirty="0" err="1"/>
              <a:t>is</a:t>
            </a:r>
            <a:r>
              <a:rPr lang="cs-CZ" sz="1800" dirty="0"/>
              <a:t> </a:t>
            </a:r>
            <a:r>
              <a:rPr lang="cs-CZ" sz="1800" dirty="0" err="1"/>
              <a:t>the</a:t>
            </a:r>
            <a:r>
              <a:rPr lang="cs-CZ" sz="1800" dirty="0"/>
              <a:t> end </a:t>
            </a:r>
            <a:r>
              <a:rPr lang="cs-CZ" sz="1800" dirty="0" err="1"/>
              <a:t>of</a:t>
            </a:r>
            <a:r>
              <a:rPr lang="cs-CZ" sz="1800" dirty="0"/>
              <a:t> </a:t>
            </a:r>
            <a:r>
              <a:rPr lang="cs-CZ" sz="1800" dirty="0" err="1"/>
              <a:t>searching</a:t>
            </a:r>
            <a:r>
              <a:rPr lang="cs-CZ" sz="1800" dirty="0"/>
              <a:t> </a:t>
            </a:r>
            <a:r>
              <a:rPr lang="cs-CZ" sz="1800" dirty="0" err="1"/>
              <a:t>of</a:t>
            </a:r>
            <a:r>
              <a:rPr lang="cs-CZ" sz="1800" dirty="0"/>
              <a:t> and </a:t>
            </a:r>
            <a:r>
              <a:rPr lang="cs-CZ" sz="1800" dirty="0" err="1"/>
              <a:t>identifying</a:t>
            </a:r>
            <a:r>
              <a:rPr lang="cs-CZ" sz="1800" dirty="0"/>
              <a:t> </a:t>
            </a:r>
            <a:r>
              <a:rPr lang="cs-CZ" sz="1800" dirty="0" err="1"/>
              <a:t>structural</a:t>
            </a:r>
            <a:r>
              <a:rPr lang="cs-CZ" sz="1800" dirty="0"/>
              <a:t> </a:t>
            </a:r>
            <a:r>
              <a:rPr lang="cs-CZ" sz="1800" dirty="0" err="1"/>
              <a:t>gaps</a:t>
            </a:r>
            <a:endParaRPr lang="cs-CZ" sz="1800" dirty="0"/>
          </a:p>
          <a:p>
            <a:r>
              <a:rPr lang="cs-CZ" sz="1800" dirty="0" err="1"/>
              <a:t>Economic</a:t>
            </a:r>
            <a:r>
              <a:rPr lang="cs-CZ" sz="1800" dirty="0"/>
              <a:t> </a:t>
            </a:r>
            <a:r>
              <a:rPr lang="cs-CZ" sz="1800" dirty="0" err="1"/>
              <a:t>priorities</a:t>
            </a:r>
            <a:r>
              <a:rPr lang="cs-CZ" sz="1800" dirty="0"/>
              <a:t> – </a:t>
            </a:r>
            <a:r>
              <a:rPr lang="cs-CZ" sz="1800" dirty="0" err="1"/>
              <a:t>films</a:t>
            </a:r>
            <a:r>
              <a:rPr lang="cs-CZ" sz="1800" dirty="0"/>
              <a:t> </a:t>
            </a:r>
            <a:r>
              <a:rPr lang="cs-CZ" sz="1800" dirty="0" err="1"/>
              <a:t>should</a:t>
            </a:r>
            <a:r>
              <a:rPr lang="cs-CZ" sz="1800" dirty="0"/>
              <a:t> </a:t>
            </a:r>
            <a:r>
              <a:rPr lang="cs-CZ" sz="1800" dirty="0" err="1"/>
              <a:t>suceed</a:t>
            </a:r>
            <a:r>
              <a:rPr lang="cs-CZ" sz="1800" dirty="0"/>
              <a:t> </a:t>
            </a:r>
            <a:r>
              <a:rPr lang="cs-CZ" sz="1800" dirty="0" err="1"/>
              <a:t>at</a:t>
            </a:r>
            <a:r>
              <a:rPr lang="cs-CZ" sz="1800" dirty="0"/>
              <a:t> </a:t>
            </a:r>
            <a:r>
              <a:rPr lang="cs-CZ" sz="1800" dirty="0" err="1"/>
              <a:t>the</a:t>
            </a:r>
            <a:r>
              <a:rPr lang="cs-CZ" sz="1800" dirty="0"/>
              <a:t> box </a:t>
            </a:r>
            <a:r>
              <a:rPr lang="cs-CZ" sz="1800" dirty="0" err="1"/>
              <a:t>office</a:t>
            </a:r>
            <a:r>
              <a:rPr lang="cs-CZ" sz="1800" dirty="0"/>
              <a:t> (</a:t>
            </a:r>
            <a:r>
              <a:rPr lang="cs-CZ" sz="1800" dirty="0" err="1"/>
              <a:t>form</a:t>
            </a:r>
            <a:r>
              <a:rPr lang="cs-CZ" sz="1800" dirty="0"/>
              <a:t> </a:t>
            </a:r>
            <a:r>
              <a:rPr lang="cs-CZ" sz="1800" dirty="0" err="1"/>
              <a:t>of</a:t>
            </a:r>
            <a:r>
              <a:rPr lang="cs-CZ" sz="1800" dirty="0"/>
              <a:t> </a:t>
            </a:r>
            <a:r>
              <a:rPr lang="cs-CZ" sz="1800" dirty="0" err="1"/>
              <a:t>censorship</a:t>
            </a:r>
            <a:r>
              <a:rPr lang="cs-CZ" sz="1800" dirty="0"/>
              <a:t>?)</a:t>
            </a:r>
          </a:p>
          <a:p>
            <a:r>
              <a:rPr lang="cs-CZ" sz="1800" dirty="0"/>
              <a:t>CPSO </a:t>
            </a:r>
            <a:r>
              <a:rPr lang="cs-CZ" sz="1800" dirty="0" err="1"/>
              <a:t>considers</a:t>
            </a:r>
            <a:r>
              <a:rPr lang="cs-CZ" sz="1800" dirty="0"/>
              <a:t> </a:t>
            </a:r>
            <a:r>
              <a:rPr lang="cs-CZ" sz="1800" dirty="0" err="1"/>
              <a:t>year</a:t>
            </a:r>
            <a:r>
              <a:rPr lang="cs-CZ" sz="1800" dirty="0"/>
              <a:t> 1965 as a </a:t>
            </a:r>
            <a:r>
              <a:rPr lang="cs-CZ" sz="1800" dirty="0" err="1"/>
              <a:t>problematic</a:t>
            </a:r>
            <a:r>
              <a:rPr lang="cs-CZ" sz="1800" dirty="0"/>
              <a:t> </a:t>
            </a:r>
            <a:r>
              <a:rPr lang="cs-CZ" sz="1800" dirty="0" err="1"/>
              <a:t>one</a:t>
            </a:r>
            <a:r>
              <a:rPr lang="cs-CZ" sz="1800" dirty="0"/>
              <a:t>, a </a:t>
            </a:r>
            <a:r>
              <a:rPr lang="cs-CZ" sz="1800" dirty="0" err="1"/>
              <a:t>string</a:t>
            </a:r>
            <a:r>
              <a:rPr lang="cs-CZ" sz="1800" dirty="0"/>
              <a:t> </a:t>
            </a:r>
            <a:r>
              <a:rPr lang="cs-CZ" sz="1800" dirty="0" err="1"/>
              <a:t>of</a:t>
            </a:r>
            <a:r>
              <a:rPr lang="cs-CZ" sz="1800" dirty="0"/>
              <a:t> </a:t>
            </a:r>
            <a:r>
              <a:rPr lang="cs-CZ" sz="1800" dirty="0" err="1"/>
              <a:t>films</a:t>
            </a:r>
            <a:r>
              <a:rPr lang="cs-CZ" sz="1800" dirty="0"/>
              <a:t> </a:t>
            </a:r>
            <a:r>
              <a:rPr lang="cs-CZ" sz="1800" dirty="0" err="1"/>
              <a:t>causing</a:t>
            </a:r>
            <a:r>
              <a:rPr lang="cs-CZ" sz="1800" dirty="0"/>
              <a:t> </a:t>
            </a:r>
            <a:r>
              <a:rPr lang="cs-CZ" sz="1800" dirty="0" err="1"/>
              <a:t>troubles</a:t>
            </a:r>
            <a:r>
              <a:rPr lang="cs-CZ" sz="1800" dirty="0"/>
              <a:t> </a:t>
            </a:r>
            <a:r>
              <a:rPr lang="cs-CZ" sz="1800" dirty="0" err="1"/>
              <a:t>during</a:t>
            </a:r>
            <a:r>
              <a:rPr lang="cs-CZ" sz="1800" dirty="0"/>
              <a:t> </a:t>
            </a:r>
            <a:r>
              <a:rPr lang="cs-CZ" sz="1800" dirty="0" err="1"/>
              <a:t>the</a:t>
            </a:r>
            <a:r>
              <a:rPr lang="cs-CZ" sz="1800" dirty="0"/>
              <a:t> </a:t>
            </a:r>
            <a:r>
              <a:rPr lang="cs-CZ" sz="1800" dirty="0" err="1"/>
              <a:t>approval</a:t>
            </a:r>
            <a:r>
              <a:rPr lang="cs-CZ" sz="1800" dirty="0"/>
              <a:t> </a:t>
            </a:r>
            <a:r>
              <a:rPr lang="cs-CZ" sz="1800" dirty="0" err="1"/>
              <a:t>process</a:t>
            </a:r>
            <a:r>
              <a:rPr lang="cs-CZ" sz="1800" dirty="0"/>
              <a:t>, most </a:t>
            </a:r>
            <a:r>
              <a:rPr lang="cs-CZ" sz="1800" dirty="0" err="1"/>
              <a:t>notably</a:t>
            </a:r>
            <a:r>
              <a:rPr lang="cs-CZ" sz="1800" dirty="0"/>
              <a:t>: </a:t>
            </a:r>
            <a:r>
              <a:rPr lang="cs-CZ" sz="1800" i="1" dirty="0" err="1"/>
              <a:t>Courage</a:t>
            </a:r>
            <a:r>
              <a:rPr lang="cs-CZ" sz="1800" i="1" dirty="0"/>
              <a:t> </a:t>
            </a:r>
            <a:r>
              <a:rPr lang="cs-CZ" sz="1800" i="1" dirty="0" err="1"/>
              <a:t>for</a:t>
            </a:r>
            <a:r>
              <a:rPr lang="cs-CZ" sz="1800" i="1" dirty="0"/>
              <a:t> </a:t>
            </a:r>
            <a:r>
              <a:rPr lang="cs-CZ" sz="1800" i="1" dirty="0" err="1"/>
              <a:t>Everyday</a:t>
            </a:r>
            <a:r>
              <a:rPr lang="cs-CZ" sz="1800" i="1" dirty="0"/>
              <a:t> </a:t>
            </a:r>
            <a:r>
              <a:rPr lang="cs-CZ" sz="1800" dirty="0"/>
              <a:t>(1964, </a:t>
            </a:r>
            <a:r>
              <a:rPr lang="cs-CZ" sz="1800" dirty="0" err="1"/>
              <a:t>dir</a:t>
            </a:r>
            <a:r>
              <a:rPr lang="cs-CZ" sz="1800" dirty="0"/>
              <a:t>. Evald Schorm), </a:t>
            </a:r>
            <a:r>
              <a:rPr lang="cs-CZ" sz="1800" i="1" dirty="0" err="1"/>
              <a:t>Thirty-three</a:t>
            </a:r>
            <a:r>
              <a:rPr lang="cs-CZ" sz="1800" i="1" dirty="0"/>
              <a:t> Silver </a:t>
            </a:r>
            <a:r>
              <a:rPr lang="cs-CZ" sz="1800" i="1" dirty="0" err="1"/>
              <a:t>Quails</a:t>
            </a:r>
            <a:r>
              <a:rPr lang="cs-CZ" sz="1800" dirty="0"/>
              <a:t> (1964, </a:t>
            </a:r>
            <a:r>
              <a:rPr lang="cs-CZ" sz="1800" dirty="0" err="1"/>
              <a:t>dir</a:t>
            </a:r>
            <a:r>
              <a:rPr lang="cs-CZ" sz="1800" dirty="0"/>
              <a:t>. Antonín Kachlík), </a:t>
            </a:r>
            <a:r>
              <a:rPr lang="cs-CZ" sz="1800" i="1" dirty="0" err="1"/>
              <a:t>The</a:t>
            </a:r>
            <a:r>
              <a:rPr lang="cs-CZ" sz="1800" i="1" dirty="0"/>
              <a:t> </a:t>
            </a:r>
            <a:r>
              <a:rPr lang="cs-CZ" sz="1800" i="1" dirty="0" err="1"/>
              <a:t>Hero</a:t>
            </a:r>
            <a:r>
              <a:rPr lang="cs-CZ" sz="1800" i="1" dirty="0"/>
              <a:t> </a:t>
            </a:r>
            <a:r>
              <a:rPr lang="cs-CZ" sz="1800" i="1" dirty="0" err="1"/>
              <a:t>is</a:t>
            </a:r>
            <a:r>
              <a:rPr lang="cs-CZ" sz="1800" i="1" dirty="0"/>
              <a:t> </a:t>
            </a:r>
            <a:r>
              <a:rPr lang="cs-CZ" sz="1800" i="1" dirty="0" err="1"/>
              <a:t>Afraid</a:t>
            </a:r>
            <a:r>
              <a:rPr lang="cs-CZ" sz="1800" i="1" dirty="0"/>
              <a:t> </a:t>
            </a:r>
            <a:r>
              <a:rPr lang="cs-CZ" sz="1800" dirty="0"/>
              <a:t>(1965, </a:t>
            </a:r>
            <a:r>
              <a:rPr lang="cs-CZ" sz="1800" dirty="0" err="1"/>
              <a:t>dir</a:t>
            </a:r>
            <a:r>
              <a:rPr lang="cs-CZ" sz="1800" dirty="0"/>
              <a:t>. František Filip) </a:t>
            </a:r>
            <a:r>
              <a:rPr lang="cs-CZ" sz="1800" dirty="0" err="1"/>
              <a:t>or</a:t>
            </a:r>
            <a:r>
              <a:rPr lang="cs-CZ" sz="1800" dirty="0"/>
              <a:t> </a:t>
            </a:r>
            <a:r>
              <a:rPr lang="cs-CZ" sz="1800" i="1" dirty="0" err="1"/>
              <a:t>Searching</a:t>
            </a:r>
            <a:r>
              <a:rPr lang="cs-CZ" sz="1800" i="1" dirty="0"/>
              <a:t> </a:t>
            </a:r>
            <a:r>
              <a:rPr lang="cs-CZ" sz="1800" dirty="0"/>
              <a:t>(1965, </a:t>
            </a:r>
            <a:r>
              <a:rPr lang="cs-CZ" sz="1800" dirty="0" err="1"/>
              <a:t>dir</a:t>
            </a:r>
            <a:r>
              <a:rPr lang="cs-CZ" sz="1800" dirty="0"/>
              <a:t>. Jan Čuřík, Antonín Máša)</a:t>
            </a:r>
          </a:p>
          <a:p>
            <a:r>
              <a:rPr lang="cs-CZ" sz="1800" dirty="0"/>
              <a:t>In </a:t>
            </a:r>
            <a:r>
              <a:rPr lang="cs-CZ" sz="1800" dirty="0" err="1"/>
              <a:t>reaction</a:t>
            </a:r>
            <a:r>
              <a:rPr lang="cs-CZ" sz="1800" dirty="0"/>
              <a:t> to </a:t>
            </a:r>
            <a:r>
              <a:rPr lang="cs-CZ" sz="1800" dirty="0" err="1"/>
              <a:t>this</a:t>
            </a:r>
            <a:r>
              <a:rPr lang="cs-CZ" sz="1800" dirty="0"/>
              <a:t> </a:t>
            </a:r>
            <a:r>
              <a:rPr lang="cs-CZ" sz="1800" dirty="0" err="1"/>
              <a:t>development</a:t>
            </a:r>
            <a:r>
              <a:rPr lang="cs-CZ" sz="1800" dirty="0"/>
              <a:t>, FSB </a:t>
            </a:r>
            <a:r>
              <a:rPr lang="cs-CZ" sz="1800" dirty="0" err="1"/>
              <a:t>stops</a:t>
            </a:r>
            <a:r>
              <a:rPr lang="cs-CZ" sz="1800" dirty="0"/>
              <a:t> </a:t>
            </a:r>
            <a:r>
              <a:rPr lang="cs-CZ" sz="1800" dirty="0" err="1"/>
              <a:t>at</a:t>
            </a:r>
            <a:r>
              <a:rPr lang="cs-CZ" sz="1800" dirty="0"/>
              <a:t> least </a:t>
            </a:r>
            <a:r>
              <a:rPr lang="cs-CZ" sz="1800" dirty="0" err="1"/>
              <a:t>three</a:t>
            </a:r>
            <a:r>
              <a:rPr lang="cs-CZ" sz="1800" dirty="0"/>
              <a:t> </a:t>
            </a:r>
            <a:r>
              <a:rPr lang="cs-CZ" sz="1800" dirty="0" err="1"/>
              <a:t>work</a:t>
            </a:r>
            <a:r>
              <a:rPr lang="cs-CZ" sz="1800" dirty="0"/>
              <a:t>-in-</a:t>
            </a:r>
            <a:r>
              <a:rPr lang="cs-CZ" sz="1800" dirty="0" err="1"/>
              <a:t>progress</a:t>
            </a:r>
            <a:r>
              <a:rPr lang="cs-CZ" sz="1800" dirty="0"/>
              <a:t> </a:t>
            </a:r>
            <a:r>
              <a:rPr lang="cs-CZ" sz="1800" dirty="0" err="1"/>
              <a:t>projects</a:t>
            </a:r>
            <a:r>
              <a:rPr lang="cs-CZ" sz="1800" dirty="0"/>
              <a:t> as a </a:t>
            </a:r>
            <a:r>
              <a:rPr lang="cs-CZ" sz="1800" dirty="0" err="1"/>
              <a:t>form</a:t>
            </a:r>
            <a:r>
              <a:rPr lang="cs-CZ" sz="1800" dirty="0"/>
              <a:t> </a:t>
            </a:r>
            <a:r>
              <a:rPr lang="cs-CZ" sz="1800" dirty="0" err="1"/>
              <a:t>of</a:t>
            </a:r>
            <a:r>
              <a:rPr lang="cs-CZ" sz="1800" dirty="0"/>
              <a:t> </a:t>
            </a:r>
            <a:r>
              <a:rPr lang="cs-CZ" sz="1800" dirty="0" err="1"/>
              <a:t>preventive</a:t>
            </a:r>
            <a:r>
              <a:rPr lang="cs-CZ" sz="1800" dirty="0"/>
              <a:t> </a:t>
            </a:r>
            <a:r>
              <a:rPr lang="cs-CZ" sz="1800" dirty="0" err="1"/>
              <a:t>regulation</a:t>
            </a:r>
            <a:endParaRPr lang="cs-CZ" sz="1800" dirty="0"/>
          </a:p>
          <a:p>
            <a:endParaRPr lang="cs-CZ" sz="1800" dirty="0"/>
          </a:p>
        </p:txBody>
      </p:sp>
      <p:pic>
        <p:nvPicPr>
          <p:cNvPr id="7" name="Obrázek 6" descr="Obsah obrázku text&#10;&#10;Popis byl vytvořen automaticky">
            <a:extLst>
              <a:ext uri="{FF2B5EF4-FFF2-40B4-BE49-F238E27FC236}">
                <a16:creationId xmlns:a16="http://schemas.microsoft.com/office/drawing/2014/main" id="{AC9518E3-B922-F242-80A6-73DE1707FA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158" y="126221"/>
            <a:ext cx="1988353" cy="2794874"/>
          </a:xfrm>
          <a:prstGeom prst="rect">
            <a:avLst/>
          </a:prstGeom>
        </p:spPr>
      </p:pic>
      <p:pic>
        <p:nvPicPr>
          <p:cNvPr id="9" name="Obrázek 8">
            <a:extLst>
              <a:ext uri="{FF2B5EF4-FFF2-40B4-BE49-F238E27FC236}">
                <a16:creationId xmlns:a16="http://schemas.microsoft.com/office/drawing/2014/main" id="{D70D1047-DA7E-4D4E-8600-2CAF23D1A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4624" y="3108855"/>
            <a:ext cx="2183090" cy="3235404"/>
          </a:xfrm>
          <a:prstGeom prst="rect">
            <a:avLst/>
          </a:prstGeom>
        </p:spPr>
      </p:pic>
    </p:spTree>
    <p:extLst>
      <p:ext uri="{BB962C8B-B14F-4D97-AF65-F5344CB8AC3E}">
        <p14:creationId xmlns:p14="http://schemas.microsoft.com/office/powerpoint/2010/main" val="3622209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A4456BC-BDC1-564A-82B1-7E838D729875}"/>
              </a:ext>
            </a:extLst>
          </p:cNvPr>
          <p:cNvSpPr>
            <a:spLocks noGrp="1"/>
          </p:cNvSpPr>
          <p:nvPr>
            <p:ph type="sldNum" sz="quarter" idx="11"/>
          </p:nvPr>
        </p:nvSpPr>
        <p:spPr>
          <a:xfrm>
            <a:off x="310500" y="6228000"/>
            <a:ext cx="189000" cy="252000"/>
          </a:xfrm>
        </p:spPr>
        <p:txBody>
          <a:bodyPr wrap="none" anchor="ctr">
            <a:normAutofit/>
          </a:bodyPr>
          <a:lstStyle/>
          <a:p>
            <a:pPr>
              <a:spcAft>
                <a:spcPts val="600"/>
              </a:spcAft>
            </a:pPr>
            <a:fld id="{0970407D-EE58-4A0B-824B-1D3AE42DD9CF}" type="slidenum">
              <a:rPr lang="cs-CZ" altLang="cs-CZ" smtClean="0"/>
              <a:pPr>
                <a:spcAft>
                  <a:spcPts val="600"/>
                </a:spcAft>
              </a:pPr>
              <a:t>2</a:t>
            </a:fld>
            <a:endParaRPr lang="cs-CZ" altLang="cs-CZ"/>
          </a:p>
        </p:txBody>
      </p:sp>
      <p:sp>
        <p:nvSpPr>
          <p:cNvPr id="23" name="Title 2">
            <a:extLst>
              <a:ext uri="{FF2B5EF4-FFF2-40B4-BE49-F238E27FC236}">
                <a16:creationId xmlns:a16="http://schemas.microsoft.com/office/drawing/2014/main" id="{E40BE5CA-50DD-C326-A91B-430AA285CC0D}"/>
              </a:ext>
            </a:extLst>
          </p:cNvPr>
          <p:cNvSpPr>
            <a:spLocks noGrp="1"/>
          </p:cNvSpPr>
          <p:nvPr>
            <p:ph type="title"/>
          </p:nvPr>
        </p:nvSpPr>
        <p:spPr>
          <a:xfrm>
            <a:off x="121186" y="1900053"/>
            <a:ext cx="4450814" cy="975350"/>
          </a:xfrm>
        </p:spPr>
        <p:txBody>
          <a:bodyPr/>
          <a:lstStyle/>
          <a:p>
            <a:pPr algn="ctr"/>
            <a:r>
              <a:rPr lang="en-US" sz="2800" i="1" dirty="0"/>
              <a:t>The Party and the Guests</a:t>
            </a:r>
            <a:br>
              <a:rPr lang="en-US" dirty="0"/>
            </a:br>
            <a:r>
              <a:rPr lang="en-US" sz="2400" dirty="0"/>
              <a:t>1965, dir. Jan </a:t>
            </a:r>
            <a:r>
              <a:rPr lang="en-US" sz="2400" dirty="0" err="1"/>
              <a:t>Němec</a:t>
            </a:r>
            <a:endParaRPr lang="en-US" sz="2400" dirty="0"/>
          </a:p>
        </p:txBody>
      </p:sp>
      <p:sp>
        <p:nvSpPr>
          <p:cNvPr id="24" name="Subtitle 3">
            <a:extLst>
              <a:ext uri="{FF2B5EF4-FFF2-40B4-BE49-F238E27FC236}">
                <a16:creationId xmlns:a16="http://schemas.microsoft.com/office/drawing/2014/main" id="{B39C4BE2-476B-14AC-191D-9DF10B2554BE}"/>
              </a:ext>
            </a:extLst>
          </p:cNvPr>
          <p:cNvSpPr>
            <a:spLocks noGrp="1"/>
          </p:cNvSpPr>
          <p:nvPr>
            <p:ph type="subTitle" idx="1"/>
          </p:nvPr>
        </p:nvSpPr>
        <p:spPr>
          <a:xfrm>
            <a:off x="121186" y="2875403"/>
            <a:ext cx="4318612" cy="3128790"/>
          </a:xfrm>
        </p:spPr>
        <p:txBody>
          <a:bodyPr/>
          <a:lstStyle/>
          <a:p>
            <a:r>
              <a:rPr lang="en-US" sz="1700" dirty="0"/>
              <a:t>After the existential war drama </a:t>
            </a:r>
            <a:r>
              <a:rPr lang="en-US" sz="1700" i="1" dirty="0"/>
              <a:t>Diamonds of the Night</a:t>
            </a:r>
            <a:r>
              <a:rPr lang="en-US" sz="1700" dirty="0"/>
              <a:t>, on which </a:t>
            </a:r>
            <a:r>
              <a:rPr lang="en-US" sz="1700" dirty="0" err="1"/>
              <a:t>Němec</a:t>
            </a:r>
            <a:r>
              <a:rPr lang="en-US" sz="1700" dirty="0"/>
              <a:t> collaborated with the writer </a:t>
            </a:r>
            <a:r>
              <a:rPr lang="en-US" sz="1700" dirty="0" err="1"/>
              <a:t>Arnošt</a:t>
            </a:r>
            <a:r>
              <a:rPr lang="en-US" sz="1700" dirty="0"/>
              <a:t> Lustig, this is a movie co-authored with Ester </a:t>
            </a:r>
            <a:r>
              <a:rPr lang="en-US" sz="1700" dirty="0" err="1"/>
              <a:t>Krumbachová</a:t>
            </a:r>
            <a:r>
              <a:rPr lang="en-US" sz="1700" dirty="0"/>
              <a:t>. She participated not only on the visual aspects of the film, but on the story as well. </a:t>
            </a:r>
          </a:p>
          <a:p>
            <a:r>
              <a:rPr lang="en-US" sz="1700" dirty="0"/>
              <a:t>A group of people gets ready for a birthday party in the middle of the woods. The idyllic day is spoiled by various mishaps, escalated by the disappearance of one of the guests. This leads to the start of a brutal chase…  </a:t>
            </a:r>
          </a:p>
        </p:txBody>
      </p:sp>
      <p:sp>
        <p:nvSpPr>
          <p:cNvPr id="2" name="Zástupný symbol pro zápatí 1">
            <a:extLst>
              <a:ext uri="{FF2B5EF4-FFF2-40B4-BE49-F238E27FC236}">
                <a16:creationId xmlns:a16="http://schemas.microsoft.com/office/drawing/2014/main" id="{6396E547-B9FA-814A-974C-2BD8FA6A409B}"/>
              </a:ext>
            </a:extLst>
          </p:cNvPr>
          <p:cNvSpPr>
            <a:spLocks noGrp="1"/>
          </p:cNvSpPr>
          <p:nvPr>
            <p:ph type="ftr" sz="quarter" idx="10"/>
          </p:nvPr>
        </p:nvSpPr>
        <p:spPr>
          <a:xfrm>
            <a:off x="540000" y="6228000"/>
            <a:ext cx="3693765" cy="252000"/>
          </a:xfrm>
        </p:spPr>
        <p:txBody>
          <a:bodyPr wrap="square" anchor="ctr">
            <a:normAutofit/>
          </a:bodyPr>
          <a:lstStyle/>
          <a:p>
            <a:pPr>
              <a:spcAft>
                <a:spcPts val="600"/>
              </a:spcAft>
            </a:pPr>
            <a:r>
              <a:rPr lang="cs-CZ"/>
              <a:t>zápatí prezentace</a:t>
            </a:r>
          </a:p>
        </p:txBody>
      </p:sp>
      <p:pic>
        <p:nvPicPr>
          <p:cNvPr id="18" name="Zástupný symbol obrázku 17" descr="Obsah obrázku text&#10;&#10;Popis byl vytvořen automaticky">
            <a:extLst>
              <a:ext uri="{FF2B5EF4-FFF2-40B4-BE49-F238E27FC236}">
                <a16:creationId xmlns:a16="http://schemas.microsoft.com/office/drawing/2014/main" id="{C213D8AA-C1E1-794C-B795-A2056D5272C9}"/>
              </a:ext>
            </a:extLst>
          </p:cNvPr>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2517" r="2517"/>
          <a:stretch>
            <a:fillRect/>
          </a:stretch>
        </p:blipFill>
        <p:spPr/>
      </p:pic>
    </p:spTree>
    <p:extLst>
      <p:ext uri="{BB962C8B-B14F-4D97-AF65-F5344CB8AC3E}">
        <p14:creationId xmlns:p14="http://schemas.microsoft.com/office/powerpoint/2010/main" val="371616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a:extLst>
              <a:ext uri="{FF2B5EF4-FFF2-40B4-BE49-F238E27FC236}">
                <a16:creationId xmlns:a16="http://schemas.microsoft.com/office/drawing/2014/main" id="{DF235F39-E031-5F44-9728-D6619DFCA1D3}"/>
              </a:ext>
            </a:extLst>
          </p:cNvPr>
          <p:cNvSpPr>
            <a:spLocks noGrp="1"/>
          </p:cNvSpPr>
          <p:nvPr>
            <p:ph type="ftr" sz="quarter" idx="10"/>
          </p:nvPr>
        </p:nvSpPr>
        <p:spPr/>
        <p:txBody>
          <a:bodyPr/>
          <a:lstStyle/>
          <a:p>
            <a:r>
              <a:rPr lang="cs-CZ"/>
              <a:t>zápatí prezentace</a:t>
            </a:r>
            <a:endParaRPr lang="cs-CZ" dirty="0"/>
          </a:p>
        </p:txBody>
      </p:sp>
      <p:sp>
        <p:nvSpPr>
          <p:cNvPr id="2" name="Zástupný symbol pro číslo snímku 1">
            <a:extLst>
              <a:ext uri="{FF2B5EF4-FFF2-40B4-BE49-F238E27FC236}">
                <a16:creationId xmlns:a16="http://schemas.microsoft.com/office/drawing/2014/main" id="{F5C20377-48FC-A041-AF63-E61A78ACBDBC}"/>
              </a:ext>
            </a:extLst>
          </p:cNvPr>
          <p:cNvSpPr>
            <a:spLocks noGrp="1"/>
          </p:cNvSpPr>
          <p:nvPr>
            <p:ph type="sldNum" sz="quarter" idx="11"/>
          </p:nvPr>
        </p:nvSpPr>
        <p:spPr/>
        <p:txBody>
          <a:bodyPr/>
          <a:lstStyle/>
          <a:p>
            <a:fld id="{0DE708CC-0C3F-4567-9698-B54C0F35BD31}" type="slidenum">
              <a:rPr lang="cs-CZ" altLang="cs-CZ" smtClean="0"/>
              <a:pPr/>
              <a:t>3</a:t>
            </a:fld>
            <a:endParaRPr lang="cs-CZ" altLang="cs-CZ" dirty="0"/>
          </a:p>
        </p:txBody>
      </p:sp>
      <p:sp>
        <p:nvSpPr>
          <p:cNvPr id="10" name="Nadpis 9">
            <a:extLst>
              <a:ext uri="{FF2B5EF4-FFF2-40B4-BE49-F238E27FC236}">
                <a16:creationId xmlns:a16="http://schemas.microsoft.com/office/drawing/2014/main" id="{410F97A7-5B40-8C49-8B26-A03C2E3A23AF}"/>
              </a:ext>
            </a:extLst>
          </p:cNvPr>
          <p:cNvSpPr>
            <a:spLocks noGrp="1"/>
          </p:cNvSpPr>
          <p:nvPr>
            <p:ph type="title"/>
          </p:nvPr>
        </p:nvSpPr>
        <p:spPr/>
        <p:txBody>
          <a:bodyPr/>
          <a:lstStyle/>
          <a:p>
            <a:pPr algn="ctr"/>
            <a:r>
              <a:rPr lang="cs-CZ" i="1" dirty="0" err="1"/>
              <a:t>The</a:t>
            </a:r>
            <a:r>
              <a:rPr lang="cs-CZ" i="1" dirty="0"/>
              <a:t> Party and </a:t>
            </a:r>
            <a:r>
              <a:rPr lang="cs-CZ" i="1" dirty="0" err="1"/>
              <a:t>the</a:t>
            </a:r>
            <a:r>
              <a:rPr lang="cs-CZ" i="1" dirty="0"/>
              <a:t> </a:t>
            </a:r>
            <a:r>
              <a:rPr lang="cs-CZ" i="1" dirty="0" err="1"/>
              <a:t>Guests</a:t>
            </a:r>
            <a:endParaRPr lang="cs-CZ" i="1" dirty="0"/>
          </a:p>
        </p:txBody>
      </p:sp>
      <p:sp>
        <p:nvSpPr>
          <p:cNvPr id="11" name="Zástupný obsah 10">
            <a:extLst>
              <a:ext uri="{FF2B5EF4-FFF2-40B4-BE49-F238E27FC236}">
                <a16:creationId xmlns:a16="http://schemas.microsoft.com/office/drawing/2014/main" id="{B09D962A-AC8D-C945-A471-1F2E5C287160}"/>
              </a:ext>
            </a:extLst>
          </p:cNvPr>
          <p:cNvSpPr>
            <a:spLocks noGrp="1"/>
          </p:cNvSpPr>
          <p:nvPr>
            <p:ph idx="1"/>
          </p:nvPr>
        </p:nvSpPr>
        <p:spPr>
          <a:xfrm>
            <a:off x="187287" y="1471662"/>
            <a:ext cx="8769425" cy="4139998"/>
          </a:xfrm>
        </p:spPr>
        <p:txBody>
          <a:bodyPr/>
          <a:lstStyle/>
          <a:p>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In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Diamonds</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Night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man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imprisoned</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due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external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pressure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called</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war</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In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Party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people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are not free,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because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are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willing</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participate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on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any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kind</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collaboration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(Jan Němec in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interview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AJ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Liehm</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96900" indent="-342900">
              <a:buFont typeface="+mj-lt"/>
              <a:buAutoNum type="arabicPeriod"/>
            </a:pP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Although</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these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characters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lack</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names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many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them</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personalize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common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human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flaws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deformations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Focusing</a:t>
            </a:r>
            <a:r>
              <a:rPr lang="cs-CZ" sz="1800" dirty="0">
                <a:latin typeface="Times New Roman" panose="02020603050405020304" pitchFamily="18" charset="0"/>
                <a:ea typeface="Calibri" panose="020F0502020204030204" pitchFamily="34" charset="0"/>
                <a:cs typeface="Times New Roman" panose="02020603050405020304" pitchFamily="18" charset="0"/>
              </a:rPr>
              <a:t> on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central</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seven</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characters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try</a:t>
            </a:r>
            <a:r>
              <a:rPr lang="cs-CZ" sz="1800" dirty="0">
                <a:latin typeface="Times New Roman" panose="02020603050405020304" pitchFamily="18" charset="0"/>
                <a:ea typeface="Calibri" panose="020F0502020204030204" pitchFamily="34" charset="0"/>
                <a:cs typeface="Times New Roman" panose="02020603050405020304" pitchFamily="18" charset="0"/>
              </a:rPr>
              <a:t> to </a:t>
            </a:r>
            <a:r>
              <a:rPr lang="cs-CZ" sz="1800" dirty="0" err="1">
                <a:latin typeface="Times New Roman" panose="02020603050405020304" pitchFamily="18" charset="0"/>
                <a:ea typeface="Calibri" panose="020F0502020204030204" pitchFamily="34" charset="0"/>
                <a:cs typeface="Times New Roman" panose="02020603050405020304" pitchFamily="18" charset="0"/>
              </a:rPr>
              <a:t>give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them</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nicknames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based</a:t>
            </a:r>
            <a:r>
              <a:rPr lang="cs-CZ" sz="1800" dirty="0">
                <a:latin typeface="Times New Roman" panose="02020603050405020304" pitchFamily="18" charset="0"/>
                <a:ea typeface="Calibri" panose="020F0502020204030204" pitchFamily="34" charset="0"/>
                <a:cs typeface="Times New Roman" panose="02020603050405020304" pitchFamily="18" charset="0"/>
              </a:rPr>
              <a:t> on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their</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main</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character</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traits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roles</a:t>
            </a:r>
            <a:r>
              <a:rPr lang="cs-CZ" sz="1800" dirty="0">
                <a:latin typeface="Times New Roman" panose="02020603050405020304" pitchFamily="18" charset="0"/>
                <a:ea typeface="Calibri" panose="020F0502020204030204" pitchFamily="34" charset="0"/>
                <a:cs typeface="Times New Roman" panose="02020603050405020304" pitchFamily="18" charset="0"/>
              </a:rPr>
              <a:t> and </a:t>
            </a:r>
            <a:r>
              <a:rPr lang="cs-CZ" sz="1800" dirty="0" err="1">
                <a:latin typeface="Times New Roman" panose="02020603050405020304" pitchFamily="18" charset="0"/>
                <a:ea typeface="Calibri" panose="020F0502020204030204" pitchFamily="34" charset="0"/>
                <a:cs typeface="Times New Roman" panose="02020603050405020304" pitchFamily="18" charset="0"/>
              </a:rPr>
              <a:t>behaviour</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p>
          <a:p>
            <a:pPr marL="396900" indent="-342900">
              <a:buFont typeface="+mj-lt"/>
              <a:buAutoNum type="arabicPeriod"/>
            </a:pP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Visually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film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frequently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characterized</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as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manyristically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ornamental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Note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down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least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three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aspects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which</a:t>
            </a:r>
            <a:r>
              <a:rPr lang="cs-CZ" sz="1800" dirty="0">
                <a:latin typeface="Times New Roman" panose="02020603050405020304" pitchFamily="18" charset="0"/>
                <a:ea typeface="Calibri" panose="020F0502020204030204" pitchFamily="34" charset="0"/>
                <a:cs typeface="Times New Roman" panose="02020603050405020304" pitchFamily="18" charset="0"/>
              </a:rPr>
              <a:t> support such label.</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96900" indent="-342900">
              <a:buFont typeface="+mj-lt"/>
              <a:buAutoNum type="arabicPeriod"/>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Němec and Krumbachová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cast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film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their</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friends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collaborators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other</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known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personalities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period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culture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arts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Try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compare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their</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performance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one</a:t>
            </a:r>
            <a:r>
              <a:rPr lang="cs-CZ" sz="1800" dirty="0" err="1">
                <a:latin typeface="Times New Roman" panose="02020603050405020304" pitchFamily="18" charset="0"/>
                <a:ea typeface="Calibri" panose="020F0502020204030204" pitchFamily="34" charset="0"/>
                <a:cs typeface="Times New Roman" panose="02020603050405020304" pitchFamily="18" charset="0"/>
              </a:rPr>
              <a:t>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you</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already</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know</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from</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Forman‘s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films</a:t>
            </a:r>
            <a:r>
              <a:rPr lang="cs-CZ" sz="1800" dirty="0">
                <a:latin typeface="Times New Roman" panose="02020603050405020304" pitchFamily="18" charset="0"/>
                <a:ea typeface="Calibri" panose="020F0502020204030204" pitchFamily="34" charset="0"/>
                <a:cs typeface="Times New Roman" panose="02020603050405020304" pitchFamily="18" charset="0"/>
              </a:rPr>
              <a:t> and </a:t>
            </a:r>
            <a:r>
              <a:rPr lang="cs-CZ" sz="1800" i="1" dirty="0" err="1">
                <a:latin typeface="Times New Roman" panose="02020603050405020304" pitchFamily="18" charset="0"/>
                <a:ea typeface="Calibri" panose="020F0502020204030204" pitchFamily="34" charset="0"/>
                <a:cs typeface="Times New Roman" panose="02020603050405020304" pitchFamily="18" charset="0"/>
              </a:rPr>
              <a:t>Intimate</a:t>
            </a:r>
            <a:r>
              <a:rPr lang="cs-CZ" sz="1800" i="1" dirty="0">
                <a:latin typeface="Times New Roman" panose="02020603050405020304" pitchFamily="18" charset="0"/>
                <a:ea typeface="Calibri" panose="020F0502020204030204" pitchFamily="34" charset="0"/>
                <a:cs typeface="Times New Roman" panose="02020603050405020304" pitchFamily="18" charset="0"/>
              </a:rPr>
              <a:t> </a:t>
            </a:r>
            <a:r>
              <a:rPr lang="cs-CZ" sz="1800" i="1" dirty="0" err="1">
                <a:latin typeface="Times New Roman" panose="02020603050405020304" pitchFamily="18" charset="0"/>
                <a:ea typeface="Calibri" panose="020F0502020204030204" pitchFamily="34" charset="0"/>
                <a:cs typeface="Times New Roman" panose="02020603050405020304" pitchFamily="18" charset="0"/>
              </a:rPr>
              <a:t>lighting</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Is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it</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same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principle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or</a:t>
            </a:r>
            <a:r>
              <a:rPr lang="cs-CZ" sz="1800" dirty="0">
                <a:latin typeface="Times New Roman" panose="02020603050405020304" pitchFamily="18" charset="0"/>
                <a:ea typeface="Calibri" panose="020F0502020204030204" pitchFamily="34" charset="0"/>
                <a:cs typeface="Times New Roman" panose="02020603050405020304" pitchFamily="18" charset="0"/>
              </a:rPr>
              <a:t> not? Do these </a:t>
            </a:r>
            <a:r>
              <a:rPr lang="cs-CZ" sz="1800" dirty="0" err="1">
                <a:latin typeface="Times New Roman" panose="02020603050405020304" pitchFamily="18" charset="0"/>
                <a:ea typeface="Calibri" panose="020F0502020204030204" pitchFamily="34" charset="0"/>
                <a:cs typeface="Times New Roman" panose="02020603050405020304" pitchFamily="18" charset="0"/>
              </a:rPr>
              <a:t>famous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colleagues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of</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the</a:t>
            </a:r>
            <a:r>
              <a:rPr lang="cs-CZ" sz="1800" dirty="0">
                <a:latin typeface="Times New Roman" panose="02020603050405020304" pitchFamily="18" charset="0"/>
                <a:ea typeface="Calibri" panose="020F0502020204030204" pitchFamily="34" charset="0"/>
                <a:cs typeface="Times New Roman" panose="02020603050405020304" pitchFamily="18" charset="0"/>
              </a:rPr>
              <a:t> duo </a:t>
            </a:r>
            <a:r>
              <a:rPr lang="cs-CZ" sz="1800" dirty="0" err="1">
                <a:latin typeface="Times New Roman" panose="02020603050405020304" pitchFamily="18" charset="0"/>
                <a:ea typeface="Calibri" panose="020F0502020204030204" pitchFamily="34" charset="0"/>
                <a:cs typeface="Times New Roman" panose="02020603050405020304" pitchFamily="18" charset="0"/>
              </a:rPr>
              <a:t>function</a:t>
            </a:r>
            <a:r>
              <a:rPr lang="cs-CZ" sz="1800" dirty="0">
                <a:latin typeface="Times New Roman" panose="02020603050405020304" pitchFamily="18" charset="0"/>
                <a:ea typeface="Calibri" panose="020F0502020204030204" pitchFamily="34" charset="0"/>
                <a:cs typeface="Times New Roman" panose="02020603050405020304" pitchFamily="18" charset="0"/>
              </a:rPr>
              <a:t> on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same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basis</a:t>
            </a:r>
            <a:r>
              <a:rPr lang="cs-CZ" sz="1800" dirty="0">
                <a:latin typeface="Times New Roman" panose="02020603050405020304" pitchFamily="18" charset="0"/>
                <a:ea typeface="Calibri" panose="020F0502020204030204" pitchFamily="34" charset="0"/>
                <a:cs typeface="Times New Roman" panose="02020603050405020304" pitchFamily="18" charset="0"/>
              </a:rPr>
              <a:t> as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regular</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civilian</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types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you</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have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seen</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throughout</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this</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latin typeface="Times New Roman" panose="02020603050405020304" pitchFamily="18" charset="0"/>
                <a:ea typeface="Calibri" panose="020F0502020204030204" pitchFamily="34" charset="0"/>
                <a:cs typeface="Times New Roman" panose="02020603050405020304" pitchFamily="18" charset="0"/>
              </a:rPr>
              <a:t>course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187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17C341D-1AF3-FD4B-9160-9C42822BB551}"/>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6" name="Nadpis 5">
            <a:extLst>
              <a:ext uri="{FF2B5EF4-FFF2-40B4-BE49-F238E27FC236}">
                <a16:creationId xmlns:a16="http://schemas.microsoft.com/office/drawing/2014/main" id="{4F4E8FA6-B393-0548-993C-50D1C0CFC8CF}"/>
              </a:ext>
            </a:extLst>
          </p:cNvPr>
          <p:cNvSpPr>
            <a:spLocks noGrp="1"/>
          </p:cNvSpPr>
          <p:nvPr>
            <p:ph type="title"/>
          </p:nvPr>
        </p:nvSpPr>
        <p:spPr>
          <a:xfrm>
            <a:off x="165254" y="1645661"/>
            <a:ext cx="4329628" cy="1007800"/>
          </a:xfrm>
        </p:spPr>
        <p:txBody>
          <a:bodyPr/>
          <a:lstStyle/>
          <a:p>
            <a:r>
              <a:rPr lang="cs-CZ" sz="2800" i="1" dirty="0" err="1"/>
              <a:t>The</a:t>
            </a:r>
            <a:r>
              <a:rPr lang="cs-CZ" sz="2800" i="1" dirty="0"/>
              <a:t> Party and </a:t>
            </a:r>
            <a:r>
              <a:rPr lang="cs-CZ" sz="2800" i="1" dirty="0" err="1"/>
              <a:t>the</a:t>
            </a:r>
            <a:r>
              <a:rPr lang="cs-CZ" sz="2800" i="1" dirty="0"/>
              <a:t> </a:t>
            </a:r>
            <a:r>
              <a:rPr lang="cs-CZ" sz="2800" i="1" dirty="0" err="1"/>
              <a:t>Guests</a:t>
            </a:r>
            <a:endParaRPr lang="cs-CZ" sz="2800" i="1" dirty="0"/>
          </a:p>
        </p:txBody>
      </p:sp>
      <p:sp>
        <p:nvSpPr>
          <p:cNvPr id="7" name="Podnadpis 6">
            <a:extLst>
              <a:ext uri="{FF2B5EF4-FFF2-40B4-BE49-F238E27FC236}">
                <a16:creationId xmlns:a16="http://schemas.microsoft.com/office/drawing/2014/main" id="{A937EBAD-BCFB-AF4E-90FA-074D50987674}"/>
              </a:ext>
            </a:extLst>
          </p:cNvPr>
          <p:cNvSpPr>
            <a:spLocks noGrp="1"/>
          </p:cNvSpPr>
          <p:nvPr>
            <p:ph type="subTitle" idx="1"/>
          </p:nvPr>
        </p:nvSpPr>
        <p:spPr>
          <a:xfrm>
            <a:off x="77118" y="2137270"/>
            <a:ext cx="4494882" cy="3712684"/>
          </a:xfrm>
        </p:spPr>
        <p:txBody>
          <a:bodyPr/>
          <a:lstStyle/>
          <a:p>
            <a:pPr marL="285750" indent="-285750">
              <a:buFontTx/>
              <a:buChar char="-"/>
            </a:pPr>
            <a:r>
              <a:rPr lang="cs-CZ" sz="1400" dirty="0" err="1"/>
              <a:t>Alegorical</a:t>
            </a:r>
            <a:r>
              <a:rPr lang="cs-CZ" sz="1400" dirty="0"/>
              <a:t> morality &gt;&gt; </a:t>
            </a:r>
            <a:r>
              <a:rPr lang="cs-CZ" sz="1400" dirty="0" err="1"/>
              <a:t>similarly</a:t>
            </a:r>
            <a:r>
              <a:rPr lang="cs-CZ" sz="1400" dirty="0"/>
              <a:t> as </a:t>
            </a:r>
            <a:r>
              <a:rPr lang="cs-CZ" sz="1400" dirty="0" err="1"/>
              <a:t>other</a:t>
            </a:r>
            <a:r>
              <a:rPr lang="cs-CZ" sz="1400" dirty="0"/>
              <a:t> </a:t>
            </a:r>
            <a:r>
              <a:rPr lang="cs-CZ" sz="1400" dirty="0" err="1"/>
              <a:t>problematic</a:t>
            </a:r>
            <a:r>
              <a:rPr lang="cs-CZ" sz="1400" dirty="0"/>
              <a:t> </a:t>
            </a:r>
            <a:r>
              <a:rPr lang="cs-CZ" sz="1400" dirty="0" err="1"/>
              <a:t>films</a:t>
            </a:r>
            <a:r>
              <a:rPr lang="cs-CZ" sz="1400" dirty="0"/>
              <a:t> such as </a:t>
            </a:r>
            <a:r>
              <a:rPr lang="cs-CZ" sz="1400" i="1" dirty="0" err="1"/>
              <a:t>Daisies</a:t>
            </a:r>
            <a:r>
              <a:rPr lang="cs-CZ" sz="1400" dirty="0"/>
              <a:t> </a:t>
            </a:r>
            <a:r>
              <a:rPr lang="cs-CZ" sz="1400" dirty="0" err="1"/>
              <a:t>or</a:t>
            </a:r>
            <a:r>
              <a:rPr lang="cs-CZ" sz="1400" dirty="0"/>
              <a:t> </a:t>
            </a:r>
            <a:r>
              <a:rPr lang="cs-CZ" sz="1400" i="1" dirty="0" err="1"/>
              <a:t>Firemen‘s</a:t>
            </a:r>
            <a:r>
              <a:rPr lang="cs-CZ" sz="1400" i="1" dirty="0"/>
              <a:t> </a:t>
            </a:r>
            <a:r>
              <a:rPr lang="cs-CZ" sz="1400" i="1" dirty="0" err="1"/>
              <a:t>Ball</a:t>
            </a:r>
            <a:r>
              <a:rPr lang="cs-CZ" sz="1400" i="1" dirty="0"/>
              <a:t> </a:t>
            </a:r>
          </a:p>
          <a:p>
            <a:pPr marL="285750" indent="-285750">
              <a:buFontTx/>
              <a:buChar char="-"/>
            </a:pPr>
            <a:r>
              <a:rPr lang="cs-CZ" sz="1400" dirty="0"/>
              <a:t>In </a:t>
            </a:r>
            <a:r>
              <a:rPr lang="cs-CZ" sz="1400" dirty="0" err="1"/>
              <a:t>contrast</a:t>
            </a:r>
            <a:r>
              <a:rPr lang="cs-CZ" sz="1400" dirty="0"/>
              <a:t> to </a:t>
            </a:r>
            <a:r>
              <a:rPr lang="cs-CZ" sz="1400" dirty="0" err="1"/>
              <a:t>the</a:t>
            </a:r>
            <a:r>
              <a:rPr lang="cs-CZ" sz="1400" dirty="0"/>
              <a:t> </a:t>
            </a:r>
            <a:r>
              <a:rPr lang="cs-CZ" sz="1400" i="1" dirty="0" err="1"/>
              <a:t>Diamonds</a:t>
            </a:r>
            <a:r>
              <a:rPr lang="cs-CZ" sz="1400" i="1" dirty="0"/>
              <a:t> </a:t>
            </a:r>
            <a:r>
              <a:rPr lang="cs-CZ" sz="1400" i="1" dirty="0" err="1"/>
              <a:t>of</a:t>
            </a:r>
            <a:r>
              <a:rPr lang="cs-CZ" sz="1400" i="1" dirty="0"/>
              <a:t> </a:t>
            </a:r>
            <a:r>
              <a:rPr lang="cs-CZ" sz="1400" i="1" dirty="0" err="1"/>
              <a:t>the</a:t>
            </a:r>
            <a:r>
              <a:rPr lang="cs-CZ" sz="1400" i="1" dirty="0"/>
              <a:t> Night </a:t>
            </a:r>
            <a:r>
              <a:rPr lang="cs-CZ" sz="1400" dirty="0"/>
              <a:t>much more static film </a:t>
            </a:r>
            <a:r>
              <a:rPr lang="cs-CZ" sz="1400" dirty="0" err="1"/>
              <a:t>with</a:t>
            </a:r>
            <a:r>
              <a:rPr lang="cs-CZ" sz="1400" dirty="0"/>
              <a:t> </a:t>
            </a:r>
            <a:r>
              <a:rPr lang="cs-CZ" sz="1400" dirty="0" err="1"/>
              <a:t>carefully</a:t>
            </a:r>
            <a:r>
              <a:rPr lang="cs-CZ" sz="1400" dirty="0"/>
              <a:t> </a:t>
            </a:r>
            <a:r>
              <a:rPr lang="cs-CZ" sz="1400" dirty="0" err="1"/>
              <a:t>composed</a:t>
            </a:r>
            <a:r>
              <a:rPr lang="cs-CZ" sz="1400" dirty="0"/>
              <a:t> image </a:t>
            </a:r>
          </a:p>
          <a:p>
            <a:pPr marL="285750" indent="-285750">
              <a:buFontTx/>
              <a:buChar char="-"/>
            </a:pPr>
            <a:r>
              <a:rPr lang="cs-CZ" sz="1400" dirty="0" err="1"/>
              <a:t>Fragments</a:t>
            </a:r>
            <a:r>
              <a:rPr lang="cs-CZ" sz="1400" dirty="0"/>
              <a:t> </a:t>
            </a:r>
            <a:r>
              <a:rPr lang="cs-CZ" sz="1400" dirty="0" err="1"/>
              <a:t>of</a:t>
            </a:r>
            <a:r>
              <a:rPr lang="cs-CZ" sz="1400" dirty="0"/>
              <a:t> dialog and non-</a:t>
            </a:r>
            <a:r>
              <a:rPr lang="cs-CZ" sz="1400" dirty="0" err="1"/>
              <a:t>professional</a:t>
            </a:r>
            <a:r>
              <a:rPr lang="cs-CZ" sz="1400" dirty="0"/>
              <a:t> </a:t>
            </a:r>
            <a:r>
              <a:rPr lang="cs-CZ" sz="1400" dirty="0" err="1"/>
              <a:t>actors</a:t>
            </a:r>
            <a:r>
              <a:rPr lang="cs-CZ" sz="1400" dirty="0"/>
              <a:t> </a:t>
            </a:r>
          </a:p>
          <a:p>
            <a:pPr marL="285750" indent="-285750">
              <a:buFontTx/>
              <a:buChar char="-"/>
            </a:pPr>
            <a:endParaRPr lang="cs-CZ" sz="1400" dirty="0"/>
          </a:p>
          <a:p>
            <a:pPr marL="285750" indent="-285750">
              <a:buFontTx/>
              <a:buChar char="-"/>
            </a:pPr>
            <a:r>
              <a:rPr lang="cs-CZ" sz="1400" dirty="0" err="1"/>
              <a:t>Problems</a:t>
            </a:r>
            <a:r>
              <a:rPr lang="cs-CZ" sz="1400" dirty="0"/>
              <a:t> </a:t>
            </a:r>
            <a:r>
              <a:rPr lang="cs-CZ" sz="1400" dirty="0" err="1"/>
              <a:t>appear</a:t>
            </a:r>
            <a:r>
              <a:rPr lang="cs-CZ" sz="1400" dirty="0"/>
              <a:t> </a:t>
            </a:r>
            <a:r>
              <a:rPr lang="cs-CZ" sz="1400" dirty="0" err="1"/>
              <a:t>once</a:t>
            </a:r>
            <a:r>
              <a:rPr lang="cs-CZ" sz="1400" dirty="0"/>
              <a:t> </a:t>
            </a:r>
            <a:r>
              <a:rPr lang="cs-CZ" sz="1400" dirty="0" err="1"/>
              <a:t>the</a:t>
            </a:r>
            <a:r>
              <a:rPr lang="cs-CZ" sz="1400" dirty="0"/>
              <a:t> film </a:t>
            </a:r>
            <a:r>
              <a:rPr lang="cs-CZ" sz="1400" dirty="0" err="1"/>
              <a:t>is</a:t>
            </a:r>
            <a:r>
              <a:rPr lang="cs-CZ" sz="1400" dirty="0"/>
              <a:t> in post-</a:t>
            </a:r>
            <a:r>
              <a:rPr lang="cs-CZ" sz="1400" dirty="0" err="1"/>
              <a:t>production</a:t>
            </a:r>
            <a:r>
              <a:rPr lang="cs-CZ" sz="1400" dirty="0"/>
              <a:t> &gt;&gt; </a:t>
            </a:r>
            <a:r>
              <a:rPr lang="cs-CZ" sz="1400" dirty="0" err="1"/>
              <a:t>the</a:t>
            </a:r>
            <a:r>
              <a:rPr lang="cs-CZ" sz="1400" dirty="0"/>
              <a:t> </a:t>
            </a:r>
            <a:r>
              <a:rPr lang="cs-CZ" sz="1400" dirty="0" err="1"/>
              <a:t>screenplay</a:t>
            </a:r>
            <a:r>
              <a:rPr lang="cs-CZ" sz="1400" dirty="0"/>
              <a:t> </a:t>
            </a:r>
            <a:r>
              <a:rPr lang="cs-CZ" sz="1400" dirty="0" err="1"/>
              <a:t>does</a:t>
            </a:r>
            <a:r>
              <a:rPr lang="cs-CZ" sz="1400" dirty="0"/>
              <a:t> not </a:t>
            </a:r>
            <a:r>
              <a:rPr lang="cs-CZ" sz="1400" dirty="0" err="1"/>
              <a:t>foreshadow</a:t>
            </a:r>
            <a:r>
              <a:rPr lang="cs-CZ" sz="1400" dirty="0"/>
              <a:t> </a:t>
            </a:r>
            <a:r>
              <a:rPr lang="cs-CZ" sz="1400" dirty="0" err="1"/>
              <a:t>possible</a:t>
            </a:r>
            <a:r>
              <a:rPr lang="cs-CZ" sz="1400" dirty="0"/>
              <a:t> </a:t>
            </a:r>
            <a:r>
              <a:rPr lang="cs-CZ" sz="1400" dirty="0" err="1"/>
              <a:t>problems</a:t>
            </a:r>
            <a:endParaRPr lang="cs-CZ" sz="1400" dirty="0"/>
          </a:p>
          <a:p>
            <a:pPr marL="285750" indent="-285750">
              <a:buFontTx/>
              <a:buChar char="-"/>
            </a:pPr>
            <a:r>
              <a:rPr lang="cs-CZ" sz="1400" dirty="0" err="1"/>
              <a:t>January</a:t>
            </a:r>
            <a:r>
              <a:rPr lang="cs-CZ" sz="1400" dirty="0"/>
              <a:t> 1966 – prezident Antonín Novotný </a:t>
            </a:r>
            <a:r>
              <a:rPr lang="cs-CZ" sz="1400" dirty="0" err="1"/>
              <a:t>is</a:t>
            </a:r>
            <a:r>
              <a:rPr lang="cs-CZ" sz="1400" dirty="0"/>
              <a:t> </a:t>
            </a:r>
            <a:r>
              <a:rPr lang="cs-CZ" sz="1400" dirty="0" err="1"/>
              <a:t>strongly</a:t>
            </a:r>
            <a:r>
              <a:rPr lang="cs-CZ" sz="1400" dirty="0"/>
              <a:t> </a:t>
            </a:r>
            <a:r>
              <a:rPr lang="cs-CZ" sz="1400" dirty="0" err="1"/>
              <a:t>against</a:t>
            </a:r>
            <a:r>
              <a:rPr lang="cs-CZ" sz="1400" dirty="0"/>
              <a:t> </a:t>
            </a:r>
            <a:r>
              <a:rPr lang="cs-CZ" sz="1400" dirty="0" err="1"/>
              <a:t>the</a:t>
            </a:r>
            <a:r>
              <a:rPr lang="cs-CZ" sz="1400" dirty="0"/>
              <a:t> film and </a:t>
            </a:r>
            <a:r>
              <a:rPr lang="cs-CZ" sz="1400" dirty="0" err="1"/>
              <a:t>orders</a:t>
            </a:r>
            <a:r>
              <a:rPr lang="cs-CZ" sz="1400" dirty="0"/>
              <a:t> Jan Němec to </a:t>
            </a:r>
            <a:r>
              <a:rPr lang="cs-CZ" sz="1400" dirty="0" err="1"/>
              <a:t>be</a:t>
            </a:r>
            <a:r>
              <a:rPr lang="cs-CZ" sz="1400" dirty="0"/>
              <a:t> </a:t>
            </a:r>
            <a:r>
              <a:rPr lang="cs-CZ" sz="1400" dirty="0" err="1"/>
              <a:t>released</a:t>
            </a:r>
            <a:r>
              <a:rPr lang="cs-CZ" sz="1400" dirty="0"/>
              <a:t> </a:t>
            </a:r>
            <a:r>
              <a:rPr lang="cs-CZ" sz="1400" dirty="0" err="1"/>
              <a:t>from</a:t>
            </a:r>
            <a:r>
              <a:rPr lang="cs-CZ" sz="1400" dirty="0"/>
              <a:t> Barrandov </a:t>
            </a:r>
            <a:r>
              <a:rPr lang="cs-CZ" sz="1400" dirty="0" err="1"/>
              <a:t>studios</a:t>
            </a:r>
            <a:r>
              <a:rPr lang="cs-CZ" sz="1400" dirty="0"/>
              <a:t> </a:t>
            </a:r>
          </a:p>
          <a:p>
            <a:pPr marL="285750" indent="-285750">
              <a:buFontTx/>
              <a:buChar char="-"/>
            </a:pPr>
            <a:r>
              <a:rPr lang="cs-CZ" sz="1400" dirty="0" err="1"/>
              <a:t>The</a:t>
            </a:r>
            <a:r>
              <a:rPr lang="cs-CZ" sz="1400" dirty="0"/>
              <a:t> film </a:t>
            </a:r>
            <a:r>
              <a:rPr lang="cs-CZ" sz="1400" dirty="0" err="1"/>
              <a:t>is</a:t>
            </a:r>
            <a:r>
              <a:rPr lang="cs-CZ" sz="1400" dirty="0"/>
              <a:t> </a:t>
            </a:r>
            <a:r>
              <a:rPr lang="cs-CZ" sz="1400" dirty="0" err="1"/>
              <a:t>strategically</a:t>
            </a:r>
            <a:r>
              <a:rPr lang="cs-CZ" sz="1400" dirty="0"/>
              <a:t> </a:t>
            </a:r>
            <a:r>
              <a:rPr lang="cs-CZ" sz="1400" dirty="0" err="1"/>
              <a:t>eliminated</a:t>
            </a:r>
            <a:r>
              <a:rPr lang="cs-CZ" sz="1400" dirty="0"/>
              <a:t> </a:t>
            </a:r>
            <a:r>
              <a:rPr lang="cs-CZ" sz="1400" dirty="0" err="1"/>
              <a:t>from</a:t>
            </a:r>
            <a:r>
              <a:rPr lang="cs-CZ" sz="1400" dirty="0"/>
              <a:t> </a:t>
            </a:r>
            <a:r>
              <a:rPr lang="cs-CZ" sz="1400" dirty="0" err="1"/>
              <a:t>the</a:t>
            </a:r>
            <a:r>
              <a:rPr lang="cs-CZ" sz="1400" dirty="0"/>
              <a:t> public </a:t>
            </a:r>
            <a:r>
              <a:rPr lang="cs-CZ" sz="1400" dirty="0" err="1"/>
              <a:t>view</a:t>
            </a:r>
            <a:r>
              <a:rPr lang="cs-CZ" sz="1400" dirty="0"/>
              <a:t>, </a:t>
            </a:r>
            <a:r>
              <a:rPr lang="cs-CZ" sz="1400" dirty="0" err="1"/>
              <a:t>incl.the</a:t>
            </a:r>
            <a:r>
              <a:rPr lang="cs-CZ" sz="1400" dirty="0"/>
              <a:t> </a:t>
            </a:r>
            <a:r>
              <a:rPr lang="cs-CZ" sz="1400" dirty="0" err="1"/>
              <a:t>ban</a:t>
            </a:r>
            <a:r>
              <a:rPr lang="cs-CZ" sz="1400" dirty="0"/>
              <a:t> </a:t>
            </a:r>
            <a:r>
              <a:rPr lang="cs-CZ" sz="1400" dirty="0" err="1"/>
              <a:t>for</a:t>
            </a:r>
            <a:r>
              <a:rPr lang="cs-CZ" sz="1400" dirty="0"/>
              <a:t> festival </a:t>
            </a:r>
            <a:r>
              <a:rPr lang="cs-CZ" sz="1400" dirty="0" err="1"/>
              <a:t>screenings</a:t>
            </a:r>
            <a:r>
              <a:rPr lang="cs-CZ" sz="1400" dirty="0"/>
              <a:t> and sales </a:t>
            </a:r>
            <a:r>
              <a:rPr lang="cs-CZ" sz="1400" dirty="0" err="1"/>
              <a:t>abroad</a:t>
            </a:r>
            <a:r>
              <a:rPr lang="cs-CZ" sz="1400" dirty="0"/>
              <a:t> </a:t>
            </a:r>
          </a:p>
          <a:p>
            <a:pPr marL="285750" indent="-285750">
              <a:buFontTx/>
              <a:buChar char="-"/>
            </a:pPr>
            <a:r>
              <a:rPr lang="cs-CZ" sz="1400" dirty="0"/>
              <a:t>Standard </a:t>
            </a:r>
            <a:r>
              <a:rPr lang="cs-CZ" sz="1400" dirty="0" err="1"/>
              <a:t>cinema</a:t>
            </a:r>
            <a:r>
              <a:rPr lang="cs-CZ" sz="1400" dirty="0"/>
              <a:t> </a:t>
            </a:r>
            <a:r>
              <a:rPr lang="cs-CZ" sz="1400" dirty="0" err="1"/>
              <a:t>distribution</a:t>
            </a:r>
            <a:r>
              <a:rPr lang="cs-CZ" sz="1400" dirty="0"/>
              <a:t> </a:t>
            </a:r>
            <a:r>
              <a:rPr lang="cs-CZ" sz="1400" dirty="0" err="1"/>
              <a:t>two</a:t>
            </a:r>
            <a:r>
              <a:rPr lang="cs-CZ" sz="1400" dirty="0"/>
              <a:t> </a:t>
            </a:r>
            <a:r>
              <a:rPr lang="cs-CZ" sz="1400" dirty="0" err="1"/>
              <a:t>years</a:t>
            </a:r>
            <a:r>
              <a:rPr lang="cs-CZ" sz="1400" dirty="0"/>
              <a:t> </a:t>
            </a:r>
            <a:r>
              <a:rPr lang="cs-CZ" sz="1400" dirty="0" err="1"/>
              <a:t>after</a:t>
            </a:r>
            <a:r>
              <a:rPr lang="cs-CZ" sz="1400" dirty="0"/>
              <a:t> </a:t>
            </a:r>
            <a:r>
              <a:rPr lang="cs-CZ" sz="1400" dirty="0" err="1"/>
              <a:t>the</a:t>
            </a:r>
            <a:r>
              <a:rPr lang="cs-CZ" sz="1400" dirty="0"/>
              <a:t> film </a:t>
            </a:r>
            <a:r>
              <a:rPr lang="cs-CZ" sz="1400" dirty="0" err="1"/>
              <a:t>is</a:t>
            </a:r>
            <a:r>
              <a:rPr lang="cs-CZ" sz="1400" dirty="0"/>
              <a:t> </a:t>
            </a:r>
            <a:r>
              <a:rPr lang="cs-CZ" sz="1400" dirty="0" err="1"/>
              <a:t>finalized</a:t>
            </a:r>
            <a:r>
              <a:rPr lang="cs-CZ" sz="1400" dirty="0"/>
              <a:t> – </a:t>
            </a:r>
            <a:r>
              <a:rPr lang="cs-CZ" sz="1400" dirty="0" err="1"/>
              <a:t>spring</a:t>
            </a:r>
            <a:r>
              <a:rPr lang="cs-CZ" sz="1400" dirty="0"/>
              <a:t> 1968. </a:t>
            </a:r>
          </a:p>
        </p:txBody>
      </p:sp>
      <p:sp>
        <p:nvSpPr>
          <p:cNvPr id="8" name="Zástupný symbol obrázku 7">
            <a:extLst>
              <a:ext uri="{FF2B5EF4-FFF2-40B4-BE49-F238E27FC236}">
                <a16:creationId xmlns:a16="http://schemas.microsoft.com/office/drawing/2014/main" id="{89C28513-8FF1-F64A-938E-BF0644532CE8}"/>
              </a:ext>
            </a:extLst>
          </p:cNvPr>
          <p:cNvSpPr>
            <a:spLocks noGrp="1"/>
          </p:cNvSpPr>
          <p:nvPr>
            <p:ph type="pic" sz="quarter" idx="12"/>
          </p:nvPr>
        </p:nvSpPr>
        <p:spPr/>
      </p:sp>
      <p:sp>
        <p:nvSpPr>
          <p:cNvPr id="2" name="Zástupný symbol pro zápatí 1">
            <a:extLst>
              <a:ext uri="{FF2B5EF4-FFF2-40B4-BE49-F238E27FC236}">
                <a16:creationId xmlns:a16="http://schemas.microsoft.com/office/drawing/2014/main" id="{09D57F71-2F77-F341-ABAE-6E50531775AF}"/>
              </a:ext>
            </a:extLst>
          </p:cNvPr>
          <p:cNvSpPr>
            <a:spLocks noGrp="1"/>
          </p:cNvSpPr>
          <p:nvPr>
            <p:ph type="ftr" sz="quarter" idx="10"/>
          </p:nvPr>
        </p:nvSpPr>
        <p:spPr/>
        <p:txBody>
          <a:bodyPr/>
          <a:lstStyle/>
          <a:p>
            <a:r>
              <a:rPr lang="cs-CZ"/>
              <a:t>zápatí prezentace</a:t>
            </a:r>
            <a:endParaRPr lang="cs-CZ" dirty="0"/>
          </a:p>
        </p:txBody>
      </p:sp>
      <p:pic>
        <p:nvPicPr>
          <p:cNvPr id="9" name="Obrázek 8">
            <a:extLst>
              <a:ext uri="{FF2B5EF4-FFF2-40B4-BE49-F238E27FC236}">
                <a16:creationId xmlns:a16="http://schemas.microsoft.com/office/drawing/2014/main" id="{A07E867F-B914-9A41-AA4B-128C6057D063}"/>
              </a:ext>
            </a:extLst>
          </p:cNvPr>
          <p:cNvPicPr>
            <a:picLocks noChangeAspect="1"/>
          </p:cNvPicPr>
          <p:nvPr/>
        </p:nvPicPr>
        <p:blipFill rotWithShape="1">
          <a:blip r:embed="rId2"/>
          <a:srcRect r="2" b="1443"/>
          <a:stretch/>
        </p:blipFill>
        <p:spPr>
          <a:xfrm>
            <a:off x="4572000" y="407624"/>
            <a:ext cx="4560982" cy="6153954"/>
          </a:xfrm>
          <a:prstGeom prst="rect">
            <a:avLst/>
          </a:prstGeom>
          <a:effectLst/>
        </p:spPr>
      </p:pic>
    </p:spTree>
    <p:extLst>
      <p:ext uri="{BB962C8B-B14F-4D97-AF65-F5344CB8AC3E}">
        <p14:creationId xmlns:p14="http://schemas.microsoft.com/office/powerpoint/2010/main" val="323455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19988A6B-173E-F64E-A781-EE50A0D4AFEA}"/>
              </a:ext>
            </a:extLst>
          </p:cNvPr>
          <p:cNvSpPr>
            <a:spLocks noGrp="1"/>
          </p:cNvSpPr>
          <p:nvPr>
            <p:ph type="sldNum" sz="quarter" idx="11"/>
          </p:nvPr>
        </p:nvSpPr>
        <p:spPr>
          <a:xfrm>
            <a:off x="310500" y="6228000"/>
            <a:ext cx="189000" cy="252000"/>
          </a:xfrm>
        </p:spPr>
        <p:txBody>
          <a:bodyPr wrap="none" anchor="ctr">
            <a:normAutofit/>
          </a:bodyPr>
          <a:lstStyle/>
          <a:p>
            <a:pPr>
              <a:spcAft>
                <a:spcPts val="600"/>
              </a:spcAft>
            </a:pPr>
            <a:fld id="{0DE708CC-0C3F-4567-9698-B54C0F35BD31}" type="slidenum">
              <a:rPr lang="cs-CZ" altLang="cs-CZ" noProof="0" smtClean="0"/>
              <a:pPr>
                <a:spcAft>
                  <a:spcPts val="600"/>
                </a:spcAft>
              </a:pPr>
              <a:t>5</a:t>
            </a:fld>
            <a:endParaRPr lang="cs-CZ" altLang="cs-CZ" noProof="0"/>
          </a:p>
        </p:txBody>
      </p:sp>
      <p:sp>
        <p:nvSpPr>
          <p:cNvPr id="3" name="Nadpis 2">
            <a:extLst>
              <a:ext uri="{FF2B5EF4-FFF2-40B4-BE49-F238E27FC236}">
                <a16:creationId xmlns:a16="http://schemas.microsoft.com/office/drawing/2014/main" id="{D313B857-2BD5-B341-95AE-A811F35D4F9A}"/>
              </a:ext>
            </a:extLst>
          </p:cNvPr>
          <p:cNvSpPr>
            <a:spLocks noGrp="1"/>
          </p:cNvSpPr>
          <p:nvPr>
            <p:ph type="title"/>
          </p:nvPr>
        </p:nvSpPr>
        <p:spPr>
          <a:xfrm>
            <a:off x="298876" y="1781299"/>
            <a:ext cx="3934889" cy="700644"/>
          </a:xfrm>
        </p:spPr>
        <p:txBody>
          <a:bodyPr anchor="t">
            <a:normAutofit/>
          </a:bodyPr>
          <a:lstStyle/>
          <a:p>
            <a:pPr algn="ctr"/>
            <a:r>
              <a:rPr lang="cs-CZ" dirty="0"/>
              <a:t>L9_Reading</a:t>
            </a:r>
          </a:p>
        </p:txBody>
      </p:sp>
      <p:sp>
        <p:nvSpPr>
          <p:cNvPr id="13" name="Subtitle 3">
            <a:extLst>
              <a:ext uri="{FF2B5EF4-FFF2-40B4-BE49-F238E27FC236}">
                <a16:creationId xmlns:a16="http://schemas.microsoft.com/office/drawing/2014/main" id="{1E56CB02-54C5-7FB4-227D-BF7FDA6935B4}"/>
              </a:ext>
            </a:extLst>
          </p:cNvPr>
          <p:cNvSpPr>
            <a:spLocks noGrp="1"/>
          </p:cNvSpPr>
          <p:nvPr>
            <p:ph type="subTitle" idx="1"/>
          </p:nvPr>
        </p:nvSpPr>
        <p:spPr>
          <a:xfrm>
            <a:off x="108871" y="2850078"/>
            <a:ext cx="4147395" cy="2185060"/>
          </a:xfrm>
        </p:spPr>
        <p:txBody>
          <a:bodyPr/>
          <a:lstStyle/>
          <a:p>
            <a:r>
              <a:rPr lang="en-US" dirty="0"/>
              <a:t>SKUPA, </a:t>
            </a:r>
            <a:r>
              <a:rPr lang="en-US" dirty="0" err="1"/>
              <a:t>Lukáš</a:t>
            </a:r>
            <a:r>
              <a:rPr lang="en-US" dirty="0"/>
              <a:t>. Perfectly Unpredictable: Early Work of </a:t>
            </a:r>
            <a:r>
              <a:rPr lang="en-US" dirty="0" err="1"/>
              <a:t>Věra</a:t>
            </a:r>
            <a:r>
              <a:rPr lang="en-US" dirty="0"/>
              <a:t> </a:t>
            </a:r>
            <a:r>
              <a:rPr lang="en-US" dirty="0" err="1"/>
              <a:t>Chytilová</a:t>
            </a:r>
            <a:r>
              <a:rPr lang="en-US" dirty="0"/>
              <a:t> in the Light of Censorship and Production Reports. </a:t>
            </a:r>
            <a:r>
              <a:rPr lang="en-US" i="1" dirty="0"/>
              <a:t>Studies in Eastern European Cinema </a:t>
            </a:r>
            <a:r>
              <a:rPr lang="en-US" dirty="0"/>
              <a:t>9, 2018, No. 3, pp. 233–249. </a:t>
            </a:r>
          </a:p>
        </p:txBody>
      </p:sp>
      <p:sp>
        <p:nvSpPr>
          <p:cNvPr id="6" name="Zástupný symbol pro zápatí 5">
            <a:extLst>
              <a:ext uri="{FF2B5EF4-FFF2-40B4-BE49-F238E27FC236}">
                <a16:creationId xmlns:a16="http://schemas.microsoft.com/office/drawing/2014/main" id="{DCB49FCD-7305-7B46-A8FE-C56375094C2F}"/>
              </a:ext>
            </a:extLst>
          </p:cNvPr>
          <p:cNvSpPr>
            <a:spLocks noGrp="1"/>
          </p:cNvSpPr>
          <p:nvPr>
            <p:ph type="ftr" sz="quarter" idx="10"/>
          </p:nvPr>
        </p:nvSpPr>
        <p:spPr>
          <a:xfrm>
            <a:off x="540000" y="6228000"/>
            <a:ext cx="3693765" cy="252000"/>
          </a:xfrm>
        </p:spPr>
        <p:txBody>
          <a:bodyPr wrap="square" anchor="ctr">
            <a:normAutofit/>
          </a:bodyPr>
          <a:lstStyle/>
          <a:p>
            <a:pPr>
              <a:spcAft>
                <a:spcPts val="600"/>
              </a:spcAft>
            </a:pPr>
            <a:r>
              <a:rPr lang="cs-CZ"/>
              <a:t>zápatí prezentace</a:t>
            </a:r>
          </a:p>
        </p:txBody>
      </p:sp>
      <p:sp>
        <p:nvSpPr>
          <p:cNvPr id="10" name="Zástupný symbol obrázku 9">
            <a:extLst>
              <a:ext uri="{FF2B5EF4-FFF2-40B4-BE49-F238E27FC236}">
                <a16:creationId xmlns:a16="http://schemas.microsoft.com/office/drawing/2014/main" id="{5B8E8A3A-16ED-4D4A-A68A-1F57F1BA1F3B}"/>
              </a:ext>
            </a:extLst>
          </p:cNvPr>
          <p:cNvSpPr>
            <a:spLocks noGrp="1"/>
          </p:cNvSpPr>
          <p:nvPr>
            <p:ph type="pic" sz="quarter" idx="12"/>
          </p:nvPr>
        </p:nvSpPr>
        <p:spPr/>
      </p:sp>
      <p:pic>
        <p:nvPicPr>
          <p:cNvPr id="12" name="Obrázek 11" descr="Obsah obrázku tráva, podepsat, fotka, vsedě&#10;&#10;Popis byl vytvořen automaticky">
            <a:extLst>
              <a:ext uri="{FF2B5EF4-FFF2-40B4-BE49-F238E27FC236}">
                <a16:creationId xmlns:a16="http://schemas.microsoft.com/office/drawing/2014/main" id="{BFE9BC19-EAD1-4247-B8C2-5EB562273200}"/>
              </a:ext>
            </a:extLst>
          </p:cNvPr>
          <p:cNvPicPr>
            <a:picLocks noChangeAspect="1"/>
          </p:cNvPicPr>
          <p:nvPr/>
        </p:nvPicPr>
        <p:blipFill>
          <a:blip r:embed="rId2"/>
          <a:stretch>
            <a:fillRect/>
          </a:stretch>
        </p:blipFill>
        <p:spPr>
          <a:xfrm>
            <a:off x="4469984" y="0"/>
            <a:ext cx="4697729" cy="6857999"/>
          </a:xfrm>
          <a:prstGeom prst="rect">
            <a:avLst/>
          </a:prstGeom>
        </p:spPr>
      </p:pic>
    </p:spTree>
    <p:extLst>
      <p:ext uri="{BB962C8B-B14F-4D97-AF65-F5344CB8AC3E}">
        <p14:creationId xmlns:p14="http://schemas.microsoft.com/office/powerpoint/2010/main" val="90082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a:extLst>
              <a:ext uri="{FF2B5EF4-FFF2-40B4-BE49-F238E27FC236}">
                <a16:creationId xmlns:a16="http://schemas.microsoft.com/office/drawing/2014/main" id="{E7101761-A4E0-2F49-87CE-1E5F5581CB6F}"/>
              </a:ext>
            </a:extLst>
          </p:cNvPr>
          <p:cNvSpPr>
            <a:spLocks noGrp="1"/>
          </p:cNvSpPr>
          <p:nvPr>
            <p:ph type="ftr" sz="quarter" idx="10"/>
          </p:nvPr>
        </p:nvSpPr>
        <p:spPr/>
        <p:txBody>
          <a:bodyPr/>
          <a:lstStyle/>
          <a:p>
            <a:r>
              <a:rPr lang="cs-CZ"/>
              <a:t>zápatí prezentace</a:t>
            </a:r>
            <a:endParaRPr lang="cs-CZ" dirty="0"/>
          </a:p>
        </p:txBody>
      </p:sp>
      <p:sp>
        <p:nvSpPr>
          <p:cNvPr id="2" name="Zástupný symbol pro číslo snímku 1">
            <a:extLst>
              <a:ext uri="{FF2B5EF4-FFF2-40B4-BE49-F238E27FC236}">
                <a16:creationId xmlns:a16="http://schemas.microsoft.com/office/drawing/2014/main" id="{DA87876F-7C85-D64F-84D9-3844C4ABF68A}"/>
              </a:ext>
            </a:extLst>
          </p:cNvPr>
          <p:cNvSpPr>
            <a:spLocks noGrp="1"/>
          </p:cNvSpPr>
          <p:nvPr>
            <p:ph type="sldNum" sz="quarter" idx="11"/>
          </p:nvPr>
        </p:nvSpPr>
        <p:spPr/>
        <p:txBody>
          <a:bodyPr/>
          <a:lstStyle/>
          <a:p>
            <a:fld id="{0DE708CC-0C3F-4567-9698-B54C0F35BD31}" type="slidenum">
              <a:rPr lang="cs-CZ" altLang="cs-CZ" smtClean="0"/>
              <a:pPr/>
              <a:t>6</a:t>
            </a:fld>
            <a:endParaRPr lang="cs-CZ" altLang="cs-CZ" dirty="0"/>
          </a:p>
        </p:txBody>
      </p:sp>
      <p:sp>
        <p:nvSpPr>
          <p:cNvPr id="7" name="Nadpis 6">
            <a:extLst>
              <a:ext uri="{FF2B5EF4-FFF2-40B4-BE49-F238E27FC236}">
                <a16:creationId xmlns:a16="http://schemas.microsoft.com/office/drawing/2014/main" id="{01558922-76F4-094F-894E-ABFD678E7E2A}"/>
              </a:ext>
            </a:extLst>
          </p:cNvPr>
          <p:cNvSpPr>
            <a:spLocks noGrp="1"/>
          </p:cNvSpPr>
          <p:nvPr>
            <p:ph type="title"/>
          </p:nvPr>
        </p:nvSpPr>
        <p:spPr>
          <a:xfrm>
            <a:off x="540000" y="351866"/>
            <a:ext cx="8064900" cy="451576"/>
          </a:xfrm>
        </p:spPr>
        <p:txBody>
          <a:bodyPr/>
          <a:lstStyle/>
          <a:p>
            <a:pPr algn="ctr"/>
            <a:r>
              <a:rPr lang="cs-CZ" dirty="0" err="1"/>
              <a:t>About</a:t>
            </a:r>
            <a:r>
              <a:rPr lang="cs-CZ" dirty="0"/>
              <a:t> </a:t>
            </a:r>
            <a:r>
              <a:rPr lang="cs-CZ" dirty="0" err="1"/>
              <a:t>the</a:t>
            </a:r>
            <a:r>
              <a:rPr lang="cs-CZ" dirty="0"/>
              <a:t> oral </a:t>
            </a:r>
            <a:r>
              <a:rPr lang="cs-CZ" dirty="0" err="1"/>
              <a:t>exam</a:t>
            </a:r>
            <a:r>
              <a:rPr lang="cs-CZ" dirty="0"/>
              <a:t>:</a:t>
            </a:r>
          </a:p>
        </p:txBody>
      </p:sp>
      <p:sp>
        <p:nvSpPr>
          <p:cNvPr id="8" name="Zástupný obsah 7">
            <a:extLst>
              <a:ext uri="{FF2B5EF4-FFF2-40B4-BE49-F238E27FC236}">
                <a16:creationId xmlns:a16="http://schemas.microsoft.com/office/drawing/2014/main" id="{77654215-38E9-5A47-A336-4D45DE708935}"/>
              </a:ext>
            </a:extLst>
          </p:cNvPr>
          <p:cNvSpPr>
            <a:spLocks noGrp="1"/>
          </p:cNvSpPr>
          <p:nvPr>
            <p:ph idx="1"/>
          </p:nvPr>
        </p:nvSpPr>
        <p:spPr>
          <a:xfrm>
            <a:off x="310500" y="1086377"/>
            <a:ext cx="8584118" cy="4139998"/>
          </a:xfrm>
        </p:spPr>
        <p:txBody>
          <a:bodyPr/>
          <a:lstStyle/>
          <a:p>
            <a:r>
              <a:rPr lang="cs-CZ" u="sng" dirty="0" err="1"/>
              <a:t>Date</a:t>
            </a:r>
            <a:r>
              <a:rPr lang="cs-CZ" dirty="0"/>
              <a:t>: 15. 12. 2022, 14:00, office C.317</a:t>
            </a:r>
          </a:p>
          <a:p>
            <a:r>
              <a:rPr lang="cs-CZ" u="sng" dirty="0" err="1"/>
              <a:t>Duration</a:t>
            </a:r>
            <a:r>
              <a:rPr lang="cs-CZ" dirty="0"/>
              <a:t>: 120 </a:t>
            </a:r>
            <a:r>
              <a:rPr lang="cs-CZ" dirty="0" err="1"/>
              <a:t>minutes</a:t>
            </a:r>
            <a:endParaRPr lang="cs-CZ" dirty="0"/>
          </a:p>
          <a:p>
            <a:r>
              <a:rPr lang="cs-CZ" u="sng" dirty="0" err="1"/>
              <a:t>Prepare</a:t>
            </a:r>
            <a:r>
              <a:rPr lang="cs-CZ" dirty="0"/>
              <a:t>: </a:t>
            </a:r>
            <a:r>
              <a:rPr lang="cs-CZ" dirty="0" err="1"/>
              <a:t>an</a:t>
            </a:r>
            <a:r>
              <a:rPr lang="cs-CZ" dirty="0"/>
              <a:t> </a:t>
            </a:r>
            <a:r>
              <a:rPr lang="cs-CZ" dirty="0" err="1"/>
              <a:t>anotation</a:t>
            </a:r>
            <a:r>
              <a:rPr lang="cs-CZ" dirty="0"/>
              <a:t> and </a:t>
            </a:r>
            <a:r>
              <a:rPr lang="cs-CZ" dirty="0" err="1"/>
              <a:t>an</a:t>
            </a:r>
            <a:r>
              <a:rPr lang="cs-CZ" dirty="0"/>
              <a:t> </a:t>
            </a:r>
            <a:r>
              <a:rPr lang="cs-CZ" dirty="0" err="1"/>
              <a:t>interpretation</a:t>
            </a:r>
            <a:r>
              <a:rPr lang="cs-CZ" dirty="0"/>
              <a:t> </a:t>
            </a:r>
            <a:r>
              <a:rPr lang="cs-CZ" dirty="0" err="1"/>
              <a:t>of</a:t>
            </a:r>
            <a:r>
              <a:rPr lang="cs-CZ" dirty="0"/>
              <a:t> </a:t>
            </a:r>
            <a:r>
              <a:rPr lang="cs-CZ" b="1" u="sng" dirty="0"/>
              <a:t>10 </a:t>
            </a:r>
            <a:r>
              <a:rPr lang="cs-CZ" b="1" u="sng" dirty="0" err="1"/>
              <a:t>films</a:t>
            </a:r>
            <a:r>
              <a:rPr lang="cs-CZ" b="1" u="sng" dirty="0"/>
              <a:t> </a:t>
            </a:r>
            <a:r>
              <a:rPr lang="cs-CZ" dirty="0" err="1"/>
              <a:t>which</a:t>
            </a:r>
            <a:r>
              <a:rPr lang="cs-CZ" dirty="0"/>
              <a:t> </a:t>
            </a:r>
            <a:r>
              <a:rPr lang="cs-CZ" dirty="0" err="1"/>
              <a:t>we</a:t>
            </a:r>
            <a:r>
              <a:rPr lang="cs-CZ" dirty="0"/>
              <a:t> </a:t>
            </a:r>
            <a:r>
              <a:rPr lang="cs-CZ" dirty="0" err="1"/>
              <a:t>have</a:t>
            </a:r>
            <a:r>
              <a:rPr lang="cs-CZ" dirty="0"/>
              <a:t> </a:t>
            </a:r>
            <a:r>
              <a:rPr lang="cs-CZ" dirty="0" err="1"/>
              <a:t>watched</a:t>
            </a:r>
            <a:r>
              <a:rPr lang="cs-CZ" dirty="0"/>
              <a:t> </a:t>
            </a:r>
            <a:r>
              <a:rPr lang="cs-CZ" dirty="0" err="1"/>
              <a:t>together</a:t>
            </a:r>
            <a:r>
              <a:rPr lang="cs-CZ" dirty="0"/>
              <a:t> and </a:t>
            </a:r>
            <a:r>
              <a:rPr lang="cs-CZ" dirty="0" err="1"/>
              <a:t>some</a:t>
            </a:r>
            <a:r>
              <a:rPr lang="cs-CZ" dirty="0"/>
              <a:t> </a:t>
            </a:r>
            <a:r>
              <a:rPr lang="cs-CZ" dirty="0" err="1"/>
              <a:t>of</a:t>
            </a:r>
            <a:r>
              <a:rPr lang="cs-CZ" dirty="0"/>
              <a:t> </a:t>
            </a:r>
            <a:r>
              <a:rPr lang="cs-CZ" dirty="0" err="1"/>
              <a:t>them</a:t>
            </a:r>
            <a:r>
              <a:rPr lang="cs-CZ" dirty="0"/>
              <a:t> </a:t>
            </a:r>
            <a:r>
              <a:rPr lang="cs-CZ" dirty="0" err="1"/>
              <a:t>you</a:t>
            </a:r>
            <a:r>
              <a:rPr lang="cs-CZ" dirty="0"/>
              <a:t> </a:t>
            </a:r>
            <a:r>
              <a:rPr lang="cs-CZ" dirty="0" err="1"/>
              <a:t>have</a:t>
            </a:r>
            <a:r>
              <a:rPr lang="cs-CZ" dirty="0"/>
              <a:t> </a:t>
            </a:r>
            <a:r>
              <a:rPr lang="cs-CZ" dirty="0" err="1"/>
              <a:t>uploaded</a:t>
            </a:r>
            <a:r>
              <a:rPr lang="cs-CZ" dirty="0"/>
              <a:t> in </a:t>
            </a:r>
            <a:r>
              <a:rPr lang="cs-CZ" dirty="0" err="1"/>
              <a:t>the</a:t>
            </a:r>
            <a:r>
              <a:rPr lang="cs-CZ" dirty="0"/>
              <a:t> IS </a:t>
            </a:r>
            <a:r>
              <a:rPr lang="cs-CZ" dirty="0" err="1"/>
              <a:t>system</a:t>
            </a:r>
            <a:r>
              <a:rPr lang="cs-CZ" dirty="0"/>
              <a:t>. PLUS a resumé </a:t>
            </a:r>
            <a:r>
              <a:rPr lang="cs-CZ" dirty="0" err="1"/>
              <a:t>of</a:t>
            </a:r>
            <a:r>
              <a:rPr lang="cs-CZ" dirty="0"/>
              <a:t> </a:t>
            </a:r>
            <a:r>
              <a:rPr lang="cs-CZ" dirty="0" err="1"/>
              <a:t>one</a:t>
            </a:r>
            <a:r>
              <a:rPr lang="cs-CZ" dirty="0"/>
              <a:t> </a:t>
            </a:r>
            <a:r>
              <a:rPr lang="cs-CZ" dirty="0" err="1"/>
              <a:t>article</a:t>
            </a:r>
            <a:r>
              <a:rPr lang="cs-CZ" dirty="0"/>
              <a:t>/</a:t>
            </a:r>
            <a:r>
              <a:rPr lang="cs-CZ" dirty="0" err="1"/>
              <a:t>chapter</a:t>
            </a:r>
            <a:r>
              <a:rPr lang="cs-CZ" dirty="0"/>
              <a:t> </a:t>
            </a:r>
            <a:r>
              <a:rPr lang="cs-CZ" dirty="0" err="1"/>
              <a:t>you</a:t>
            </a:r>
            <a:r>
              <a:rPr lang="cs-CZ" dirty="0"/>
              <a:t> </a:t>
            </a:r>
            <a:r>
              <a:rPr lang="cs-CZ" dirty="0" err="1"/>
              <a:t>have</a:t>
            </a:r>
            <a:r>
              <a:rPr lang="cs-CZ" dirty="0"/>
              <a:t> </a:t>
            </a:r>
            <a:r>
              <a:rPr lang="cs-CZ" dirty="0" err="1"/>
              <a:t>been</a:t>
            </a:r>
            <a:r>
              <a:rPr lang="cs-CZ" dirty="0"/>
              <a:t> </a:t>
            </a:r>
            <a:r>
              <a:rPr lang="cs-CZ" dirty="0" err="1"/>
              <a:t>provided</a:t>
            </a:r>
            <a:r>
              <a:rPr lang="cs-CZ" dirty="0"/>
              <a:t>.</a:t>
            </a:r>
          </a:p>
          <a:p>
            <a:r>
              <a:rPr lang="cs-CZ" u="sng" dirty="0" err="1"/>
              <a:t>Length</a:t>
            </a:r>
            <a:r>
              <a:rPr lang="cs-CZ" dirty="0"/>
              <a:t> </a:t>
            </a:r>
            <a:r>
              <a:rPr lang="cs-CZ" dirty="0" err="1"/>
              <a:t>of</a:t>
            </a:r>
            <a:r>
              <a:rPr lang="cs-CZ" dirty="0"/>
              <a:t> </a:t>
            </a:r>
            <a:r>
              <a:rPr lang="cs-CZ" dirty="0" err="1"/>
              <a:t>the</a:t>
            </a:r>
            <a:r>
              <a:rPr lang="cs-CZ" dirty="0"/>
              <a:t> </a:t>
            </a:r>
            <a:r>
              <a:rPr lang="cs-CZ" dirty="0" err="1"/>
              <a:t>indivudal</a:t>
            </a:r>
            <a:r>
              <a:rPr lang="cs-CZ" dirty="0"/>
              <a:t> </a:t>
            </a:r>
            <a:r>
              <a:rPr lang="cs-CZ" dirty="0" err="1"/>
              <a:t>annotations</a:t>
            </a:r>
            <a:r>
              <a:rPr lang="cs-CZ" dirty="0"/>
              <a:t> plus </a:t>
            </a:r>
            <a:r>
              <a:rPr lang="cs-CZ" dirty="0" err="1"/>
              <a:t>one</a:t>
            </a:r>
            <a:r>
              <a:rPr lang="cs-CZ" dirty="0"/>
              <a:t> </a:t>
            </a:r>
            <a:r>
              <a:rPr lang="cs-CZ" dirty="0" err="1"/>
              <a:t>reading</a:t>
            </a:r>
            <a:r>
              <a:rPr lang="cs-CZ" dirty="0"/>
              <a:t> resumé: 200 </a:t>
            </a:r>
            <a:r>
              <a:rPr lang="cs-CZ" dirty="0" err="1"/>
              <a:t>words</a:t>
            </a:r>
            <a:r>
              <a:rPr lang="cs-CZ" dirty="0"/>
              <a:t> maximum</a:t>
            </a:r>
          </a:p>
          <a:p>
            <a:r>
              <a:rPr lang="cs-CZ" u="sng" dirty="0" err="1"/>
              <a:t>Due</a:t>
            </a:r>
            <a:r>
              <a:rPr lang="cs-CZ" u="sng" dirty="0"/>
              <a:t> </a:t>
            </a:r>
            <a:r>
              <a:rPr lang="cs-CZ" u="sng" dirty="0" err="1"/>
              <a:t>date</a:t>
            </a:r>
            <a:r>
              <a:rPr lang="cs-CZ" u="sng" dirty="0"/>
              <a:t> </a:t>
            </a:r>
            <a:r>
              <a:rPr lang="cs-CZ" dirty="0"/>
              <a:t>– no </a:t>
            </a:r>
            <a:r>
              <a:rPr lang="cs-CZ" dirty="0" err="1"/>
              <a:t>later</a:t>
            </a:r>
            <a:r>
              <a:rPr lang="cs-CZ" dirty="0"/>
              <a:t> </a:t>
            </a:r>
            <a:r>
              <a:rPr lang="cs-CZ" dirty="0" err="1"/>
              <a:t>than</a:t>
            </a:r>
            <a:r>
              <a:rPr lang="cs-CZ" dirty="0"/>
              <a:t> </a:t>
            </a:r>
            <a:r>
              <a:rPr lang="cs-CZ" dirty="0" err="1"/>
              <a:t>one</a:t>
            </a:r>
            <a:r>
              <a:rPr lang="cs-CZ" dirty="0"/>
              <a:t> </a:t>
            </a:r>
            <a:r>
              <a:rPr lang="cs-CZ" dirty="0" err="1"/>
              <a:t>day</a:t>
            </a:r>
            <a:r>
              <a:rPr lang="cs-CZ" dirty="0"/>
              <a:t> </a:t>
            </a:r>
            <a:r>
              <a:rPr lang="cs-CZ" dirty="0" err="1"/>
              <a:t>before</a:t>
            </a:r>
            <a:r>
              <a:rPr lang="cs-CZ" dirty="0"/>
              <a:t> </a:t>
            </a:r>
            <a:r>
              <a:rPr lang="cs-CZ" dirty="0" err="1"/>
              <a:t>the</a:t>
            </a:r>
            <a:r>
              <a:rPr lang="cs-CZ" dirty="0"/>
              <a:t> </a:t>
            </a:r>
            <a:r>
              <a:rPr lang="cs-CZ" dirty="0" err="1"/>
              <a:t>exam</a:t>
            </a:r>
            <a:r>
              <a:rPr lang="cs-CZ" dirty="0"/>
              <a:t> (</a:t>
            </a:r>
            <a:r>
              <a:rPr lang="cs-CZ" dirty="0" err="1"/>
              <a:t>that</a:t>
            </a:r>
            <a:r>
              <a:rPr lang="cs-CZ" dirty="0"/>
              <a:t> </a:t>
            </a:r>
            <a:r>
              <a:rPr lang="cs-CZ" dirty="0" err="1"/>
              <a:t>is</a:t>
            </a:r>
            <a:r>
              <a:rPr lang="cs-CZ" dirty="0"/>
              <a:t> 14.12.) </a:t>
            </a:r>
            <a:r>
              <a:rPr lang="cs-CZ" dirty="0" err="1"/>
              <a:t>send</a:t>
            </a:r>
            <a:r>
              <a:rPr lang="cs-CZ" dirty="0"/>
              <a:t> </a:t>
            </a:r>
            <a:r>
              <a:rPr lang="cs-CZ" dirty="0" err="1"/>
              <a:t>me</a:t>
            </a:r>
            <a:r>
              <a:rPr lang="cs-CZ" dirty="0"/>
              <a:t> </a:t>
            </a:r>
            <a:r>
              <a:rPr lang="cs-CZ" dirty="0" err="1"/>
              <a:t>the</a:t>
            </a:r>
            <a:r>
              <a:rPr lang="cs-CZ" dirty="0"/>
              <a:t> </a:t>
            </a:r>
            <a:r>
              <a:rPr lang="cs-CZ" dirty="0" err="1"/>
              <a:t>file</a:t>
            </a:r>
            <a:r>
              <a:rPr lang="cs-CZ" dirty="0"/>
              <a:t> </a:t>
            </a:r>
            <a:r>
              <a:rPr lang="cs-CZ" dirty="0" err="1"/>
              <a:t>through</a:t>
            </a:r>
            <a:r>
              <a:rPr lang="cs-CZ" dirty="0"/>
              <a:t> email.</a:t>
            </a:r>
          </a:p>
          <a:p>
            <a:endParaRPr lang="cs-CZ" dirty="0"/>
          </a:p>
          <a:p>
            <a:r>
              <a:rPr lang="cs-CZ" dirty="0" err="1"/>
              <a:t>Films</a:t>
            </a:r>
            <a:r>
              <a:rPr lang="cs-CZ" dirty="0"/>
              <a:t> </a:t>
            </a:r>
            <a:r>
              <a:rPr lang="cs-CZ" dirty="0" err="1"/>
              <a:t>we</a:t>
            </a:r>
            <a:r>
              <a:rPr lang="cs-CZ" dirty="0"/>
              <a:t> </a:t>
            </a:r>
            <a:r>
              <a:rPr lang="cs-CZ" dirty="0" err="1"/>
              <a:t>have</a:t>
            </a:r>
            <a:r>
              <a:rPr lang="cs-CZ" dirty="0"/>
              <a:t> </a:t>
            </a:r>
            <a:r>
              <a:rPr lang="cs-CZ" dirty="0" err="1"/>
              <a:t>watched</a:t>
            </a:r>
            <a:r>
              <a:rPr lang="cs-CZ" dirty="0"/>
              <a:t> </a:t>
            </a:r>
            <a:r>
              <a:rPr lang="cs-CZ" dirty="0" err="1"/>
              <a:t>or</a:t>
            </a:r>
            <a:r>
              <a:rPr lang="cs-CZ" dirty="0"/>
              <a:t> are to </a:t>
            </a:r>
            <a:r>
              <a:rPr lang="cs-CZ" dirty="0" err="1"/>
              <a:t>be</a:t>
            </a:r>
            <a:r>
              <a:rPr lang="cs-CZ" dirty="0"/>
              <a:t> </a:t>
            </a:r>
            <a:r>
              <a:rPr lang="cs-CZ" dirty="0" err="1"/>
              <a:t>watched</a:t>
            </a:r>
            <a:r>
              <a:rPr lang="cs-CZ" dirty="0"/>
              <a:t>:</a:t>
            </a:r>
          </a:p>
          <a:p>
            <a:pPr lvl="1"/>
            <a:r>
              <a:rPr lang="cs-CZ" i="1" dirty="0" err="1"/>
              <a:t>Pearls</a:t>
            </a:r>
            <a:r>
              <a:rPr lang="cs-CZ" i="1" dirty="0"/>
              <a:t> </a:t>
            </a:r>
            <a:r>
              <a:rPr lang="cs-CZ" i="1" dirty="0" err="1"/>
              <a:t>of</a:t>
            </a:r>
            <a:r>
              <a:rPr lang="cs-CZ" i="1" dirty="0"/>
              <a:t> </a:t>
            </a:r>
            <a:r>
              <a:rPr lang="cs-CZ" i="1" dirty="0" err="1"/>
              <a:t>the</a:t>
            </a:r>
            <a:r>
              <a:rPr lang="cs-CZ" i="1" dirty="0"/>
              <a:t> </a:t>
            </a:r>
            <a:r>
              <a:rPr lang="cs-CZ" i="1" dirty="0" err="1"/>
              <a:t>deep</a:t>
            </a:r>
            <a:r>
              <a:rPr lang="cs-CZ" i="1" dirty="0"/>
              <a:t>, Black and </a:t>
            </a:r>
            <a:r>
              <a:rPr lang="cs-CZ" i="1" dirty="0" err="1"/>
              <a:t>White</a:t>
            </a:r>
            <a:r>
              <a:rPr lang="cs-CZ" i="1" dirty="0"/>
              <a:t> Sylva </a:t>
            </a:r>
            <a:r>
              <a:rPr lang="cs-CZ" dirty="0"/>
              <a:t>plus </a:t>
            </a:r>
            <a:r>
              <a:rPr lang="cs-CZ" i="1" dirty="0" err="1"/>
              <a:t>The</a:t>
            </a:r>
            <a:r>
              <a:rPr lang="cs-CZ" i="1" dirty="0"/>
              <a:t> </a:t>
            </a:r>
            <a:r>
              <a:rPr lang="cs-CZ" i="1" dirty="0" err="1"/>
              <a:t>Celing</a:t>
            </a:r>
            <a:r>
              <a:rPr lang="cs-CZ" i="1" dirty="0"/>
              <a:t> </a:t>
            </a:r>
            <a:r>
              <a:rPr lang="cs-CZ" dirty="0"/>
              <a:t>(</a:t>
            </a:r>
            <a:r>
              <a:rPr lang="cs-CZ" dirty="0" err="1"/>
              <a:t>count</a:t>
            </a:r>
            <a:r>
              <a:rPr lang="cs-CZ" dirty="0"/>
              <a:t> as </a:t>
            </a:r>
            <a:r>
              <a:rPr lang="cs-CZ" dirty="0" err="1"/>
              <a:t>one</a:t>
            </a:r>
            <a:r>
              <a:rPr lang="cs-CZ" dirty="0"/>
              <a:t> </a:t>
            </a:r>
            <a:r>
              <a:rPr lang="cs-CZ" dirty="0" err="1"/>
              <a:t>since</a:t>
            </a:r>
            <a:r>
              <a:rPr lang="cs-CZ" dirty="0"/>
              <a:t> </a:t>
            </a:r>
            <a:r>
              <a:rPr lang="cs-CZ" dirty="0" err="1"/>
              <a:t>they</a:t>
            </a:r>
            <a:r>
              <a:rPr lang="cs-CZ" dirty="0"/>
              <a:t> are </a:t>
            </a:r>
            <a:r>
              <a:rPr lang="cs-CZ" dirty="0" err="1"/>
              <a:t>mid-length</a:t>
            </a:r>
            <a:r>
              <a:rPr lang="cs-CZ" dirty="0"/>
              <a:t> </a:t>
            </a:r>
            <a:r>
              <a:rPr lang="cs-CZ" dirty="0" err="1"/>
              <a:t>features</a:t>
            </a:r>
            <a:r>
              <a:rPr lang="cs-CZ" dirty="0"/>
              <a:t>), </a:t>
            </a:r>
            <a:r>
              <a:rPr lang="cs-CZ" i="1" dirty="0" err="1"/>
              <a:t>Intimate</a:t>
            </a:r>
            <a:r>
              <a:rPr lang="cs-CZ" i="1" dirty="0"/>
              <a:t> </a:t>
            </a:r>
            <a:r>
              <a:rPr lang="cs-CZ" i="1" dirty="0" err="1"/>
              <a:t>Lighting</a:t>
            </a:r>
            <a:r>
              <a:rPr lang="cs-CZ" i="1" dirty="0"/>
              <a:t>, </a:t>
            </a:r>
            <a:r>
              <a:rPr lang="cs-CZ" i="1" dirty="0" err="1"/>
              <a:t>Daisies</a:t>
            </a:r>
            <a:r>
              <a:rPr lang="cs-CZ" i="1" dirty="0"/>
              <a:t>, </a:t>
            </a:r>
            <a:r>
              <a:rPr lang="cs-CZ" i="1" dirty="0" err="1"/>
              <a:t>The</a:t>
            </a:r>
            <a:r>
              <a:rPr lang="cs-CZ" i="1" dirty="0"/>
              <a:t> </a:t>
            </a:r>
            <a:r>
              <a:rPr lang="cs-CZ" i="1" dirty="0" err="1"/>
              <a:t>Murder</a:t>
            </a:r>
            <a:r>
              <a:rPr lang="cs-CZ" i="1" dirty="0"/>
              <a:t> </a:t>
            </a:r>
            <a:r>
              <a:rPr lang="cs-CZ" i="1" dirty="0" err="1"/>
              <a:t>of</a:t>
            </a:r>
            <a:r>
              <a:rPr lang="cs-CZ" i="1" dirty="0"/>
              <a:t> Mr. </a:t>
            </a:r>
            <a:r>
              <a:rPr lang="cs-CZ" i="1" dirty="0" err="1"/>
              <a:t>Devil</a:t>
            </a:r>
            <a:r>
              <a:rPr lang="cs-CZ" i="1" dirty="0"/>
              <a:t>, </a:t>
            </a:r>
            <a:r>
              <a:rPr lang="cs-CZ" i="1" dirty="0" err="1"/>
              <a:t>Loves</a:t>
            </a:r>
            <a:r>
              <a:rPr lang="cs-CZ" i="1" dirty="0"/>
              <a:t> </a:t>
            </a:r>
            <a:r>
              <a:rPr lang="cs-CZ" i="1" dirty="0" err="1"/>
              <a:t>of</a:t>
            </a:r>
            <a:r>
              <a:rPr lang="cs-CZ" i="1" dirty="0"/>
              <a:t> a </a:t>
            </a:r>
            <a:r>
              <a:rPr lang="cs-CZ" i="1" dirty="0" err="1"/>
              <a:t>Blonde</a:t>
            </a:r>
            <a:r>
              <a:rPr lang="cs-CZ" i="1" dirty="0"/>
              <a:t>, </a:t>
            </a:r>
            <a:r>
              <a:rPr lang="cs-CZ" i="1" dirty="0" err="1"/>
              <a:t>The</a:t>
            </a:r>
            <a:r>
              <a:rPr lang="cs-CZ" i="1" dirty="0"/>
              <a:t> Prime </a:t>
            </a:r>
            <a:r>
              <a:rPr lang="cs-CZ" i="1" dirty="0" err="1"/>
              <a:t>of</a:t>
            </a:r>
            <a:r>
              <a:rPr lang="cs-CZ" i="1" dirty="0"/>
              <a:t> </a:t>
            </a:r>
            <a:r>
              <a:rPr lang="cs-CZ" i="1" dirty="0" err="1"/>
              <a:t>Life</a:t>
            </a:r>
            <a:r>
              <a:rPr lang="cs-CZ" i="1" dirty="0"/>
              <a:t>, </a:t>
            </a:r>
            <a:r>
              <a:rPr lang="cs-CZ" i="1" dirty="0" err="1"/>
              <a:t>Diamonds</a:t>
            </a:r>
            <a:r>
              <a:rPr lang="cs-CZ" i="1" dirty="0"/>
              <a:t> </a:t>
            </a:r>
            <a:r>
              <a:rPr lang="cs-CZ" i="1" dirty="0" err="1"/>
              <a:t>of</a:t>
            </a:r>
            <a:r>
              <a:rPr lang="cs-CZ" i="1" dirty="0"/>
              <a:t> </a:t>
            </a:r>
            <a:r>
              <a:rPr lang="cs-CZ" i="1" dirty="0" err="1"/>
              <a:t>the</a:t>
            </a:r>
            <a:r>
              <a:rPr lang="cs-CZ" i="1" dirty="0"/>
              <a:t> Night, </a:t>
            </a:r>
            <a:r>
              <a:rPr lang="cs-CZ" i="1" dirty="0" err="1"/>
              <a:t>The</a:t>
            </a:r>
            <a:r>
              <a:rPr lang="cs-CZ" i="1" dirty="0"/>
              <a:t> Party and </a:t>
            </a:r>
            <a:r>
              <a:rPr lang="cs-CZ" i="1" dirty="0" err="1"/>
              <a:t>the</a:t>
            </a:r>
            <a:r>
              <a:rPr lang="cs-CZ" i="1" dirty="0"/>
              <a:t> </a:t>
            </a:r>
            <a:r>
              <a:rPr lang="cs-CZ" i="1" dirty="0" err="1"/>
              <a:t>Guests</a:t>
            </a:r>
            <a:r>
              <a:rPr lang="cs-CZ" i="1" dirty="0"/>
              <a:t>, </a:t>
            </a:r>
            <a:r>
              <a:rPr lang="cs-CZ" i="1" dirty="0" err="1"/>
              <a:t>Closely</a:t>
            </a:r>
            <a:r>
              <a:rPr lang="cs-CZ" i="1" dirty="0"/>
              <a:t> </a:t>
            </a:r>
            <a:r>
              <a:rPr lang="cs-CZ" i="1" dirty="0" err="1"/>
              <a:t>Watched</a:t>
            </a:r>
            <a:r>
              <a:rPr lang="cs-CZ" i="1" dirty="0"/>
              <a:t> </a:t>
            </a:r>
            <a:r>
              <a:rPr lang="cs-CZ" i="1" dirty="0" err="1"/>
              <a:t>Trains</a:t>
            </a:r>
            <a:r>
              <a:rPr lang="cs-CZ" i="1" dirty="0"/>
              <a:t>, </a:t>
            </a:r>
            <a:r>
              <a:rPr lang="cs-CZ" i="1" dirty="0" err="1"/>
              <a:t>The</a:t>
            </a:r>
            <a:r>
              <a:rPr lang="cs-CZ" i="1" dirty="0"/>
              <a:t> </a:t>
            </a:r>
            <a:r>
              <a:rPr lang="cs-CZ" i="1" dirty="0" err="1"/>
              <a:t>Joke</a:t>
            </a:r>
            <a:r>
              <a:rPr lang="cs-CZ" i="1" dirty="0"/>
              <a:t>, </a:t>
            </a:r>
            <a:r>
              <a:rPr lang="cs-CZ" i="1" dirty="0" err="1"/>
              <a:t>The</a:t>
            </a:r>
            <a:r>
              <a:rPr lang="cs-CZ" i="1" dirty="0"/>
              <a:t> Case </a:t>
            </a:r>
            <a:r>
              <a:rPr lang="cs-CZ" i="1" dirty="0" err="1"/>
              <a:t>for</a:t>
            </a:r>
            <a:r>
              <a:rPr lang="cs-CZ" i="1" dirty="0"/>
              <a:t> a </a:t>
            </a:r>
            <a:r>
              <a:rPr lang="cs-CZ" i="1" dirty="0" err="1"/>
              <a:t>Rookie</a:t>
            </a:r>
            <a:r>
              <a:rPr lang="cs-CZ" i="1" dirty="0"/>
              <a:t> </a:t>
            </a:r>
            <a:r>
              <a:rPr lang="cs-CZ" i="1" dirty="0" err="1"/>
              <a:t>Hangman</a:t>
            </a:r>
            <a:r>
              <a:rPr lang="cs-CZ" i="1" dirty="0"/>
              <a:t> </a:t>
            </a:r>
          </a:p>
        </p:txBody>
      </p:sp>
    </p:spTree>
    <p:extLst>
      <p:ext uri="{BB962C8B-B14F-4D97-AF65-F5344CB8AC3E}">
        <p14:creationId xmlns:p14="http://schemas.microsoft.com/office/powerpoint/2010/main" val="3834166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CB92560-F17C-754E-ADAC-B4B0E56CB5B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390C9B6-795D-7141-8012-B4053B7F675E}"/>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8" name="Zástupný text 7">
            <a:extLst>
              <a:ext uri="{FF2B5EF4-FFF2-40B4-BE49-F238E27FC236}">
                <a16:creationId xmlns:a16="http://schemas.microsoft.com/office/drawing/2014/main" id="{7CD72EBF-E79D-C740-BFCC-E74A0FDA9C48}"/>
              </a:ext>
            </a:extLst>
          </p:cNvPr>
          <p:cNvSpPr>
            <a:spLocks noGrp="1"/>
          </p:cNvSpPr>
          <p:nvPr>
            <p:ph type="body" sz="quarter" idx="13"/>
          </p:nvPr>
        </p:nvSpPr>
        <p:spPr/>
        <p:txBody>
          <a:bodyPr/>
          <a:lstStyle/>
          <a:p>
            <a:pPr algn="ctr"/>
            <a:r>
              <a:rPr lang="cs-CZ" b="1" dirty="0"/>
              <a:t>as a </a:t>
            </a:r>
            <a:r>
              <a:rPr lang="cs-CZ" b="1" dirty="0" err="1"/>
              <a:t>form</a:t>
            </a:r>
            <a:r>
              <a:rPr lang="cs-CZ" b="1" dirty="0"/>
              <a:t> </a:t>
            </a:r>
            <a:r>
              <a:rPr lang="cs-CZ" b="1" dirty="0" err="1"/>
              <a:t>of</a:t>
            </a:r>
            <a:r>
              <a:rPr lang="cs-CZ" b="1" dirty="0"/>
              <a:t> </a:t>
            </a:r>
            <a:r>
              <a:rPr lang="cs-CZ" b="1" dirty="0" err="1"/>
              <a:t>communication</a:t>
            </a:r>
            <a:r>
              <a:rPr lang="cs-CZ" b="1" dirty="0"/>
              <a:t>? As a </a:t>
            </a:r>
            <a:r>
              <a:rPr lang="cs-CZ" b="1" dirty="0" err="1"/>
              <a:t>tactical</a:t>
            </a:r>
            <a:r>
              <a:rPr lang="cs-CZ" b="1" dirty="0"/>
              <a:t> game? As a </a:t>
            </a:r>
            <a:r>
              <a:rPr lang="cs-CZ" b="1" dirty="0" err="1"/>
              <a:t>form</a:t>
            </a:r>
            <a:r>
              <a:rPr lang="cs-CZ" b="1" dirty="0"/>
              <a:t> </a:t>
            </a:r>
            <a:r>
              <a:rPr lang="cs-CZ" b="1" dirty="0" err="1"/>
              <a:t>of</a:t>
            </a:r>
            <a:r>
              <a:rPr lang="cs-CZ" b="1" dirty="0"/>
              <a:t> PR?</a:t>
            </a:r>
          </a:p>
        </p:txBody>
      </p:sp>
      <p:sp>
        <p:nvSpPr>
          <p:cNvPr id="6" name="Nadpis 5">
            <a:extLst>
              <a:ext uri="{FF2B5EF4-FFF2-40B4-BE49-F238E27FC236}">
                <a16:creationId xmlns:a16="http://schemas.microsoft.com/office/drawing/2014/main" id="{F60857F3-63AE-D547-BDFC-462D4896A76C}"/>
              </a:ext>
            </a:extLst>
          </p:cNvPr>
          <p:cNvSpPr>
            <a:spLocks noGrp="1"/>
          </p:cNvSpPr>
          <p:nvPr>
            <p:ph type="title"/>
          </p:nvPr>
        </p:nvSpPr>
        <p:spPr/>
        <p:txBody>
          <a:bodyPr/>
          <a:lstStyle/>
          <a:p>
            <a:pPr algn="ctr"/>
            <a:r>
              <a:rPr lang="cs-CZ" dirty="0" err="1"/>
              <a:t>Censorship</a:t>
            </a:r>
            <a:r>
              <a:rPr lang="cs-CZ" dirty="0"/>
              <a:t>…</a:t>
            </a:r>
          </a:p>
        </p:txBody>
      </p:sp>
      <p:sp>
        <p:nvSpPr>
          <p:cNvPr id="7" name="Zástupný obsah 6">
            <a:extLst>
              <a:ext uri="{FF2B5EF4-FFF2-40B4-BE49-F238E27FC236}">
                <a16:creationId xmlns:a16="http://schemas.microsoft.com/office/drawing/2014/main" id="{FE79594D-8DC4-4A49-89D5-799A4454725C}"/>
              </a:ext>
            </a:extLst>
          </p:cNvPr>
          <p:cNvSpPr>
            <a:spLocks noGrp="1"/>
          </p:cNvSpPr>
          <p:nvPr>
            <p:ph idx="1"/>
          </p:nvPr>
        </p:nvSpPr>
        <p:spPr>
          <a:xfrm>
            <a:off x="310500" y="1692002"/>
            <a:ext cx="8524742" cy="4139998"/>
          </a:xfrm>
        </p:spPr>
        <p:txBody>
          <a:bodyPr/>
          <a:lstStyle/>
          <a:p>
            <a:r>
              <a:rPr lang="cs-CZ" dirty="0" err="1"/>
              <a:t>Censorship</a:t>
            </a:r>
            <a:r>
              <a:rPr lang="cs-CZ" dirty="0"/>
              <a:t> as </a:t>
            </a:r>
            <a:r>
              <a:rPr lang="cs-CZ" dirty="0" err="1"/>
              <a:t>the</a:t>
            </a:r>
            <a:r>
              <a:rPr lang="cs-CZ" dirty="0"/>
              <a:t> </a:t>
            </a:r>
            <a:r>
              <a:rPr lang="cs-CZ" dirty="0" err="1"/>
              <a:t>invisible</a:t>
            </a:r>
            <a:r>
              <a:rPr lang="cs-CZ" dirty="0"/>
              <a:t> and </a:t>
            </a:r>
            <a:r>
              <a:rPr lang="cs-CZ" dirty="0" err="1"/>
              <a:t>other</a:t>
            </a:r>
            <a:r>
              <a:rPr lang="cs-CZ" dirty="0"/>
              <a:t> </a:t>
            </a:r>
            <a:r>
              <a:rPr lang="cs-CZ" dirty="0" err="1"/>
              <a:t>side</a:t>
            </a:r>
            <a:r>
              <a:rPr lang="cs-CZ" dirty="0"/>
              <a:t> </a:t>
            </a:r>
            <a:r>
              <a:rPr lang="cs-CZ" dirty="0" err="1"/>
              <a:t>of</a:t>
            </a:r>
            <a:r>
              <a:rPr lang="cs-CZ" dirty="0"/>
              <a:t> </a:t>
            </a:r>
            <a:r>
              <a:rPr lang="cs-CZ" dirty="0" err="1"/>
              <a:t>the</a:t>
            </a:r>
            <a:r>
              <a:rPr lang="cs-CZ" dirty="0"/>
              <a:t> </a:t>
            </a:r>
            <a:r>
              <a:rPr lang="cs-CZ" dirty="0" err="1"/>
              <a:t>golden</a:t>
            </a:r>
            <a:r>
              <a:rPr lang="cs-CZ" dirty="0"/>
              <a:t> </a:t>
            </a:r>
            <a:r>
              <a:rPr lang="cs-CZ" dirty="0" err="1"/>
              <a:t>sixties</a:t>
            </a:r>
            <a:endParaRPr lang="cs-CZ" dirty="0"/>
          </a:p>
          <a:p>
            <a:r>
              <a:rPr lang="cs-CZ" dirty="0" err="1"/>
              <a:t>Prevailing</a:t>
            </a:r>
            <a:r>
              <a:rPr lang="cs-CZ" dirty="0"/>
              <a:t> negative </a:t>
            </a:r>
            <a:r>
              <a:rPr lang="cs-CZ" dirty="0" err="1"/>
              <a:t>perception</a:t>
            </a:r>
            <a:r>
              <a:rPr lang="cs-CZ" dirty="0"/>
              <a:t> </a:t>
            </a:r>
            <a:r>
              <a:rPr lang="cs-CZ" dirty="0" err="1"/>
              <a:t>of</a:t>
            </a:r>
            <a:r>
              <a:rPr lang="cs-CZ" dirty="0"/>
              <a:t> </a:t>
            </a:r>
            <a:r>
              <a:rPr lang="cs-CZ" dirty="0" err="1"/>
              <a:t>censorship</a:t>
            </a:r>
            <a:r>
              <a:rPr lang="cs-CZ" dirty="0"/>
              <a:t> X a </a:t>
            </a:r>
            <a:r>
              <a:rPr lang="cs-CZ" dirty="0" err="1"/>
              <a:t>form</a:t>
            </a:r>
            <a:r>
              <a:rPr lang="cs-CZ" dirty="0"/>
              <a:t> </a:t>
            </a:r>
            <a:r>
              <a:rPr lang="cs-CZ" dirty="0" err="1"/>
              <a:t>of</a:t>
            </a:r>
            <a:r>
              <a:rPr lang="cs-CZ" dirty="0"/>
              <a:t> </a:t>
            </a:r>
            <a:r>
              <a:rPr lang="cs-CZ" dirty="0" err="1"/>
              <a:t>communication</a:t>
            </a:r>
            <a:r>
              <a:rPr lang="cs-CZ" dirty="0"/>
              <a:t>, a </a:t>
            </a:r>
            <a:r>
              <a:rPr lang="cs-CZ" dirty="0" err="1"/>
              <a:t>tactical</a:t>
            </a:r>
            <a:r>
              <a:rPr lang="cs-CZ" dirty="0"/>
              <a:t> game and/</a:t>
            </a:r>
            <a:r>
              <a:rPr lang="cs-CZ" dirty="0" err="1"/>
              <a:t>or</a:t>
            </a:r>
            <a:r>
              <a:rPr lang="cs-CZ" dirty="0"/>
              <a:t> </a:t>
            </a:r>
            <a:r>
              <a:rPr lang="cs-CZ" dirty="0" err="1"/>
              <a:t>negotiation</a:t>
            </a:r>
            <a:r>
              <a:rPr lang="cs-CZ" dirty="0"/>
              <a:t> </a:t>
            </a:r>
          </a:p>
          <a:p>
            <a:r>
              <a:rPr lang="cs-CZ" dirty="0" err="1"/>
              <a:t>Censorship</a:t>
            </a:r>
            <a:r>
              <a:rPr lang="cs-CZ" dirty="0"/>
              <a:t> as a </a:t>
            </a:r>
            <a:r>
              <a:rPr lang="cs-CZ" dirty="0" err="1"/>
              <a:t>hidden</a:t>
            </a:r>
            <a:r>
              <a:rPr lang="cs-CZ" dirty="0"/>
              <a:t> </a:t>
            </a:r>
            <a:r>
              <a:rPr lang="cs-CZ" dirty="0" err="1"/>
              <a:t>process</a:t>
            </a:r>
            <a:r>
              <a:rPr lang="cs-CZ" dirty="0"/>
              <a:t> &gt;&gt; </a:t>
            </a:r>
            <a:r>
              <a:rPr lang="cs-CZ" dirty="0" err="1"/>
              <a:t>only</a:t>
            </a:r>
            <a:r>
              <a:rPr lang="cs-CZ" dirty="0"/>
              <a:t> </a:t>
            </a:r>
            <a:r>
              <a:rPr lang="cs-CZ" dirty="0" err="1"/>
              <a:t>fragments</a:t>
            </a:r>
            <a:r>
              <a:rPr lang="cs-CZ" dirty="0"/>
              <a:t> </a:t>
            </a:r>
            <a:r>
              <a:rPr lang="cs-CZ" dirty="0" err="1"/>
              <a:t>of</a:t>
            </a:r>
            <a:r>
              <a:rPr lang="cs-CZ" dirty="0"/>
              <a:t> </a:t>
            </a:r>
            <a:r>
              <a:rPr lang="cs-CZ" dirty="0" err="1"/>
              <a:t>written</a:t>
            </a:r>
            <a:r>
              <a:rPr lang="cs-CZ" dirty="0"/>
              <a:t> </a:t>
            </a:r>
            <a:r>
              <a:rPr lang="cs-CZ" dirty="0" err="1"/>
              <a:t>records</a:t>
            </a:r>
            <a:r>
              <a:rPr lang="cs-CZ" dirty="0"/>
              <a:t> and a </a:t>
            </a:r>
            <a:r>
              <a:rPr lang="cs-CZ" dirty="0" err="1"/>
              <a:t>few</a:t>
            </a:r>
            <a:r>
              <a:rPr lang="cs-CZ" dirty="0"/>
              <a:t> oral </a:t>
            </a:r>
            <a:r>
              <a:rPr lang="cs-CZ" dirty="0" err="1"/>
              <a:t>testimonies</a:t>
            </a:r>
            <a:r>
              <a:rPr lang="cs-CZ" dirty="0"/>
              <a:t> </a:t>
            </a:r>
            <a:r>
              <a:rPr lang="cs-CZ" dirty="0" err="1"/>
              <a:t>survived</a:t>
            </a:r>
            <a:r>
              <a:rPr lang="cs-CZ" dirty="0"/>
              <a:t> </a:t>
            </a:r>
          </a:p>
          <a:p>
            <a:r>
              <a:rPr lang="cs-CZ" dirty="0" err="1"/>
              <a:t>Does</a:t>
            </a:r>
            <a:r>
              <a:rPr lang="cs-CZ" dirty="0"/>
              <a:t> not </a:t>
            </a:r>
            <a:r>
              <a:rPr lang="cs-CZ" dirty="0" err="1"/>
              <a:t>pertain</a:t>
            </a:r>
            <a:r>
              <a:rPr lang="cs-CZ" dirty="0"/>
              <a:t> </a:t>
            </a:r>
            <a:r>
              <a:rPr lang="cs-CZ" dirty="0" err="1"/>
              <a:t>only</a:t>
            </a:r>
            <a:r>
              <a:rPr lang="cs-CZ" dirty="0"/>
              <a:t> to </a:t>
            </a:r>
            <a:r>
              <a:rPr lang="cs-CZ" dirty="0" err="1"/>
              <a:t>the</a:t>
            </a:r>
            <a:r>
              <a:rPr lang="cs-CZ" dirty="0"/>
              <a:t> </a:t>
            </a:r>
            <a:r>
              <a:rPr lang="cs-CZ" dirty="0" err="1"/>
              <a:t>totalitarian</a:t>
            </a:r>
            <a:r>
              <a:rPr lang="cs-CZ" dirty="0"/>
              <a:t> </a:t>
            </a:r>
            <a:r>
              <a:rPr lang="cs-CZ" dirty="0" err="1"/>
              <a:t>regimes</a:t>
            </a:r>
            <a:endParaRPr lang="cs-CZ" dirty="0"/>
          </a:p>
          <a:p>
            <a:r>
              <a:rPr lang="cs-CZ" dirty="0" err="1"/>
              <a:t>The</a:t>
            </a:r>
            <a:r>
              <a:rPr lang="cs-CZ" dirty="0"/>
              <a:t> </a:t>
            </a:r>
            <a:r>
              <a:rPr lang="cs-CZ" dirty="0" err="1"/>
              <a:t>concept</a:t>
            </a:r>
            <a:r>
              <a:rPr lang="cs-CZ" dirty="0"/>
              <a:t> </a:t>
            </a:r>
            <a:r>
              <a:rPr lang="cs-CZ" dirty="0" err="1"/>
              <a:t>of</a:t>
            </a:r>
            <a:r>
              <a:rPr lang="cs-CZ" dirty="0"/>
              <a:t> “</a:t>
            </a:r>
            <a:r>
              <a:rPr lang="cs-CZ" dirty="0" err="1"/>
              <a:t>dispersed</a:t>
            </a:r>
            <a:r>
              <a:rPr lang="cs-CZ" dirty="0"/>
              <a:t> </a:t>
            </a:r>
            <a:r>
              <a:rPr lang="cs-CZ" dirty="0" err="1"/>
              <a:t>censorship</a:t>
            </a:r>
            <a:r>
              <a:rPr lang="cs-CZ" dirty="0"/>
              <a:t>“ (</a:t>
            </a:r>
            <a:r>
              <a:rPr lang="cs-CZ" dirty="0" err="1"/>
              <a:t>including</a:t>
            </a:r>
            <a:r>
              <a:rPr lang="cs-CZ" dirty="0"/>
              <a:t> </a:t>
            </a:r>
            <a:r>
              <a:rPr lang="cs-CZ" dirty="0" err="1"/>
              <a:t>self-censorship</a:t>
            </a:r>
            <a:r>
              <a:rPr lang="cs-CZ" dirty="0"/>
              <a:t>) + </a:t>
            </a:r>
            <a:r>
              <a:rPr lang="cs-CZ" dirty="0" err="1"/>
              <a:t>the</a:t>
            </a:r>
            <a:r>
              <a:rPr lang="cs-CZ" dirty="0"/>
              <a:t> existence </a:t>
            </a:r>
            <a:r>
              <a:rPr lang="cs-CZ" dirty="0" err="1"/>
              <a:t>of</a:t>
            </a:r>
            <a:r>
              <a:rPr lang="cs-CZ" dirty="0"/>
              <a:t> „</a:t>
            </a:r>
            <a:r>
              <a:rPr lang="cs-CZ" dirty="0" err="1"/>
              <a:t>structural</a:t>
            </a:r>
            <a:r>
              <a:rPr lang="cs-CZ" dirty="0"/>
              <a:t> </a:t>
            </a:r>
            <a:r>
              <a:rPr lang="cs-CZ" dirty="0" err="1"/>
              <a:t>gaps</a:t>
            </a:r>
            <a:r>
              <a:rPr lang="cs-CZ" dirty="0"/>
              <a:t>“</a:t>
            </a:r>
          </a:p>
          <a:p>
            <a:r>
              <a:rPr lang="cs-CZ" dirty="0"/>
              <a:t>Not </a:t>
            </a:r>
            <a:r>
              <a:rPr lang="cs-CZ" dirty="0" err="1"/>
              <a:t>only</a:t>
            </a:r>
            <a:r>
              <a:rPr lang="cs-CZ" dirty="0"/>
              <a:t> </a:t>
            </a:r>
            <a:r>
              <a:rPr lang="cs-CZ" dirty="0" err="1"/>
              <a:t>censorship</a:t>
            </a:r>
            <a:r>
              <a:rPr lang="cs-CZ" dirty="0"/>
              <a:t> </a:t>
            </a:r>
            <a:r>
              <a:rPr lang="cs-CZ" dirty="0" err="1"/>
              <a:t>limits</a:t>
            </a:r>
            <a:r>
              <a:rPr lang="cs-CZ" dirty="0"/>
              <a:t> and </a:t>
            </a:r>
            <a:r>
              <a:rPr lang="cs-CZ" dirty="0" err="1"/>
              <a:t>erases</a:t>
            </a:r>
            <a:r>
              <a:rPr lang="cs-CZ" dirty="0"/>
              <a:t> </a:t>
            </a:r>
            <a:r>
              <a:rPr lang="cs-CZ" dirty="0" err="1"/>
              <a:t>layers</a:t>
            </a:r>
            <a:r>
              <a:rPr lang="cs-CZ" dirty="0"/>
              <a:t> </a:t>
            </a:r>
            <a:r>
              <a:rPr lang="cs-CZ" dirty="0" err="1"/>
              <a:t>of</a:t>
            </a:r>
            <a:r>
              <a:rPr lang="cs-CZ" dirty="0"/>
              <a:t> </a:t>
            </a:r>
            <a:r>
              <a:rPr lang="cs-CZ" dirty="0" err="1"/>
              <a:t>meaning</a:t>
            </a:r>
            <a:r>
              <a:rPr lang="cs-CZ" dirty="0"/>
              <a:t>, but </a:t>
            </a:r>
            <a:r>
              <a:rPr lang="cs-CZ" dirty="0" err="1"/>
              <a:t>sometimes</a:t>
            </a:r>
            <a:r>
              <a:rPr lang="cs-CZ" dirty="0"/>
              <a:t> </a:t>
            </a:r>
            <a:r>
              <a:rPr lang="cs-CZ" dirty="0" err="1"/>
              <a:t>is</a:t>
            </a:r>
            <a:r>
              <a:rPr lang="cs-CZ" dirty="0"/>
              <a:t> </a:t>
            </a:r>
            <a:r>
              <a:rPr lang="cs-CZ" dirty="0" err="1"/>
              <a:t>the</a:t>
            </a:r>
            <a:r>
              <a:rPr lang="cs-CZ" dirty="0"/>
              <a:t> co-</a:t>
            </a:r>
            <a:r>
              <a:rPr lang="cs-CZ" dirty="0" err="1"/>
              <a:t>creator</a:t>
            </a:r>
            <a:endParaRPr lang="cs-CZ" dirty="0"/>
          </a:p>
          <a:p>
            <a:r>
              <a:rPr lang="cs-CZ" strike="sngStrike" dirty="0"/>
              <a:t>„</a:t>
            </a:r>
            <a:r>
              <a:rPr lang="cs-CZ" strike="sngStrike" dirty="0" err="1"/>
              <a:t>Censohip</a:t>
            </a:r>
            <a:r>
              <a:rPr lang="cs-CZ" strike="sngStrike" dirty="0"/>
              <a:t> </a:t>
            </a:r>
            <a:r>
              <a:rPr lang="cs-CZ" strike="sngStrike" dirty="0" err="1"/>
              <a:t>intervention</a:t>
            </a:r>
            <a:r>
              <a:rPr lang="cs-CZ" strike="sngStrike" dirty="0"/>
              <a:t>“</a:t>
            </a:r>
            <a:r>
              <a:rPr lang="cs-CZ" dirty="0"/>
              <a:t> X “</a:t>
            </a:r>
            <a:r>
              <a:rPr lang="cs-CZ" dirty="0" err="1"/>
              <a:t>administrative</a:t>
            </a:r>
            <a:r>
              <a:rPr lang="cs-CZ" dirty="0"/>
              <a:t> </a:t>
            </a:r>
            <a:r>
              <a:rPr lang="cs-CZ" dirty="0" err="1"/>
              <a:t>intervention</a:t>
            </a:r>
            <a:r>
              <a:rPr lang="cs-CZ" dirty="0"/>
              <a:t>“, </a:t>
            </a:r>
            <a:r>
              <a:rPr lang="cs-CZ" dirty="0" err="1"/>
              <a:t>carried</a:t>
            </a:r>
            <a:r>
              <a:rPr lang="cs-CZ" dirty="0"/>
              <a:t> </a:t>
            </a:r>
            <a:r>
              <a:rPr lang="cs-CZ" dirty="0" err="1"/>
              <a:t>out</a:t>
            </a:r>
            <a:r>
              <a:rPr lang="cs-CZ" dirty="0"/>
              <a:t> by „</a:t>
            </a:r>
            <a:r>
              <a:rPr lang="cs-CZ" dirty="0" err="1"/>
              <a:t>authorized</a:t>
            </a:r>
            <a:r>
              <a:rPr lang="cs-CZ" dirty="0"/>
              <a:t> </a:t>
            </a:r>
            <a:r>
              <a:rPr lang="cs-CZ" dirty="0" err="1"/>
              <a:t>organs</a:t>
            </a:r>
            <a:r>
              <a:rPr lang="cs-CZ" dirty="0"/>
              <a:t>“ and „</a:t>
            </a:r>
            <a:r>
              <a:rPr lang="cs-CZ" dirty="0" err="1"/>
              <a:t>organisation</a:t>
            </a:r>
            <a:r>
              <a:rPr lang="cs-CZ" dirty="0"/>
              <a:t> </a:t>
            </a:r>
            <a:r>
              <a:rPr lang="cs-CZ" dirty="0" err="1"/>
              <a:t>personel</a:t>
            </a:r>
            <a:r>
              <a:rPr lang="cs-CZ" dirty="0"/>
              <a:t>“, </a:t>
            </a:r>
            <a:r>
              <a:rPr lang="cs-CZ" dirty="0" err="1"/>
              <a:t>sometimes</a:t>
            </a:r>
            <a:r>
              <a:rPr lang="cs-CZ" dirty="0"/>
              <a:t> „</a:t>
            </a:r>
            <a:r>
              <a:rPr lang="cs-CZ" dirty="0" err="1"/>
              <a:t>official</a:t>
            </a:r>
            <a:r>
              <a:rPr lang="cs-CZ" dirty="0"/>
              <a:t> </a:t>
            </a:r>
            <a:r>
              <a:rPr lang="cs-CZ" dirty="0" err="1"/>
              <a:t>reviewers</a:t>
            </a:r>
            <a:r>
              <a:rPr lang="cs-CZ" dirty="0"/>
              <a:t>“, </a:t>
            </a:r>
            <a:r>
              <a:rPr lang="cs-CZ" dirty="0" err="1"/>
              <a:t>who</a:t>
            </a:r>
            <a:r>
              <a:rPr lang="cs-CZ" dirty="0"/>
              <a:t> </a:t>
            </a:r>
            <a:r>
              <a:rPr lang="cs-CZ" dirty="0" err="1"/>
              <a:t>merely</a:t>
            </a:r>
            <a:r>
              <a:rPr lang="cs-CZ" dirty="0"/>
              <a:t> „</a:t>
            </a:r>
            <a:r>
              <a:rPr lang="cs-CZ" dirty="0" err="1"/>
              <a:t>recommend</a:t>
            </a:r>
            <a:r>
              <a:rPr lang="cs-CZ" dirty="0"/>
              <a:t>“ </a:t>
            </a:r>
            <a:r>
              <a:rPr lang="cs-CZ" dirty="0" err="1"/>
              <a:t>individual</a:t>
            </a:r>
            <a:r>
              <a:rPr lang="cs-CZ" dirty="0"/>
              <a:t> </a:t>
            </a:r>
            <a:r>
              <a:rPr lang="cs-CZ" dirty="0" err="1"/>
              <a:t>measures</a:t>
            </a:r>
            <a:endParaRPr lang="cs-CZ" dirty="0"/>
          </a:p>
        </p:txBody>
      </p:sp>
    </p:spTree>
    <p:extLst>
      <p:ext uri="{BB962C8B-B14F-4D97-AF65-F5344CB8AC3E}">
        <p14:creationId xmlns:p14="http://schemas.microsoft.com/office/powerpoint/2010/main" val="610258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ssolve">
                                      <p:cBhvr>
                                        <p:cTn id="12" dur="500"/>
                                        <p:tgtEl>
                                          <p:spTgt spid="7">
                                            <p:txEl>
                                              <p:pRg st="0" end="0"/>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dissolve">
                                      <p:cBhvr>
                                        <p:cTn id="15" dur="500"/>
                                        <p:tgtEl>
                                          <p:spTgt spid="7">
                                            <p:txEl>
                                              <p:pRg st="1" end="1"/>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dissolve">
                                      <p:cBhvr>
                                        <p:cTn id="18" dur="500"/>
                                        <p:tgtEl>
                                          <p:spTgt spid="7">
                                            <p:txEl>
                                              <p:pRg st="2" end="2"/>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dissolve">
                                      <p:cBhvr>
                                        <p:cTn id="21" dur="500"/>
                                        <p:tgtEl>
                                          <p:spTgt spid="7">
                                            <p:txEl>
                                              <p:pRg st="3" end="3"/>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dissolve">
                                      <p:cBhvr>
                                        <p:cTn id="24" dur="500"/>
                                        <p:tgtEl>
                                          <p:spTgt spid="7">
                                            <p:txEl>
                                              <p:pRg st="4" end="4"/>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dissolve">
                                      <p:cBhvr>
                                        <p:cTn id="27" dur="500"/>
                                        <p:tgtEl>
                                          <p:spTgt spid="7">
                                            <p:txEl>
                                              <p:pRg st="5" end="5"/>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dissolve">
                                      <p:cBhvr>
                                        <p:cTn id="30"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94489A0-D41E-A040-B58A-BBB19EA03C5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570FD72-5C44-9D46-AA9B-B968E877057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7" name="Nadpis 6">
            <a:extLst>
              <a:ext uri="{FF2B5EF4-FFF2-40B4-BE49-F238E27FC236}">
                <a16:creationId xmlns:a16="http://schemas.microsoft.com/office/drawing/2014/main" id="{DD50CB68-AAB9-E848-B804-0BA3CC0B5C6D}"/>
              </a:ext>
            </a:extLst>
          </p:cNvPr>
          <p:cNvSpPr>
            <a:spLocks noGrp="1"/>
          </p:cNvSpPr>
          <p:nvPr>
            <p:ph type="title"/>
          </p:nvPr>
        </p:nvSpPr>
        <p:spPr>
          <a:xfrm>
            <a:off x="540000" y="482497"/>
            <a:ext cx="8064900" cy="451576"/>
          </a:xfrm>
        </p:spPr>
        <p:txBody>
          <a:bodyPr/>
          <a:lstStyle/>
          <a:p>
            <a:pPr algn="ctr"/>
            <a:r>
              <a:rPr lang="cs-CZ" dirty="0" err="1"/>
              <a:t>Cinema</a:t>
            </a:r>
            <a:r>
              <a:rPr lang="cs-CZ" dirty="0"/>
              <a:t> </a:t>
            </a:r>
            <a:r>
              <a:rPr lang="cs-CZ" dirty="0" err="1"/>
              <a:t>censorship</a:t>
            </a:r>
            <a:r>
              <a:rPr lang="cs-CZ" dirty="0"/>
              <a:t> </a:t>
            </a:r>
            <a:r>
              <a:rPr lang="cs-CZ" dirty="0" err="1"/>
              <a:t>institutions</a:t>
            </a:r>
            <a:br>
              <a:rPr lang="cs-CZ" dirty="0"/>
            </a:br>
            <a:r>
              <a:rPr lang="cs-CZ" dirty="0"/>
              <a:t>(on </a:t>
            </a:r>
            <a:r>
              <a:rPr lang="cs-CZ" dirty="0" err="1"/>
              <a:t>the</a:t>
            </a:r>
            <a:r>
              <a:rPr lang="cs-CZ" dirty="0"/>
              <a:t> </a:t>
            </a:r>
            <a:r>
              <a:rPr lang="cs-CZ" dirty="0" err="1"/>
              <a:t>side</a:t>
            </a:r>
            <a:r>
              <a:rPr lang="cs-CZ" dirty="0"/>
              <a:t> </a:t>
            </a:r>
            <a:r>
              <a:rPr lang="cs-CZ" dirty="0" err="1"/>
              <a:t>of</a:t>
            </a:r>
            <a:r>
              <a:rPr lang="cs-CZ" dirty="0"/>
              <a:t> film </a:t>
            </a:r>
            <a:r>
              <a:rPr lang="cs-CZ" dirty="0" err="1"/>
              <a:t>production</a:t>
            </a:r>
            <a:r>
              <a:rPr lang="cs-CZ" dirty="0"/>
              <a:t>) </a:t>
            </a:r>
          </a:p>
        </p:txBody>
      </p:sp>
      <p:sp>
        <p:nvSpPr>
          <p:cNvPr id="8" name="Zástupný obsah 7">
            <a:extLst>
              <a:ext uri="{FF2B5EF4-FFF2-40B4-BE49-F238E27FC236}">
                <a16:creationId xmlns:a16="http://schemas.microsoft.com/office/drawing/2014/main" id="{891CA786-1A59-034C-8F2A-90A103694D47}"/>
              </a:ext>
            </a:extLst>
          </p:cNvPr>
          <p:cNvSpPr>
            <a:spLocks noGrp="1"/>
          </p:cNvSpPr>
          <p:nvPr>
            <p:ph idx="1"/>
          </p:nvPr>
        </p:nvSpPr>
        <p:spPr>
          <a:xfrm>
            <a:off x="278745" y="1460665"/>
            <a:ext cx="8413995" cy="4548249"/>
          </a:xfrm>
        </p:spPr>
        <p:txBody>
          <a:bodyPr/>
          <a:lstStyle/>
          <a:p>
            <a:r>
              <a:rPr lang="cs-CZ" dirty="0" err="1"/>
              <a:t>The</a:t>
            </a:r>
            <a:r>
              <a:rPr lang="cs-CZ" dirty="0"/>
              <a:t> </a:t>
            </a:r>
            <a:r>
              <a:rPr lang="cs-CZ" dirty="0" err="1"/>
              <a:t>censorship</a:t>
            </a:r>
            <a:r>
              <a:rPr lang="cs-CZ" dirty="0"/>
              <a:t> </a:t>
            </a:r>
            <a:r>
              <a:rPr lang="cs-CZ" dirty="0" err="1"/>
              <a:t>communication</a:t>
            </a:r>
            <a:r>
              <a:rPr lang="cs-CZ" dirty="0"/>
              <a:t> </a:t>
            </a:r>
            <a:r>
              <a:rPr lang="cs-CZ" dirty="0" err="1"/>
              <a:t>is</a:t>
            </a:r>
            <a:r>
              <a:rPr lang="cs-CZ" dirty="0"/>
              <a:t> </a:t>
            </a:r>
            <a:r>
              <a:rPr lang="cs-CZ" dirty="0" err="1"/>
              <a:t>carried</a:t>
            </a:r>
            <a:r>
              <a:rPr lang="cs-CZ" dirty="0"/>
              <a:t> </a:t>
            </a:r>
            <a:r>
              <a:rPr lang="cs-CZ" dirty="0" err="1"/>
              <a:t>out</a:t>
            </a:r>
            <a:r>
              <a:rPr lang="cs-CZ" dirty="0"/>
              <a:t> by: </a:t>
            </a:r>
          </a:p>
          <a:p>
            <a:endParaRPr lang="cs-CZ" dirty="0"/>
          </a:p>
          <a:p>
            <a:pPr marL="971550" lvl="1" indent="-514350">
              <a:buFont typeface="+mj-lt"/>
              <a:buAutoNum type="arabicPeriod"/>
            </a:pPr>
            <a:r>
              <a:rPr lang="cs-CZ" sz="1700" b="1" dirty="0"/>
              <a:t>ČSF </a:t>
            </a:r>
            <a:r>
              <a:rPr lang="cs-CZ" sz="1700" b="1" dirty="0" err="1"/>
              <a:t>director</a:t>
            </a:r>
            <a:r>
              <a:rPr lang="cs-CZ" sz="1700" dirty="0"/>
              <a:t>: </a:t>
            </a:r>
            <a:r>
              <a:rPr lang="cs-CZ" sz="1700" b="1" dirty="0"/>
              <a:t>Alois Poledňák</a:t>
            </a:r>
            <a:r>
              <a:rPr lang="cs-CZ" sz="1700" b="1" dirty="0">
                <a:effectLst/>
              </a:rPr>
              <a:t> </a:t>
            </a:r>
            <a:r>
              <a:rPr lang="cs-CZ" sz="1700" dirty="0">
                <a:effectLst/>
              </a:rPr>
              <a:t>(</a:t>
            </a:r>
            <a:r>
              <a:rPr lang="cs-CZ" sz="1700" dirty="0"/>
              <a:t>1959–1969)</a:t>
            </a:r>
          </a:p>
          <a:p>
            <a:pPr marL="971550" lvl="1" indent="-514350">
              <a:buFont typeface="+mj-lt"/>
              <a:buAutoNum type="arabicPeriod"/>
            </a:pPr>
            <a:r>
              <a:rPr lang="cs-CZ" sz="1700" b="1" dirty="0"/>
              <a:t>FSB (Barrandov </a:t>
            </a:r>
            <a:r>
              <a:rPr lang="cs-CZ" sz="1700" b="1" dirty="0" err="1"/>
              <a:t>studios</a:t>
            </a:r>
            <a:r>
              <a:rPr lang="cs-CZ" sz="1700" b="1" dirty="0"/>
              <a:t>) </a:t>
            </a:r>
            <a:r>
              <a:rPr lang="cs-CZ" sz="1700" b="1" dirty="0" err="1"/>
              <a:t>director</a:t>
            </a:r>
            <a:r>
              <a:rPr lang="cs-CZ" sz="1700" dirty="0"/>
              <a:t>: </a:t>
            </a:r>
            <a:r>
              <a:rPr lang="cs-CZ" sz="1700" dirty="0" err="1"/>
              <a:t>based</a:t>
            </a:r>
            <a:r>
              <a:rPr lang="cs-CZ" sz="1700" dirty="0"/>
              <a:t> on </a:t>
            </a:r>
            <a:r>
              <a:rPr lang="cs-CZ" sz="1700" dirty="0" err="1"/>
              <a:t>the</a:t>
            </a:r>
            <a:r>
              <a:rPr lang="cs-CZ" sz="1700" dirty="0"/>
              <a:t> </a:t>
            </a:r>
            <a:r>
              <a:rPr lang="cs-CZ" sz="1700" dirty="0" err="1"/>
              <a:t>proposals</a:t>
            </a:r>
            <a:r>
              <a:rPr lang="cs-CZ" sz="1700" dirty="0"/>
              <a:t> </a:t>
            </a:r>
            <a:r>
              <a:rPr lang="cs-CZ" sz="1700" dirty="0" err="1"/>
              <a:t>coming</a:t>
            </a:r>
            <a:r>
              <a:rPr lang="cs-CZ" sz="1700" dirty="0"/>
              <a:t> </a:t>
            </a:r>
            <a:r>
              <a:rPr lang="cs-CZ" sz="1700" dirty="0" err="1"/>
              <a:t>from</a:t>
            </a:r>
            <a:r>
              <a:rPr lang="cs-CZ" sz="1700" dirty="0"/>
              <a:t> </a:t>
            </a:r>
            <a:r>
              <a:rPr lang="cs-CZ" sz="1700" dirty="0" err="1"/>
              <a:t>the</a:t>
            </a:r>
            <a:r>
              <a:rPr lang="cs-CZ" sz="1700" dirty="0"/>
              <a:t> CG he </a:t>
            </a:r>
            <a:r>
              <a:rPr lang="cs-CZ" sz="1700" dirty="0" err="1"/>
              <a:t>greenlighted</a:t>
            </a:r>
            <a:r>
              <a:rPr lang="cs-CZ" sz="1700" dirty="0"/>
              <a:t> </a:t>
            </a:r>
            <a:r>
              <a:rPr lang="cs-CZ" sz="1700" dirty="0" err="1"/>
              <a:t>screenplays</a:t>
            </a:r>
            <a:r>
              <a:rPr lang="cs-CZ" sz="1700" dirty="0"/>
              <a:t>, </a:t>
            </a:r>
            <a:r>
              <a:rPr lang="cs-CZ" sz="1700" dirty="0" err="1"/>
              <a:t>preparations</a:t>
            </a:r>
            <a:r>
              <a:rPr lang="cs-CZ" sz="1700" dirty="0"/>
              <a:t> and </a:t>
            </a:r>
            <a:r>
              <a:rPr lang="cs-CZ" sz="1700" dirty="0" err="1"/>
              <a:t>field</a:t>
            </a:r>
            <a:r>
              <a:rPr lang="cs-CZ" sz="1700" dirty="0"/>
              <a:t> </a:t>
            </a:r>
            <a:r>
              <a:rPr lang="cs-CZ" sz="1700" dirty="0" err="1"/>
              <a:t>works</a:t>
            </a:r>
            <a:r>
              <a:rPr lang="cs-CZ" sz="1700" dirty="0"/>
              <a:t>, </a:t>
            </a:r>
            <a:r>
              <a:rPr lang="cs-CZ" sz="1700" dirty="0" err="1"/>
              <a:t>budgets</a:t>
            </a:r>
            <a:r>
              <a:rPr lang="cs-CZ" sz="1700" dirty="0"/>
              <a:t> and </a:t>
            </a:r>
            <a:r>
              <a:rPr lang="cs-CZ" sz="1700" dirty="0" err="1"/>
              <a:t>key</a:t>
            </a:r>
            <a:r>
              <a:rPr lang="cs-CZ" sz="1700" dirty="0"/>
              <a:t> </a:t>
            </a:r>
            <a:r>
              <a:rPr lang="cs-CZ" sz="1700" dirty="0" err="1"/>
              <a:t>creative</a:t>
            </a:r>
            <a:r>
              <a:rPr lang="cs-CZ" sz="1700" dirty="0"/>
              <a:t> </a:t>
            </a:r>
            <a:r>
              <a:rPr lang="cs-CZ" sz="1700" dirty="0" err="1"/>
              <a:t>personnel</a:t>
            </a:r>
            <a:r>
              <a:rPr lang="cs-CZ" sz="1700" dirty="0"/>
              <a:t>. He had </a:t>
            </a:r>
            <a:r>
              <a:rPr lang="cs-CZ" sz="1700" dirty="0" err="1"/>
              <a:t>the</a:t>
            </a:r>
            <a:r>
              <a:rPr lang="cs-CZ" sz="1700" dirty="0"/>
              <a:t> </a:t>
            </a:r>
            <a:r>
              <a:rPr lang="cs-CZ" sz="1700" dirty="0" err="1"/>
              <a:t>right</a:t>
            </a:r>
            <a:r>
              <a:rPr lang="cs-CZ" sz="1700" dirty="0"/>
              <a:t> to </a:t>
            </a:r>
            <a:r>
              <a:rPr lang="cs-CZ" sz="1700" dirty="0" err="1"/>
              <a:t>watch</a:t>
            </a:r>
            <a:r>
              <a:rPr lang="cs-CZ" sz="1700" dirty="0"/>
              <a:t> </a:t>
            </a:r>
            <a:r>
              <a:rPr lang="cs-CZ" sz="1700" dirty="0" err="1"/>
              <a:t>the</a:t>
            </a:r>
            <a:r>
              <a:rPr lang="cs-CZ" sz="1700" dirty="0"/>
              <a:t> </a:t>
            </a:r>
            <a:r>
              <a:rPr lang="cs-CZ" sz="1700" dirty="0" err="1"/>
              <a:t>dailies</a:t>
            </a:r>
            <a:r>
              <a:rPr lang="cs-CZ" sz="1700" dirty="0"/>
              <a:t>, </a:t>
            </a:r>
            <a:r>
              <a:rPr lang="cs-CZ" sz="1700" dirty="0" err="1"/>
              <a:t>greenlight</a:t>
            </a:r>
            <a:r>
              <a:rPr lang="cs-CZ" sz="1700" dirty="0"/>
              <a:t> </a:t>
            </a:r>
            <a:r>
              <a:rPr lang="cs-CZ" sz="1700" dirty="0" err="1"/>
              <a:t>the</a:t>
            </a:r>
            <a:r>
              <a:rPr lang="cs-CZ" sz="1700" dirty="0"/>
              <a:t> </a:t>
            </a:r>
            <a:r>
              <a:rPr lang="cs-CZ" sz="1700" dirty="0" err="1"/>
              <a:t>first</a:t>
            </a:r>
            <a:r>
              <a:rPr lang="cs-CZ" sz="1700" dirty="0"/>
              <a:t> copy </a:t>
            </a:r>
            <a:r>
              <a:rPr lang="cs-CZ" sz="1700" dirty="0" err="1"/>
              <a:t>of</a:t>
            </a:r>
            <a:r>
              <a:rPr lang="cs-CZ" sz="1700" dirty="0"/>
              <a:t> </a:t>
            </a:r>
            <a:r>
              <a:rPr lang="cs-CZ" sz="1700" dirty="0" err="1"/>
              <a:t>the</a:t>
            </a:r>
            <a:r>
              <a:rPr lang="cs-CZ" sz="1700" dirty="0"/>
              <a:t> film; in </a:t>
            </a:r>
            <a:r>
              <a:rPr lang="cs-CZ" sz="1700" dirty="0" err="1"/>
              <a:t>fact</a:t>
            </a:r>
            <a:r>
              <a:rPr lang="cs-CZ" sz="1700" dirty="0"/>
              <a:t>, he </a:t>
            </a:r>
            <a:r>
              <a:rPr lang="cs-CZ" sz="1700" dirty="0" err="1"/>
              <a:t>could</a:t>
            </a:r>
            <a:r>
              <a:rPr lang="cs-CZ" sz="1700" dirty="0"/>
              <a:t> </a:t>
            </a:r>
            <a:r>
              <a:rPr lang="cs-CZ" sz="1700" dirty="0" err="1"/>
              <a:t>decide</a:t>
            </a:r>
            <a:r>
              <a:rPr lang="cs-CZ" sz="1700" dirty="0"/>
              <a:t> </a:t>
            </a:r>
            <a:r>
              <a:rPr lang="cs-CZ" sz="1700" dirty="0" err="1"/>
              <a:t>any</a:t>
            </a:r>
            <a:r>
              <a:rPr lang="cs-CZ" sz="1700" dirty="0"/>
              <a:t> </a:t>
            </a:r>
            <a:r>
              <a:rPr lang="cs-CZ" sz="1700" dirty="0" err="1"/>
              <a:t>matter</a:t>
            </a:r>
            <a:r>
              <a:rPr lang="cs-CZ" sz="1700" dirty="0"/>
              <a:t> </a:t>
            </a:r>
            <a:r>
              <a:rPr lang="cs-CZ" sz="1700" dirty="0" err="1"/>
              <a:t>connected</a:t>
            </a:r>
            <a:r>
              <a:rPr lang="cs-CZ" sz="1700" dirty="0"/>
              <a:t> to </a:t>
            </a:r>
            <a:r>
              <a:rPr lang="cs-CZ" sz="1700" dirty="0" err="1"/>
              <a:t>the</a:t>
            </a:r>
            <a:r>
              <a:rPr lang="cs-CZ" sz="1700" dirty="0"/>
              <a:t> agenda </a:t>
            </a:r>
            <a:r>
              <a:rPr lang="cs-CZ" sz="1700" dirty="0" err="1"/>
              <a:t>of</a:t>
            </a:r>
            <a:r>
              <a:rPr lang="cs-CZ" sz="1700" dirty="0"/>
              <a:t> </a:t>
            </a:r>
            <a:r>
              <a:rPr lang="cs-CZ" sz="1700" dirty="0" err="1"/>
              <a:t>the</a:t>
            </a:r>
            <a:r>
              <a:rPr lang="cs-CZ" sz="1700" dirty="0"/>
              <a:t> </a:t>
            </a:r>
            <a:r>
              <a:rPr lang="cs-CZ" sz="1700" dirty="0" err="1"/>
              <a:t>studios</a:t>
            </a:r>
            <a:r>
              <a:rPr lang="cs-CZ" sz="1700" dirty="0"/>
              <a:t>. In </a:t>
            </a:r>
            <a:r>
              <a:rPr lang="cs-CZ" sz="1700" dirty="0" err="1"/>
              <a:t>the</a:t>
            </a:r>
            <a:r>
              <a:rPr lang="cs-CZ" sz="1700" dirty="0"/>
              <a:t> </a:t>
            </a:r>
            <a:r>
              <a:rPr lang="cs-CZ" sz="1700" dirty="0" err="1"/>
              <a:t>years</a:t>
            </a:r>
            <a:r>
              <a:rPr lang="cs-CZ" sz="1700" dirty="0"/>
              <a:t> 1963–1969 </a:t>
            </a:r>
            <a:r>
              <a:rPr lang="cs-CZ" sz="1700" dirty="0" err="1"/>
              <a:t>this</a:t>
            </a:r>
            <a:r>
              <a:rPr lang="cs-CZ" sz="1700" dirty="0"/>
              <a:t> man </a:t>
            </a:r>
            <a:r>
              <a:rPr lang="cs-CZ" sz="1700" dirty="0" err="1"/>
              <a:t>was</a:t>
            </a:r>
            <a:r>
              <a:rPr lang="cs-CZ" sz="1700" dirty="0"/>
              <a:t> </a:t>
            </a:r>
            <a:r>
              <a:rPr lang="cs-CZ" sz="1700" b="1" dirty="0"/>
              <a:t>Vlastimil </a:t>
            </a:r>
            <a:r>
              <a:rPr lang="cs-CZ" sz="1700" b="1" dirty="0" err="1"/>
              <a:t>Harnach</a:t>
            </a:r>
            <a:r>
              <a:rPr lang="cs-CZ" sz="1700" dirty="0"/>
              <a:t>.</a:t>
            </a:r>
          </a:p>
          <a:p>
            <a:pPr marL="971550" lvl="1" indent="-514350">
              <a:buFont typeface="+mj-lt"/>
              <a:buAutoNum type="arabicPeriod"/>
            </a:pPr>
            <a:r>
              <a:rPr lang="cs-CZ" sz="1700" b="1" dirty="0" err="1"/>
              <a:t>Central</a:t>
            </a:r>
            <a:r>
              <a:rPr lang="cs-CZ" sz="1700" b="1" dirty="0"/>
              <a:t> (</a:t>
            </a:r>
            <a:r>
              <a:rPr lang="cs-CZ" sz="1700" b="1" dirty="0" err="1"/>
              <a:t>main</a:t>
            </a:r>
            <a:r>
              <a:rPr lang="cs-CZ" sz="1700" b="1" dirty="0"/>
              <a:t>) dramaturg: </a:t>
            </a:r>
            <a:r>
              <a:rPr lang="cs-CZ" sz="1700" dirty="0"/>
              <a:t>he </a:t>
            </a:r>
            <a:r>
              <a:rPr lang="cs-CZ" sz="1700" dirty="0" err="1"/>
              <a:t>follows</a:t>
            </a:r>
            <a:r>
              <a:rPr lang="cs-CZ" sz="1700" dirty="0"/>
              <a:t> </a:t>
            </a:r>
            <a:r>
              <a:rPr lang="cs-CZ" sz="1700" dirty="0" err="1"/>
              <a:t>the</a:t>
            </a:r>
            <a:r>
              <a:rPr lang="cs-CZ" sz="1700" dirty="0"/>
              <a:t> </a:t>
            </a:r>
            <a:r>
              <a:rPr lang="cs-CZ" sz="1700" dirty="0" err="1"/>
              <a:t>dramaturgical</a:t>
            </a:r>
            <a:r>
              <a:rPr lang="cs-CZ" sz="1700" dirty="0"/>
              <a:t> </a:t>
            </a:r>
            <a:r>
              <a:rPr lang="cs-CZ" sz="1700" dirty="0" err="1"/>
              <a:t>activities</a:t>
            </a:r>
            <a:r>
              <a:rPr lang="cs-CZ" sz="1700" dirty="0"/>
              <a:t> </a:t>
            </a:r>
            <a:r>
              <a:rPr lang="cs-CZ" sz="1700" dirty="0" err="1"/>
              <a:t>of</a:t>
            </a:r>
            <a:r>
              <a:rPr lang="cs-CZ" sz="1700" dirty="0"/>
              <a:t> </a:t>
            </a:r>
            <a:r>
              <a:rPr lang="cs-CZ" sz="1700" dirty="0" err="1"/>
              <a:t>all</a:t>
            </a:r>
            <a:r>
              <a:rPr lang="cs-CZ" sz="1700" dirty="0"/>
              <a:t> </a:t>
            </a:r>
            <a:r>
              <a:rPr lang="cs-CZ" sz="1700" dirty="0" err="1"/>
              <a:t>CGs</a:t>
            </a:r>
            <a:r>
              <a:rPr lang="cs-CZ" sz="1700" dirty="0"/>
              <a:t> as </a:t>
            </a:r>
            <a:r>
              <a:rPr lang="cs-CZ" sz="1700" dirty="0" err="1"/>
              <a:t>they</a:t>
            </a:r>
            <a:r>
              <a:rPr lang="cs-CZ" sz="1700" dirty="0"/>
              <a:t> start </a:t>
            </a:r>
            <a:r>
              <a:rPr lang="cs-CZ" sz="1700" dirty="0" err="1"/>
              <a:t>working</a:t>
            </a:r>
            <a:r>
              <a:rPr lang="cs-CZ" sz="1700" dirty="0"/>
              <a:t> on a </a:t>
            </a:r>
            <a:r>
              <a:rPr lang="cs-CZ" sz="1700" dirty="0" err="1"/>
              <a:t>topic</a:t>
            </a:r>
            <a:r>
              <a:rPr lang="cs-CZ" sz="1700" dirty="0"/>
              <a:t> </a:t>
            </a:r>
            <a:r>
              <a:rPr lang="cs-CZ" sz="1700" dirty="0" err="1"/>
              <a:t>or</a:t>
            </a:r>
            <a:r>
              <a:rPr lang="cs-CZ" sz="1700" dirty="0"/>
              <a:t> story early on. In </a:t>
            </a:r>
            <a:r>
              <a:rPr lang="cs-CZ" sz="1700" dirty="0" err="1"/>
              <a:t>cooperation</a:t>
            </a:r>
            <a:r>
              <a:rPr lang="cs-CZ" sz="1700" dirty="0"/>
              <a:t> </a:t>
            </a:r>
            <a:r>
              <a:rPr lang="cs-CZ" sz="1700" dirty="0" err="1"/>
              <a:t>with</a:t>
            </a:r>
            <a:r>
              <a:rPr lang="cs-CZ" sz="1700" dirty="0"/>
              <a:t> </a:t>
            </a:r>
            <a:r>
              <a:rPr lang="cs-CZ" sz="1700" dirty="0" err="1"/>
              <a:t>CGs</a:t>
            </a:r>
            <a:r>
              <a:rPr lang="cs-CZ" sz="1700" dirty="0"/>
              <a:t> he </a:t>
            </a:r>
            <a:r>
              <a:rPr lang="cs-CZ" sz="1700" dirty="0" err="1"/>
              <a:t>prepares</a:t>
            </a:r>
            <a:r>
              <a:rPr lang="cs-CZ" sz="1700" dirty="0"/>
              <a:t> </a:t>
            </a:r>
            <a:r>
              <a:rPr lang="cs-CZ" sz="1700" dirty="0" err="1"/>
              <a:t>dramaturgical</a:t>
            </a:r>
            <a:r>
              <a:rPr lang="cs-CZ" sz="1700" dirty="0"/>
              <a:t> and </a:t>
            </a:r>
            <a:r>
              <a:rPr lang="cs-CZ" sz="1700" dirty="0" err="1"/>
              <a:t>production</a:t>
            </a:r>
            <a:r>
              <a:rPr lang="cs-CZ" sz="1700" dirty="0"/>
              <a:t> </a:t>
            </a:r>
            <a:r>
              <a:rPr lang="cs-CZ" sz="1700" dirty="0" err="1"/>
              <a:t>plans</a:t>
            </a:r>
            <a:r>
              <a:rPr lang="cs-CZ" sz="1700" dirty="0"/>
              <a:t>, he </a:t>
            </a:r>
            <a:r>
              <a:rPr lang="cs-CZ" sz="1700" dirty="0" err="1"/>
              <a:t>reviews</a:t>
            </a:r>
            <a:r>
              <a:rPr lang="cs-CZ" sz="1700" dirty="0"/>
              <a:t> </a:t>
            </a:r>
            <a:r>
              <a:rPr lang="cs-CZ" sz="1700" dirty="0" err="1"/>
              <a:t>them</a:t>
            </a:r>
            <a:r>
              <a:rPr lang="cs-CZ" sz="1700" dirty="0"/>
              <a:t> </a:t>
            </a:r>
            <a:r>
              <a:rPr lang="cs-CZ" sz="1700" dirty="0" err="1"/>
              <a:t>from</a:t>
            </a:r>
            <a:r>
              <a:rPr lang="cs-CZ" sz="1700" dirty="0"/>
              <a:t> </a:t>
            </a:r>
            <a:r>
              <a:rPr lang="cs-CZ" sz="1700" dirty="0" err="1"/>
              <a:t>the</a:t>
            </a:r>
            <a:r>
              <a:rPr lang="cs-CZ" sz="1700" dirty="0"/>
              <a:t> </a:t>
            </a:r>
            <a:r>
              <a:rPr lang="cs-CZ" sz="1700" dirty="0" err="1"/>
              <a:t>idelogical</a:t>
            </a:r>
            <a:r>
              <a:rPr lang="cs-CZ" sz="1700" dirty="0"/>
              <a:t> and </a:t>
            </a:r>
            <a:r>
              <a:rPr lang="cs-CZ" sz="1700" dirty="0" err="1"/>
              <a:t>artistic</a:t>
            </a:r>
            <a:r>
              <a:rPr lang="cs-CZ" sz="1700" dirty="0"/>
              <a:t> </a:t>
            </a:r>
            <a:r>
              <a:rPr lang="cs-CZ" sz="1700" dirty="0" err="1"/>
              <a:t>perspectives</a:t>
            </a:r>
            <a:r>
              <a:rPr lang="cs-CZ" sz="1700" dirty="0"/>
              <a:t>, he </a:t>
            </a:r>
            <a:r>
              <a:rPr lang="cs-CZ" sz="1700" dirty="0" err="1"/>
              <a:t>greenlights</a:t>
            </a:r>
            <a:r>
              <a:rPr lang="cs-CZ" sz="1700" dirty="0"/>
              <a:t> </a:t>
            </a:r>
            <a:r>
              <a:rPr lang="cs-CZ" sz="1700" dirty="0" err="1"/>
              <a:t>the</a:t>
            </a:r>
            <a:r>
              <a:rPr lang="cs-CZ" sz="1700" dirty="0"/>
              <a:t> </a:t>
            </a:r>
            <a:r>
              <a:rPr lang="cs-CZ" sz="1700" dirty="0" err="1"/>
              <a:t>screenplays</a:t>
            </a:r>
            <a:r>
              <a:rPr lang="cs-CZ" sz="1700" dirty="0"/>
              <a:t> </a:t>
            </a:r>
            <a:r>
              <a:rPr lang="cs-CZ" sz="1700" dirty="0" err="1"/>
              <a:t>of</a:t>
            </a:r>
            <a:r>
              <a:rPr lang="cs-CZ" sz="1700" dirty="0"/>
              <a:t> </a:t>
            </a:r>
            <a:r>
              <a:rPr lang="cs-CZ" sz="1700" dirty="0" err="1"/>
              <a:t>films</a:t>
            </a:r>
            <a:r>
              <a:rPr lang="cs-CZ" sz="1700" dirty="0"/>
              <a:t> in </a:t>
            </a:r>
            <a:r>
              <a:rPr lang="cs-CZ" sz="1700" dirty="0" err="1"/>
              <a:t>preproduction</a:t>
            </a:r>
            <a:r>
              <a:rPr lang="cs-CZ" sz="1700" dirty="0"/>
              <a:t>; he </a:t>
            </a:r>
            <a:r>
              <a:rPr lang="cs-CZ" sz="1700" dirty="0" err="1"/>
              <a:t>can</a:t>
            </a:r>
            <a:r>
              <a:rPr lang="cs-CZ" sz="1700" dirty="0"/>
              <a:t> </a:t>
            </a:r>
            <a:r>
              <a:rPr lang="cs-CZ" sz="1700" dirty="0" err="1"/>
              <a:t>request</a:t>
            </a:r>
            <a:r>
              <a:rPr lang="cs-CZ" sz="1700" dirty="0"/>
              <a:t> </a:t>
            </a:r>
            <a:r>
              <a:rPr lang="cs-CZ" sz="1700" dirty="0" err="1"/>
              <a:t>review</a:t>
            </a:r>
            <a:r>
              <a:rPr lang="cs-CZ" sz="1700" dirty="0"/>
              <a:t> </a:t>
            </a:r>
            <a:r>
              <a:rPr lang="cs-CZ" sz="1700" dirty="0" err="1"/>
              <a:t>of</a:t>
            </a:r>
            <a:r>
              <a:rPr lang="cs-CZ" sz="1700" dirty="0"/>
              <a:t> </a:t>
            </a:r>
            <a:r>
              <a:rPr lang="cs-CZ" sz="1700" dirty="0" err="1"/>
              <a:t>any</a:t>
            </a:r>
            <a:r>
              <a:rPr lang="cs-CZ" sz="1700" dirty="0"/>
              <a:t> story in </a:t>
            </a:r>
            <a:r>
              <a:rPr lang="cs-CZ" sz="1700" dirty="0" err="1"/>
              <a:t>any</a:t>
            </a:r>
            <a:r>
              <a:rPr lang="cs-CZ" sz="1700" dirty="0"/>
              <a:t> </a:t>
            </a:r>
            <a:r>
              <a:rPr lang="cs-CZ" sz="1700" dirty="0" err="1"/>
              <a:t>stage</a:t>
            </a:r>
            <a:r>
              <a:rPr lang="cs-CZ" sz="1700" dirty="0"/>
              <a:t> </a:t>
            </a:r>
            <a:r>
              <a:rPr lang="cs-CZ" sz="1700" dirty="0" err="1"/>
              <a:t>of</a:t>
            </a:r>
            <a:r>
              <a:rPr lang="cs-CZ" sz="1700" dirty="0"/>
              <a:t> </a:t>
            </a:r>
            <a:r>
              <a:rPr lang="cs-CZ" sz="1700" dirty="0" err="1"/>
              <a:t>the</a:t>
            </a:r>
            <a:r>
              <a:rPr lang="cs-CZ" sz="1700" dirty="0"/>
              <a:t> </a:t>
            </a:r>
            <a:r>
              <a:rPr lang="cs-CZ" sz="1700" dirty="0" err="1"/>
              <a:t>creative</a:t>
            </a:r>
            <a:r>
              <a:rPr lang="cs-CZ" sz="1700" dirty="0"/>
              <a:t> proces; he </a:t>
            </a:r>
            <a:r>
              <a:rPr lang="cs-CZ" sz="1700" dirty="0" err="1"/>
              <a:t>can</a:t>
            </a:r>
            <a:r>
              <a:rPr lang="cs-CZ" sz="1700" dirty="0"/>
              <a:t> </a:t>
            </a:r>
            <a:r>
              <a:rPr lang="cs-CZ" sz="1700" dirty="0" err="1"/>
              <a:t>attend</a:t>
            </a:r>
            <a:r>
              <a:rPr lang="cs-CZ" sz="1700" dirty="0"/>
              <a:t> </a:t>
            </a:r>
            <a:r>
              <a:rPr lang="cs-CZ" sz="1700" dirty="0" err="1"/>
              <a:t>meetings</a:t>
            </a:r>
            <a:r>
              <a:rPr lang="cs-CZ" sz="1700" dirty="0"/>
              <a:t>, </a:t>
            </a:r>
            <a:r>
              <a:rPr lang="cs-CZ" sz="1700" dirty="0" err="1"/>
              <a:t>screenings</a:t>
            </a:r>
            <a:r>
              <a:rPr lang="cs-CZ" sz="1700" dirty="0"/>
              <a:t> </a:t>
            </a:r>
            <a:r>
              <a:rPr lang="cs-CZ" sz="1700" dirty="0" err="1"/>
              <a:t>of</a:t>
            </a:r>
            <a:r>
              <a:rPr lang="cs-CZ" sz="1700" dirty="0"/>
              <a:t> </a:t>
            </a:r>
            <a:r>
              <a:rPr lang="cs-CZ" sz="1700" dirty="0" err="1"/>
              <a:t>the</a:t>
            </a:r>
            <a:r>
              <a:rPr lang="cs-CZ" sz="1700" dirty="0"/>
              <a:t> </a:t>
            </a:r>
            <a:r>
              <a:rPr lang="cs-CZ" sz="1700" dirty="0" err="1"/>
              <a:t>dailies</a:t>
            </a:r>
            <a:r>
              <a:rPr lang="cs-CZ" sz="1700" dirty="0"/>
              <a:t> and </a:t>
            </a:r>
            <a:r>
              <a:rPr lang="cs-CZ" sz="1700" dirty="0" err="1"/>
              <a:t>suggest</a:t>
            </a:r>
            <a:r>
              <a:rPr lang="cs-CZ" sz="1700" dirty="0"/>
              <a:t> </a:t>
            </a:r>
            <a:r>
              <a:rPr lang="cs-CZ" sz="1700" dirty="0" err="1"/>
              <a:t>revisions</a:t>
            </a:r>
            <a:r>
              <a:rPr lang="cs-CZ" sz="1700" dirty="0"/>
              <a:t>. In </a:t>
            </a:r>
            <a:r>
              <a:rPr lang="cs-CZ" sz="1700" dirty="0" err="1"/>
              <a:t>the</a:t>
            </a:r>
            <a:r>
              <a:rPr lang="cs-CZ" sz="1700" dirty="0"/>
              <a:t> </a:t>
            </a:r>
            <a:r>
              <a:rPr lang="cs-CZ" sz="1700" dirty="0" err="1"/>
              <a:t>years</a:t>
            </a:r>
            <a:r>
              <a:rPr lang="cs-CZ" sz="1700" dirty="0"/>
              <a:t> 1960–1968 </a:t>
            </a:r>
            <a:r>
              <a:rPr lang="cs-CZ" sz="1700" dirty="0" err="1"/>
              <a:t>this</a:t>
            </a:r>
            <a:r>
              <a:rPr lang="cs-CZ" sz="1700" dirty="0"/>
              <a:t> man </a:t>
            </a:r>
            <a:r>
              <a:rPr lang="cs-CZ" sz="1700" dirty="0" err="1"/>
              <a:t>was</a:t>
            </a:r>
            <a:r>
              <a:rPr lang="cs-CZ" sz="1700" dirty="0"/>
              <a:t> </a:t>
            </a:r>
            <a:r>
              <a:rPr lang="cs-CZ" sz="1700" b="1" dirty="0"/>
              <a:t>Břetislav Kunc.</a:t>
            </a:r>
          </a:p>
          <a:p>
            <a:pPr marL="971550" lvl="1" indent="-514350">
              <a:buFont typeface="+mj-lt"/>
              <a:buAutoNum type="arabicPeriod"/>
            </a:pPr>
            <a:r>
              <a:rPr lang="cs-CZ" sz="1700" dirty="0" err="1"/>
              <a:t>Censorship</a:t>
            </a:r>
            <a:r>
              <a:rPr lang="cs-CZ" sz="1700" dirty="0"/>
              <a:t> </a:t>
            </a:r>
            <a:r>
              <a:rPr lang="cs-CZ" sz="1700" dirty="0" err="1"/>
              <a:t>was</a:t>
            </a:r>
            <a:r>
              <a:rPr lang="cs-CZ" sz="1700" dirty="0"/>
              <a:t> </a:t>
            </a:r>
            <a:r>
              <a:rPr lang="cs-CZ" sz="1700" dirty="0" err="1"/>
              <a:t>carried</a:t>
            </a:r>
            <a:r>
              <a:rPr lang="cs-CZ" sz="1700" dirty="0"/>
              <a:t> </a:t>
            </a:r>
            <a:r>
              <a:rPr lang="cs-CZ" sz="1700" dirty="0" err="1"/>
              <a:t>out</a:t>
            </a:r>
            <a:r>
              <a:rPr lang="cs-CZ" sz="1700" dirty="0"/>
              <a:t> by </a:t>
            </a:r>
            <a:r>
              <a:rPr lang="cs-CZ" sz="1700" dirty="0" err="1"/>
              <a:t>individual</a:t>
            </a:r>
            <a:r>
              <a:rPr lang="cs-CZ" sz="1700" dirty="0"/>
              <a:t> </a:t>
            </a:r>
            <a:r>
              <a:rPr lang="cs-CZ" sz="1700" dirty="0" err="1"/>
              <a:t>dramaturgs</a:t>
            </a:r>
            <a:r>
              <a:rPr lang="cs-CZ" sz="1700" dirty="0"/>
              <a:t> </a:t>
            </a:r>
            <a:r>
              <a:rPr lang="cs-CZ" sz="1700" dirty="0" err="1"/>
              <a:t>or</a:t>
            </a:r>
            <a:r>
              <a:rPr lang="cs-CZ" sz="1700" dirty="0"/>
              <a:t> CG </a:t>
            </a:r>
            <a:r>
              <a:rPr lang="cs-CZ" sz="1700" dirty="0" err="1"/>
              <a:t>leaders</a:t>
            </a:r>
            <a:r>
              <a:rPr lang="cs-CZ" sz="1700" dirty="0"/>
              <a:t> </a:t>
            </a:r>
            <a:r>
              <a:rPr lang="cs-CZ" sz="1700" dirty="0" err="1"/>
              <a:t>once</a:t>
            </a:r>
            <a:r>
              <a:rPr lang="cs-CZ" sz="1700" dirty="0"/>
              <a:t> </a:t>
            </a:r>
            <a:r>
              <a:rPr lang="cs-CZ" sz="1700" dirty="0" err="1"/>
              <a:t>they</a:t>
            </a:r>
            <a:r>
              <a:rPr lang="cs-CZ" sz="1700" dirty="0"/>
              <a:t> </a:t>
            </a:r>
            <a:r>
              <a:rPr lang="cs-CZ" sz="1700" dirty="0" err="1"/>
              <a:t>declined</a:t>
            </a:r>
            <a:r>
              <a:rPr lang="cs-CZ" sz="1700" dirty="0"/>
              <a:t> to </a:t>
            </a:r>
            <a:r>
              <a:rPr lang="cs-CZ" sz="1700" dirty="0" err="1"/>
              <a:t>work</a:t>
            </a:r>
            <a:r>
              <a:rPr lang="cs-CZ" sz="1700" dirty="0"/>
              <a:t> on </a:t>
            </a:r>
            <a:r>
              <a:rPr lang="cs-CZ" sz="1700" dirty="0" err="1"/>
              <a:t>potentially</a:t>
            </a:r>
            <a:r>
              <a:rPr lang="cs-CZ" sz="1700" dirty="0"/>
              <a:t> risky </a:t>
            </a:r>
            <a:r>
              <a:rPr lang="cs-CZ" sz="1700" dirty="0" err="1"/>
              <a:t>topics</a:t>
            </a:r>
            <a:r>
              <a:rPr lang="cs-CZ" sz="1700" dirty="0"/>
              <a:t> and </a:t>
            </a:r>
            <a:r>
              <a:rPr lang="cs-CZ" sz="1700" dirty="0" err="1"/>
              <a:t>stories</a:t>
            </a:r>
            <a:r>
              <a:rPr lang="cs-CZ" sz="1700" dirty="0"/>
              <a:t>. </a:t>
            </a:r>
          </a:p>
        </p:txBody>
      </p:sp>
    </p:spTree>
    <p:extLst>
      <p:ext uri="{BB962C8B-B14F-4D97-AF65-F5344CB8AC3E}">
        <p14:creationId xmlns:p14="http://schemas.microsoft.com/office/powerpoint/2010/main" val="491236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742743A-1894-964E-B9B3-9CFD4627640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C9B5645-FCB1-BA43-8A0F-8D814B9EA433}"/>
              </a:ext>
            </a:extLst>
          </p:cNvPr>
          <p:cNvSpPr>
            <a:spLocks noGrp="1"/>
          </p:cNvSpPr>
          <p:nvPr>
            <p:ph type="sldNum" sz="quarter" idx="11"/>
          </p:nvPr>
        </p:nvSpPr>
        <p:spPr>
          <a:xfrm>
            <a:off x="368486" y="6228000"/>
            <a:ext cx="189000" cy="252000"/>
          </a:xfrm>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F0019B23-6BDB-914E-BC89-7A6530F9FCE2}"/>
              </a:ext>
            </a:extLst>
          </p:cNvPr>
          <p:cNvSpPr>
            <a:spLocks noGrp="1"/>
          </p:cNvSpPr>
          <p:nvPr>
            <p:ph type="title"/>
          </p:nvPr>
        </p:nvSpPr>
        <p:spPr/>
        <p:txBody>
          <a:bodyPr/>
          <a:lstStyle/>
          <a:p>
            <a:pPr algn="ctr"/>
            <a:r>
              <a:rPr lang="cs-CZ" dirty="0" err="1"/>
              <a:t>Crucial</a:t>
            </a:r>
            <a:r>
              <a:rPr lang="cs-CZ" dirty="0"/>
              <a:t> </a:t>
            </a:r>
            <a:r>
              <a:rPr lang="cs-CZ" dirty="0" err="1"/>
              <a:t>factor</a:t>
            </a:r>
            <a:r>
              <a:rPr lang="cs-CZ" dirty="0"/>
              <a:t>: </a:t>
            </a:r>
            <a:r>
              <a:rPr lang="cs-CZ" dirty="0" err="1"/>
              <a:t>decentralized</a:t>
            </a:r>
            <a:r>
              <a:rPr lang="cs-CZ" dirty="0"/>
              <a:t> dramaturgy</a:t>
            </a:r>
          </a:p>
        </p:txBody>
      </p:sp>
      <p:sp>
        <p:nvSpPr>
          <p:cNvPr id="5" name="Zástupný obsah 4">
            <a:extLst>
              <a:ext uri="{FF2B5EF4-FFF2-40B4-BE49-F238E27FC236}">
                <a16:creationId xmlns:a16="http://schemas.microsoft.com/office/drawing/2014/main" id="{093A0E34-5524-154F-8C82-4E78FE74920B}"/>
              </a:ext>
            </a:extLst>
          </p:cNvPr>
          <p:cNvSpPr>
            <a:spLocks noGrp="1"/>
          </p:cNvSpPr>
          <p:nvPr>
            <p:ph idx="1"/>
          </p:nvPr>
        </p:nvSpPr>
        <p:spPr>
          <a:xfrm>
            <a:off x="285009" y="1371373"/>
            <a:ext cx="8668986" cy="4139998"/>
          </a:xfrm>
        </p:spPr>
        <p:txBody>
          <a:bodyPr/>
          <a:lstStyle/>
          <a:p>
            <a:r>
              <a:rPr lang="cs-CZ" sz="1800" dirty="0"/>
              <a:t>1959–1962: </a:t>
            </a:r>
            <a:r>
              <a:rPr lang="cs-CZ" sz="1800" b="1" dirty="0" err="1"/>
              <a:t>one</a:t>
            </a:r>
            <a:r>
              <a:rPr lang="cs-CZ" sz="1800" b="1" dirty="0"/>
              <a:t> </a:t>
            </a:r>
            <a:r>
              <a:rPr lang="cs-CZ" sz="1800" b="1" dirty="0" err="1"/>
              <a:t>central</a:t>
            </a:r>
            <a:r>
              <a:rPr lang="cs-CZ" sz="1800" b="1" dirty="0"/>
              <a:t> </a:t>
            </a:r>
            <a:r>
              <a:rPr lang="cs-CZ" sz="1800" b="1" dirty="0" err="1"/>
              <a:t>institution</a:t>
            </a:r>
            <a:r>
              <a:rPr lang="cs-CZ" sz="1800" b="1" dirty="0"/>
              <a:t> </a:t>
            </a:r>
            <a:r>
              <a:rPr lang="cs-CZ" sz="1800" dirty="0" err="1"/>
              <a:t>oversees</a:t>
            </a:r>
            <a:r>
              <a:rPr lang="cs-CZ" sz="1800" dirty="0"/>
              <a:t> </a:t>
            </a:r>
            <a:r>
              <a:rPr lang="cs-CZ" sz="1800" dirty="0" err="1"/>
              <a:t>the</a:t>
            </a:r>
            <a:r>
              <a:rPr lang="cs-CZ" sz="1800" dirty="0"/>
              <a:t> </a:t>
            </a:r>
            <a:r>
              <a:rPr lang="cs-CZ" sz="1800" dirty="0" err="1"/>
              <a:t>development</a:t>
            </a:r>
            <a:r>
              <a:rPr lang="cs-CZ" sz="1800" dirty="0"/>
              <a:t> </a:t>
            </a:r>
            <a:r>
              <a:rPr lang="cs-CZ" sz="1800" dirty="0" err="1"/>
              <a:t>phase</a:t>
            </a:r>
            <a:r>
              <a:rPr lang="cs-CZ" sz="1800" dirty="0"/>
              <a:t> </a:t>
            </a:r>
            <a:r>
              <a:rPr lang="cs-CZ" sz="1800" dirty="0" err="1"/>
              <a:t>of</a:t>
            </a:r>
            <a:r>
              <a:rPr lang="cs-CZ" sz="1800" dirty="0"/>
              <a:t> film </a:t>
            </a:r>
            <a:r>
              <a:rPr lang="cs-CZ" sz="1800" dirty="0" err="1"/>
              <a:t>projects</a:t>
            </a:r>
            <a:r>
              <a:rPr lang="cs-CZ" sz="1800" dirty="0"/>
              <a:t> (</a:t>
            </a:r>
            <a:r>
              <a:rPr lang="cs-CZ" sz="1800" u="sng" dirty="0"/>
              <a:t>Ideology and </a:t>
            </a:r>
            <a:r>
              <a:rPr lang="cs-CZ" sz="1800" u="sng" dirty="0" err="1"/>
              <a:t>Artistic</a:t>
            </a:r>
            <a:r>
              <a:rPr lang="cs-CZ" sz="1800" u="sng" dirty="0"/>
              <a:t> </a:t>
            </a:r>
            <a:r>
              <a:rPr lang="cs-CZ" sz="1800" u="sng" dirty="0" err="1"/>
              <a:t>Council</a:t>
            </a:r>
            <a:r>
              <a:rPr lang="cs-CZ" sz="1800" dirty="0"/>
              <a:t>) </a:t>
            </a:r>
            <a:r>
              <a:rPr lang="cs-CZ" sz="1800" dirty="0">
                <a:effectLst/>
              </a:rPr>
              <a:t>&gt;&gt; </a:t>
            </a:r>
            <a:r>
              <a:rPr lang="cs-CZ" sz="1800" dirty="0" err="1">
                <a:effectLst/>
              </a:rPr>
              <a:t>its</a:t>
            </a:r>
            <a:r>
              <a:rPr lang="cs-CZ" sz="1800" dirty="0">
                <a:effectLst/>
              </a:rPr>
              <a:t> </a:t>
            </a:r>
            <a:r>
              <a:rPr lang="cs-CZ" sz="1800" dirty="0" err="1">
                <a:effectLst/>
              </a:rPr>
              <a:t>reviews</a:t>
            </a:r>
            <a:r>
              <a:rPr lang="cs-CZ" sz="1800" dirty="0">
                <a:effectLst/>
              </a:rPr>
              <a:t> are </a:t>
            </a:r>
            <a:r>
              <a:rPr lang="cs-CZ" sz="1800" dirty="0" err="1">
                <a:effectLst/>
              </a:rPr>
              <a:t>strict</a:t>
            </a:r>
            <a:r>
              <a:rPr lang="cs-CZ" sz="1800" dirty="0">
                <a:effectLst/>
              </a:rPr>
              <a:t> and </a:t>
            </a:r>
            <a:r>
              <a:rPr lang="cs-CZ" sz="1800" dirty="0" err="1">
                <a:effectLst/>
              </a:rPr>
              <a:t>rigid</a:t>
            </a:r>
            <a:r>
              <a:rPr lang="cs-CZ" sz="1800" dirty="0"/>
              <a:t> + </a:t>
            </a:r>
            <a:r>
              <a:rPr lang="cs-CZ" sz="1800" dirty="0" err="1"/>
              <a:t>filmmakers</a:t>
            </a:r>
            <a:r>
              <a:rPr lang="cs-CZ" sz="1800" dirty="0"/>
              <a:t> test </a:t>
            </a:r>
            <a:r>
              <a:rPr lang="cs-CZ" sz="1800" dirty="0" err="1"/>
              <a:t>its</a:t>
            </a:r>
            <a:r>
              <a:rPr lang="cs-CZ" sz="1800" dirty="0"/>
              <a:t> </a:t>
            </a:r>
            <a:r>
              <a:rPr lang="cs-CZ" sz="1800" dirty="0" err="1"/>
              <a:t>limits</a:t>
            </a:r>
            <a:r>
              <a:rPr lang="cs-CZ" sz="1800" dirty="0"/>
              <a:t> </a:t>
            </a:r>
            <a:r>
              <a:rPr lang="cs-CZ" sz="1800" dirty="0" err="1"/>
              <a:t>with</a:t>
            </a:r>
            <a:r>
              <a:rPr lang="cs-CZ" sz="1800" dirty="0"/>
              <a:t> </a:t>
            </a:r>
            <a:r>
              <a:rPr lang="cs-CZ" sz="1800" dirty="0" err="1"/>
              <a:t>topics</a:t>
            </a:r>
            <a:r>
              <a:rPr lang="cs-CZ" sz="1800" dirty="0"/>
              <a:t> and </a:t>
            </a:r>
            <a:r>
              <a:rPr lang="cs-CZ" sz="1800" dirty="0" err="1"/>
              <a:t>stories</a:t>
            </a:r>
            <a:r>
              <a:rPr lang="cs-CZ" sz="1800" dirty="0"/>
              <a:t> </a:t>
            </a:r>
            <a:r>
              <a:rPr lang="cs-CZ" sz="1800" dirty="0" err="1"/>
              <a:t>with</a:t>
            </a:r>
            <a:r>
              <a:rPr lang="cs-CZ" sz="1800" dirty="0"/>
              <a:t> </a:t>
            </a:r>
            <a:r>
              <a:rPr lang="cs-CZ" sz="1800" dirty="0" err="1"/>
              <a:t>various</a:t>
            </a:r>
            <a:r>
              <a:rPr lang="cs-CZ" sz="1800" dirty="0"/>
              <a:t> </a:t>
            </a:r>
            <a:r>
              <a:rPr lang="cs-CZ" sz="1800" dirty="0" err="1"/>
              <a:t>amount</a:t>
            </a:r>
            <a:r>
              <a:rPr lang="cs-CZ" sz="1800" dirty="0"/>
              <a:t> </a:t>
            </a:r>
            <a:r>
              <a:rPr lang="cs-CZ" sz="1800" dirty="0" err="1"/>
              <a:t>of</a:t>
            </a:r>
            <a:r>
              <a:rPr lang="cs-CZ" sz="1800" dirty="0"/>
              <a:t> </a:t>
            </a:r>
            <a:r>
              <a:rPr lang="cs-CZ" sz="1800" dirty="0" err="1"/>
              <a:t>social</a:t>
            </a:r>
            <a:r>
              <a:rPr lang="cs-CZ" sz="1800" dirty="0"/>
              <a:t> and </a:t>
            </a:r>
            <a:r>
              <a:rPr lang="cs-CZ" sz="1800" dirty="0" err="1"/>
              <a:t>moral</a:t>
            </a:r>
            <a:r>
              <a:rPr lang="cs-CZ" sz="1800" dirty="0"/>
              <a:t> </a:t>
            </a:r>
            <a:r>
              <a:rPr lang="cs-CZ" sz="1800" dirty="0" err="1"/>
              <a:t>criticism</a:t>
            </a:r>
            <a:r>
              <a:rPr lang="cs-CZ" sz="1800" dirty="0"/>
              <a:t> = </a:t>
            </a:r>
            <a:r>
              <a:rPr lang="cs-CZ" sz="1800" dirty="0" err="1"/>
              <a:t>the</a:t>
            </a:r>
            <a:r>
              <a:rPr lang="cs-CZ" sz="1800" dirty="0"/>
              <a:t> </a:t>
            </a:r>
            <a:r>
              <a:rPr lang="cs-CZ" sz="1800" dirty="0" err="1"/>
              <a:t>strategy</a:t>
            </a:r>
            <a:r>
              <a:rPr lang="cs-CZ" sz="1800" dirty="0"/>
              <a:t> </a:t>
            </a:r>
            <a:r>
              <a:rPr lang="cs-CZ" sz="1800" dirty="0" err="1"/>
              <a:t>of</a:t>
            </a:r>
            <a:r>
              <a:rPr lang="cs-CZ" sz="1800" dirty="0"/>
              <a:t> </a:t>
            </a:r>
            <a:r>
              <a:rPr lang="cs-CZ" sz="1800" dirty="0" err="1"/>
              <a:t>caution</a:t>
            </a:r>
            <a:r>
              <a:rPr lang="cs-CZ" sz="1800" dirty="0"/>
              <a:t> </a:t>
            </a:r>
            <a:r>
              <a:rPr lang="cs-CZ" sz="1800" dirty="0" err="1"/>
              <a:t>results</a:t>
            </a:r>
            <a:r>
              <a:rPr lang="cs-CZ" sz="1800" dirty="0"/>
              <a:t> in </a:t>
            </a:r>
            <a:r>
              <a:rPr lang="cs-CZ" sz="1800" dirty="0" err="1"/>
              <a:t>dramaturgical</a:t>
            </a:r>
            <a:r>
              <a:rPr lang="cs-CZ" sz="1800" dirty="0"/>
              <a:t> </a:t>
            </a:r>
            <a:r>
              <a:rPr lang="cs-CZ" sz="1800" dirty="0" err="1"/>
              <a:t>crisis</a:t>
            </a:r>
            <a:r>
              <a:rPr lang="cs-CZ" sz="1800" dirty="0"/>
              <a:t>; </a:t>
            </a:r>
            <a:r>
              <a:rPr lang="cs-CZ" sz="1800" dirty="0" err="1"/>
              <a:t>Czechoslovak</a:t>
            </a:r>
            <a:r>
              <a:rPr lang="cs-CZ" sz="1800" dirty="0"/>
              <a:t> </a:t>
            </a:r>
            <a:r>
              <a:rPr lang="cs-CZ" sz="1800" dirty="0" err="1"/>
              <a:t>films</a:t>
            </a:r>
            <a:r>
              <a:rPr lang="cs-CZ" sz="1800" dirty="0"/>
              <a:t> </a:t>
            </a:r>
            <a:r>
              <a:rPr lang="cs-CZ" sz="1800" dirty="0" err="1"/>
              <a:t>lack</a:t>
            </a:r>
            <a:r>
              <a:rPr lang="cs-CZ" sz="1800" dirty="0"/>
              <a:t> originality, </a:t>
            </a:r>
            <a:r>
              <a:rPr lang="cs-CZ" sz="1800" dirty="0" err="1"/>
              <a:t>modern</a:t>
            </a:r>
            <a:r>
              <a:rPr lang="cs-CZ" sz="1800" dirty="0"/>
              <a:t> </a:t>
            </a:r>
            <a:r>
              <a:rPr lang="cs-CZ" sz="1800" dirty="0" err="1"/>
              <a:t>expression</a:t>
            </a:r>
            <a:r>
              <a:rPr lang="cs-CZ" sz="1800" dirty="0"/>
              <a:t> and </a:t>
            </a:r>
            <a:r>
              <a:rPr lang="cs-CZ" sz="1800" dirty="0" err="1"/>
              <a:t>progressive</a:t>
            </a:r>
            <a:r>
              <a:rPr lang="cs-CZ" sz="1800" dirty="0"/>
              <a:t> </a:t>
            </a:r>
            <a:r>
              <a:rPr lang="cs-CZ" sz="1800" dirty="0" err="1"/>
              <a:t>ideas</a:t>
            </a:r>
            <a:endParaRPr lang="cs-CZ" sz="1800" dirty="0"/>
          </a:p>
          <a:p>
            <a:r>
              <a:rPr lang="cs-CZ" sz="1800" dirty="0" err="1"/>
              <a:t>February</a:t>
            </a:r>
            <a:r>
              <a:rPr lang="cs-CZ" sz="1800" dirty="0"/>
              <a:t> 1962: ČSF </a:t>
            </a:r>
            <a:r>
              <a:rPr lang="cs-CZ" sz="1800" dirty="0" err="1"/>
              <a:t>becomes</a:t>
            </a:r>
            <a:r>
              <a:rPr lang="cs-CZ" sz="1800" dirty="0"/>
              <a:t> independent </a:t>
            </a:r>
            <a:r>
              <a:rPr lang="cs-CZ" sz="1800" dirty="0" err="1"/>
              <a:t>economic</a:t>
            </a:r>
            <a:r>
              <a:rPr lang="cs-CZ" sz="1800" dirty="0"/>
              <a:t> </a:t>
            </a:r>
            <a:r>
              <a:rPr lang="cs-CZ" sz="1800" dirty="0" err="1"/>
              <a:t>institution</a:t>
            </a:r>
            <a:r>
              <a:rPr lang="cs-CZ" sz="1800" dirty="0"/>
              <a:t>, </a:t>
            </a:r>
            <a:r>
              <a:rPr lang="cs-CZ" sz="1800" dirty="0" err="1"/>
              <a:t>which</a:t>
            </a:r>
            <a:r>
              <a:rPr lang="cs-CZ" sz="1800" dirty="0"/>
              <a:t> </a:t>
            </a:r>
            <a:r>
              <a:rPr lang="cs-CZ" sz="1800" dirty="0" err="1"/>
              <a:t>fall</a:t>
            </a:r>
            <a:r>
              <a:rPr lang="cs-CZ" sz="1800" dirty="0"/>
              <a:t> </a:t>
            </a:r>
            <a:r>
              <a:rPr lang="cs-CZ" sz="1800" dirty="0" err="1"/>
              <a:t>under</a:t>
            </a:r>
            <a:r>
              <a:rPr lang="cs-CZ" sz="1800" dirty="0"/>
              <a:t> </a:t>
            </a:r>
            <a:r>
              <a:rPr lang="cs-CZ" sz="1800" dirty="0" err="1"/>
              <a:t>communist</a:t>
            </a:r>
            <a:r>
              <a:rPr lang="cs-CZ" sz="1800" dirty="0"/>
              <a:t> party </a:t>
            </a:r>
            <a:r>
              <a:rPr lang="cs-CZ" sz="1800" dirty="0" err="1"/>
              <a:t>supervision</a:t>
            </a:r>
            <a:r>
              <a:rPr lang="cs-CZ" sz="1800" dirty="0"/>
              <a:t> </a:t>
            </a:r>
            <a:r>
              <a:rPr lang="cs-CZ" sz="1800" dirty="0" err="1"/>
              <a:t>only</a:t>
            </a:r>
            <a:r>
              <a:rPr lang="cs-CZ" sz="1800" dirty="0"/>
              <a:t> in </a:t>
            </a:r>
            <a:r>
              <a:rPr lang="cs-CZ" sz="1800" dirty="0" err="1"/>
              <a:t>matters</a:t>
            </a:r>
            <a:r>
              <a:rPr lang="cs-CZ" sz="1800" dirty="0"/>
              <a:t> </a:t>
            </a:r>
            <a:r>
              <a:rPr lang="cs-CZ" sz="1800" dirty="0" err="1"/>
              <a:t>of</a:t>
            </a:r>
            <a:r>
              <a:rPr lang="cs-CZ" sz="1800" dirty="0"/>
              <a:t> </a:t>
            </a:r>
            <a:r>
              <a:rPr lang="cs-CZ" sz="1800" dirty="0" err="1"/>
              <a:t>ideological</a:t>
            </a:r>
            <a:r>
              <a:rPr lang="cs-CZ" sz="1800" dirty="0"/>
              <a:t> </a:t>
            </a:r>
            <a:r>
              <a:rPr lang="cs-CZ" sz="1800" dirty="0" err="1"/>
              <a:t>nature</a:t>
            </a:r>
            <a:endParaRPr lang="cs-CZ" sz="1800" dirty="0"/>
          </a:p>
          <a:p>
            <a:r>
              <a:rPr lang="cs-CZ" sz="1800" dirty="0" err="1"/>
              <a:t>March</a:t>
            </a:r>
            <a:r>
              <a:rPr lang="cs-CZ" sz="1800" dirty="0"/>
              <a:t> 1962: </a:t>
            </a:r>
            <a:r>
              <a:rPr lang="cs-CZ" sz="1800" dirty="0" err="1"/>
              <a:t>the</a:t>
            </a:r>
            <a:r>
              <a:rPr lang="cs-CZ" sz="1800" dirty="0"/>
              <a:t> </a:t>
            </a:r>
            <a:r>
              <a:rPr lang="cs-CZ" sz="1800" dirty="0" err="1"/>
              <a:t>central</a:t>
            </a:r>
            <a:r>
              <a:rPr lang="cs-CZ" sz="1800" dirty="0"/>
              <a:t> Ideology and </a:t>
            </a:r>
            <a:r>
              <a:rPr lang="cs-CZ" sz="1800" dirty="0" err="1"/>
              <a:t>Artistic</a:t>
            </a:r>
            <a:r>
              <a:rPr lang="cs-CZ" sz="1800" dirty="0"/>
              <a:t> </a:t>
            </a:r>
            <a:r>
              <a:rPr lang="cs-CZ" sz="1800" dirty="0" err="1"/>
              <a:t>Council</a:t>
            </a:r>
            <a:r>
              <a:rPr lang="cs-CZ" sz="1800" dirty="0"/>
              <a:t> </a:t>
            </a:r>
            <a:r>
              <a:rPr lang="cs-CZ" sz="1800" dirty="0" err="1"/>
              <a:t>is</a:t>
            </a:r>
            <a:r>
              <a:rPr lang="cs-CZ" sz="1800" dirty="0"/>
              <a:t> </a:t>
            </a:r>
            <a:r>
              <a:rPr lang="cs-CZ" sz="1800" dirty="0" err="1"/>
              <a:t>cancelled</a:t>
            </a:r>
            <a:endParaRPr lang="cs-CZ" sz="1800" dirty="0"/>
          </a:p>
          <a:p>
            <a:r>
              <a:rPr lang="cs-CZ" sz="1800" dirty="0"/>
              <a:t>April1962: </a:t>
            </a:r>
            <a:r>
              <a:rPr lang="cs-CZ" sz="1800" b="1" dirty="0" err="1"/>
              <a:t>individual</a:t>
            </a:r>
            <a:r>
              <a:rPr lang="cs-CZ" sz="1800" b="1" dirty="0"/>
              <a:t> Ideology and </a:t>
            </a:r>
            <a:r>
              <a:rPr lang="cs-CZ" sz="1800" b="1" dirty="0" err="1"/>
              <a:t>Artistic</a:t>
            </a:r>
            <a:r>
              <a:rPr lang="cs-CZ" sz="1800" b="1" dirty="0"/>
              <a:t> </a:t>
            </a:r>
            <a:r>
              <a:rPr lang="cs-CZ" sz="1800" b="1" dirty="0" err="1"/>
              <a:t>Councils</a:t>
            </a:r>
            <a:r>
              <a:rPr lang="cs-CZ" sz="1800" b="1" dirty="0"/>
              <a:t> are </a:t>
            </a:r>
            <a:r>
              <a:rPr lang="cs-CZ" sz="1800" b="1" dirty="0" err="1"/>
              <a:t>created</a:t>
            </a:r>
            <a:r>
              <a:rPr lang="cs-CZ" sz="1800" b="1" dirty="0"/>
              <a:t> and are </a:t>
            </a:r>
            <a:r>
              <a:rPr lang="cs-CZ" sz="1800" b="1" dirty="0" err="1"/>
              <a:t>attached</a:t>
            </a:r>
            <a:r>
              <a:rPr lang="cs-CZ" sz="1800" b="1" dirty="0"/>
              <a:t> to </a:t>
            </a:r>
            <a:r>
              <a:rPr lang="cs-CZ" sz="1800" b="1" dirty="0" err="1"/>
              <a:t>individual</a:t>
            </a:r>
            <a:r>
              <a:rPr lang="cs-CZ" sz="1800" b="1" dirty="0"/>
              <a:t> </a:t>
            </a:r>
            <a:r>
              <a:rPr lang="cs-CZ" sz="1800" b="1" dirty="0" err="1"/>
              <a:t>CGs</a:t>
            </a:r>
            <a:r>
              <a:rPr lang="cs-CZ" sz="1800" b="1" dirty="0"/>
              <a:t> </a:t>
            </a:r>
            <a:r>
              <a:rPr lang="cs-CZ" sz="1800" dirty="0"/>
              <a:t>(</a:t>
            </a:r>
            <a:r>
              <a:rPr lang="cs-CZ" sz="1800" dirty="0" err="1"/>
              <a:t>consisting</a:t>
            </a:r>
            <a:r>
              <a:rPr lang="cs-CZ" sz="1800" dirty="0"/>
              <a:t> </a:t>
            </a:r>
            <a:r>
              <a:rPr lang="cs-CZ" sz="1800" dirty="0" err="1"/>
              <a:t>of</a:t>
            </a:r>
            <a:r>
              <a:rPr lang="cs-CZ" sz="1800" dirty="0"/>
              <a:t> 7–8 </a:t>
            </a:r>
            <a:r>
              <a:rPr lang="cs-CZ" sz="1800" dirty="0" err="1"/>
              <a:t>internal</a:t>
            </a:r>
            <a:r>
              <a:rPr lang="cs-CZ" sz="1800" dirty="0"/>
              <a:t> and </a:t>
            </a:r>
            <a:r>
              <a:rPr lang="cs-CZ" sz="1800" dirty="0" err="1"/>
              <a:t>external</a:t>
            </a:r>
            <a:r>
              <a:rPr lang="cs-CZ" sz="1800" dirty="0"/>
              <a:t> </a:t>
            </a:r>
            <a:r>
              <a:rPr lang="cs-CZ" sz="1800" dirty="0" err="1"/>
              <a:t>employees</a:t>
            </a:r>
            <a:r>
              <a:rPr lang="cs-CZ" sz="1800" dirty="0"/>
              <a:t>) &gt;&gt; </a:t>
            </a:r>
            <a:r>
              <a:rPr lang="cs-CZ" sz="1800" dirty="0" err="1"/>
              <a:t>their</a:t>
            </a:r>
            <a:r>
              <a:rPr lang="cs-CZ" sz="1800" dirty="0"/>
              <a:t> </a:t>
            </a:r>
            <a:r>
              <a:rPr lang="cs-CZ" sz="1800" dirty="0" err="1"/>
              <a:t>power</a:t>
            </a:r>
            <a:r>
              <a:rPr lang="cs-CZ" sz="1800" dirty="0"/>
              <a:t> </a:t>
            </a:r>
            <a:r>
              <a:rPr lang="cs-CZ" sz="1800" dirty="0" err="1"/>
              <a:t>increases</a:t>
            </a:r>
            <a:endParaRPr lang="cs-CZ" sz="1800" dirty="0"/>
          </a:p>
          <a:p>
            <a:r>
              <a:rPr lang="cs-CZ" sz="1800" dirty="0" err="1"/>
              <a:t>Outside</a:t>
            </a:r>
            <a:r>
              <a:rPr lang="cs-CZ" sz="1800" dirty="0"/>
              <a:t> </a:t>
            </a:r>
            <a:r>
              <a:rPr lang="cs-CZ" sz="1800" dirty="0" err="1"/>
              <a:t>of</a:t>
            </a:r>
            <a:r>
              <a:rPr lang="cs-CZ" sz="1800" dirty="0"/>
              <a:t> film </a:t>
            </a:r>
            <a:r>
              <a:rPr lang="cs-CZ" sz="1800" dirty="0" err="1"/>
              <a:t>production</a:t>
            </a:r>
            <a:r>
              <a:rPr lang="cs-CZ" sz="1800" dirty="0"/>
              <a:t> </a:t>
            </a:r>
            <a:r>
              <a:rPr lang="cs-CZ" sz="1800" dirty="0" err="1"/>
              <a:t>censorship</a:t>
            </a:r>
            <a:r>
              <a:rPr lang="cs-CZ" sz="1800" dirty="0"/>
              <a:t> </a:t>
            </a:r>
            <a:r>
              <a:rPr lang="cs-CZ" sz="1800" dirty="0" err="1"/>
              <a:t>was</a:t>
            </a:r>
            <a:r>
              <a:rPr lang="cs-CZ" sz="1800" dirty="0"/>
              <a:t> </a:t>
            </a:r>
            <a:r>
              <a:rPr lang="cs-CZ" sz="1800" dirty="0" err="1"/>
              <a:t>carried</a:t>
            </a:r>
            <a:r>
              <a:rPr lang="cs-CZ" sz="1800" dirty="0"/>
              <a:t> </a:t>
            </a:r>
            <a:r>
              <a:rPr lang="cs-CZ" sz="1800" dirty="0" err="1"/>
              <a:t>out</a:t>
            </a:r>
            <a:r>
              <a:rPr lang="cs-CZ" sz="1800" dirty="0"/>
              <a:t> by </a:t>
            </a:r>
            <a:r>
              <a:rPr lang="cs-CZ" sz="1800" dirty="0" err="1"/>
              <a:t>Central</a:t>
            </a:r>
            <a:r>
              <a:rPr lang="cs-CZ" sz="1800" dirty="0"/>
              <a:t> </a:t>
            </a:r>
            <a:r>
              <a:rPr lang="cs-CZ" sz="1800" dirty="0" err="1"/>
              <a:t>Press</a:t>
            </a:r>
            <a:r>
              <a:rPr lang="cs-CZ" sz="1800" dirty="0"/>
              <a:t> </a:t>
            </a:r>
            <a:r>
              <a:rPr lang="cs-CZ" sz="1800" dirty="0" err="1"/>
              <a:t>Supervision</a:t>
            </a:r>
            <a:r>
              <a:rPr lang="cs-CZ" sz="1800" dirty="0"/>
              <a:t> Office (CPSO), on </a:t>
            </a:r>
            <a:r>
              <a:rPr lang="cs-CZ" sz="1800" dirty="0" err="1"/>
              <a:t>the</a:t>
            </a:r>
            <a:r>
              <a:rPr lang="cs-CZ" sz="1800" dirty="0"/>
              <a:t> </a:t>
            </a:r>
            <a:r>
              <a:rPr lang="cs-CZ" sz="1800" dirty="0" err="1"/>
              <a:t>higher</a:t>
            </a:r>
            <a:r>
              <a:rPr lang="cs-CZ" sz="1800" dirty="0"/>
              <a:t> </a:t>
            </a:r>
            <a:r>
              <a:rPr lang="cs-CZ" sz="1800" dirty="0" err="1"/>
              <a:t>level</a:t>
            </a:r>
            <a:r>
              <a:rPr lang="cs-CZ" sz="1800" dirty="0"/>
              <a:t> </a:t>
            </a:r>
            <a:r>
              <a:rPr lang="cs-CZ" sz="1800" dirty="0" err="1"/>
              <a:t>Ideological</a:t>
            </a:r>
            <a:r>
              <a:rPr lang="cs-CZ" sz="1800" dirty="0"/>
              <a:t> Department </a:t>
            </a:r>
            <a:r>
              <a:rPr lang="cs-CZ" sz="1800" dirty="0" err="1"/>
              <a:t>of</a:t>
            </a:r>
            <a:r>
              <a:rPr lang="cs-CZ" sz="1800" dirty="0"/>
              <a:t> </a:t>
            </a:r>
            <a:r>
              <a:rPr lang="cs-CZ" sz="1800" dirty="0" err="1"/>
              <a:t>the</a:t>
            </a:r>
            <a:r>
              <a:rPr lang="cs-CZ" sz="1800" dirty="0"/>
              <a:t> </a:t>
            </a:r>
            <a:r>
              <a:rPr lang="cs-CZ" sz="1800" dirty="0" err="1"/>
              <a:t>Central</a:t>
            </a:r>
            <a:r>
              <a:rPr lang="cs-CZ" sz="1800" dirty="0"/>
              <a:t> </a:t>
            </a:r>
            <a:r>
              <a:rPr lang="cs-CZ" sz="1800" dirty="0" err="1"/>
              <a:t>Committee</a:t>
            </a:r>
            <a:r>
              <a:rPr lang="cs-CZ" sz="1800" dirty="0"/>
              <a:t> </a:t>
            </a:r>
            <a:r>
              <a:rPr lang="cs-CZ" sz="1800" dirty="0" err="1"/>
              <a:t>of</a:t>
            </a:r>
            <a:r>
              <a:rPr lang="cs-CZ" sz="1800" dirty="0"/>
              <a:t> </a:t>
            </a:r>
            <a:r>
              <a:rPr lang="cs-CZ" sz="1800" dirty="0" err="1"/>
              <a:t>the</a:t>
            </a:r>
            <a:r>
              <a:rPr lang="cs-CZ" sz="1800" dirty="0"/>
              <a:t> </a:t>
            </a:r>
            <a:r>
              <a:rPr lang="cs-CZ" sz="1800" dirty="0" err="1"/>
              <a:t>Communist</a:t>
            </a:r>
            <a:r>
              <a:rPr lang="cs-CZ" sz="1800" dirty="0"/>
              <a:t> Party </a:t>
            </a:r>
            <a:r>
              <a:rPr lang="cs-CZ" sz="1800" dirty="0" err="1"/>
              <a:t>of</a:t>
            </a:r>
            <a:r>
              <a:rPr lang="cs-CZ" sz="1800" dirty="0"/>
              <a:t> </a:t>
            </a:r>
            <a:r>
              <a:rPr lang="cs-CZ" sz="1800" dirty="0" err="1"/>
              <a:t>Czechoslovakia</a:t>
            </a:r>
            <a:endParaRPr lang="cs-CZ" sz="1800" dirty="0"/>
          </a:p>
        </p:txBody>
      </p:sp>
    </p:spTree>
    <p:extLst>
      <p:ext uri="{BB962C8B-B14F-4D97-AF65-F5344CB8AC3E}">
        <p14:creationId xmlns:p14="http://schemas.microsoft.com/office/powerpoint/2010/main" val="95319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dissolve">
                                      <p:cBhvr>
                                        <p:cTn id="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arts-prezentace-4-3-cz.potx" id="{369CEB4C-E91F-4A32-A7FB-60CC82C16FB7}" vid="{B01A3F6A-DAFA-4AB8-A137-0087E8B1444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1455</Words>
  <Application>Microsoft Office PowerPoint</Application>
  <PresentationFormat>Předvádění na obrazovce (4:3)</PresentationFormat>
  <Paragraphs>87</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Tahoma</vt:lpstr>
      <vt:lpstr>Times New Roman</vt:lpstr>
      <vt:lpstr>Wingdings</vt:lpstr>
      <vt:lpstr>Prezentace_MU_CZ</vt:lpstr>
      <vt:lpstr>Czech New Wave CZS36</vt:lpstr>
      <vt:lpstr>The Party and the Guests 1965, dir. Jan Němec</vt:lpstr>
      <vt:lpstr>The Party and the Guests</vt:lpstr>
      <vt:lpstr>The Party and the Guests</vt:lpstr>
      <vt:lpstr>L9_Reading</vt:lpstr>
      <vt:lpstr>About the oral exam:</vt:lpstr>
      <vt:lpstr>Censorship…</vt:lpstr>
      <vt:lpstr>Cinema censorship institutions (on the side of film production) </vt:lpstr>
      <vt:lpstr>Crucial factor: decentralized dramaturgy</vt:lpstr>
      <vt:lpstr>1962–1965: the years of carefull liberalization </vt:lpstr>
      <vt:lpstr>1965: the year of problematic films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Czech New Wave CZS36</dc:title>
  <dc:creator>Šárka Gmiterková</dc:creator>
  <cp:lastModifiedBy>Šárka Gmiterková</cp:lastModifiedBy>
  <cp:revision>7</cp:revision>
  <dcterms:created xsi:type="dcterms:W3CDTF">2022-11-14T15:55:50Z</dcterms:created>
  <dcterms:modified xsi:type="dcterms:W3CDTF">2022-11-15T10:47:33Z</dcterms:modified>
</cp:coreProperties>
</file>