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51" autoAdjust="0"/>
    <p:restoredTop sz="96270" autoAdjust="0"/>
  </p:normalViewPr>
  <p:slideViewPr>
    <p:cSldViewPr snapToGrid="0">
      <p:cViewPr varScale="1">
        <p:scale>
          <a:sx n="116" d="100"/>
          <a:sy n="116" d="100"/>
        </p:scale>
        <p:origin x="1160" y="1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49B4A6AC-BDF3-7A4E-AE8F-30770662C6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5F562C7-770A-4DC7-96BB-3CD0DDDE6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3" name="Grafický objekt 5">
            <a:extLst>
              <a:ext uri="{FF2B5EF4-FFF2-40B4-BE49-F238E27FC236}">
                <a16:creationId xmlns:a16="http://schemas.microsoft.com/office/drawing/2014/main" id="{FDEB639D-3D5C-464C-BDE5-B74095023D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4FA66768-9589-2949-93B3-46B2497AD2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1AAA1A5A-C954-FE43-B28E-CF7321376A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DD44EFF6-9EB3-1644-9EA5-40F4E97B9A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2BC1F0D1-206B-6840-865D-185BADC088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57F28D9A-DF4F-8D46-9103-0EFCBEFC94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id="{4C227044-85A0-3E4C-8894-875974A355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8BD7D05A-E512-5B4A-B9FD-01C29F6A93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7295B6F1-702C-D047-89CD-70E5DBEF2F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4BED687E-1DDB-9645-8FAB-A30FACA2C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49F71D72-50A6-3A4A-9D44-33479454A6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W78QYUueDo&amp;t=2s" TargetMode="External"/><Relationship Id="rId2" Type="http://schemas.openxmlformats.org/officeDocument/2006/relationships/hyperlink" Target="https://www.youtube.com/watch?v=YkSls3-fL8I&amp;t=1807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E0xSZEaBc2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Czech New </a:t>
            </a:r>
            <a:r>
              <a:rPr lang="cs-CZ" dirty="0" err="1"/>
              <a:t>Wave</a:t>
            </a:r>
            <a:br>
              <a:rPr lang="cs-CZ" dirty="0"/>
            </a:br>
            <a:r>
              <a:rPr lang="cs-CZ" dirty="0"/>
              <a:t>CZS36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b="1" dirty="0"/>
              <a:t>Dr. Šárka </a:t>
            </a:r>
            <a:r>
              <a:rPr lang="cs-CZ" b="1" dirty="0" err="1"/>
              <a:t>Gmiterková</a:t>
            </a:r>
            <a:endParaRPr lang="cs-CZ" b="1" dirty="0"/>
          </a:p>
          <a:p>
            <a:pPr algn="ctr"/>
            <a:r>
              <a:rPr lang="cs-CZ" b="1" dirty="0" err="1"/>
              <a:t>Fall</a:t>
            </a:r>
            <a:r>
              <a:rPr lang="cs-CZ" b="1" dirty="0"/>
              <a:t> 2022</a:t>
            </a:r>
          </a:p>
          <a:p>
            <a:pPr algn="ctr"/>
            <a:r>
              <a:rPr lang="cs-CZ" b="1" dirty="0"/>
              <a:t>22. 11. 2022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8A47CB4-420F-6E49-A76B-FD6CDA7D51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04A3F7-54FD-CF4B-9D68-B1B3D6404F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0110F8-7A0C-B243-8846-3528A8CB0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Consequences</a:t>
            </a:r>
            <a:r>
              <a:rPr lang="cs-CZ" dirty="0"/>
              <a:t>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symbolic</a:t>
            </a:r>
            <a:r>
              <a:rPr lang="cs-CZ" dirty="0"/>
              <a:t> and </a:t>
            </a:r>
            <a:r>
              <a:rPr lang="cs-CZ" dirty="0" err="1"/>
              <a:t>real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0F71D1-FD15-CE46-BCFB-6602FA903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pioneer</a:t>
            </a:r>
            <a:r>
              <a:rPr lang="cs-CZ" dirty="0"/>
              <a:t> </a:t>
            </a:r>
            <a:r>
              <a:rPr lang="cs-CZ" dirty="0" err="1"/>
              <a:t>films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antirealist</a:t>
            </a:r>
            <a:r>
              <a:rPr lang="cs-CZ" dirty="0"/>
              <a:t> </a:t>
            </a:r>
            <a:r>
              <a:rPr lang="cs-CZ" dirty="0" err="1"/>
              <a:t>branch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Czech New </a:t>
            </a:r>
            <a:r>
              <a:rPr lang="cs-CZ" dirty="0" err="1"/>
              <a:t>Wave</a:t>
            </a:r>
            <a:r>
              <a:rPr lang="cs-CZ" dirty="0"/>
              <a:t>: </a:t>
            </a:r>
            <a:r>
              <a:rPr lang="cs-CZ" i="1" dirty="0" err="1"/>
              <a:t>Daisies</a:t>
            </a:r>
            <a:r>
              <a:rPr lang="cs-CZ" dirty="0"/>
              <a:t> (</a:t>
            </a:r>
            <a:r>
              <a:rPr lang="cs-CZ" dirty="0" err="1"/>
              <a:t>caution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preproduction</a:t>
            </a:r>
            <a:r>
              <a:rPr lang="cs-CZ" dirty="0"/>
              <a:t> </a:t>
            </a:r>
            <a:r>
              <a:rPr lang="cs-CZ" dirty="0" err="1"/>
              <a:t>phase</a:t>
            </a:r>
            <a:r>
              <a:rPr lang="cs-CZ" dirty="0"/>
              <a:t>) and </a:t>
            </a:r>
            <a:r>
              <a:rPr lang="cs-CZ" i="1" dirty="0" err="1"/>
              <a:t>The</a:t>
            </a:r>
            <a:r>
              <a:rPr lang="cs-CZ" i="1" dirty="0"/>
              <a:t> Party and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Guests</a:t>
            </a:r>
            <a:endParaRPr lang="cs-CZ" i="1" dirty="0"/>
          </a:p>
          <a:p>
            <a:r>
              <a:rPr lang="cs-CZ" dirty="0"/>
              <a:t>May 1967: „</a:t>
            </a:r>
            <a:r>
              <a:rPr lang="cs-CZ" dirty="0" err="1"/>
              <a:t>Please</a:t>
            </a:r>
            <a:r>
              <a:rPr lang="cs-CZ" dirty="0"/>
              <a:t>,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kind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films</a:t>
            </a:r>
            <a:r>
              <a:rPr lang="cs-CZ" dirty="0"/>
              <a:t> are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making</a:t>
            </a:r>
            <a:r>
              <a:rPr lang="cs-CZ" dirty="0"/>
              <a:t>?“ &gt;&gt; </a:t>
            </a:r>
            <a:r>
              <a:rPr lang="cs-CZ" dirty="0" err="1"/>
              <a:t>famous</a:t>
            </a:r>
            <a:r>
              <a:rPr lang="cs-CZ" dirty="0"/>
              <a:t> </a:t>
            </a:r>
            <a:r>
              <a:rPr lang="cs-CZ" dirty="0" err="1"/>
              <a:t>interpelation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deputy</a:t>
            </a:r>
            <a:r>
              <a:rPr lang="cs-CZ" dirty="0"/>
              <a:t> Jaroslav </a:t>
            </a:r>
            <a:r>
              <a:rPr lang="cs-CZ" dirty="0" err="1"/>
              <a:t>Pružinec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parliament</a:t>
            </a:r>
            <a:r>
              <a:rPr lang="cs-CZ" dirty="0"/>
              <a:t>, </a:t>
            </a:r>
            <a:r>
              <a:rPr lang="cs-CZ" dirty="0" err="1"/>
              <a:t>where</a:t>
            </a:r>
            <a:r>
              <a:rPr lang="cs-CZ" dirty="0"/>
              <a:t> he </a:t>
            </a:r>
            <a:r>
              <a:rPr lang="cs-CZ" dirty="0" err="1"/>
              <a:t>criticized</a:t>
            </a:r>
            <a:r>
              <a:rPr lang="cs-CZ" dirty="0"/>
              <a:t> </a:t>
            </a:r>
            <a:r>
              <a:rPr lang="cs-CZ" i="1" dirty="0" err="1"/>
              <a:t>Daisies</a:t>
            </a:r>
            <a:r>
              <a:rPr lang="cs-CZ" i="1" dirty="0"/>
              <a:t>, </a:t>
            </a:r>
            <a:r>
              <a:rPr lang="cs-CZ" i="1" dirty="0" err="1"/>
              <a:t>The</a:t>
            </a:r>
            <a:r>
              <a:rPr lang="cs-CZ" i="1" dirty="0"/>
              <a:t> Party and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Guests</a:t>
            </a:r>
            <a:r>
              <a:rPr lang="cs-CZ" i="1" dirty="0"/>
              <a:t>, </a:t>
            </a:r>
            <a:r>
              <a:rPr lang="cs-CZ" i="1" dirty="0" err="1"/>
              <a:t>Martyrs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Love </a:t>
            </a:r>
            <a:r>
              <a:rPr lang="cs-CZ" dirty="0"/>
              <a:t>and </a:t>
            </a:r>
            <a:r>
              <a:rPr lang="cs-CZ" i="1" dirty="0"/>
              <a:t>Hotel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Stragers</a:t>
            </a:r>
            <a:r>
              <a:rPr lang="cs-CZ" i="1" dirty="0"/>
              <a:t> </a:t>
            </a:r>
          </a:p>
          <a:p>
            <a:pPr lvl="1"/>
            <a:r>
              <a:rPr lang="cs-CZ" dirty="0"/>
              <a:t>His </a:t>
            </a:r>
            <a:r>
              <a:rPr lang="cs-CZ" dirty="0" err="1"/>
              <a:t>speech</a:t>
            </a:r>
            <a:r>
              <a:rPr lang="cs-CZ" dirty="0"/>
              <a:t> </a:t>
            </a:r>
            <a:r>
              <a:rPr lang="cs-CZ" dirty="0" err="1"/>
              <a:t>became</a:t>
            </a:r>
            <a:r>
              <a:rPr lang="cs-CZ" dirty="0"/>
              <a:t> a symbol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censorhip</a:t>
            </a:r>
            <a:r>
              <a:rPr lang="cs-CZ" dirty="0"/>
              <a:t> </a:t>
            </a:r>
            <a:r>
              <a:rPr lang="cs-CZ" dirty="0" err="1"/>
              <a:t>oppression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1960s </a:t>
            </a:r>
          </a:p>
          <a:p>
            <a:pPr lvl="1"/>
            <a:endParaRPr lang="cs-CZ" dirty="0"/>
          </a:p>
          <a:p>
            <a:r>
              <a:rPr lang="cs-CZ" dirty="0"/>
              <a:t>FSB </a:t>
            </a:r>
            <a:r>
              <a:rPr lang="cs-CZ" dirty="0" err="1"/>
              <a:t>reacted</a:t>
            </a:r>
            <a:r>
              <a:rPr lang="cs-CZ" dirty="0"/>
              <a:t>: </a:t>
            </a:r>
            <a:r>
              <a:rPr lang="cs-CZ" dirty="0" err="1"/>
              <a:t>less</a:t>
            </a:r>
            <a:r>
              <a:rPr lang="cs-CZ" dirty="0"/>
              <a:t> </a:t>
            </a:r>
            <a:r>
              <a:rPr lang="cs-CZ" dirty="0" err="1"/>
              <a:t>debuts</a:t>
            </a:r>
            <a:r>
              <a:rPr lang="cs-CZ" dirty="0"/>
              <a:t> and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feature</a:t>
            </a:r>
            <a:r>
              <a:rPr lang="cs-CZ" dirty="0"/>
              <a:t> </a:t>
            </a:r>
            <a:r>
              <a:rPr lang="cs-CZ" dirty="0" err="1"/>
              <a:t>films</a:t>
            </a:r>
            <a:r>
              <a:rPr lang="cs-CZ" dirty="0"/>
              <a:t> </a:t>
            </a:r>
            <a:r>
              <a:rPr lang="cs-CZ" dirty="0" err="1"/>
              <a:t>directors</a:t>
            </a:r>
            <a:r>
              <a:rPr lang="cs-CZ" dirty="0"/>
              <a:t> </a:t>
            </a:r>
            <a:r>
              <a:rPr lang="cs-CZ" dirty="0" err="1"/>
              <a:t>employed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Barrandov </a:t>
            </a:r>
            <a:r>
              <a:rPr lang="cs-CZ" dirty="0" err="1"/>
              <a:t>studios</a:t>
            </a:r>
            <a:r>
              <a:rPr lang="cs-CZ" dirty="0"/>
              <a:t> – </a:t>
            </a:r>
            <a:r>
              <a:rPr lang="cs-CZ" dirty="0" err="1"/>
              <a:t>comparing</a:t>
            </a:r>
            <a:r>
              <a:rPr lang="cs-CZ" dirty="0"/>
              <a:t> 1963 (9) and 1965 (8)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see</a:t>
            </a:r>
            <a:r>
              <a:rPr lang="cs-CZ" dirty="0"/>
              <a:t> a </a:t>
            </a:r>
            <a:r>
              <a:rPr lang="cs-CZ" dirty="0" err="1"/>
              <a:t>fall</a:t>
            </a:r>
            <a:r>
              <a:rPr lang="cs-CZ" dirty="0"/>
              <a:t> to cca 3 </a:t>
            </a:r>
            <a:r>
              <a:rPr lang="cs-CZ" dirty="0" err="1"/>
              <a:t>projects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kind</a:t>
            </a:r>
            <a:r>
              <a:rPr lang="cs-CZ" dirty="0"/>
              <a:t> a </a:t>
            </a:r>
            <a:r>
              <a:rPr lang="cs-CZ" dirty="0" err="1"/>
              <a:t>year</a:t>
            </a:r>
            <a:r>
              <a:rPr lang="cs-CZ" dirty="0"/>
              <a:t>. </a:t>
            </a:r>
            <a:r>
              <a:rPr lang="cs-CZ" dirty="0" err="1"/>
              <a:t>Young</a:t>
            </a:r>
            <a:r>
              <a:rPr lang="cs-CZ" dirty="0"/>
              <a:t> </a:t>
            </a:r>
            <a:r>
              <a:rPr lang="cs-CZ" dirty="0" err="1"/>
              <a:t>filmmakers</a:t>
            </a:r>
            <a:r>
              <a:rPr lang="cs-CZ" dirty="0"/>
              <a:t> are </a:t>
            </a:r>
            <a:r>
              <a:rPr lang="cs-CZ" dirty="0" err="1"/>
              <a:t>evaluated</a:t>
            </a:r>
            <a:r>
              <a:rPr lang="cs-CZ" dirty="0"/>
              <a:t> as </a:t>
            </a:r>
            <a:r>
              <a:rPr lang="cs-CZ" dirty="0" err="1"/>
              <a:t>ideologically</a:t>
            </a:r>
            <a:r>
              <a:rPr lang="cs-CZ" dirty="0"/>
              <a:t> </a:t>
            </a:r>
            <a:r>
              <a:rPr lang="cs-CZ" dirty="0" err="1"/>
              <a:t>unreliable</a:t>
            </a:r>
            <a:r>
              <a:rPr lang="cs-CZ" dirty="0"/>
              <a:t> and </a:t>
            </a:r>
            <a:r>
              <a:rPr lang="cs-CZ" dirty="0" err="1"/>
              <a:t>have</a:t>
            </a:r>
            <a:r>
              <a:rPr lang="cs-CZ" dirty="0"/>
              <a:t> a </a:t>
            </a:r>
            <a:r>
              <a:rPr lang="cs-CZ" dirty="0" err="1"/>
              <a:t>tendency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obscure</a:t>
            </a:r>
            <a:r>
              <a:rPr lang="cs-CZ" dirty="0"/>
              <a:t> </a:t>
            </a:r>
            <a:r>
              <a:rPr lang="cs-CZ" dirty="0" err="1"/>
              <a:t>experiments</a:t>
            </a:r>
            <a:r>
              <a:rPr lang="cs-CZ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62619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E6FA38-4EA9-4F4F-8D85-1A14412B18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D8F8781-6456-A54E-8449-65EBAB745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304" y="1781299"/>
            <a:ext cx="4186409" cy="960298"/>
          </a:xfrm>
        </p:spPr>
        <p:txBody>
          <a:bodyPr/>
          <a:lstStyle/>
          <a:p>
            <a:pPr algn="ctr"/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Firemen‘s</a:t>
            </a:r>
            <a:r>
              <a:rPr lang="cs-CZ" i="1" dirty="0"/>
              <a:t> </a:t>
            </a:r>
            <a:r>
              <a:rPr lang="cs-CZ" i="1" dirty="0" err="1"/>
              <a:t>Ball</a:t>
            </a:r>
            <a:br>
              <a:rPr lang="cs-CZ" dirty="0"/>
            </a:br>
            <a:r>
              <a:rPr lang="cs-CZ" sz="2400" dirty="0"/>
              <a:t>(1967, </a:t>
            </a:r>
            <a:r>
              <a:rPr lang="cs-CZ" sz="2400" dirty="0" err="1"/>
              <a:t>dir</a:t>
            </a:r>
            <a:r>
              <a:rPr lang="cs-CZ" sz="2400" dirty="0"/>
              <a:t>. Miloš Forman)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29220D21-4880-1541-9AF8-8CD5CC91D5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6" y="2741597"/>
            <a:ext cx="4085837" cy="3339714"/>
          </a:xfrm>
        </p:spPr>
        <p:txBody>
          <a:bodyPr/>
          <a:lstStyle/>
          <a:p>
            <a:r>
              <a:rPr lang="cs-CZ" dirty="0"/>
              <a:t>“Film </a:t>
            </a:r>
            <a:r>
              <a:rPr lang="cs-CZ" dirty="0" err="1"/>
              <a:t>comedy</a:t>
            </a:r>
            <a:r>
              <a:rPr lang="cs-CZ" dirty="0"/>
              <a:t>,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cs-CZ" dirty="0" err="1"/>
              <a:t>drinking</a:t>
            </a:r>
            <a:r>
              <a:rPr lang="cs-CZ" dirty="0"/>
              <a:t>, dancing and </a:t>
            </a:r>
            <a:r>
              <a:rPr lang="cs-CZ" dirty="0" err="1"/>
              <a:t>theft</a:t>
            </a:r>
            <a:r>
              <a:rPr lang="cs-CZ" dirty="0"/>
              <a:t> </a:t>
            </a:r>
            <a:r>
              <a:rPr lang="cs-CZ" dirty="0" err="1"/>
              <a:t>takes</a:t>
            </a:r>
            <a:r>
              <a:rPr lang="cs-CZ" dirty="0"/>
              <a:t> place“</a:t>
            </a:r>
          </a:p>
          <a:p>
            <a:pPr marL="285750" indent="-285750">
              <a:buFontTx/>
              <a:buChar char="-"/>
            </a:pPr>
            <a:r>
              <a:rPr lang="cs-CZ" dirty="0"/>
              <a:t>Last </a:t>
            </a:r>
            <a:r>
              <a:rPr lang="cs-CZ" dirty="0" err="1"/>
              <a:t>Czechoslovak</a:t>
            </a:r>
            <a:r>
              <a:rPr lang="cs-CZ" dirty="0"/>
              <a:t> and most </a:t>
            </a:r>
            <a:r>
              <a:rPr lang="cs-CZ" dirty="0" err="1"/>
              <a:t>ambitious</a:t>
            </a:r>
            <a:r>
              <a:rPr lang="cs-CZ" dirty="0"/>
              <a:t> film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trio and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collaborators</a:t>
            </a:r>
            <a:r>
              <a:rPr lang="cs-CZ" dirty="0"/>
              <a:t> </a:t>
            </a:r>
          </a:p>
          <a:p>
            <a:pPr marL="285750" indent="-285750">
              <a:buFontTx/>
              <a:buChar char="-"/>
            </a:pPr>
            <a:r>
              <a:rPr lang="cs-CZ" dirty="0"/>
              <a:t>CG Šebor-Bor, </a:t>
            </a:r>
            <a:r>
              <a:rPr lang="cs-CZ" dirty="0" err="1"/>
              <a:t>Screenwriters</a:t>
            </a:r>
            <a:r>
              <a:rPr lang="cs-CZ" dirty="0"/>
              <a:t> and story </a:t>
            </a:r>
            <a:r>
              <a:rPr lang="cs-CZ" dirty="0" err="1"/>
              <a:t>development</a:t>
            </a:r>
            <a:r>
              <a:rPr lang="cs-CZ" dirty="0"/>
              <a:t>: Forman + Papoušek + Passer, </a:t>
            </a:r>
            <a:r>
              <a:rPr lang="cs-CZ" dirty="0" err="1"/>
              <a:t>Cinematography</a:t>
            </a:r>
            <a:r>
              <a:rPr lang="cs-CZ" dirty="0"/>
              <a:t>: Miroslav Ondříček, </a:t>
            </a:r>
            <a:r>
              <a:rPr lang="cs-CZ" dirty="0" err="1"/>
              <a:t>Editing</a:t>
            </a:r>
            <a:r>
              <a:rPr lang="cs-CZ" dirty="0"/>
              <a:t>: Miroslav Hájek </a:t>
            </a:r>
          </a:p>
          <a:p>
            <a:pPr lvl="1"/>
            <a:endParaRPr lang="cs-CZ" dirty="0"/>
          </a:p>
        </p:txBody>
      </p:sp>
      <p:pic>
        <p:nvPicPr>
          <p:cNvPr id="10" name="Zástupný symbol obrázku 9">
            <a:extLst>
              <a:ext uri="{FF2B5EF4-FFF2-40B4-BE49-F238E27FC236}">
                <a16:creationId xmlns:a16="http://schemas.microsoft.com/office/drawing/2014/main" id="{D0A65605-350E-7C49-A587-93346544596E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3" r="2903"/>
          <a:stretch>
            <a:fillRect/>
          </a:stretch>
        </p:blipFill>
        <p:spPr/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5F992C-5CDF-654B-A6B4-0C6994C329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195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8DFF3B-01B6-2F48-B5D3-D5FA4C3043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9B93D5A-E4A3-434A-BBEC-B682B6C074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93D8A5A9-4718-5A41-8F9C-2E49B78D0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Firemen‘s</a:t>
            </a:r>
            <a:r>
              <a:rPr lang="cs-CZ" i="1" dirty="0"/>
              <a:t> </a:t>
            </a:r>
            <a:r>
              <a:rPr lang="cs-CZ" i="1" dirty="0" err="1"/>
              <a:t>Ball</a:t>
            </a:r>
            <a:r>
              <a:rPr lang="cs-CZ" i="1" dirty="0"/>
              <a:t> </a:t>
            </a:r>
            <a:r>
              <a:rPr lang="cs-CZ" dirty="0"/>
              <a:t>– </a:t>
            </a:r>
            <a:r>
              <a:rPr lang="cs-CZ" dirty="0" err="1"/>
              <a:t>Questions</a:t>
            </a:r>
            <a:r>
              <a:rPr lang="cs-CZ" dirty="0"/>
              <a:t> 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8E2D17D5-A6FB-BD4D-BECE-D17117A3B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810" y="1692002"/>
            <a:ext cx="8472698" cy="4139998"/>
          </a:xfrm>
        </p:spPr>
        <p:txBody>
          <a:bodyPr/>
          <a:lstStyle/>
          <a:p>
            <a:r>
              <a:rPr lang="cs-CZ" sz="1600" b="1" dirty="0"/>
              <a:t>1.</a:t>
            </a:r>
            <a:r>
              <a:rPr lang="cs-CZ" sz="1600" dirty="0"/>
              <a:t> Period </a:t>
            </a:r>
            <a:r>
              <a:rPr lang="cs-CZ" sz="1600" dirty="0" err="1"/>
              <a:t>Czechoslovak</a:t>
            </a:r>
            <a:r>
              <a:rPr lang="cs-CZ" sz="1600" dirty="0"/>
              <a:t> </a:t>
            </a:r>
            <a:r>
              <a:rPr lang="cs-CZ" sz="1600" dirty="0" err="1"/>
              <a:t>reviews</a:t>
            </a:r>
            <a:r>
              <a:rPr lang="cs-CZ" sz="1600" dirty="0"/>
              <a:t> and </a:t>
            </a:r>
            <a:r>
              <a:rPr lang="cs-CZ" sz="1600" dirty="0" err="1"/>
              <a:t>even</a:t>
            </a:r>
            <a:r>
              <a:rPr lang="cs-CZ" sz="1600" dirty="0"/>
              <a:t> </a:t>
            </a:r>
            <a:r>
              <a:rPr lang="cs-CZ" sz="1600" dirty="0" err="1"/>
              <a:t>contemporary</a:t>
            </a:r>
            <a:r>
              <a:rPr lang="cs-CZ" sz="1600" dirty="0"/>
              <a:t> </a:t>
            </a:r>
            <a:r>
              <a:rPr lang="cs-CZ" sz="1600" dirty="0" err="1"/>
              <a:t>analytical</a:t>
            </a:r>
            <a:r>
              <a:rPr lang="cs-CZ" sz="1600" dirty="0"/>
              <a:t> </a:t>
            </a:r>
            <a:r>
              <a:rPr lang="cs-CZ" sz="1600" dirty="0" err="1"/>
              <a:t>essays</a:t>
            </a:r>
            <a:r>
              <a:rPr lang="cs-CZ" sz="1600" dirty="0"/>
              <a:t> </a:t>
            </a:r>
            <a:r>
              <a:rPr lang="cs-CZ" sz="1600" dirty="0" err="1"/>
              <a:t>have</a:t>
            </a:r>
            <a:r>
              <a:rPr lang="cs-CZ" sz="1600" dirty="0"/>
              <a:t> a </a:t>
            </a:r>
            <a:r>
              <a:rPr lang="cs-CZ" sz="1600" dirty="0" err="1"/>
              <a:t>tendency</a:t>
            </a:r>
            <a:r>
              <a:rPr lang="cs-CZ" sz="1600" dirty="0"/>
              <a:t> to </a:t>
            </a:r>
            <a:r>
              <a:rPr lang="cs-CZ" sz="1600" dirty="0" err="1"/>
              <a:t>view</a:t>
            </a:r>
            <a:r>
              <a:rPr lang="cs-CZ" sz="1600" dirty="0"/>
              <a:t> </a:t>
            </a:r>
            <a:r>
              <a:rPr lang="cs-CZ" sz="1600" dirty="0" err="1"/>
              <a:t>this</a:t>
            </a:r>
            <a:r>
              <a:rPr lang="cs-CZ" sz="1600" dirty="0"/>
              <a:t> film as a </a:t>
            </a:r>
            <a:r>
              <a:rPr lang="cs-CZ" sz="1600" dirty="0" err="1"/>
              <a:t>distorted</a:t>
            </a:r>
            <a:r>
              <a:rPr lang="cs-CZ" sz="1600" dirty="0"/>
              <a:t> </a:t>
            </a:r>
            <a:r>
              <a:rPr lang="cs-CZ" sz="1600" dirty="0" err="1"/>
              <a:t>mirror</a:t>
            </a:r>
            <a:r>
              <a:rPr lang="cs-CZ" sz="1600" dirty="0"/>
              <a:t> image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national</a:t>
            </a:r>
            <a:r>
              <a:rPr lang="cs-CZ" sz="1600" dirty="0"/>
              <a:t> </a:t>
            </a:r>
            <a:r>
              <a:rPr lang="cs-CZ" sz="1600" dirty="0" err="1"/>
              <a:t>character</a:t>
            </a:r>
            <a:r>
              <a:rPr lang="cs-CZ" sz="1600" dirty="0"/>
              <a:t> (</a:t>
            </a:r>
            <a:r>
              <a:rPr lang="cs-CZ" sz="1600" dirty="0" err="1"/>
              <a:t>mainly</a:t>
            </a:r>
            <a:r>
              <a:rPr lang="cs-CZ" sz="1600" dirty="0"/>
              <a:t> negative </a:t>
            </a:r>
            <a:r>
              <a:rPr lang="cs-CZ" sz="1600" dirty="0" err="1"/>
              <a:t>views</a:t>
            </a:r>
            <a:r>
              <a:rPr lang="cs-CZ" sz="1600" dirty="0"/>
              <a:t>). Do </a:t>
            </a:r>
            <a:r>
              <a:rPr lang="cs-CZ" sz="1600" dirty="0" err="1"/>
              <a:t>you</a:t>
            </a:r>
            <a:r>
              <a:rPr lang="cs-CZ" sz="1600" dirty="0"/>
              <a:t> </a:t>
            </a:r>
            <a:r>
              <a:rPr lang="cs-CZ" sz="1600" dirty="0" err="1"/>
              <a:t>agree</a:t>
            </a:r>
            <a:r>
              <a:rPr lang="cs-CZ" sz="1600" dirty="0"/>
              <a:t>? </a:t>
            </a:r>
            <a:r>
              <a:rPr lang="cs-CZ" sz="1600" dirty="0" err="1"/>
              <a:t>Which</a:t>
            </a:r>
            <a:r>
              <a:rPr lang="cs-CZ" sz="1600" dirty="0"/>
              <a:t> </a:t>
            </a:r>
            <a:r>
              <a:rPr lang="cs-CZ" sz="1600" dirty="0" err="1"/>
              <a:t>topics</a:t>
            </a:r>
            <a:r>
              <a:rPr lang="cs-CZ" sz="1600" dirty="0"/>
              <a:t> and </a:t>
            </a:r>
            <a:r>
              <a:rPr lang="cs-CZ" sz="1600" dirty="0" err="1"/>
              <a:t>parts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story </a:t>
            </a:r>
            <a:r>
              <a:rPr lang="cs-CZ" sz="1600" dirty="0" err="1"/>
              <a:t>have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potential</a:t>
            </a:r>
            <a:r>
              <a:rPr lang="cs-CZ" sz="1600" dirty="0"/>
              <a:t> to </a:t>
            </a:r>
            <a:r>
              <a:rPr lang="cs-CZ" sz="1600" dirty="0" err="1"/>
              <a:t>speak</a:t>
            </a:r>
            <a:r>
              <a:rPr lang="cs-CZ" sz="1600" dirty="0"/>
              <a:t> </a:t>
            </a:r>
            <a:r>
              <a:rPr lang="cs-CZ" sz="1600" dirty="0" err="1"/>
              <a:t>internationally</a:t>
            </a:r>
            <a:r>
              <a:rPr lang="cs-CZ" sz="1600" dirty="0"/>
              <a:t> – </a:t>
            </a:r>
            <a:r>
              <a:rPr lang="cs-CZ" sz="1600" dirty="0" err="1"/>
              <a:t>that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, to </a:t>
            </a:r>
            <a:r>
              <a:rPr lang="cs-CZ" sz="1600" dirty="0" err="1"/>
              <a:t>you</a:t>
            </a:r>
            <a:r>
              <a:rPr lang="cs-CZ" sz="1600" dirty="0"/>
              <a:t>?</a:t>
            </a:r>
          </a:p>
          <a:p>
            <a:r>
              <a:rPr lang="cs-CZ" sz="1600" b="1" dirty="0"/>
              <a:t>2.</a:t>
            </a:r>
            <a:r>
              <a:rPr lang="cs-CZ" sz="1600" dirty="0"/>
              <a:t> </a:t>
            </a:r>
            <a:r>
              <a:rPr lang="cs-CZ" sz="1600" dirty="0" err="1"/>
              <a:t>Although</a:t>
            </a:r>
            <a:r>
              <a:rPr lang="cs-CZ" sz="1600" dirty="0"/>
              <a:t> </a:t>
            </a:r>
            <a:r>
              <a:rPr lang="cs-CZ" sz="1600" dirty="0" err="1"/>
              <a:t>we</a:t>
            </a:r>
            <a:r>
              <a:rPr lang="cs-CZ" sz="1600" dirty="0"/>
              <a:t> </a:t>
            </a:r>
            <a:r>
              <a:rPr lang="cs-CZ" sz="1600" dirty="0" err="1"/>
              <a:t>recognize</a:t>
            </a:r>
            <a:r>
              <a:rPr lang="cs-CZ" sz="1600" dirty="0"/>
              <a:t> </a:t>
            </a:r>
            <a:r>
              <a:rPr lang="cs-CZ" sz="1600" dirty="0" err="1"/>
              <a:t>some</a:t>
            </a:r>
            <a:r>
              <a:rPr lang="cs-CZ" sz="1600" dirty="0"/>
              <a:t> </a:t>
            </a:r>
            <a:r>
              <a:rPr lang="cs-CZ" sz="1600" dirty="0" err="1"/>
              <a:t>familiar</a:t>
            </a:r>
            <a:r>
              <a:rPr lang="cs-CZ" sz="1600" dirty="0"/>
              <a:t> </a:t>
            </a:r>
            <a:r>
              <a:rPr lang="cs-CZ" sz="1600" dirty="0" err="1"/>
              <a:t>faces</a:t>
            </a:r>
            <a:r>
              <a:rPr lang="cs-CZ" sz="1600" dirty="0"/>
              <a:t> not </a:t>
            </a:r>
            <a:r>
              <a:rPr lang="cs-CZ" sz="1600" dirty="0" err="1"/>
              <a:t>only</a:t>
            </a:r>
            <a:r>
              <a:rPr lang="cs-CZ" sz="1600" dirty="0"/>
              <a:t> </a:t>
            </a:r>
            <a:r>
              <a:rPr lang="cs-CZ" sz="1600" dirty="0" err="1"/>
              <a:t>behind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camera</a:t>
            </a:r>
            <a:r>
              <a:rPr lang="cs-CZ" sz="1600" dirty="0"/>
              <a:t>, but </a:t>
            </a:r>
            <a:r>
              <a:rPr lang="cs-CZ" sz="1600" dirty="0" err="1"/>
              <a:t>also</a:t>
            </a:r>
            <a:r>
              <a:rPr lang="cs-CZ" sz="1600" dirty="0"/>
              <a:t> in front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it</a:t>
            </a:r>
            <a:r>
              <a:rPr lang="cs-CZ" sz="1600" dirty="0"/>
              <a:t>, </a:t>
            </a:r>
            <a:r>
              <a:rPr lang="cs-CZ" sz="1600" dirty="0" err="1"/>
              <a:t>this</a:t>
            </a:r>
            <a:r>
              <a:rPr lang="cs-CZ" sz="1600" dirty="0"/>
              <a:t> film </a:t>
            </a:r>
            <a:r>
              <a:rPr lang="cs-CZ" sz="1600" dirty="0" err="1"/>
              <a:t>introduces</a:t>
            </a:r>
            <a:r>
              <a:rPr lang="cs-CZ" sz="1600" dirty="0"/>
              <a:t> </a:t>
            </a:r>
            <a:r>
              <a:rPr lang="cs-CZ" sz="1600" dirty="0" err="1"/>
              <a:t>new</a:t>
            </a:r>
            <a:r>
              <a:rPr lang="cs-CZ" sz="1600" dirty="0"/>
              <a:t> </a:t>
            </a:r>
            <a:r>
              <a:rPr lang="cs-CZ" sz="1600" dirty="0" err="1"/>
              <a:t>aspects</a:t>
            </a:r>
            <a:r>
              <a:rPr lang="cs-CZ" sz="1600" dirty="0"/>
              <a:t> in </a:t>
            </a:r>
            <a:r>
              <a:rPr lang="cs-CZ" sz="1600" dirty="0" err="1"/>
              <a:t>Forman‘s</a:t>
            </a:r>
            <a:r>
              <a:rPr lang="cs-CZ" sz="1600" dirty="0"/>
              <a:t> </a:t>
            </a:r>
            <a:r>
              <a:rPr lang="cs-CZ" sz="1600" dirty="0" err="1"/>
              <a:t>work</a:t>
            </a:r>
            <a:r>
              <a:rPr lang="cs-CZ" sz="1600" dirty="0"/>
              <a:t>. </a:t>
            </a:r>
            <a:r>
              <a:rPr lang="cs-CZ" sz="1600" dirty="0" err="1"/>
              <a:t>Can</a:t>
            </a:r>
            <a:r>
              <a:rPr lang="cs-CZ" sz="1600" dirty="0"/>
              <a:t> </a:t>
            </a:r>
            <a:r>
              <a:rPr lang="cs-CZ" sz="1600" dirty="0" err="1"/>
              <a:t>you</a:t>
            </a:r>
            <a:r>
              <a:rPr lang="cs-CZ" sz="1600" dirty="0"/>
              <a:t> </a:t>
            </a:r>
            <a:r>
              <a:rPr lang="cs-CZ" sz="1600" dirty="0" err="1"/>
              <a:t>name</a:t>
            </a:r>
            <a:r>
              <a:rPr lang="cs-CZ" sz="1600" dirty="0"/>
              <a:t> </a:t>
            </a:r>
            <a:r>
              <a:rPr lang="cs-CZ" sz="1600" dirty="0" err="1"/>
              <a:t>at</a:t>
            </a:r>
            <a:r>
              <a:rPr lang="cs-CZ" sz="1600" dirty="0"/>
              <a:t> least </a:t>
            </a:r>
            <a:r>
              <a:rPr lang="cs-CZ" sz="1600" dirty="0" err="1"/>
              <a:t>two</a:t>
            </a:r>
            <a:r>
              <a:rPr lang="cs-CZ" sz="1600" dirty="0"/>
              <a:t> </a:t>
            </a:r>
            <a:r>
              <a:rPr lang="cs-CZ" sz="1600" dirty="0" err="1"/>
              <a:t>aspects</a:t>
            </a:r>
            <a:r>
              <a:rPr lang="cs-CZ" sz="1600" dirty="0"/>
              <a:t>, </a:t>
            </a:r>
            <a:r>
              <a:rPr lang="cs-CZ" sz="1600" dirty="0" err="1"/>
              <a:t>which</a:t>
            </a:r>
            <a:r>
              <a:rPr lang="cs-CZ" sz="1600" dirty="0"/>
              <a:t> </a:t>
            </a:r>
            <a:r>
              <a:rPr lang="cs-CZ" sz="1600" dirty="0" err="1"/>
              <a:t>you</a:t>
            </a:r>
            <a:r>
              <a:rPr lang="cs-CZ" sz="1600" dirty="0"/>
              <a:t> </a:t>
            </a:r>
            <a:r>
              <a:rPr lang="cs-CZ" sz="1600" dirty="0" err="1"/>
              <a:t>feel</a:t>
            </a:r>
            <a:r>
              <a:rPr lang="cs-CZ" sz="1600" dirty="0"/>
              <a:t> are </a:t>
            </a:r>
            <a:r>
              <a:rPr lang="cs-CZ" sz="1600" dirty="0" err="1"/>
              <a:t>different</a:t>
            </a:r>
            <a:r>
              <a:rPr lang="cs-CZ" sz="1600" dirty="0"/>
              <a:t> </a:t>
            </a:r>
            <a:r>
              <a:rPr lang="cs-CZ" sz="1600" dirty="0" err="1"/>
              <a:t>from</a:t>
            </a:r>
            <a:r>
              <a:rPr lang="cs-CZ" sz="1600" dirty="0"/>
              <a:t> </a:t>
            </a:r>
            <a:r>
              <a:rPr lang="cs-CZ" sz="1600" i="1" dirty="0"/>
              <a:t>Black Peter </a:t>
            </a:r>
            <a:r>
              <a:rPr lang="cs-CZ" sz="1600" dirty="0"/>
              <a:t>and </a:t>
            </a:r>
            <a:r>
              <a:rPr lang="cs-CZ" sz="1600" i="1" dirty="0" err="1"/>
              <a:t>Loves</a:t>
            </a:r>
            <a:r>
              <a:rPr lang="cs-CZ" sz="1600" i="1" dirty="0"/>
              <a:t> </a:t>
            </a:r>
            <a:r>
              <a:rPr lang="cs-CZ" sz="1600" i="1" dirty="0" err="1"/>
              <a:t>of</a:t>
            </a:r>
            <a:r>
              <a:rPr lang="cs-CZ" sz="1600" i="1" dirty="0"/>
              <a:t> a </a:t>
            </a:r>
            <a:r>
              <a:rPr lang="cs-CZ" sz="1600" i="1" dirty="0" err="1"/>
              <a:t>Blonde</a:t>
            </a:r>
            <a:r>
              <a:rPr lang="cs-CZ" sz="1600" dirty="0"/>
              <a:t>?</a:t>
            </a:r>
          </a:p>
          <a:p>
            <a:pPr lvl="1"/>
            <a:r>
              <a:rPr lang="cs-CZ" sz="1200" dirty="0"/>
              <a:t>„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schtick</a:t>
            </a:r>
            <a:r>
              <a:rPr lang="cs-CZ" sz="1200" dirty="0"/>
              <a:t> </a:t>
            </a:r>
            <a:r>
              <a:rPr lang="cs-CZ" sz="1200" dirty="0" err="1"/>
              <a:t>with</a:t>
            </a:r>
            <a:r>
              <a:rPr lang="cs-CZ" sz="1200" dirty="0"/>
              <a:t> </a:t>
            </a:r>
            <a:r>
              <a:rPr lang="cs-CZ" sz="1200" dirty="0" err="1"/>
              <a:t>the</a:t>
            </a:r>
            <a:r>
              <a:rPr lang="cs-CZ" sz="1200" dirty="0"/>
              <a:t> non-</a:t>
            </a:r>
            <a:r>
              <a:rPr lang="cs-CZ" sz="1200" dirty="0" err="1"/>
              <a:t>professional</a:t>
            </a:r>
            <a:r>
              <a:rPr lang="cs-CZ" sz="1200" dirty="0"/>
              <a:t> </a:t>
            </a:r>
            <a:r>
              <a:rPr lang="cs-CZ" sz="1200" dirty="0" err="1"/>
              <a:t>actors</a:t>
            </a:r>
            <a:r>
              <a:rPr lang="cs-CZ" sz="1200" dirty="0"/>
              <a:t>, </a:t>
            </a:r>
            <a:r>
              <a:rPr lang="cs-CZ" sz="1200" dirty="0" err="1"/>
              <a:t>we‘ve</a:t>
            </a:r>
            <a:r>
              <a:rPr lang="cs-CZ" sz="1200" dirty="0"/>
              <a:t> </a:t>
            </a:r>
            <a:r>
              <a:rPr lang="cs-CZ" sz="1200" dirty="0" err="1"/>
              <a:t>seen</a:t>
            </a:r>
            <a:r>
              <a:rPr lang="cs-CZ" sz="1200" dirty="0"/>
              <a:t> </a:t>
            </a:r>
            <a:r>
              <a:rPr lang="cs-CZ" sz="1200" dirty="0" err="1"/>
              <a:t>that</a:t>
            </a:r>
            <a:r>
              <a:rPr lang="cs-CZ" sz="1200" dirty="0"/>
              <a:t> so many </a:t>
            </a:r>
            <a:r>
              <a:rPr lang="cs-CZ" sz="1200" dirty="0" err="1"/>
              <a:t>times</a:t>
            </a:r>
            <a:r>
              <a:rPr lang="cs-CZ" sz="1200" dirty="0"/>
              <a:t>! No more </a:t>
            </a:r>
            <a:r>
              <a:rPr lang="cs-CZ" sz="1200" dirty="0" err="1"/>
              <a:t>original</a:t>
            </a:r>
            <a:r>
              <a:rPr lang="cs-CZ" sz="1200" dirty="0"/>
              <a:t>. </a:t>
            </a:r>
            <a:r>
              <a:rPr lang="cs-CZ" sz="1200" dirty="0" err="1"/>
              <a:t>Still</a:t>
            </a:r>
            <a:r>
              <a:rPr lang="cs-CZ" sz="1200" dirty="0"/>
              <a:t>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same</a:t>
            </a:r>
            <a:r>
              <a:rPr lang="cs-CZ" sz="1200" dirty="0"/>
              <a:t>. </a:t>
            </a:r>
            <a:r>
              <a:rPr lang="cs-CZ" sz="1200" dirty="0" err="1"/>
              <a:t>For</a:t>
            </a:r>
            <a:r>
              <a:rPr lang="cs-CZ" sz="1200" dirty="0"/>
              <a:t> </a:t>
            </a:r>
            <a:r>
              <a:rPr lang="cs-CZ" sz="1200" dirty="0" err="1"/>
              <a:t>the</a:t>
            </a:r>
            <a:r>
              <a:rPr lang="cs-CZ" sz="1200" dirty="0"/>
              <a:t> </a:t>
            </a:r>
            <a:r>
              <a:rPr lang="cs-CZ" sz="1200" dirty="0" err="1"/>
              <a:t>first</a:t>
            </a:r>
            <a:r>
              <a:rPr lang="cs-CZ" sz="1200" dirty="0"/>
              <a:t> </a:t>
            </a:r>
            <a:r>
              <a:rPr lang="cs-CZ" sz="1200" dirty="0" err="1"/>
              <a:t>time</a:t>
            </a:r>
            <a:r>
              <a:rPr lang="cs-CZ" sz="1200" dirty="0"/>
              <a:t> </a:t>
            </a:r>
            <a:r>
              <a:rPr lang="cs-CZ" sz="1200" dirty="0" err="1"/>
              <a:t>it</a:t>
            </a:r>
            <a:r>
              <a:rPr lang="cs-CZ" sz="1200" dirty="0"/>
              <a:t> </a:t>
            </a:r>
            <a:r>
              <a:rPr lang="cs-CZ" sz="1200" dirty="0" err="1"/>
              <a:t>was</a:t>
            </a:r>
            <a:r>
              <a:rPr lang="cs-CZ" sz="1200" dirty="0"/>
              <a:t> </a:t>
            </a:r>
            <a:r>
              <a:rPr lang="cs-CZ" sz="1200" dirty="0" err="1"/>
              <a:t>something</a:t>
            </a:r>
            <a:r>
              <a:rPr lang="cs-CZ" sz="1200" dirty="0"/>
              <a:t> </a:t>
            </a:r>
            <a:r>
              <a:rPr lang="cs-CZ" sz="1200" dirty="0" err="1"/>
              <a:t>new</a:t>
            </a:r>
            <a:r>
              <a:rPr lang="cs-CZ" sz="1200" dirty="0"/>
              <a:t>. Not </a:t>
            </a:r>
            <a:r>
              <a:rPr lang="cs-CZ" sz="1200" dirty="0" err="1"/>
              <a:t>anymore</a:t>
            </a:r>
            <a:r>
              <a:rPr lang="cs-CZ" sz="1200" dirty="0"/>
              <a:t>.“ (</a:t>
            </a:r>
            <a:r>
              <a:rPr lang="cs-CZ" sz="1200" dirty="0" err="1"/>
              <a:t>anonymous</a:t>
            </a:r>
            <a:r>
              <a:rPr lang="cs-CZ" sz="1200" dirty="0"/>
              <a:t> </a:t>
            </a:r>
            <a:r>
              <a:rPr lang="cs-CZ" sz="1200" dirty="0" err="1"/>
              <a:t>viewer</a:t>
            </a:r>
            <a:r>
              <a:rPr lang="cs-CZ" sz="1200" dirty="0"/>
              <a:t>, </a:t>
            </a:r>
            <a:r>
              <a:rPr lang="cs-CZ" sz="1200" dirty="0" err="1"/>
              <a:t>quoted</a:t>
            </a:r>
            <a:r>
              <a:rPr lang="cs-CZ" sz="1200" dirty="0"/>
              <a:t> in: SOELDNER, Ivan. Světová gala premiéra ve Vrchlabí. </a:t>
            </a:r>
            <a:r>
              <a:rPr lang="cs-CZ" sz="1200" i="1" dirty="0"/>
              <a:t>Filmové a televizní noviny, </a:t>
            </a:r>
            <a:r>
              <a:rPr lang="cs-CZ" sz="1200" dirty="0"/>
              <a:t>1967</a:t>
            </a:r>
            <a:r>
              <a:rPr lang="cs-CZ" sz="1200" i="1" dirty="0"/>
              <a:t>.)</a:t>
            </a:r>
          </a:p>
          <a:p>
            <a:pPr lvl="1"/>
            <a:endParaRPr lang="cs-CZ" sz="1000" dirty="0"/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186607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B9189A-0544-A744-84BD-DE20E2C8EC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5407152-3D6C-AA4C-9D88-AF3BFA3FD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535691"/>
            <a:ext cx="3934889" cy="1536253"/>
          </a:xfrm>
        </p:spPr>
        <p:txBody>
          <a:bodyPr/>
          <a:lstStyle/>
          <a:p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Firemen‘s</a:t>
            </a:r>
            <a:r>
              <a:rPr lang="cs-CZ" i="1" dirty="0"/>
              <a:t> </a:t>
            </a:r>
            <a:r>
              <a:rPr lang="cs-CZ" i="1" dirty="0" err="1"/>
              <a:t>Ball</a:t>
            </a:r>
            <a:br>
              <a:rPr lang="cs-CZ" dirty="0"/>
            </a:br>
            <a:r>
              <a:rPr lang="cs-CZ" sz="2400" dirty="0"/>
              <a:t>(1967, </a:t>
            </a:r>
            <a:r>
              <a:rPr lang="cs-CZ" sz="2400" dirty="0" err="1"/>
              <a:t>dir</a:t>
            </a:r>
            <a:r>
              <a:rPr lang="cs-CZ" sz="2400" dirty="0"/>
              <a:t>. Miloš Forman)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8B2E6A0B-0438-DA4E-B815-120CB1D312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6" y="4116403"/>
            <a:ext cx="3934889" cy="153625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Forman‘s</a:t>
            </a:r>
            <a:r>
              <a:rPr lang="cs-CZ" dirty="0"/>
              <a:t> most </a:t>
            </a:r>
            <a:r>
              <a:rPr lang="cs-CZ" dirty="0" err="1"/>
              <a:t>ambitious</a:t>
            </a:r>
            <a:r>
              <a:rPr lang="cs-CZ" dirty="0"/>
              <a:t> and most </a:t>
            </a:r>
            <a:r>
              <a:rPr lang="cs-CZ" dirty="0" err="1"/>
              <a:t>expensive</a:t>
            </a:r>
            <a:r>
              <a:rPr lang="cs-CZ" dirty="0"/>
              <a:t> </a:t>
            </a:r>
            <a:r>
              <a:rPr lang="cs-CZ" dirty="0" err="1"/>
              <a:t>Czechoslovak</a:t>
            </a:r>
            <a:r>
              <a:rPr lang="cs-CZ" dirty="0"/>
              <a:t> film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His image as </a:t>
            </a:r>
            <a:r>
              <a:rPr lang="cs-CZ" dirty="0" err="1"/>
              <a:t>the</a:t>
            </a:r>
            <a:r>
              <a:rPr lang="cs-CZ" dirty="0"/>
              <a:t> most </a:t>
            </a:r>
            <a:r>
              <a:rPr lang="cs-CZ" dirty="0" err="1"/>
              <a:t>successful</a:t>
            </a:r>
            <a:r>
              <a:rPr lang="cs-CZ" dirty="0"/>
              <a:t> </a:t>
            </a:r>
            <a:r>
              <a:rPr lang="cs-CZ" dirty="0" err="1"/>
              <a:t>director</a:t>
            </a:r>
            <a:r>
              <a:rPr lang="cs-CZ" dirty="0"/>
              <a:t>,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stays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trouble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shattered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10" name="Zástupný symbol obrázku 9" descr="Obsah obrázku text&#10;&#10;Popis byl vytvořen automaticky">
            <a:extLst>
              <a:ext uri="{FF2B5EF4-FFF2-40B4-BE49-F238E27FC236}">
                <a16:creationId xmlns:a16="http://schemas.microsoft.com/office/drawing/2014/main" id="{966B4951-E316-4A48-BDE2-6469DF8BECD2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7" r="7447"/>
          <a:stretch>
            <a:fillRect/>
          </a:stretch>
        </p:blipFill>
        <p:spPr/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817E7B-6EF1-E844-B7A9-B3FFFA912D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459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Zástupný symbol obrázku 9" descr="Obsah obrázku osoba, pózování, spodní prádlo&#10;&#10;Popis byl vytvořen automaticky">
            <a:extLst>
              <a:ext uri="{FF2B5EF4-FFF2-40B4-BE49-F238E27FC236}">
                <a16:creationId xmlns:a16="http://schemas.microsoft.com/office/drawing/2014/main" id="{A8D4C80F-1D14-194F-AA53-647084B69204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85" b="30693"/>
          <a:stretch/>
        </p:blipFill>
        <p:spPr>
          <a:xfrm>
            <a:off x="0" y="0"/>
            <a:ext cx="9144000" cy="3372592"/>
          </a:xfrm>
        </p:spPr>
      </p:pic>
      <p:sp>
        <p:nvSpPr>
          <p:cNvPr id="8" name="Zástupný text 7">
            <a:extLst>
              <a:ext uri="{FF2B5EF4-FFF2-40B4-BE49-F238E27FC236}">
                <a16:creationId xmlns:a16="http://schemas.microsoft.com/office/drawing/2014/main" id="{E8EAB4DC-C17E-0C47-A0D5-DC4B631A50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8914" y="3550722"/>
            <a:ext cx="8788832" cy="282277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i="1" dirty="0" err="1">
                <a:solidFill>
                  <a:schemeClr val="tx1"/>
                </a:solidFill>
              </a:rPr>
              <a:t>Firemen‘s</a:t>
            </a:r>
            <a:r>
              <a:rPr lang="cs-CZ" sz="1600" b="1" i="1" dirty="0">
                <a:solidFill>
                  <a:schemeClr val="tx1"/>
                </a:solidFill>
              </a:rPr>
              <a:t> </a:t>
            </a:r>
            <a:r>
              <a:rPr lang="cs-CZ" sz="1600" b="1" i="1" dirty="0" err="1">
                <a:solidFill>
                  <a:schemeClr val="tx1"/>
                </a:solidFill>
              </a:rPr>
              <a:t>Ball</a:t>
            </a:r>
            <a:r>
              <a:rPr lang="cs-CZ" sz="1600" b="1" i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smoothly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passed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through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the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pre-production</a:t>
            </a:r>
            <a:r>
              <a:rPr lang="cs-CZ" sz="1600" b="1" dirty="0">
                <a:solidFill>
                  <a:schemeClr val="tx1"/>
                </a:solidFill>
              </a:rPr>
              <a:t> and </a:t>
            </a:r>
            <a:r>
              <a:rPr lang="cs-CZ" sz="1600" b="1" dirty="0" err="1">
                <a:solidFill>
                  <a:schemeClr val="tx1"/>
                </a:solidFill>
              </a:rPr>
              <a:t>production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phases</a:t>
            </a:r>
            <a:r>
              <a:rPr lang="cs-CZ" sz="1600" b="1" dirty="0">
                <a:solidFill>
                  <a:schemeClr val="tx1"/>
                </a:solidFill>
              </a:rPr>
              <a:t> (story </a:t>
            </a:r>
            <a:r>
              <a:rPr lang="cs-CZ" sz="1600" b="1" dirty="0" err="1">
                <a:solidFill>
                  <a:schemeClr val="tx1"/>
                </a:solidFill>
              </a:rPr>
              <a:t>development</a:t>
            </a:r>
            <a:r>
              <a:rPr lang="cs-CZ" sz="1600" b="1" dirty="0">
                <a:solidFill>
                  <a:schemeClr val="tx1"/>
                </a:solidFill>
              </a:rPr>
              <a:t>, </a:t>
            </a:r>
            <a:r>
              <a:rPr lang="cs-CZ" sz="1600" b="1" dirty="0" err="1">
                <a:solidFill>
                  <a:schemeClr val="tx1"/>
                </a:solidFill>
              </a:rPr>
              <a:t>screenplay</a:t>
            </a:r>
            <a:r>
              <a:rPr lang="cs-CZ" sz="1600" b="1" dirty="0">
                <a:solidFill>
                  <a:schemeClr val="tx1"/>
                </a:solidFill>
              </a:rPr>
              <a:t>, casting, </a:t>
            </a:r>
            <a:r>
              <a:rPr lang="cs-CZ" sz="1600" b="1" dirty="0" err="1">
                <a:solidFill>
                  <a:schemeClr val="tx1"/>
                </a:solidFill>
              </a:rPr>
              <a:t>location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scouting</a:t>
            </a:r>
            <a:r>
              <a:rPr lang="cs-CZ" sz="1600" b="1" dirty="0">
                <a:solidFill>
                  <a:schemeClr val="tx1"/>
                </a:solidFill>
              </a:rPr>
              <a:t>, </a:t>
            </a:r>
            <a:r>
              <a:rPr lang="cs-CZ" sz="1600" b="1" dirty="0" err="1">
                <a:solidFill>
                  <a:schemeClr val="tx1"/>
                </a:solidFill>
              </a:rPr>
              <a:t>shooting</a:t>
            </a:r>
            <a:r>
              <a:rPr lang="cs-CZ" sz="1600" b="1" dirty="0">
                <a:solidFill>
                  <a:schemeClr val="tx1"/>
                </a:solidFill>
              </a:rPr>
              <a:t>), no negative feedback X </a:t>
            </a:r>
            <a:r>
              <a:rPr lang="cs-CZ" sz="1600" b="1" dirty="0" err="1">
                <a:solidFill>
                  <a:schemeClr val="tx1"/>
                </a:solidFill>
              </a:rPr>
              <a:t>strong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opposition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from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the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Czechoslovak</a:t>
            </a:r>
            <a:r>
              <a:rPr lang="cs-CZ" sz="1600" b="1" dirty="0">
                <a:solidFill>
                  <a:schemeClr val="tx1"/>
                </a:solidFill>
              </a:rPr>
              <a:t> Union </a:t>
            </a:r>
            <a:r>
              <a:rPr lang="cs-CZ" sz="1600" b="1" dirty="0" err="1">
                <a:solidFill>
                  <a:schemeClr val="tx1"/>
                </a:solidFill>
              </a:rPr>
              <a:t>of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Fire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Protection</a:t>
            </a:r>
            <a:r>
              <a:rPr lang="cs-CZ" sz="1600" b="1" dirty="0">
                <a:solidFill>
                  <a:schemeClr val="tx1"/>
                </a:solidFill>
              </a:rPr>
              <a:t> (ČSPO – Československý svaz požární ochrany)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 err="1">
                <a:solidFill>
                  <a:schemeClr val="tx1"/>
                </a:solidFill>
              </a:rPr>
              <a:t>Coproduction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with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the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Italian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company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Sostar</a:t>
            </a:r>
            <a:r>
              <a:rPr lang="cs-CZ" sz="1600" b="1" dirty="0">
                <a:solidFill>
                  <a:schemeClr val="tx1"/>
                </a:solidFill>
              </a:rPr>
              <a:t> film – Carlo </a:t>
            </a:r>
            <a:r>
              <a:rPr lang="cs-CZ" sz="1600" b="1" dirty="0" err="1">
                <a:solidFill>
                  <a:schemeClr val="tx1"/>
                </a:solidFill>
              </a:rPr>
              <a:t>Ponti</a:t>
            </a:r>
            <a:r>
              <a:rPr lang="cs-CZ" sz="1600" b="1" dirty="0">
                <a:solidFill>
                  <a:schemeClr val="tx1"/>
                </a:solidFill>
              </a:rPr>
              <a:t> – he </a:t>
            </a:r>
            <a:r>
              <a:rPr lang="cs-CZ" sz="1600" b="1" dirty="0" err="1">
                <a:solidFill>
                  <a:schemeClr val="tx1"/>
                </a:solidFill>
              </a:rPr>
              <a:t>supports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the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project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with</a:t>
            </a:r>
            <a:r>
              <a:rPr lang="cs-CZ" sz="1600" b="1" dirty="0">
                <a:solidFill>
                  <a:schemeClr val="tx1"/>
                </a:solidFill>
              </a:rPr>
              <a:t> 110 000 USD (</a:t>
            </a:r>
            <a:r>
              <a:rPr lang="cs-CZ" sz="1600" b="1" dirty="0" err="1">
                <a:solidFill>
                  <a:schemeClr val="tx1"/>
                </a:solidFill>
              </a:rPr>
              <a:t>color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stock</a:t>
            </a:r>
            <a:r>
              <a:rPr lang="cs-CZ" sz="1600" b="1" dirty="0">
                <a:solidFill>
                  <a:schemeClr val="tx1"/>
                </a:solidFill>
              </a:rPr>
              <a:t>, </a:t>
            </a:r>
            <a:r>
              <a:rPr lang="cs-CZ" sz="1600" b="1" dirty="0" err="1">
                <a:solidFill>
                  <a:schemeClr val="tx1"/>
                </a:solidFill>
              </a:rPr>
              <a:t>plans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for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global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distribution</a:t>
            </a:r>
            <a:r>
              <a:rPr lang="cs-CZ" sz="1600" b="1" dirty="0">
                <a:solidFill>
                  <a:schemeClr val="tx1"/>
                </a:solidFill>
              </a:rPr>
              <a:t>), in </a:t>
            </a:r>
            <a:r>
              <a:rPr lang="cs-CZ" sz="1600" b="1" dirty="0" err="1">
                <a:solidFill>
                  <a:schemeClr val="tx1"/>
                </a:solidFill>
              </a:rPr>
              <a:t>the</a:t>
            </a:r>
            <a:r>
              <a:rPr lang="cs-CZ" sz="1600" b="1" dirty="0">
                <a:solidFill>
                  <a:schemeClr val="tx1"/>
                </a:solidFill>
              </a:rPr>
              <a:t> end </a:t>
            </a:r>
            <a:r>
              <a:rPr lang="cs-CZ" sz="1600" b="1" dirty="0" err="1">
                <a:solidFill>
                  <a:schemeClr val="tx1"/>
                </a:solidFill>
              </a:rPr>
              <a:t>the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coproducer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backed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out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of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the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contract</a:t>
            </a:r>
            <a:endParaRPr lang="cs-CZ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 err="1">
                <a:solidFill>
                  <a:schemeClr val="tx1"/>
                </a:solidFill>
              </a:rPr>
              <a:t>Opening</a:t>
            </a:r>
            <a:r>
              <a:rPr lang="cs-CZ" sz="1600" b="1" dirty="0">
                <a:solidFill>
                  <a:schemeClr val="tx1"/>
                </a:solidFill>
              </a:rPr>
              <a:t> night: 15. 12. 1967 + </a:t>
            </a:r>
            <a:r>
              <a:rPr lang="cs-CZ" sz="1600" b="1" dirty="0" err="1">
                <a:solidFill>
                  <a:schemeClr val="tx1"/>
                </a:solidFill>
              </a:rPr>
              <a:t>previous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series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of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unoficial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screenings</a:t>
            </a:r>
            <a:endParaRPr lang="cs-CZ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chemeClr val="tx1"/>
                </a:solidFill>
              </a:rPr>
              <a:t>„</a:t>
            </a:r>
            <a:r>
              <a:rPr lang="cs-CZ" sz="1600" b="1" dirty="0" err="1">
                <a:solidFill>
                  <a:schemeClr val="tx1"/>
                </a:solidFill>
              </a:rPr>
              <a:t>This</a:t>
            </a:r>
            <a:r>
              <a:rPr lang="cs-CZ" sz="1600" b="1" dirty="0">
                <a:solidFill>
                  <a:schemeClr val="tx1"/>
                </a:solidFill>
              </a:rPr>
              <a:t> film </a:t>
            </a:r>
            <a:r>
              <a:rPr lang="cs-CZ" sz="1600" b="1" dirty="0" err="1">
                <a:solidFill>
                  <a:schemeClr val="tx1"/>
                </a:solidFill>
              </a:rPr>
              <a:t>is</a:t>
            </a:r>
            <a:r>
              <a:rPr lang="cs-CZ" sz="1600" b="1" dirty="0">
                <a:solidFill>
                  <a:schemeClr val="tx1"/>
                </a:solidFill>
              </a:rPr>
              <a:t> not </a:t>
            </a:r>
            <a:r>
              <a:rPr lang="cs-CZ" sz="1600" b="1" dirty="0" err="1">
                <a:solidFill>
                  <a:schemeClr val="tx1"/>
                </a:solidFill>
              </a:rPr>
              <a:t>against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the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firefighters</a:t>
            </a:r>
            <a:r>
              <a:rPr lang="cs-CZ" sz="1600" b="1" dirty="0">
                <a:solidFill>
                  <a:schemeClr val="tx1"/>
                </a:solidFill>
              </a:rPr>
              <a:t> nor </a:t>
            </a:r>
            <a:r>
              <a:rPr lang="cs-CZ" sz="1600" b="1" dirty="0" err="1">
                <a:solidFill>
                  <a:schemeClr val="tx1"/>
                </a:solidFill>
              </a:rPr>
              <a:t>for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them</a:t>
            </a:r>
            <a:r>
              <a:rPr lang="cs-CZ" sz="1600" b="1" dirty="0">
                <a:solidFill>
                  <a:schemeClr val="tx1"/>
                </a:solidFill>
              </a:rPr>
              <a:t>. </a:t>
            </a:r>
            <a:r>
              <a:rPr lang="cs-CZ" sz="1600" b="1" dirty="0" err="1">
                <a:solidFill>
                  <a:schemeClr val="tx1"/>
                </a:solidFill>
              </a:rPr>
              <a:t>It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is</a:t>
            </a:r>
            <a:r>
              <a:rPr lang="cs-CZ" sz="1600" b="1" dirty="0">
                <a:solidFill>
                  <a:schemeClr val="tx1"/>
                </a:solidFill>
              </a:rPr>
              <a:t> not </a:t>
            </a:r>
            <a:r>
              <a:rPr lang="cs-CZ" sz="1600" b="1" dirty="0" err="1">
                <a:solidFill>
                  <a:schemeClr val="tx1"/>
                </a:solidFill>
              </a:rPr>
              <a:t>about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the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uniform</a:t>
            </a:r>
            <a:r>
              <a:rPr lang="cs-CZ" sz="1600" b="1" dirty="0">
                <a:solidFill>
                  <a:schemeClr val="tx1"/>
                </a:solidFill>
              </a:rPr>
              <a:t>. </a:t>
            </a:r>
            <a:r>
              <a:rPr lang="cs-CZ" sz="1600" b="1" dirty="0" err="1">
                <a:solidFill>
                  <a:schemeClr val="tx1"/>
                </a:solidFill>
              </a:rPr>
              <a:t>It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is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about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every</a:t>
            </a:r>
            <a:r>
              <a:rPr lang="cs-CZ" sz="1600" b="1" dirty="0">
                <a:solidFill>
                  <a:schemeClr val="tx1"/>
                </a:solidFill>
              </a:rPr>
              <a:t> single </a:t>
            </a:r>
            <a:r>
              <a:rPr lang="cs-CZ" sz="1600" b="1" dirty="0" err="1">
                <a:solidFill>
                  <a:schemeClr val="tx1"/>
                </a:solidFill>
              </a:rPr>
              <a:t>one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of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us</a:t>
            </a:r>
            <a:r>
              <a:rPr lang="cs-CZ" sz="1600" b="1" dirty="0">
                <a:solidFill>
                  <a:schemeClr val="tx1"/>
                </a:solidFill>
              </a:rPr>
              <a:t>, </a:t>
            </a:r>
            <a:r>
              <a:rPr lang="cs-CZ" sz="1600" b="1" dirty="0" err="1">
                <a:solidFill>
                  <a:schemeClr val="tx1"/>
                </a:solidFill>
              </a:rPr>
              <a:t>about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our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character</a:t>
            </a:r>
            <a:r>
              <a:rPr lang="cs-CZ" sz="1600" b="1" dirty="0">
                <a:solidFill>
                  <a:schemeClr val="tx1"/>
                </a:solidFill>
              </a:rPr>
              <a:t>, </a:t>
            </a:r>
            <a:r>
              <a:rPr lang="cs-CZ" sz="1600" b="1" dirty="0" err="1">
                <a:solidFill>
                  <a:schemeClr val="tx1"/>
                </a:solidFill>
              </a:rPr>
              <a:t>about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the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relationships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between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various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people</a:t>
            </a:r>
            <a:r>
              <a:rPr lang="cs-CZ" sz="1600" b="1" dirty="0">
                <a:solidFill>
                  <a:schemeClr val="tx1"/>
                </a:solidFill>
              </a:rPr>
              <a:t> in </a:t>
            </a:r>
            <a:r>
              <a:rPr lang="cs-CZ" sz="1600" b="1" dirty="0" err="1">
                <a:solidFill>
                  <a:schemeClr val="tx1"/>
                </a:solidFill>
              </a:rPr>
              <a:t>our</a:t>
            </a:r>
            <a:r>
              <a:rPr lang="cs-CZ" sz="1600" b="1" dirty="0">
                <a:solidFill>
                  <a:schemeClr val="tx1"/>
                </a:solidFill>
              </a:rPr>
              <a:t> society.“ – </a:t>
            </a:r>
            <a:r>
              <a:rPr lang="cs-CZ" sz="1600" b="1" dirty="0" err="1">
                <a:solidFill>
                  <a:schemeClr val="tx1"/>
                </a:solidFill>
              </a:rPr>
              <a:t>an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opening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title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inserted</a:t>
            </a:r>
            <a:r>
              <a:rPr lang="cs-CZ" sz="1600" b="1" dirty="0">
                <a:solidFill>
                  <a:schemeClr val="tx1"/>
                </a:solidFill>
              </a:rPr>
              <a:t> in </a:t>
            </a:r>
            <a:r>
              <a:rPr lang="cs-CZ" sz="1600" b="1" dirty="0" err="1">
                <a:solidFill>
                  <a:schemeClr val="tx1"/>
                </a:solidFill>
              </a:rPr>
              <a:t>March</a:t>
            </a:r>
            <a:r>
              <a:rPr lang="cs-CZ" sz="1600" b="1" dirty="0">
                <a:solidFill>
                  <a:schemeClr val="tx1"/>
                </a:solidFill>
              </a:rPr>
              <a:t> 1968.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B4E5D02-C7B2-BE4E-AC21-F1344926C5F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227763"/>
            <a:ext cx="188913" cy="252412"/>
          </a:xfrm>
        </p:spPr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5</a:t>
            </a:fld>
            <a:endParaRPr lang="cs-CZ" altLang="cs-CZ" noProof="0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CF22E13-DEFE-D349-8CB2-56C971DFCD4B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227763"/>
            <a:ext cx="3694113" cy="252412"/>
          </a:xfrm>
        </p:spPr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148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B78D5F9B-7775-744D-A0FF-32D166899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Disagreements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ČSPO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C3FA18A7-EA35-924B-810F-82B5ACDB8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61494"/>
            <a:ext cx="8064900" cy="4139998"/>
          </a:xfrm>
        </p:spPr>
        <p:txBody>
          <a:bodyPr/>
          <a:lstStyle/>
          <a:p>
            <a:r>
              <a:rPr lang="cs-CZ" sz="2000" dirty="0"/>
              <a:t>ČSPO has </a:t>
            </a:r>
            <a:r>
              <a:rPr lang="cs-CZ" sz="2000" dirty="0" err="1"/>
              <a:t>hopes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a </a:t>
            </a:r>
            <a:r>
              <a:rPr lang="cs-CZ" sz="2000" dirty="0" err="1"/>
              <a:t>movie</a:t>
            </a:r>
            <a:r>
              <a:rPr lang="cs-CZ" sz="2000" dirty="0"/>
              <a:t> </a:t>
            </a:r>
            <a:r>
              <a:rPr lang="cs-CZ" sz="2000" dirty="0" err="1"/>
              <a:t>promoting</a:t>
            </a:r>
            <a:r>
              <a:rPr lang="cs-CZ" sz="2000" dirty="0"/>
              <a:t> </a:t>
            </a:r>
            <a:r>
              <a:rPr lang="cs-CZ" sz="2000" dirty="0" err="1"/>
              <a:t>voluntary</a:t>
            </a:r>
            <a:r>
              <a:rPr lang="cs-CZ" sz="2000" dirty="0"/>
              <a:t> </a:t>
            </a:r>
            <a:r>
              <a:rPr lang="cs-CZ" sz="2000" dirty="0" err="1"/>
              <a:t>firefighting</a:t>
            </a:r>
            <a:r>
              <a:rPr lang="cs-CZ" sz="2000" dirty="0"/>
              <a:t>, as a </a:t>
            </a:r>
            <a:r>
              <a:rPr lang="cs-CZ" sz="2000" dirty="0" err="1"/>
              <a:t>form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education</a:t>
            </a:r>
            <a:r>
              <a:rPr lang="cs-CZ" sz="2000" dirty="0"/>
              <a:t> and </a:t>
            </a:r>
            <a:r>
              <a:rPr lang="cs-CZ" sz="2000" dirty="0" err="1"/>
              <a:t>because</a:t>
            </a:r>
            <a:r>
              <a:rPr lang="cs-CZ" sz="2000" dirty="0"/>
              <a:t> </a:t>
            </a:r>
            <a:r>
              <a:rPr lang="cs-CZ" sz="2000" dirty="0" err="1"/>
              <a:t>its</a:t>
            </a:r>
            <a:r>
              <a:rPr lang="cs-CZ" sz="2000" dirty="0"/>
              <a:t> </a:t>
            </a:r>
            <a:r>
              <a:rPr lang="cs-CZ" sz="2000" dirty="0" err="1"/>
              <a:t>membership</a:t>
            </a:r>
            <a:r>
              <a:rPr lang="cs-CZ" sz="2000" dirty="0"/>
              <a:t> </a:t>
            </a:r>
            <a:r>
              <a:rPr lang="cs-CZ" sz="2000" dirty="0" err="1"/>
              <a:t>decreases</a:t>
            </a:r>
            <a:r>
              <a:rPr lang="cs-CZ" sz="2000" dirty="0"/>
              <a:t> </a:t>
            </a:r>
          </a:p>
          <a:p>
            <a:r>
              <a:rPr lang="cs-CZ" sz="2000" dirty="0"/>
              <a:t>In </a:t>
            </a:r>
            <a:r>
              <a:rPr lang="cs-CZ" sz="2000" dirty="0" err="1"/>
              <a:t>October</a:t>
            </a:r>
            <a:r>
              <a:rPr lang="cs-CZ" sz="2000" dirty="0"/>
              <a:t> 1967 </a:t>
            </a:r>
            <a:r>
              <a:rPr lang="cs-CZ" sz="2000" dirty="0" err="1"/>
              <a:t>Czechoslovak</a:t>
            </a:r>
            <a:r>
              <a:rPr lang="cs-CZ" sz="2000" dirty="0"/>
              <a:t> film </a:t>
            </a:r>
            <a:r>
              <a:rPr lang="cs-CZ" sz="2000" dirty="0" err="1"/>
              <a:t>calms</a:t>
            </a:r>
            <a:r>
              <a:rPr lang="cs-CZ" sz="2000" dirty="0"/>
              <a:t> ČSPO </a:t>
            </a:r>
            <a:r>
              <a:rPr lang="cs-CZ" sz="2000" dirty="0" err="1"/>
              <a:t>down</a:t>
            </a:r>
            <a:r>
              <a:rPr lang="cs-CZ" sz="2000" dirty="0"/>
              <a:t>, </a:t>
            </a:r>
            <a:r>
              <a:rPr lang="cs-CZ" sz="2000" dirty="0" err="1"/>
              <a:t>claiming</a:t>
            </a:r>
            <a:r>
              <a:rPr lang="cs-CZ" sz="2000" dirty="0"/>
              <a:t> </a:t>
            </a:r>
            <a:r>
              <a:rPr lang="cs-CZ" sz="2000" dirty="0" err="1"/>
              <a:t>that</a:t>
            </a:r>
            <a:r>
              <a:rPr lang="cs-CZ" sz="2000" dirty="0"/>
              <a:t> </a:t>
            </a:r>
            <a:r>
              <a:rPr lang="cs-CZ" sz="2000" dirty="0" err="1"/>
              <a:t>this</a:t>
            </a:r>
            <a:r>
              <a:rPr lang="cs-CZ" sz="2000" dirty="0"/>
              <a:t> film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dirty="0" err="1"/>
              <a:t>intended</a:t>
            </a:r>
            <a:r>
              <a:rPr lang="cs-CZ" sz="2000" dirty="0"/>
              <a:t> </a:t>
            </a:r>
            <a:r>
              <a:rPr lang="cs-CZ" sz="2000" dirty="0" err="1"/>
              <a:t>solely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international</a:t>
            </a:r>
            <a:r>
              <a:rPr lang="cs-CZ" sz="2000" dirty="0"/>
              <a:t> </a:t>
            </a:r>
            <a:r>
              <a:rPr lang="cs-CZ" sz="2000" dirty="0" err="1"/>
              <a:t>distribution</a:t>
            </a:r>
            <a:r>
              <a:rPr lang="cs-CZ" sz="2000" dirty="0"/>
              <a:t> and not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domestic</a:t>
            </a:r>
            <a:r>
              <a:rPr lang="cs-CZ" sz="2000" dirty="0"/>
              <a:t> </a:t>
            </a:r>
            <a:r>
              <a:rPr lang="cs-CZ" sz="2000" dirty="0" err="1"/>
              <a:t>screenings</a:t>
            </a:r>
            <a:endParaRPr lang="cs-CZ" sz="2000" dirty="0"/>
          </a:p>
          <a:p>
            <a:r>
              <a:rPr lang="cs-CZ" sz="2000" dirty="0" err="1"/>
              <a:t>Firefigters</a:t>
            </a:r>
            <a:r>
              <a:rPr lang="cs-CZ" sz="2000" dirty="0"/>
              <a:t>, </a:t>
            </a:r>
            <a:r>
              <a:rPr lang="cs-CZ" sz="2000" dirty="0" err="1"/>
              <a:t>or</a:t>
            </a:r>
            <a:r>
              <a:rPr lang="cs-CZ" sz="2000" dirty="0"/>
              <a:t> a </a:t>
            </a:r>
            <a:r>
              <a:rPr lang="cs-CZ" sz="2000" dirty="0" err="1"/>
              <a:t>certain</a:t>
            </a:r>
            <a:r>
              <a:rPr lang="cs-CZ" sz="2000" dirty="0"/>
              <a:t> type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people</a:t>
            </a:r>
            <a:r>
              <a:rPr lang="cs-CZ" sz="2000" dirty="0"/>
              <a:t>, are </a:t>
            </a:r>
            <a:r>
              <a:rPr lang="cs-CZ" sz="2000" dirty="0" err="1"/>
              <a:t>portrayed</a:t>
            </a:r>
            <a:r>
              <a:rPr lang="cs-CZ" sz="2000" dirty="0"/>
              <a:t> very </a:t>
            </a:r>
            <a:r>
              <a:rPr lang="cs-CZ" sz="2000" dirty="0" err="1"/>
              <a:t>negatively</a:t>
            </a:r>
            <a:r>
              <a:rPr lang="cs-CZ" sz="2000" dirty="0"/>
              <a:t> in </a:t>
            </a:r>
            <a:r>
              <a:rPr lang="cs-CZ" sz="2000" dirty="0" err="1"/>
              <a:t>this</a:t>
            </a:r>
            <a:r>
              <a:rPr lang="cs-CZ" sz="2000" dirty="0"/>
              <a:t> film. </a:t>
            </a:r>
            <a:r>
              <a:rPr lang="cs-CZ" sz="2000" dirty="0" err="1"/>
              <a:t>Forman‘s</a:t>
            </a:r>
            <a:r>
              <a:rPr lang="cs-CZ" sz="2000" dirty="0"/>
              <a:t> </a:t>
            </a:r>
            <a:r>
              <a:rPr lang="cs-CZ" sz="2000" dirty="0" err="1"/>
              <a:t>youngsters</a:t>
            </a:r>
            <a:r>
              <a:rPr lang="cs-CZ" sz="2000" dirty="0"/>
              <a:t> </a:t>
            </a:r>
            <a:r>
              <a:rPr lang="cs-CZ" sz="2000" dirty="0" err="1"/>
              <a:t>frequently</a:t>
            </a:r>
            <a:r>
              <a:rPr lang="cs-CZ" sz="2000" dirty="0"/>
              <a:t> </a:t>
            </a:r>
            <a:r>
              <a:rPr lang="cs-CZ" sz="2000" dirty="0" err="1"/>
              <a:t>embarassed</a:t>
            </a:r>
            <a:r>
              <a:rPr lang="cs-CZ" sz="2000" dirty="0"/>
              <a:t> </a:t>
            </a:r>
            <a:r>
              <a:rPr lang="cs-CZ" sz="2000" dirty="0" err="1"/>
              <a:t>themselves</a:t>
            </a:r>
            <a:r>
              <a:rPr lang="cs-CZ" sz="2000" dirty="0"/>
              <a:t> and </a:t>
            </a:r>
            <a:r>
              <a:rPr lang="cs-CZ" sz="2000" dirty="0" err="1"/>
              <a:t>behaved</a:t>
            </a:r>
            <a:r>
              <a:rPr lang="cs-CZ" sz="2000" dirty="0"/>
              <a:t> </a:t>
            </a:r>
            <a:r>
              <a:rPr lang="cs-CZ" sz="2000" dirty="0" err="1"/>
              <a:t>inappropriately</a:t>
            </a:r>
            <a:r>
              <a:rPr lang="cs-CZ" sz="2000" dirty="0"/>
              <a:t>, but </a:t>
            </a:r>
            <a:r>
              <a:rPr lang="cs-CZ" sz="2000" dirty="0" err="1"/>
              <a:t>gained</a:t>
            </a:r>
            <a:r>
              <a:rPr lang="cs-CZ" sz="2000" dirty="0"/>
              <a:t> </a:t>
            </a:r>
            <a:r>
              <a:rPr lang="cs-CZ" sz="2000" dirty="0" err="1"/>
              <a:t>our</a:t>
            </a:r>
            <a:r>
              <a:rPr lang="cs-CZ" sz="2000" dirty="0"/>
              <a:t> </a:t>
            </a:r>
            <a:r>
              <a:rPr lang="cs-CZ" sz="2000" dirty="0" err="1"/>
              <a:t>sympathies</a:t>
            </a:r>
            <a:r>
              <a:rPr lang="cs-CZ" sz="2000" dirty="0"/>
              <a:t> </a:t>
            </a:r>
            <a:r>
              <a:rPr lang="cs-CZ" sz="2000" dirty="0" err="1"/>
              <a:t>because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their</a:t>
            </a:r>
            <a:r>
              <a:rPr lang="cs-CZ" sz="2000" dirty="0"/>
              <a:t> </a:t>
            </a:r>
            <a:r>
              <a:rPr lang="cs-CZ" sz="2000" dirty="0" err="1"/>
              <a:t>age</a:t>
            </a:r>
            <a:r>
              <a:rPr lang="cs-CZ" sz="2000" dirty="0"/>
              <a:t> and </a:t>
            </a:r>
            <a:r>
              <a:rPr lang="cs-CZ" sz="2000" dirty="0" err="1"/>
              <a:t>hypeprbolic</a:t>
            </a:r>
            <a:r>
              <a:rPr lang="cs-CZ" sz="2000" dirty="0"/>
              <a:t> </a:t>
            </a:r>
            <a:r>
              <a:rPr lang="cs-CZ" sz="2000" dirty="0" err="1"/>
              <a:t>portraiture</a:t>
            </a:r>
            <a:r>
              <a:rPr lang="cs-CZ" sz="2000" dirty="0"/>
              <a:t> X </a:t>
            </a:r>
            <a:r>
              <a:rPr lang="cs-CZ" sz="2000" dirty="0" err="1"/>
              <a:t>Firemen‘s</a:t>
            </a:r>
            <a:r>
              <a:rPr lang="cs-CZ" sz="2000" dirty="0"/>
              <a:t> </a:t>
            </a:r>
            <a:r>
              <a:rPr lang="cs-CZ" sz="2000" dirty="0" err="1"/>
              <a:t>Ball</a:t>
            </a:r>
            <a:r>
              <a:rPr lang="cs-CZ" sz="2000" dirty="0"/>
              <a:t> has no </a:t>
            </a:r>
            <a:r>
              <a:rPr lang="cs-CZ" sz="2000" dirty="0" err="1"/>
              <a:t>singular</a:t>
            </a:r>
            <a:r>
              <a:rPr lang="cs-CZ" sz="2000" dirty="0"/>
              <a:t> </a:t>
            </a:r>
            <a:r>
              <a:rPr lang="cs-CZ" sz="2000" dirty="0" err="1"/>
              <a:t>hero</a:t>
            </a:r>
            <a:r>
              <a:rPr lang="cs-CZ" sz="2000" dirty="0"/>
              <a:t>, just </a:t>
            </a:r>
            <a:r>
              <a:rPr lang="cs-CZ" sz="2000" dirty="0" err="1"/>
              <a:t>allegorical</a:t>
            </a:r>
            <a:r>
              <a:rPr lang="cs-CZ" sz="2000" dirty="0"/>
              <a:t> </a:t>
            </a:r>
            <a:r>
              <a:rPr lang="cs-CZ" sz="2000" dirty="0" err="1"/>
              <a:t>collective</a:t>
            </a:r>
            <a:r>
              <a:rPr lang="cs-CZ" sz="2000" dirty="0"/>
              <a:t>; </a:t>
            </a:r>
            <a:r>
              <a:rPr lang="cs-CZ" sz="2000" dirty="0" err="1"/>
              <a:t>ruthless</a:t>
            </a:r>
            <a:r>
              <a:rPr lang="cs-CZ" sz="2000" dirty="0"/>
              <a:t> </a:t>
            </a:r>
            <a:r>
              <a:rPr lang="cs-CZ" sz="2000" dirty="0" err="1"/>
              <a:t>ridicule</a:t>
            </a:r>
            <a:r>
              <a:rPr lang="cs-CZ" sz="2000" dirty="0"/>
              <a:t> </a:t>
            </a:r>
            <a:r>
              <a:rPr lang="cs-CZ" sz="2000" dirty="0" err="1"/>
              <a:t>instead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partial</a:t>
            </a:r>
            <a:r>
              <a:rPr lang="cs-CZ" sz="2000" dirty="0"/>
              <a:t> </a:t>
            </a:r>
            <a:r>
              <a:rPr lang="cs-CZ" sz="2000" dirty="0" err="1"/>
              <a:t>empathy</a:t>
            </a:r>
            <a:endParaRPr lang="cs-CZ" sz="2000" dirty="0"/>
          </a:p>
          <a:p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scandal</a:t>
            </a:r>
            <a:r>
              <a:rPr lang="cs-CZ" sz="2000" dirty="0"/>
              <a:t> </a:t>
            </a:r>
            <a:r>
              <a:rPr lang="cs-CZ" sz="2000" dirty="0" err="1"/>
              <a:t>points</a:t>
            </a:r>
            <a:r>
              <a:rPr lang="cs-CZ" sz="2000" dirty="0"/>
              <a:t> to a </a:t>
            </a:r>
            <a:r>
              <a:rPr lang="cs-CZ" sz="2000" dirty="0" err="1"/>
              <a:t>wider</a:t>
            </a:r>
            <a:r>
              <a:rPr lang="cs-CZ" sz="2000" dirty="0"/>
              <a:t> </a:t>
            </a:r>
            <a:r>
              <a:rPr lang="cs-CZ" sz="2000" dirty="0" err="1"/>
              <a:t>issue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social</a:t>
            </a:r>
            <a:r>
              <a:rPr lang="cs-CZ" sz="2000" dirty="0"/>
              <a:t> </a:t>
            </a:r>
            <a:r>
              <a:rPr lang="cs-CZ" sz="2000" dirty="0" err="1"/>
              <a:t>satire</a:t>
            </a:r>
            <a:r>
              <a:rPr lang="cs-CZ" sz="2000" dirty="0"/>
              <a:t> in art </a:t>
            </a:r>
            <a:r>
              <a:rPr lang="cs-CZ" sz="2000" dirty="0" err="1"/>
              <a:t>cinema</a:t>
            </a:r>
            <a:r>
              <a:rPr lang="cs-CZ" sz="2000" dirty="0"/>
              <a:t> – are </a:t>
            </a:r>
            <a:r>
              <a:rPr lang="cs-CZ" sz="2000" dirty="0" err="1"/>
              <a:t>artists</a:t>
            </a:r>
            <a:r>
              <a:rPr lang="cs-CZ" sz="2000" dirty="0"/>
              <a:t> </a:t>
            </a:r>
            <a:r>
              <a:rPr lang="cs-CZ" sz="2000" dirty="0" err="1"/>
              <a:t>entitled</a:t>
            </a:r>
            <a:r>
              <a:rPr lang="cs-CZ" sz="2000" dirty="0"/>
              <a:t> to </a:t>
            </a:r>
            <a:r>
              <a:rPr lang="cs-CZ" sz="2000" dirty="0" err="1"/>
              <a:t>it</a:t>
            </a:r>
            <a:r>
              <a:rPr lang="cs-CZ" sz="2000" dirty="0"/>
              <a:t> </a:t>
            </a:r>
            <a:r>
              <a:rPr lang="cs-CZ" sz="2000" dirty="0" err="1"/>
              <a:t>or</a:t>
            </a:r>
            <a:r>
              <a:rPr lang="cs-CZ" sz="2000" dirty="0"/>
              <a:t> not? =&gt; a </a:t>
            </a:r>
            <a:r>
              <a:rPr lang="cs-CZ" sz="2000" dirty="0" err="1"/>
              <a:t>signal</a:t>
            </a:r>
            <a:r>
              <a:rPr lang="cs-CZ" sz="2000" dirty="0"/>
              <a:t> </a:t>
            </a:r>
            <a:r>
              <a:rPr lang="cs-CZ" sz="2000" dirty="0" err="1"/>
              <a:t>about</a:t>
            </a:r>
            <a:r>
              <a:rPr lang="cs-CZ" sz="2000" dirty="0"/>
              <a:t> </a:t>
            </a:r>
            <a:r>
              <a:rPr lang="cs-CZ" sz="2000" dirty="0" err="1"/>
              <a:t>persisting</a:t>
            </a:r>
            <a:r>
              <a:rPr lang="cs-CZ" sz="2000" dirty="0"/>
              <a:t> </a:t>
            </a:r>
            <a:r>
              <a:rPr lang="cs-CZ" sz="2000" dirty="0" err="1"/>
              <a:t>ideas</a:t>
            </a:r>
            <a:r>
              <a:rPr lang="cs-CZ" sz="2000" dirty="0"/>
              <a:t> </a:t>
            </a:r>
            <a:r>
              <a:rPr lang="cs-CZ" sz="2000" dirty="0" err="1"/>
              <a:t>about</a:t>
            </a:r>
            <a:r>
              <a:rPr lang="cs-CZ" sz="2000" dirty="0"/>
              <a:t> </a:t>
            </a:r>
            <a:r>
              <a:rPr lang="cs-CZ" sz="2000" dirty="0" err="1"/>
              <a:t>subordinate</a:t>
            </a:r>
            <a:r>
              <a:rPr lang="cs-CZ" sz="2000" dirty="0"/>
              <a:t> role art has to play in </a:t>
            </a:r>
            <a:r>
              <a:rPr lang="cs-CZ" sz="2000" dirty="0" err="1"/>
              <a:t>socialist</a:t>
            </a:r>
            <a:r>
              <a:rPr lang="cs-CZ" sz="2000" dirty="0"/>
              <a:t> society.</a:t>
            </a:r>
          </a:p>
          <a:p>
            <a:endParaRPr lang="cs-CZ" sz="2400" dirty="0"/>
          </a:p>
          <a:p>
            <a:endParaRPr lang="cs-CZ" sz="2400" dirty="0"/>
          </a:p>
        </p:txBody>
      </p:sp>
      <p:pic>
        <p:nvPicPr>
          <p:cNvPr id="11" name="Obrázek 10" descr="Obsah obrázku osoba, stůl, interiér, skupina&#10;&#10;Popis byl vytvořen automaticky">
            <a:extLst>
              <a:ext uri="{FF2B5EF4-FFF2-40B4-BE49-F238E27FC236}">
                <a16:creationId xmlns:a16="http://schemas.microsoft.com/office/drawing/2014/main" id="{05A4CCD7-A28F-744D-8ECC-FA7F2892097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352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EC25636-FC68-AC4E-B804-6DC1AB3EDD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69DF32-AA35-244C-A1B0-B66963CF37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EB00BD-C02F-E74B-9751-20B8B7560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22543"/>
            <a:ext cx="8064900" cy="451576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!</a:t>
            </a:r>
            <a:r>
              <a:rPr lang="cs-CZ" dirty="0" err="1">
                <a:solidFill>
                  <a:srgbClr val="FF0000"/>
                </a:solidFill>
              </a:rPr>
              <a:t>Change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alert</a:t>
            </a:r>
            <a:r>
              <a:rPr lang="cs-CZ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75C0562-CE14-6444-B070-290D2569C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75050"/>
            <a:ext cx="8064900" cy="4841008"/>
          </a:xfrm>
        </p:spPr>
        <p:txBody>
          <a:bodyPr/>
          <a:lstStyle/>
          <a:p>
            <a:r>
              <a:rPr lang="cs-CZ" dirty="0" err="1"/>
              <a:t>Due</a:t>
            </a:r>
            <a:r>
              <a:rPr lang="cs-CZ" dirty="0"/>
              <a:t> to </a:t>
            </a:r>
            <a:r>
              <a:rPr lang="cs-CZ" dirty="0" err="1"/>
              <a:t>conflicting</a:t>
            </a:r>
            <a:r>
              <a:rPr lang="cs-CZ" dirty="0"/>
              <a:t> </a:t>
            </a:r>
            <a:r>
              <a:rPr lang="cs-CZ" dirty="0" err="1"/>
              <a:t>schedule</a:t>
            </a:r>
            <a:r>
              <a:rPr lang="cs-CZ" dirty="0"/>
              <a:t> I 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cs-CZ" dirty="0" err="1"/>
              <a:t>move</a:t>
            </a:r>
            <a:r>
              <a:rPr lang="cs-CZ" dirty="0"/>
              <a:t> </a:t>
            </a:r>
            <a:r>
              <a:rPr lang="cs-CZ" dirty="0" err="1"/>
              <a:t>our</a:t>
            </a:r>
            <a:r>
              <a:rPr lang="cs-CZ" dirty="0"/>
              <a:t> oral </a:t>
            </a:r>
            <a:r>
              <a:rPr lang="cs-CZ" dirty="0" err="1"/>
              <a:t>exam</a:t>
            </a:r>
            <a:r>
              <a:rPr lang="cs-CZ" dirty="0"/>
              <a:t> session to a </a:t>
            </a:r>
            <a:r>
              <a:rPr lang="cs-CZ" dirty="0" err="1"/>
              <a:t>different</a:t>
            </a:r>
            <a:r>
              <a:rPr lang="cs-CZ" dirty="0"/>
              <a:t> (much </a:t>
            </a:r>
            <a:r>
              <a:rPr lang="cs-CZ" dirty="0" err="1"/>
              <a:t>better</a:t>
            </a:r>
            <a:r>
              <a:rPr lang="cs-CZ" dirty="0"/>
              <a:t>!) </a:t>
            </a:r>
            <a:r>
              <a:rPr lang="cs-CZ" dirty="0" err="1"/>
              <a:t>date</a:t>
            </a:r>
            <a:r>
              <a:rPr lang="cs-CZ" dirty="0"/>
              <a:t>! </a:t>
            </a:r>
            <a:r>
              <a:rPr lang="cs-CZ" dirty="0" err="1"/>
              <a:t>Everybody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available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 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b="1" dirty="0" err="1">
                <a:solidFill>
                  <a:schemeClr val="accent2"/>
                </a:solidFill>
                <a:sym typeface="Wingdings" pitchFamily="2" charset="2"/>
              </a:rPr>
              <a:t>Tuesday</a:t>
            </a:r>
            <a:r>
              <a:rPr lang="cs-CZ" b="1" dirty="0">
                <a:solidFill>
                  <a:schemeClr val="accent2"/>
                </a:solidFill>
                <a:sym typeface="Wingdings" pitchFamily="2" charset="2"/>
              </a:rPr>
              <a:t> 13. 12. </a:t>
            </a:r>
            <a:r>
              <a:rPr lang="cs-CZ" b="1" dirty="0" err="1">
                <a:solidFill>
                  <a:schemeClr val="accent2"/>
                </a:solidFill>
                <a:sym typeface="Wingdings" pitchFamily="2" charset="2"/>
              </a:rPr>
              <a:t>from</a:t>
            </a:r>
            <a:r>
              <a:rPr lang="cs-CZ" b="1" dirty="0">
                <a:solidFill>
                  <a:schemeClr val="accent2"/>
                </a:solidFill>
                <a:sym typeface="Wingdings" pitchFamily="2" charset="2"/>
              </a:rPr>
              <a:t> 10:00 </a:t>
            </a:r>
            <a:r>
              <a:rPr lang="cs-CZ" b="1" dirty="0" err="1">
                <a:solidFill>
                  <a:schemeClr val="accent2"/>
                </a:solidFill>
                <a:sym typeface="Wingdings" pitchFamily="2" charset="2"/>
              </a:rPr>
              <a:t>till</a:t>
            </a:r>
            <a:r>
              <a:rPr lang="cs-CZ" b="1" dirty="0">
                <a:solidFill>
                  <a:schemeClr val="accent2"/>
                </a:solidFill>
                <a:sym typeface="Wingdings" pitchFamily="2" charset="2"/>
              </a:rPr>
              <a:t> 12:00</a:t>
            </a:r>
            <a:r>
              <a:rPr lang="cs-CZ" dirty="0">
                <a:sym typeface="Wingdings" pitchFamily="2" charset="2"/>
              </a:rPr>
              <a:t> (</a:t>
            </a:r>
            <a:r>
              <a:rPr lang="cs-CZ" dirty="0" err="1">
                <a:sym typeface="Wingdings" pitchFamily="2" charset="2"/>
              </a:rPr>
              <a:t>instead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of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our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final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lecture</a:t>
            </a:r>
            <a:r>
              <a:rPr lang="cs-CZ" dirty="0">
                <a:sym typeface="Wingdings" pitchFamily="2" charset="2"/>
              </a:rPr>
              <a:t>)</a:t>
            </a:r>
          </a:p>
          <a:p>
            <a:r>
              <a:rPr lang="cs-CZ" dirty="0" err="1">
                <a:sym typeface="Wingdings" pitchFamily="2" charset="2"/>
              </a:rPr>
              <a:t>Please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send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me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your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lists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with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preparations</a:t>
            </a:r>
            <a:r>
              <a:rPr lang="cs-CZ" dirty="0">
                <a:sym typeface="Wingdings" pitchFamily="2" charset="2"/>
              </a:rPr>
              <a:t> (10 film </a:t>
            </a:r>
            <a:r>
              <a:rPr lang="cs-CZ" dirty="0" err="1">
                <a:sym typeface="Wingdings" pitchFamily="2" charset="2"/>
              </a:rPr>
              <a:t>summarys</a:t>
            </a:r>
            <a:r>
              <a:rPr lang="cs-CZ" dirty="0">
                <a:sym typeface="Wingdings" pitchFamily="2" charset="2"/>
              </a:rPr>
              <a:t> plus </a:t>
            </a:r>
            <a:r>
              <a:rPr lang="cs-CZ" dirty="0" err="1">
                <a:sym typeface="Wingdings" pitchFamily="2" charset="2"/>
              </a:rPr>
              <a:t>one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item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of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reading</a:t>
            </a:r>
            <a:r>
              <a:rPr lang="cs-CZ" dirty="0">
                <a:sym typeface="Wingdings" pitchFamily="2" charset="2"/>
              </a:rPr>
              <a:t> resumé) no </a:t>
            </a:r>
            <a:r>
              <a:rPr lang="cs-CZ" dirty="0" err="1">
                <a:sym typeface="Wingdings" pitchFamily="2" charset="2"/>
              </a:rPr>
              <a:t>later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than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midnight</a:t>
            </a:r>
            <a:r>
              <a:rPr lang="cs-CZ" dirty="0">
                <a:sym typeface="Wingdings" pitchFamily="2" charset="2"/>
              </a:rPr>
              <a:t>, </a:t>
            </a:r>
            <a:r>
              <a:rPr lang="cs-CZ" dirty="0" err="1">
                <a:sym typeface="Wingdings" pitchFamily="2" charset="2"/>
              </a:rPr>
              <a:t>Sunday</a:t>
            </a:r>
            <a:r>
              <a:rPr lang="cs-CZ" dirty="0">
                <a:sym typeface="Wingdings" pitchFamily="2" charset="2"/>
              </a:rPr>
              <a:t> 11. 12. 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 err="1">
                <a:sym typeface="Wingdings" pitchFamily="2" charset="2"/>
              </a:rPr>
              <a:t>The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additional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films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with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subtitles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r>
              <a:rPr lang="cs-CZ" i="1" dirty="0" err="1">
                <a:sym typeface="Wingdings" pitchFamily="2" charset="2"/>
              </a:rPr>
              <a:t>Audition</a:t>
            </a:r>
            <a:r>
              <a:rPr lang="cs-CZ" dirty="0">
                <a:sym typeface="Wingdings" pitchFamily="2" charset="2"/>
              </a:rPr>
              <a:t> (Konkurs) on </a:t>
            </a:r>
            <a:r>
              <a:rPr lang="cs-CZ" dirty="0" err="1">
                <a:sym typeface="Wingdings" pitchFamily="2" charset="2"/>
              </a:rPr>
              <a:t>YouTube</a:t>
            </a:r>
            <a:r>
              <a:rPr lang="cs-CZ" dirty="0">
                <a:sym typeface="Wingdings" pitchFamily="2" charset="2"/>
              </a:rPr>
              <a:t>, </a:t>
            </a:r>
            <a:r>
              <a:rPr lang="cs-CZ" i="1" dirty="0" err="1">
                <a:sym typeface="Wingdings" pitchFamily="2" charset="2"/>
              </a:rPr>
              <a:t>The</a:t>
            </a:r>
            <a:r>
              <a:rPr lang="cs-CZ" i="1" dirty="0">
                <a:sym typeface="Wingdings" pitchFamily="2" charset="2"/>
              </a:rPr>
              <a:t> </a:t>
            </a:r>
            <a:r>
              <a:rPr lang="cs-CZ" i="1" dirty="0" err="1">
                <a:sym typeface="Wingdings" pitchFamily="2" charset="2"/>
              </a:rPr>
              <a:t>Cremator</a:t>
            </a:r>
            <a:r>
              <a:rPr lang="cs-CZ" i="1" dirty="0">
                <a:sym typeface="Wingdings" pitchFamily="2" charset="2"/>
              </a:rPr>
              <a:t> </a:t>
            </a:r>
            <a:r>
              <a:rPr lang="cs-CZ" dirty="0">
                <a:sym typeface="Wingdings" pitchFamily="2" charset="2"/>
              </a:rPr>
              <a:t>(on </a:t>
            </a:r>
            <a:r>
              <a:rPr lang="cs-CZ" dirty="0" err="1">
                <a:sym typeface="Wingdings" pitchFamily="2" charset="2"/>
              </a:rPr>
              <a:t>Netflix</a:t>
            </a:r>
            <a:r>
              <a:rPr lang="cs-CZ" dirty="0">
                <a:sym typeface="Wingdings" pitchFamily="2" charset="2"/>
              </a:rPr>
              <a:t>)</a:t>
            </a:r>
          </a:p>
          <a:p>
            <a:r>
              <a:rPr lang="cs-CZ" dirty="0" err="1">
                <a:sym typeface="Wingdings" pitchFamily="2" charset="2"/>
              </a:rPr>
              <a:t>Slovak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films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with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subtitles</a:t>
            </a:r>
            <a:endParaRPr lang="cs-CZ" dirty="0">
              <a:sym typeface="Wingdings" pitchFamily="2" charset="2"/>
            </a:endParaRPr>
          </a:p>
          <a:p>
            <a:pPr lvl="1"/>
            <a:r>
              <a:rPr lang="cs-CZ" i="1" dirty="0" err="1">
                <a:sym typeface="Wingdings" pitchFamily="2" charset="2"/>
              </a:rPr>
              <a:t>The</a:t>
            </a:r>
            <a:r>
              <a:rPr lang="cs-CZ" i="1" dirty="0">
                <a:sym typeface="Wingdings" pitchFamily="2" charset="2"/>
              </a:rPr>
              <a:t> Sun in Net</a:t>
            </a:r>
            <a:r>
              <a:rPr lang="cs-CZ" dirty="0">
                <a:sym typeface="Wingdings" pitchFamily="2" charset="2"/>
              </a:rPr>
              <a:t>: </a:t>
            </a:r>
            <a:r>
              <a:rPr lang="cs-CZ" dirty="0">
                <a:sym typeface="Wingdings" pitchFamily="2" charset="2"/>
                <a:hlinkClick r:id="rId2"/>
              </a:rPr>
              <a:t>https://www.youtube.com/watch?v=YkSls3-fL8I&amp;t=1807s</a:t>
            </a:r>
            <a:endParaRPr lang="cs-CZ" dirty="0">
              <a:sym typeface="Wingdings" pitchFamily="2" charset="2"/>
            </a:endParaRPr>
          </a:p>
          <a:p>
            <a:pPr lvl="1"/>
            <a:r>
              <a:rPr lang="cs-CZ" i="1" dirty="0" err="1">
                <a:sym typeface="Wingdings" pitchFamily="2" charset="2"/>
              </a:rPr>
              <a:t>Birds</a:t>
            </a:r>
            <a:r>
              <a:rPr lang="cs-CZ" i="1" dirty="0">
                <a:sym typeface="Wingdings" pitchFamily="2" charset="2"/>
              </a:rPr>
              <a:t>, </a:t>
            </a:r>
            <a:r>
              <a:rPr lang="cs-CZ" i="1" dirty="0" err="1">
                <a:sym typeface="Wingdings" pitchFamily="2" charset="2"/>
              </a:rPr>
              <a:t>Orphans</a:t>
            </a:r>
            <a:r>
              <a:rPr lang="cs-CZ" i="1" dirty="0">
                <a:sym typeface="Wingdings" pitchFamily="2" charset="2"/>
              </a:rPr>
              <a:t> and </a:t>
            </a:r>
            <a:r>
              <a:rPr lang="cs-CZ" i="1" dirty="0" err="1">
                <a:sym typeface="Wingdings" pitchFamily="2" charset="2"/>
              </a:rPr>
              <a:t>Fools</a:t>
            </a:r>
            <a:r>
              <a:rPr lang="cs-CZ" dirty="0">
                <a:sym typeface="Wingdings" pitchFamily="2" charset="2"/>
              </a:rPr>
              <a:t>: </a:t>
            </a:r>
            <a:r>
              <a:rPr lang="cs-CZ" dirty="0">
                <a:sym typeface="Wingdings" pitchFamily="2" charset="2"/>
                <a:hlinkClick r:id="rId3"/>
              </a:rPr>
              <a:t>https://www.youtube.com/watch?v=6W78QYUueDo&amp;t=2s</a:t>
            </a:r>
            <a:endParaRPr lang="cs-CZ" dirty="0">
              <a:sym typeface="Wingdings" pitchFamily="2" charset="2"/>
            </a:endParaRPr>
          </a:p>
          <a:p>
            <a:pPr lvl="1"/>
            <a:r>
              <a:rPr lang="cs-CZ" i="1" dirty="0">
                <a:sym typeface="Wingdings" pitchFamily="2" charset="2"/>
              </a:rPr>
              <a:t>Boxer and </a:t>
            </a:r>
            <a:r>
              <a:rPr lang="cs-CZ" i="1" dirty="0" err="1">
                <a:sym typeface="Wingdings" pitchFamily="2" charset="2"/>
              </a:rPr>
              <a:t>Death</a:t>
            </a:r>
            <a:r>
              <a:rPr lang="cs-CZ" dirty="0">
                <a:sym typeface="Wingdings" pitchFamily="2" charset="2"/>
              </a:rPr>
              <a:t>: </a:t>
            </a:r>
            <a:r>
              <a:rPr lang="cs-CZ" dirty="0">
                <a:sym typeface="Wingdings" pitchFamily="2" charset="2"/>
                <a:hlinkClick r:id="rId4"/>
              </a:rPr>
              <a:t>https://www.youtube.com/watch?v=E0xSZEaBc2g</a:t>
            </a:r>
            <a:r>
              <a:rPr lang="cs-CZ" dirty="0">
                <a:sym typeface="Wingdings" pitchFamily="2" charset="2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5775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2273DF-4F20-EE42-9313-9D8DC86EF2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9A41DC-D18C-AE43-AF1B-719967BF33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E71EC9-D01C-6C46-B205-BD0544A78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22543"/>
            <a:ext cx="8064900" cy="451576"/>
          </a:xfrm>
        </p:spPr>
        <p:txBody>
          <a:bodyPr/>
          <a:lstStyle/>
          <a:p>
            <a:pPr algn="ctr"/>
            <a:r>
              <a:rPr lang="cs-CZ" dirty="0" err="1"/>
              <a:t>Censorship</a:t>
            </a:r>
            <a:r>
              <a:rPr lang="cs-CZ" dirty="0"/>
              <a:t> 1965–1967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1EF8FB-70AE-C249-9C16-C23F3F060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6923"/>
            <a:ext cx="8064900" cy="4139998"/>
          </a:xfrm>
        </p:spPr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censorship</a:t>
            </a:r>
            <a:r>
              <a:rPr lang="cs-CZ" dirty="0"/>
              <a:t>,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in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consequences</a:t>
            </a:r>
            <a:r>
              <a:rPr lang="cs-CZ" dirty="0"/>
              <a:t> more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less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.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breaks</a:t>
            </a:r>
            <a:r>
              <a:rPr lang="cs-CZ" dirty="0"/>
              <a:t> </a:t>
            </a:r>
            <a:r>
              <a:rPr lang="cs-CZ" dirty="0" err="1"/>
              <a:t>characters</a:t>
            </a:r>
            <a:r>
              <a:rPr lang="cs-CZ" dirty="0"/>
              <a:t> and </a:t>
            </a:r>
            <a:r>
              <a:rPr lang="cs-CZ" dirty="0" err="1"/>
              <a:t>talents</a:t>
            </a:r>
            <a:r>
              <a:rPr lang="cs-CZ" dirty="0"/>
              <a:t>.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slightly</a:t>
            </a:r>
            <a:r>
              <a:rPr lang="cs-CZ" dirty="0"/>
              <a:t> more </a:t>
            </a:r>
            <a:r>
              <a:rPr lang="cs-CZ" dirty="0" err="1"/>
              <a:t>consistent</a:t>
            </a:r>
            <a:r>
              <a:rPr lang="cs-CZ" dirty="0"/>
              <a:t>, </a:t>
            </a:r>
            <a:r>
              <a:rPr lang="cs-CZ" dirty="0" err="1"/>
              <a:t>because</a:t>
            </a:r>
            <a:r>
              <a:rPr lang="cs-CZ" dirty="0"/>
              <a:t> </a:t>
            </a:r>
            <a:r>
              <a:rPr lang="cs-CZ" dirty="0" err="1"/>
              <a:t>everything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count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last penny.“ (Ivan Passer)</a:t>
            </a:r>
          </a:p>
          <a:p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 universal model </a:t>
            </a:r>
            <a:r>
              <a:rPr lang="cs-CZ" dirty="0" err="1"/>
              <a:t>of</a:t>
            </a:r>
            <a:r>
              <a:rPr lang="cs-CZ" dirty="0"/>
              <a:t> art (X </a:t>
            </a:r>
            <a:r>
              <a:rPr lang="cs-CZ" dirty="0" err="1"/>
              <a:t>socialist</a:t>
            </a:r>
            <a:r>
              <a:rPr lang="cs-CZ" dirty="0"/>
              <a:t> </a:t>
            </a:r>
            <a:r>
              <a:rPr lang="cs-CZ" dirty="0" err="1"/>
              <a:t>realism</a:t>
            </a:r>
            <a:r>
              <a:rPr lang="cs-CZ" dirty="0"/>
              <a:t>), no </a:t>
            </a:r>
            <a:r>
              <a:rPr lang="cs-CZ" dirty="0" err="1"/>
              <a:t>unified</a:t>
            </a:r>
            <a:r>
              <a:rPr lang="cs-CZ" dirty="0"/>
              <a:t> audience &gt;&gt; </a:t>
            </a:r>
            <a:r>
              <a:rPr lang="cs-CZ" dirty="0" err="1"/>
              <a:t>filmmakers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consideration</a:t>
            </a:r>
            <a:r>
              <a:rPr lang="cs-CZ" dirty="0"/>
              <a:t> audience </a:t>
            </a:r>
            <a:r>
              <a:rPr lang="cs-CZ" dirty="0" err="1"/>
              <a:t>needs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 </a:t>
            </a:r>
          </a:p>
          <a:p>
            <a:r>
              <a:rPr lang="cs-CZ" dirty="0" err="1"/>
              <a:t>November</a:t>
            </a:r>
            <a:r>
              <a:rPr lang="cs-CZ" dirty="0"/>
              <a:t> 1965: </a:t>
            </a:r>
            <a:r>
              <a:rPr lang="cs-CZ" dirty="0" err="1"/>
              <a:t>Czechoslovak</a:t>
            </a:r>
            <a:r>
              <a:rPr lang="cs-CZ" dirty="0"/>
              <a:t> film and </a:t>
            </a:r>
            <a:r>
              <a:rPr lang="cs-CZ" dirty="0" err="1"/>
              <a:t>television</a:t>
            </a:r>
            <a:r>
              <a:rPr lang="cs-CZ" dirty="0"/>
              <a:t> union (FITES)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established</a:t>
            </a:r>
            <a:r>
              <a:rPr lang="cs-CZ" dirty="0"/>
              <a:t> =&gt; </a:t>
            </a:r>
            <a:r>
              <a:rPr lang="cs-CZ" dirty="0" err="1"/>
              <a:t>allows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community</a:t>
            </a:r>
            <a:r>
              <a:rPr lang="cs-CZ" dirty="0"/>
              <a:t> to </a:t>
            </a:r>
            <a:r>
              <a:rPr lang="cs-CZ" dirty="0" err="1"/>
              <a:t>articulate</a:t>
            </a:r>
            <a:r>
              <a:rPr lang="cs-CZ" dirty="0"/>
              <a:t> </a:t>
            </a:r>
            <a:r>
              <a:rPr lang="cs-CZ" dirty="0" err="1"/>
              <a:t>unified</a:t>
            </a:r>
            <a:r>
              <a:rPr lang="cs-CZ" dirty="0"/>
              <a:t> </a:t>
            </a:r>
            <a:r>
              <a:rPr lang="cs-CZ" dirty="0" err="1"/>
              <a:t>stances</a:t>
            </a:r>
            <a:r>
              <a:rPr lang="cs-CZ" dirty="0"/>
              <a:t> vis-a-vis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development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audiovisual</a:t>
            </a:r>
            <a:r>
              <a:rPr lang="cs-CZ" dirty="0"/>
              <a:t> </a:t>
            </a:r>
            <a:r>
              <a:rPr lang="cs-CZ" dirty="0" err="1"/>
              <a:t>industry</a:t>
            </a:r>
            <a:r>
              <a:rPr lang="cs-CZ" dirty="0"/>
              <a:t> and </a:t>
            </a:r>
            <a:r>
              <a:rPr lang="cs-CZ" dirty="0" err="1"/>
              <a:t>reactions</a:t>
            </a:r>
            <a:r>
              <a:rPr lang="cs-CZ" dirty="0"/>
              <a:t> </a:t>
            </a:r>
            <a:r>
              <a:rPr lang="cs-CZ" dirty="0" err="1"/>
              <a:t>towards</a:t>
            </a:r>
            <a:r>
              <a:rPr lang="cs-CZ" dirty="0"/>
              <a:t> </a:t>
            </a:r>
            <a:r>
              <a:rPr lang="cs-CZ" dirty="0" err="1"/>
              <a:t>criticism</a:t>
            </a:r>
            <a:r>
              <a:rPr lang="cs-CZ" dirty="0"/>
              <a:t>; </a:t>
            </a:r>
            <a:r>
              <a:rPr lang="cs-CZ" dirty="0" err="1"/>
              <a:t>publishes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own</a:t>
            </a:r>
            <a:r>
              <a:rPr lang="cs-CZ" dirty="0"/>
              <a:t> </a:t>
            </a:r>
            <a:r>
              <a:rPr lang="cs-CZ" dirty="0" err="1"/>
              <a:t>influential</a:t>
            </a:r>
            <a:r>
              <a:rPr lang="cs-CZ" dirty="0"/>
              <a:t> </a:t>
            </a:r>
            <a:r>
              <a:rPr lang="cs-CZ" dirty="0" err="1"/>
              <a:t>newspaper</a:t>
            </a:r>
            <a:r>
              <a:rPr lang="cs-CZ" dirty="0"/>
              <a:t> </a:t>
            </a:r>
            <a:r>
              <a:rPr lang="cs-CZ" i="1" dirty="0"/>
              <a:t>Filmové a televizní noviny </a:t>
            </a:r>
            <a:r>
              <a:rPr lang="cs-CZ" dirty="0"/>
              <a:t>(a </a:t>
            </a:r>
            <a:r>
              <a:rPr lang="cs-CZ" dirty="0" err="1"/>
              <a:t>biweekly</a:t>
            </a:r>
            <a:r>
              <a:rPr lang="cs-CZ" dirty="0"/>
              <a:t>)</a:t>
            </a:r>
          </a:p>
          <a:p>
            <a:r>
              <a:rPr lang="cs-CZ" dirty="0" err="1"/>
              <a:t>Since</a:t>
            </a:r>
            <a:r>
              <a:rPr lang="cs-CZ" dirty="0"/>
              <a:t> </a:t>
            </a:r>
            <a:r>
              <a:rPr lang="cs-CZ" dirty="0" err="1"/>
              <a:t>january</a:t>
            </a:r>
            <a:r>
              <a:rPr lang="cs-CZ" dirty="0"/>
              <a:t> 1967: HSTD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intervene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risk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 </a:t>
            </a:r>
            <a:r>
              <a:rPr lang="cs-CZ" dirty="0" err="1"/>
              <a:t>state</a:t>
            </a:r>
            <a:r>
              <a:rPr lang="cs-CZ" dirty="0"/>
              <a:t>, </a:t>
            </a:r>
            <a:r>
              <a:rPr lang="cs-CZ" dirty="0" err="1"/>
              <a:t>economic</a:t>
            </a:r>
            <a:r>
              <a:rPr lang="cs-CZ" dirty="0"/>
              <a:t> and/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 </a:t>
            </a:r>
            <a:r>
              <a:rPr lang="cs-CZ" dirty="0" err="1"/>
              <a:t>secrets</a:t>
            </a:r>
            <a:r>
              <a:rPr lang="cs-CZ" dirty="0"/>
              <a:t> + </a:t>
            </a:r>
            <a:r>
              <a:rPr lang="cs-CZ" dirty="0" err="1"/>
              <a:t>censorship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legalized</a:t>
            </a:r>
            <a:r>
              <a:rPr lang="cs-CZ" dirty="0"/>
              <a:t> (</a:t>
            </a:r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no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framework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25803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584BAC0-ABA6-C740-97AE-EB20ED84AF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71CAB7-2F7E-9245-82DE-35364FBA6B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A433215-E8BB-BC45-9D75-5618A4532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6779"/>
            <a:ext cx="8064900" cy="451576"/>
          </a:xfrm>
        </p:spPr>
        <p:txBody>
          <a:bodyPr/>
          <a:lstStyle/>
          <a:p>
            <a:pPr algn="ctr"/>
            <a:r>
              <a:rPr lang="cs-CZ" dirty="0" err="1"/>
              <a:t>Changes</a:t>
            </a:r>
            <a:r>
              <a:rPr lang="cs-CZ" dirty="0"/>
              <a:t> in </a:t>
            </a:r>
            <a:r>
              <a:rPr lang="cs-CZ" dirty="0" err="1"/>
              <a:t>censorship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946853A-BDC4-714C-B80B-251722D17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85226"/>
            <a:ext cx="8064900" cy="4139998"/>
          </a:xfrm>
        </p:spPr>
        <p:txBody>
          <a:bodyPr/>
          <a:lstStyle/>
          <a:p>
            <a:r>
              <a:rPr lang="cs-CZ" sz="1800" dirty="0"/>
              <a:t>1966–1967: </a:t>
            </a:r>
            <a:r>
              <a:rPr lang="cs-CZ" sz="1800" dirty="0" err="1"/>
              <a:t>both</a:t>
            </a:r>
            <a:r>
              <a:rPr lang="cs-CZ" sz="1800" dirty="0"/>
              <a:t> </a:t>
            </a:r>
            <a:r>
              <a:rPr lang="cs-CZ" sz="1800" dirty="0" err="1"/>
              <a:t>filmmakers</a:t>
            </a:r>
            <a:r>
              <a:rPr lang="cs-CZ" sz="1800" dirty="0"/>
              <a:t> and film </a:t>
            </a:r>
            <a:r>
              <a:rPr lang="cs-CZ" sz="1800" dirty="0" err="1"/>
              <a:t>critics</a:t>
            </a:r>
            <a:r>
              <a:rPr lang="cs-CZ" sz="1800" dirty="0"/>
              <a:t> </a:t>
            </a:r>
            <a:r>
              <a:rPr lang="cs-CZ" sz="1800" dirty="0" err="1"/>
              <a:t>prefer</a:t>
            </a:r>
            <a:r>
              <a:rPr lang="cs-CZ" sz="1800" dirty="0"/>
              <a:t> </a:t>
            </a:r>
            <a:r>
              <a:rPr lang="cs-CZ" sz="1800" dirty="0" err="1"/>
              <a:t>aesthetically</a:t>
            </a:r>
            <a:r>
              <a:rPr lang="cs-CZ" sz="1800" dirty="0"/>
              <a:t> </a:t>
            </a:r>
            <a:r>
              <a:rPr lang="cs-CZ" sz="1800" dirty="0" err="1"/>
              <a:t>demanding</a:t>
            </a:r>
            <a:r>
              <a:rPr lang="cs-CZ" sz="1800" dirty="0"/>
              <a:t> </a:t>
            </a:r>
            <a:r>
              <a:rPr lang="cs-CZ" sz="1800" dirty="0" err="1"/>
              <a:t>projects</a:t>
            </a:r>
            <a:r>
              <a:rPr lang="cs-CZ" sz="1800" dirty="0"/>
              <a:t>, </a:t>
            </a:r>
            <a:r>
              <a:rPr lang="cs-CZ" sz="1800" dirty="0" err="1"/>
              <a:t>realist</a:t>
            </a:r>
            <a:r>
              <a:rPr lang="cs-CZ" sz="1800" dirty="0"/>
              <a:t> </a:t>
            </a:r>
            <a:r>
              <a:rPr lang="cs-CZ" sz="1800" dirty="0" err="1"/>
              <a:t>impulses</a:t>
            </a:r>
            <a:r>
              <a:rPr lang="cs-CZ" sz="1800" dirty="0"/>
              <a:t> are </a:t>
            </a:r>
            <a:r>
              <a:rPr lang="cs-CZ" sz="1800" dirty="0" err="1"/>
              <a:t>used</a:t>
            </a:r>
            <a:r>
              <a:rPr lang="cs-CZ" sz="1800" dirty="0"/>
              <a:t> up X </a:t>
            </a:r>
            <a:r>
              <a:rPr lang="cs-CZ" sz="1800" dirty="0" err="1"/>
              <a:t>calls</a:t>
            </a:r>
            <a:r>
              <a:rPr lang="cs-CZ" sz="1800" dirty="0"/>
              <a:t> </a:t>
            </a:r>
            <a:r>
              <a:rPr lang="cs-CZ" sz="1800" dirty="0" err="1"/>
              <a:t>for</a:t>
            </a:r>
            <a:r>
              <a:rPr lang="cs-CZ" sz="1800" dirty="0"/>
              <a:t> </a:t>
            </a:r>
            <a:r>
              <a:rPr lang="cs-CZ" sz="1800" dirty="0" err="1"/>
              <a:t>realism</a:t>
            </a:r>
            <a:r>
              <a:rPr lang="cs-CZ" sz="1800" dirty="0"/>
              <a:t> in art </a:t>
            </a:r>
            <a:r>
              <a:rPr lang="cs-CZ" sz="1800" dirty="0" err="1"/>
              <a:t>production</a:t>
            </a:r>
            <a:endParaRPr lang="cs-CZ" sz="1800" dirty="0"/>
          </a:p>
          <a:p>
            <a:r>
              <a:rPr lang="cs-CZ" sz="1800" dirty="0" err="1"/>
              <a:t>The</a:t>
            </a:r>
            <a:r>
              <a:rPr lang="cs-CZ" sz="1800" dirty="0"/>
              <a:t> box </a:t>
            </a:r>
            <a:r>
              <a:rPr lang="cs-CZ" sz="1800" dirty="0" err="1"/>
              <a:t>office</a:t>
            </a:r>
            <a:r>
              <a:rPr lang="cs-CZ" sz="1800" dirty="0"/>
              <a:t> </a:t>
            </a:r>
            <a:r>
              <a:rPr lang="cs-CZ" sz="1800" dirty="0" err="1"/>
              <a:t>results</a:t>
            </a:r>
            <a:r>
              <a:rPr lang="cs-CZ" sz="1800" dirty="0"/>
              <a:t> and </a:t>
            </a:r>
            <a:r>
              <a:rPr lang="cs-CZ" sz="1800" dirty="0" err="1"/>
              <a:t>cinema</a:t>
            </a:r>
            <a:r>
              <a:rPr lang="cs-CZ" sz="1800" dirty="0"/>
              <a:t> </a:t>
            </a:r>
            <a:r>
              <a:rPr lang="cs-CZ" sz="1800" dirty="0" err="1"/>
              <a:t>attendance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domestic</a:t>
            </a:r>
            <a:r>
              <a:rPr lang="cs-CZ" sz="1800" dirty="0"/>
              <a:t> </a:t>
            </a:r>
            <a:r>
              <a:rPr lang="cs-CZ" sz="1800" dirty="0" err="1"/>
              <a:t>films</a:t>
            </a:r>
            <a:r>
              <a:rPr lang="cs-CZ" sz="1800" dirty="0"/>
              <a:t> are </a:t>
            </a:r>
            <a:r>
              <a:rPr lang="cs-CZ" sz="1800" dirty="0" err="1"/>
              <a:t>alarmingly</a:t>
            </a:r>
            <a:r>
              <a:rPr lang="cs-CZ" sz="1800" dirty="0"/>
              <a:t> </a:t>
            </a:r>
            <a:r>
              <a:rPr lang="cs-CZ" sz="1800" dirty="0" err="1"/>
              <a:t>low</a:t>
            </a:r>
            <a:r>
              <a:rPr lang="cs-CZ" sz="1800" dirty="0"/>
              <a:t> &gt;&gt;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importance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economic</a:t>
            </a:r>
            <a:r>
              <a:rPr lang="cs-CZ" sz="1800" dirty="0"/>
              <a:t> </a:t>
            </a:r>
            <a:r>
              <a:rPr lang="cs-CZ" sz="1800" dirty="0" err="1"/>
              <a:t>criteria</a:t>
            </a:r>
            <a:r>
              <a:rPr lang="cs-CZ" sz="1800" dirty="0"/>
              <a:t> </a:t>
            </a:r>
            <a:r>
              <a:rPr lang="cs-CZ" sz="1800" dirty="0" err="1"/>
              <a:t>is</a:t>
            </a:r>
            <a:r>
              <a:rPr lang="cs-CZ" sz="1800" dirty="0"/>
              <a:t> </a:t>
            </a:r>
            <a:r>
              <a:rPr lang="cs-CZ" sz="1800" dirty="0" err="1"/>
              <a:t>accented</a:t>
            </a:r>
            <a:r>
              <a:rPr lang="cs-CZ" sz="1800" dirty="0"/>
              <a:t> and </a:t>
            </a:r>
            <a:r>
              <a:rPr lang="cs-CZ" sz="1800" dirty="0" err="1"/>
              <a:t>genre</a:t>
            </a:r>
            <a:r>
              <a:rPr lang="cs-CZ" sz="1800" dirty="0"/>
              <a:t> </a:t>
            </a:r>
            <a:r>
              <a:rPr lang="cs-CZ" sz="1800" dirty="0" err="1"/>
              <a:t>films</a:t>
            </a:r>
            <a:r>
              <a:rPr lang="cs-CZ" sz="1800" dirty="0"/>
              <a:t> are </a:t>
            </a:r>
            <a:r>
              <a:rPr lang="cs-CZ" sz="1800" dirty="0" err="1"/>
              <a:t>strongly</a:t>
            </a:r>
            <a:r>
              <a:rPr lang="cs-CZ" sz="1800" dirty="0"/>
              <a:t> </a:t>
            </a:r>
            <a:r>
              <a:rPr lang="cs-CZ" sz="1800" dirty="0" err="1"/>
              <a:t>called</a:t>
            </a:r>
            <a:r>
              <a:rPr lang="cs-CZ" sz="1800" dirty="0"/>
              <a:t> </a:t>
            </a:r>
            <a:r>
              <a:rPr lang="cs-CZ" sz="1800" dirty="0" err="1"/>
              <a:t>for</a:t>
            </a:r>
            <a:r>
              <a:rPr lang="cs-CZ" sz="1800" dirty="0"/>
              <a:t> </a:t>
            </a:r>
          </a:p>
          <a:p>
            <a:r>
              <a:rPr lang="cs-CZ" sz="1800" dirty="0"/>
              <a:t>New </a:t>
            </a:r>
            <a:r>
              <a:rPr lang="cs-CZ" sz="1800" dirty="0" err="1"/>
              <a:t>Wave</a:t>
            </a:r>
            <a:r>
              <a:rPr lang="cs-CZ" sz="1800" dirty="0"/>
              <a:t> </a:t>
            </a:r>
            <a:r>
              <a:rPr lang="cs-CZ" sz="1800" dirty="0" err="1"/>
              <a:t>projects</a:t>
            </a:r>
            <a:r>
              <a:rPr lang="cs-CZ" sz="1800" dirty="0"/>
              <a:t> are </a:t>
            </a:r>
            <a:r>
              <a:rPr lang="cs-CZ" sz="1800" dirty="0" err="1"/>
              <a:t>still</a:t>
            </a:r>
            <a:r>
              <a:rPr lang="cs-CZ" sz="1800" dirty="0"/>
              <a:t> </a:t>
            </a:r>
            <a:r>
              <a:rPr lang="cs-CZ" sz="1800" dirty="0" err="1"/>
              <a:t>important</a:t>
            </a:r>
            <a:r>
              <a:rPr lang="cs-CZ" sz="1800" dirty="0"/>
              <a:t> </a:t>
            </a:r>
            <a:r>
              <a:rPr lang="cs-CZ" sz="1800" dirty="0" err="1"/>
              <a:t>for</a:t>
            </a:r>
            <a:r>
              <a:rPr lang="cs-CZ" sz="1800" dirty="0"/>
              <a:t> export</a:t>
            </a:r>
          </a:p>
          <a:p>
            <a:r>
              <a:rPr lang="cs-CZ" sz="1800" dirty="0" err="1"/>
              <a:t>Censorship</a:t>
            </a:r>
            <a:r>
              <a:rPr lang="cs-CZ" sz="1800" dirty="0"/>
              <a:t> </a:t>
            </a:r>
            <a:r>
              <a:rPr lang="cs-CZ" sz="1800" dirty="0" err="1"/>
              <a:t>interventions</a:t>
            </a:r>
            <a:r>
              <a:rPr lang="cs-CZ" sz="1800" dirty="0"/>
              <a:t> in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years</a:t>
            </a:r>
            <a:r>
              <a:rPr lang="cs-CZ" sz="1800" dirty="0"/>
              <a:t> 1966 and 1967 are </a:t>
            </a:r>
            <a:r>
              <a:rPr lang="cs-CZ" sz="1800" dirty="0" err="1"/>
              <a:t>coming</a:t>
            </a:r>
            <a:r>
              <a:rPr lang="cs-CZ" sz="1800" dirty="0"/>
              <a:t> </a:t>
            </a:r>
            <a:r>
              <a:rPr lang="cs-CZ" sz="1800" dirty="0" err="1"/>
              <a:t>from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ČSF/FSB </a:t>
            </a:r>
            <a:r>
              <a:rPr lang="cs-CZ" sz="1800" dirty="0" err="1"/>
              <a:t>leadership</a:t>
            </a:r>
            <a:r>
              <a:rPr lang="cs-CZ" sz="1800" dirty="0"/>
              <a:t>. </a:t>
            </a:r>
            <a:r>
              <a:rPr lang="cs-CZ" sz="1800" dirty="0" err="1"/>
              <a:t>Also</a:t>
            </a:r>
            <a:r>
              <a:rPr lang="cs-CZ" sz="1800" dirty="0"/>
              <a:t>,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relationships</a:t>
            </a:r>
            <a:r>
              <a:rPr lang="cs-CZ" sz="1800" dirty="0"/>
              <a:t> </a:t>
            </a:r>
            <a:r>
              <a:rPr lang="cs-CZ" sz="1800" dirty="0" err="1"/>
              <a:t>between</a:t>
            </a:r>
            <a:r>
              <a:rPr lang="cs-CZ" sz="1800" dirty="0"/>
              <a:t> </a:t>
            </a:r>
            <a:r>
              <a:rPr lang="cs-CZ" sz="1800" dirty="0" err="1"/>
              <a:t>cinema</a:t>
            </a:r>
            <a:r>
              <a:rPr lang="cs-CZ" sz="1800" dirty="0"/>
              <a:t> management and party </a:t>
            </a:r>
            <a:r>
              <a:rPr lang="cs-CZ" sz="1800" dirty="0" err="1"/>
              <a:t>leadership</a:t>
            </a:r>
            <a:r>
              <a:rPr lang="cs-CZ" sz="1800" dirty="0"/>
              <a:t> are </a:t>
            </a:r>
            <a:r>
              <a:rPr lang="cs-CZ" sz="1800" dirty="0" err="1"/>
              <a:t>weakened</a:t>
            </a:r>
            <a:r>
              <a:rPr lang="cs-CZ" sz="1800" dirty="0"/>
              <a:t> and </a:t>
            </a:r>
            <a:r>
              <a:rPr lang="cs-CZ" sz="1800" dirty="0" err="1"/>
              <a:t>have</a:t>
            </a:r>
            <a:r>
              <a:rPr lang="cs-CZ" sz="1800" dirty="0"/>
              <a:t> a </a:t>
            </a:r>
            <a:r>
              <a:rPr lang="cs-CZ" sz="1800" dirty="0" err="1"/>
              <a:t>turn</a:t>
            </a:r>
            <a:r>
              <a:rPr lang="cs-CZ" sz="1800" dirty="0"/>
              <a:t> </a:t>
            </a:r>
            <a:r>
              <a:rPr lang="cs-CZ" sz="1800" dirty="0" err="1"/>
              <a:t>for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worse</a:t>
            </a:r>
            <a:r>
              <a:rPr lang="cs-CZ" sz="1800" dirty="0"/>
              <a:t> (</a:t>
            </a:r>
            <a:r>
              <a:rPr lang="cs-CZ" sz="1800" dirty="0" err="1"/>
              <a:t>CGs</a:t>
            </a:r>
            <a:r>
              <a:rPr lang="cs-CZ" sz="1800" dirty="0"/>
              <a:t>, </a:t>
            </a:r>
            <a:r>
              <a:rPr lang="cs-CZ" sz="1800" dirty="0" err="1"/>
              <a:t>their</a:t>
            </a:r>
            <a:r>
              <a:rPr lang="cs-CZ" sz="1800" dirty="0"/>
              <a:t> </a:t>
            </a:r>
            <a:r>
              <a:rPr lang="cs-CZ" sz="1800" dirty="0" err="1"/>
              <a:t>independence</a:t>
            </a:r>
            <a:r>
              <a:rPr lang="cs-CZ" sz="1800" dirty="0"/>
              <a:t> and </a:t>
            </a:r>
            <a:r>
              <a:rPr lang="cs-CZ" sz="1800" dirty="0" err="1"/>
              <a:t>lack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top-</a:t>
            </a:r>
            <a:r>
              <a:rPr lang="cs-CZ" sz="1800" dirty="0" err="1"/>
              <a:t>down</a:t>
            </a:r>
            <a:r>
              <a:rPr lang="cs-CZ" sz="1800" dirty="0"/>
              <a:t> </a:t>
            </a:r>
            <a:r>
              <a:rPr lang="cs-CZ" sz="1800" dirty="0" err="1"/>
              <a:t>control</a:t>
            </a:r>
            <a:r>
              <a:rPr lang="cs-CZ" sz="1800" dirty="0"/>
              <a:t> are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main</a:t>
            </a:r>
            <a:r>
              <a:rPr lang="cs-CZ" sz="1800" dirty="0"/>
              <a:t> </a:t>
            </a:r>
            <a:r>
              <a:rPr lang="cs-CZ" sz="1800" dirty="0" err="1"/>
              <a:t>target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ideologically</a:t>
            </a:r>
            <a:r>
              <a:rPr lang="cs-CZ" sz="1800" dirty="0"/>
              <a:t> </a:t>
            </a:r>
            <a:r>
              <a:rPr lang="cs-CZ" sz="1800" dirty="0" err="1"/>
              <a:t>motivated</a:t>
            </a:r>
            <a:r>
              <a:rPr lang="cs-CZ" sz="1800" dirty="0"/>
              <a:t> </a:t>
            </a:r>
            <a:r>
              <a:rPr lang="cs-CZ" sz="1800" dirty="0" err="1"/>
              <a:t>critique</a:t>
            </a:r>
            <a:r>
              <a:rPr lang="cs-CZ" sz="1800" dirty="0"/>
              <a:t>). </a:t>
            </a:r>
          </a:p>
          <a:p>
            <a:r>
              <a:rPr lang="cs-CZ" sz="1800" dirty="0"/>
              <a:t>Sharp </a:t>
            </a:r>
            <a:r>
              <a:rPr lang="cs-CZ" sz="1800" dirty="0" err="1"/>
              <a:t>reservations</a:t>
            </a:r>
            <a:r>
              <a:rPr lang="cs-CZ" sz="1800" dirty="0"/>
              <a:t> </a:t>
            </a:r>
            <a:r>
              <a:rPr lang="cs-CZ" sz="1800" dirty="0" err="1"/>
              <a:t>against</a:t>
            </a:r>
            <a:r>
              <a:rPr lang="cs-CZ" sz="1800" dirty="0"/>
              <a:t> </a:t>
            </a:r>
            <a:r>
              <a:rPr lang="cs-CZ" sz="1800" dirty="0" err="1"/>
              <a:t>individual</a:t>
            </a:r>
            <a:r>
              <a:rPr lang="cs-CZ" sz="1800" dirty="0"/>
              <a:t> </a:t>
            </a:r>
            <a:r>
              <a:rPr lang="cs-CZ" sz="1800" dirty="0" err="1"/>
              <a:t>projects</a:t>
            </a:r>
            <a:r>
              <a:rPr lang="cs-CZ" sz="1800" dirty="0"/>
              <a:t>; </a:t>
            </a:r>
            <a:r>
              <a:rPr lang="cs-CZ" sz="1800" dirty="0" err="1"/>
              <a:t>preproduction</a:t>
            </a:r>
            <a:r>
              <a:rPr lang="cs-CZ" sz="1800" dirty="0"/>
              <a:t> </a:t>
            </a:r>
            <a:r>
              <a:rPr lang="cs-CZ" sz="1800" dirty="0" err="1"/>
              <a:t>phases</a:t>
            </a:r>
            <a:r>
              <a:rPr lang="cs-CZ" sz="1800" dirty="0"/>
              <a:t> are </a:t>
            </a:r>
            <a:r>
              <a:rPr lang="cs-CZ" sz="1800" dirty="0" err="1"/>
              <a:t>suspended</a:t>
            </a:r>
            <a:r>
              <a:rPr lang="cs-CZ" sz="1800" dirty="0"/>
              <a:t> in case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Case </a:t>
            </a:r>
            <a:r>
              <a:rPr lang="cs-CZ" sz="1800" i="1" dirty="0" err="1"/>
              <a:t>for</a:t>
            </a:r>
            <a:r>
              <a:rPr lang="cs-CZ" sz="1800" i="1" dirty="0"/>
              <a:t> a </a:t>
            </a:r>
            <a:r>
              <a:rPr lang="cs-CZ" sz="1800" i="1" dirty="0" err="1"/>
              <a:t>Rookie</a:t>
            </a:r>
            <a:r>
              <a:rPr lang="cs-CZ" sz="1800" i="1" dirty="0"/>
              <a:t> </a:t>
            </a:r>
            <a:r>
              <a:rPr lang="cs-CZ" sz="1800" i="1" dirty="0" err="1"/>
              <a:t>Hangman</a:t>
            </a:r>
            <a:r>
              <a:rPr lang="cs-CZ" sz="1800" i="1" dirty="0"/>
              <a:t> </a:t>
            </a:r>
            <a:r>
              <a:rPr lang="cs-CZ" sz="1800" dirty="0"/>
              <a:t>(</a:t>
            </a:r>
            <a:r>
              <a:rPr lang="cs-CZ" sz="1800" dirty="0" err="1"/>
              <a:t>dir</a:t>
            </a:r>
            <a:r>
              <a:rPr lang="cs-CZ" sz="1800" dirty="0"/>
              <a:t>. Pavel Juráček),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Joke</a:t>
            </a:r>
            <a:r>
              <a:rPr lang="cs-CZ" sz="1800" i="1" dirty="0"/>
              <a:t> </a:t>
            </a:r>
            <a:r>
              <a:rPr lang="cs-CZ" sz="1800" dirty="0"/>
              <a:t>(</a:t>
            </a:r>
            <a:r>
              <a:rPr lang="cs-CZ" sz="1800" dirty="0" err="1"/>
              <a:t>dir</a:t>
            </a:r>
            <a:r>
              <a:rPr lang="cs-CZ" sz="1800" dirty="0"/>
              <a:t>. Jaromil Jireš) </a:t>
            </a:r>
            <a:r>
              <a:rPr lang="cs-CZ" sz="1800" dirty="0" err="1"/>
              <a:t>or</a:t>
            </a:r>
            <a:r>
              <a:rPr lang="cs-CZ" sz="1800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End </a:t>
            </a:r>
            <a:r>
              <a:rPr lang="cs-CZ" sz="1800" i="1" dirty="0" err="1"/>
              <a:t>of</a:t>
            </a:r>
            <a:r>
              <a:rPr lang="cs-CZ" sz="1800" i="1" dirty="0"/>
              <a:t> a </a:t>
            </a:r>
            <a:r>
              <a:rPr lang="cs-CZ" sz="1800" i="1" dirty="0" err="1"/>
              <a:t>Priest</a:t>
            </a:r>
            <a:r>
              <a:rPr lang="cs-CZ" sz="1800" i="1" dirty="0"/>
              <a:t> </a:t>
            </a:r>
            <a:r>
              <a:rPr lang="cs-CZ" sz="1800" dirty="0"/>
              <a:t>(</a:t>
            </a:r>
            <a:r>
              <a:rPr lang="cs-CZ" sz="1800" dirty="0" err="1"/>
              <a:t>dir</a:t>
            </a:r>
            <a:r>
              <a:rPr lang="cs-CZ" sz="1800" dirty="0"/>
              <a:t>. Evald Schorm)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170559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4-3-cz.potx" id="{369CEB4C-E91F-4A32-A7FB-60CC82C16FB7}" vid="{B01A3F6A-DAFA-4AB8-A137-0087E8B1444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287</TotalTime>
  <Words>1234</Words>
  <Application>Microsoft Macintosh PowerPoint</Application>
  <PresentationFormat>Předvádění na obrazovce (4:3)</PresentationFormat>
  <Paragraphs>73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Czech New Wave CZS36</vt:lpstr>
      <vt:lpstr>The Firemen‘s Ball (1967, dir. Miloš Forman)</vt:lpstr>
      <vt:lpstr>The Firemen‘s Ball – Questions </vt:lpstr>
      <vt:lpstr>The Firemen‘s Ball (1967, dir. Miloš Forman)</vt:lpstr>
      <vt:lpstr>Prezentace aplikace PowerPoint</vt:lpstr>
      <vt:lpstr>Disagreements with ČSPO</vt:lpstr>
      <vt:lpstr>!Change alert!</vt:lpstr>
      <vt:lpstr>Censorship 1965–1967 </vt:lpstr>
      <vt:lpstr>Changes in censorship communication</vt:lpstr>
      <vt:lpstr>Consequences both symbolic and real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Czech New Wave CZS36</dc:title>
  <dc:creator>Šárka Gmiterková</dc:creator>
  <cp:lastModifiedBy>Šárka Gmiterková</cp:lastModifiedBy>
  <cp:revision>5</cp:revision>
  <dcterms:created xsi:type="dcterms:W3CDTF">2022-11-21T14:22:12Z</dcterms:created>
  <dcterms:modified xsi:type="dcterms:W3CDTF">2022-11-21T19:09:47Z</dcterms:modified>
</cp:coreProperties>
</file>